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73" r:id="rId3"/>
    <p:sldId id="257" r:id="rId4"/>
    <p:sldId id="258" r:id="rId5"/>
    <p:sldId id="271" r:id="rId6"/>
    <p:sldId id="272" r:id="rId7"/>
    <p:sldId id="261"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9" autoAdjust="0"/>
    <p:restoredTop sz="94660"/>
  </p:normalViewPr>
  <p:slideViewPr>
    <p:cSldViewPr snapToGrid="0">
      <p:cViewPr varScale="1">
        <p:scale>
          <a:sx n="73" d="100"/>
          <a:sy n="73" d="100"/>
        </p:scale>
        <p:origin x="390" y="7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3" loCatId="list" qsTypeId="urn:microsoft.com/office/officeart/2005/8/quickstyle/3d3" qsCatId="3D" csTypeId="urn:microsoft.com/office/officeart/2005/8/colors/colorful1#3" csCatId="colorful" phldr="1"/>
      <dgm:spPr/>
      <dgm:t>
        <a:bodyPr/>
        <a:lstStyle/>
        <a:p>
          <a:endParaRPr lang="en-US"/>
        </a:p>
      </dgm:t>
    </dgm:pt>
    <dgm:pt modelId="{0EFAF7DB-220E-474B-A306-B18848A2E64E}">
      <dgm:prSet phldrT="[Text]"/>
      <dgm:spPr/>
      <dgm:t>
        <a:bodyPr/>
        <a:lstStyle/>
        <a:p>
          <a:r>
            <a:rPr lang="ar-SA" b="1" dirty="0" smtClean="0">
              <a:solidFill>
                <a:schemeClr val="tx2">
                  <a:lumMod val="95000"/>
                  <a:lumOff val="5000"/>
                </a:schemeClr>
              </a:solidFill>
            </a:rPr>
            <a:t>بذور القمح </a:t>
          </a:r>
          <a:endParaRPr lang="en-US" b="1" dirty="0">
            <a:solidFill>
              <a:schemeClr val="tx2">
                <a:lumMod val="95000"/>
                <a:lumOff val="5000"/>
              </a:schemeClr>
            </a:solidFill>
          </a:endParaRP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custT="1"/>
      <dgm:spPr/>
      <dgm:t>
        <a:bodyPr/>
        <a:lstStyle/>
        <a:p>
          <a:pPr>
            <a:lnSpc>
              <a:spcPct val="100000"/>
            </a:lnSpc>
          </a:pPr>
          <a:r>
            <a:rPr lang="ar-SA" sz="1800" b="0" dirty="0" smtClean="0">
              <a:solidFill>
                <a:schemeClr val="tx2">
                  <a:lumMod val="95000"/>
                  <a:lumOff val="5000"/>
                </a:schemeClr>
              </a:solidFill>
            </a:rPr>
            <a:t>ت تركيزات مختلفة </a:t>
          </a:r>
          <a:r>
            <a:rPr lang="en-US" sz="1800" b="0" dirty="0" smtClean="0">
              <a:solidFill>
                <a:schemeClr val="tx2">
                  <a:lumMod val="95000"/>
                  <a:lumOff val="5000"/>
                </a:schemeClr>
              </a:solidFill>
            </a:rPr>
            <a:t>ABA</a:t>
          </a:r>
        </a:p>
        <a:p>
          <a:pPr>
            <a:lnSpc>
              <a:spcPct val="100000"/>
            </a:lnSpc>
          </a:pPr>
          <a:r>
            <a:rPr lang="en-US" sz="1800" b="0" dirty="0" smtClean="0">
              <a:solidFill>
                <a:schemeClr val="tx2">
                  <a:lumMod val="95000"/>
                  <a:lumOff val="5000"/>
                </a:schemeClr>
              </a:solidFill>
            </a:rPr>
            <a:t>10</a:t>
          </a:r>
          <a:r>
            <a:rPr lang="en-US" sz="1800" b="0" baseline="30000" dirty="0" smtClean="0">
              <a:solidFill>
                <a:schemeClr val="tx2">
                  <a:lumMod val="95000"/>
                  <a:lumOff val="5000"/>
                </a:schemeClr>
              </a:solidFill>
            </a:rPr>
            <a:t>-7</a:t>
          </a:r>
          <a:r>
            <a:rPr lang="ar-SA" sz="1800" b="0" dirty="0" smtClean="0">
              <a:solidFill>
                <a:schemeClr val="tx2">
                  <a:lumMod val="95000"/>
                  <a:lumOff val="5000"/>
                </a:schemeClr>
              </a:solidFill>
            </a:rPr>
            <a:t> ، </a:t>
          </a:r>
          <a:r>
            <a:rPr lang="en-US" sz="1800" b="0" dirty="0" smtClean="0">
              <a:solidFill>
                <a:schemeClr val="tx2">
                  <a:lumMod val="95000"/>
                  <a:lumOff val="5000"/>
                </a:schemeClr>
              </a:solidFill>
            </a:rPr>
            <a:t>10</a:t>
          </a:r>
          <a:r>
            <a:rPr lang="en-US" sz="1800" b="0" baseline="30000" dirty="0" smtClean="0">
              <a:solidFill>
                <a:schemeClr val="tx2">
                  <a:lumMod val="95000"/>
                  <a:lumOff val="5000"/>
                </a:schemeClr>
              </a:solidFill>
            </a:rPr>
            <a:t>-6</a:t>
          </a:r>
          <a:r>
            <a:rPr lang="ar-SA" sz="1800" b="0" dirty="0" smtClean="0">
              <a:solidFill>
                <a:schemeClr val="tx2">
                  <a:lumMod val="95000"/>
                  <a:lumOff val="5000"/>
                </a:schemeClr>
              </a:solidFill>
            </a:rPr>
            <a:t> ، </a:t>
          </a:r>
          <a:r>
            <a:rPr lang="en-US" sz="1800" b="0" dirty="0" smtClean="0">
              <a:solidFill>
                <a:schemeClr val="tx2">
                  <a:lumMod val="95000"/>
                  <a:lumOff val="5000"/>
                </a:schemeClr>
              </a:solidFill>
            </a:rPr>
            <a:t>10</a:t>
          </a:r>
          <a:r>
            <a:rPr lang="en-US" sz="1800" b="0" baseline="30000" dirty="0" smtClean="0">
              <a:solidFill>
                <a:schemeClr val="tx2">
                  <a:lumMod val="95000"/>
                  <a:lumOff val="5000"/>
                </a:schemeClr>
              </a:solidFill>
            </a:rPr>
            <a:t>-5</a:t>
          </a:r>
          <a:r>
            <a:rPr lang="ar-SA" sz="1800" b="0" dirty="0" smtClean="0">
              <a:solidFill>
                <a:schemeClr val="tx2">
                  <a:lumMod val="95000"/>
                  <a:lumOff val="5000"/>
                </a:schemeClr>
              </a:solidFill>
            </a:rPr>
            <a:t> ، </a:t>
          </a:r>
          <a:r>
            <a:rPr lang="en-US" sz="1800" b="0" dirty="0" smtClean="0">
              <a:solidFill>
                <a:schemeClr val="tx2">
                  <a:lumMod val="95000"/>
                  <a:lumOff val="5000"/>
                </a:schemeClr>
              </a:solidFill>
            </a:rPr>
            <a:t>10</a:t>
          </a:r>
          <a:r>
            <a:rPr lang="en-US" sz="1800" b="0" baseline="30000" dirty="0" smtClean="0">
              <a:solidFill>
                <a:schemeClr val="tx2">
                  <a:lumMod val="95000"/>
                  <a:lumOff val="5000"/>
                </a:schemeClr>
              </a:solidFill>
            </a:rPr>
            <a:t>-4</a:t>
          </a:r>
          <a:r>
            <a:rPr lang="ar-SA" sz="1800" b="0" dirty="0" smtClean="0">
              <a:solidFill>
                <a:schemeClr val="tx2">
                  <a:lumMod val="95000"/>
                  <a:lumOff val="5000"/>
                </a:schemeClr>
              </a:solidFill>
            </a:rPr>
            <a:t> ،  </a:t>
          </a:r>
          <a:r>
            <a:rPr lang="en-US" sz="1800" b="0" dirty="0" smtClean="0">
              <a:solidFill>
                <a:schemeClr val="tx2">
                  <a:lumMod val="95000"/>
                  <a:lumOff val="5000"/>
                </a:schemeClr>
              </a:solidFill>
            </a:rPr>
            <a:t>10</a:t>
          </a:r>
          <a:r>
            <a:rPr lang="en-US" sz="1800" b="0" baseline="30000" dirty="0" smtClean="0">
              <a:solidFill>
                <a:schemeClr val="tx2">
                  <a:lumMod val="95000"/>
                  <a:lumOff val="5000"/>
                </a:schemeClr>
              </a:solidFill>
            </a:rPr>
            <a:t>-3</a:t>
          </a:r>
          <a:endParaRPr lang="en-US" sz="1800" b="0" dirty="0">
            <a:solidFill>
              <a:schemeClr val="tx2">
                <a:lumMod val="95000"/>
                <a:lumOff val="5000"/>
              </a:schemeClr>
            </a:solidFill>
          </a:endParaRP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ar-SA" b="1" dirty="0" smtClean="0">
              <a:solidFill>
                <a:schemeClr val="tx2">
                  <a:lumMod val="95000"/>
                  <a:lumOff val="5000"/>
                </a:schemeClr>
              </a:solidFill>
            </a:rPr>
            <a:t>أطباق بتري +ورق ترشيح</a:t>
          </a:r>
          <a:endParaRPr lang="en-US" b="1" dirty="0">
            <a:solidFill>
              <a:schemeClr val="tx2">
                <a:lumMod val="95000"/>
                <a:lumOff val="5000"/>
              </a:schemeClr>
            </a:solidFill>
          </a:endParaRP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dgm:t>
        <a:bodyPr/>
        <a:lstStyle/>
        <a:p>
          <a:r>
            <a:rPr lang="ar-SA" b="1" dirty="0" err="1" smtClean="0">
              <a:solidFill>
                <a:schemeClr val="tx2">
                  <a:lumMod val="95000"/>
                  <a:lumOff val="5000"/>
                </a:schemeClr>
              </a:solidFill>
            </a:rPr>
            <a:t>هيبوكلوريد</a:t>
          </a:r>
          <a:r>
            <a:rPr lang="ar-SA" b="1" dirty="0" smtClean="0">
              <a:solidFill>
                <a:schemeClr val="tx2">
                  <a:lumMod val="95000"/>
                  <a:lumOff val="5000"/>
                </a:schemeClr>
              </a:solidFill>
            </a:rPr>
            <a:t> الصوديوم +ماء مقطر</a:t>
          </a:r>
          <a:endParaRPr lang="en-US" b="1" dirty="0">
            <a:solidFill>
              <a:schemeClr val="tx2">
                <a:lumMod val="95000"/>
                <a:lumOff val="5000"/>
              </a:schemeClr>
            </a:solidFill>
          </a:endParaRP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dgm:t>
        <a:bodyPr/>
        <a:lstStyle/>
        <a:p>
          <a:r>
            <a:rPr lang="ar-SA" b="1" dirty="0" smtClean="0">
              <a:solidFill>
                <a:schemeClr val="tx2">
                  <a:lumMod val="95000"/>
                  <a:lumOff val="5000"/>
                </a:schemeClr>
              </a:solidFill>
            </a:rPr>
            <a:t>ملاقط</a:t>
          </a:r>
          <a:endParaRPr lang="en-US" b="1" dirty="0">
            <a:solidFill>
              <a:schemeClr val="tx2">
                <a:lumMod val="95000"/>
                <a:lumOff val="5000"/>
              </a:schemeClr>
            </a:solidFill>
          </a:endParaRP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dgm:t>
        <a:bodyPr/>
        <a:lstStyle/>
        <a:p>
          <a:r>
            <a:rPr lang="ar-SA" b="1" dirty="0" smtClean="0">
              <a:solidFill>
                <a:schemeClr val="tx2">
                  <a:lumMod val="95000"/>
                  <a:lumOff val="5000"/>
                </a:schemeClr>
              </a:solidFill>
            </a:rPr>
            <a:t>ماصات </a:t>
          </a:r>
          <a:r>
            <a:rPr lang="ar-SA" b="1" dirty="0" err="1" smtClean="0">
              <a:solidFill>
                <a:schemeClr val="tx2">
                  <a:lumMod val="95000"/>
                  <a:lumOff val="5000"/>
                </a:schemeClr>
              </a:solidFill>
            </a:rPr>
            <a:t>او</a:t>
          </a:r>
          <a:r>
            <a:rPr lang="ar-SA" b="1" dirty="0" smtClean="0">
              <a:solidFill>
                <a:schemeClr val="tx2">
                  <a:lumMod val="95000"/>
                  <a:lumOff val="5000"/>
                </a:schemeClr>
              </a:solidFill>
            </a:rPr>
            <a:t> مخبار 10مل </a:t>
          </a:r>
          <a:endParaRPr lang="en-US" b="1" dirty="0">
            <a:solidFill>
              <a:schemeClr val="tx2">
                <a:lumMod val="95000"/>
                <a:lumOff val="5000"/>
              </a:schemeClr>
            </a:solidFill>
          </a:endParaRP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 modelId="{EAA4FAF7-2B1B-440D-AB04-52061A8327A8}" type="pres">
      <dgm:prSet presAssocID="{0EFAF7DB-220E-474B-A306-B18848A2E64E}" presName="node" presStyleLbl="node1" presStyleIdx="0" presStyleCnt="6" custScaleY="171902">
        <dgm:presLayoutVars>
          <dgm:bulletEnabled val="1"/>
        </dgm:presLayoutVars>
      </dgm:prSet>
      <dgm:spPr/>
      <dgm:t>
        <a:bodyPr/>
        <a:lstStyle/>
        <a:p>
          <a:endParaRPr lang="en-US"/>
        </a:p>
      </dgm:t>
    </dgm:pt>
    <dgm:pt modelId="{D86C629E-FD24-4979-AD6C-FF765663342C}" type="pres">
      <dgm:prSet presAssocID="{8655DB40-16AB-41AF-B7B9-C009642A6E8E}" presName="sibTrans" presStyleCnt="0"/>
      <dgm:spPr/>
      <dgm:t>
        <a:bodyPr/>
        <a:lstStyle/>
        <a:p>
          <a:pPr rtl="1"/>
          <a:endParaRPr lang="ar-SA"/>
        </a:p>
      </dgm:t>
    </dgm:pt>
    <dgm:pt modelId="{C593AB34-4B84-4F47-A09D-1663F9F71AFC}" type="pres">
      <dgm:prSet presAssocID="{9CA7C66F-6CF9-4093-95BD-C861D9811AA0}" presName="node" presStyleLbl="node1" presStyleIdx="1" presStyleCnt="6" custScaleX="197894" custScaleY="161147">
        <dgm:presLayoutVars>
          <dgm:bulletEnabled val="1"/>
        </dgm:presLayoutVars>
      </dgm:prSet>
      <dgm:spPr/>
      <dgm:t>
        <a:bodyPr/>
        <a:lstStyle/>
        <a:p>
          <a:endParaRPr lang="en-US"/>
        </a:p>
      </dgm:t>
    </dgm:pt>
    <dgm:pt modelId="{5AD6466A-5AEB-4BDD-BDCC-43ADA92E714A}" type="pres">
      <dgm:prSet presAssocID="{9AC506A7-F034-46F5-B26F-46FD22856FB4}" presName="sibTrans" presStyleCnt="0"/>
      <dgm:spPr/>
      <dgm:t>
        <a:bodyPr/>
        <a:lstStyle/>
        <a:p>
          <a:pPr rtl="1"/>
          <a:endParaRPr lang="ar-SA"/>
        </a:p>
      </dgm:t>
    </dgm:pt>
    <dgm:pt modelId="{917D3CD9-BA5B-404E-931F-223BF970C99B}" type="pres">
      <dgm:prSet presAssocID="{8AEC6483-23EF-4414-8E2A-6A005181899E}" presName="node" presStyleLbl="node1" presStyleIdx="2" presStyleCnt="6">
        <dgm:presLayoutVars>
          <dgm:bulletEnabled val="1"/>
        </dgm:presLayoutVars>
      </dgm:prSet>
      <dgm:spPr/>
      <dgm:t>
        <a:bodyPr/>
        <a:lstStyle/>
        <a:p>
          <a:endParaRPr lang="en-US"/>
        </a:p>
      </dgm:t>
    </dgm:pt>
    <dgm:pt modelId="{D803BB6F-28BD-4A03-B872-7769C680243B}" type="pres">
      <dgm:prSet presAssocID="{C81D2561-AE20-4589-919A-5479573342B0}" presName="sibTrans" presStyleCnt="0"/>
      <dgm:spPr/>
      <dgm:t>
        <a:bodyPr/>
        <a:lstStyle/>
        <a:p>
          <a:pPr rtl="1"/>
          <a:endParaRPr lang="ar-SA"/>
        </a:p>
      </dgm:t>
    </dgm:pt>
    <dgm:pt modelId="{4F7EBD7D-DFCF-42D9-919C-E6E65091B79C}" type="pres">
      <dgm:prSet presAssocID="{056BF56F-CC43-4DDD-9D89-CA94DE101ECC}" presName="node" presStyleLbl="node1" presStyleIdx="3" presStyleCnt="6">
        <dgm:presLayoutVars>
          <dgm:bulletEnabled val="1"/>
        </dgm:presLayoutVars>
      </dgm:prSet>
      <dgm:spPr/>
      <dgm:t>
        <a:bodyPr/>
        <a:lstStyle/>
        <a:p>
          <a:endParaRPr lang="en-US"/>
        </a:p>
      </dgm:t>
    </dgm:pt>
    <dgm:pt modelId="{371926FB-9294-4D9C-9214-4CEF0275C497}" type="pres">
      <dgm:prSet presAssocID="{B28DA56B-359A-427D-B40B-7C9A5E29DAD4}" presName="sibTrans" presStyleCnt="0"/>
      <dgm:spPr/>
      <dgm:t>
        <a:bodyPr/>
        <a:lstStyle/>
        <a:p>
          <a:pPr rtl="1"/>
          <a:endParaRPr lang="ar-SA"/>
        </a:p>
      </dgm:t>
    </dgm:pt>
    <dgm:pt modelId="{CB52FD11-6E75-4074-AC8F-10E0FD59B7A0}" type="pres">
      <dgm:prSet presAssocID="{204779DA-9EFD-416C-AA17-3047285492E6}" presName="node" presStyleLbl="node1" presStyleIdx="4" presStyleCnt="6">
        <dgm:presLayoutVars>
          <dgm:bulletEnabled val="1"/>
        </dgm:presLayoutVars>
      </dgm:prSet>
      <dgm:spPr/>
      <dgm:t>
        <a:bodyPr/>
        <a:lstStyle/>
        <a:p>
          <a:endParaRPr lang="en-US"/>
        </a:p>
      </dgm:t>
    </dgm:pt>
    <dgm:pt modelId="{08588CD8-2C19-489E-9D24-02924B217C45}" type="pres">
      <dgm:prSet presAssocID="{89F8EF12-ABE9-4852-AA60-32F3BE4FD92C}" presName="sibTrans" presStyleCnt="0"/>
      <dgm:spPr/>
      <dgm:t>
        <a:bodyPr/>
        <a:lstStyle/>
        <a:p>
          <a:pPr rtl="1"/>
          <a:endParaRPr lang="ar-SA"/>
        </a:p>
      </dgm:t>
    </dgm:pt>
    <dgm:pt modelId="{76049CD1-75A7-4C80-9C4F-81F0D3E4B5DC}" type="pres">
      <dgm:prSet presAssocID="{FBE57202-63C6-4AC6-8A48-2F7EEDE18422}" presName="node" presStyleLbl="node1" presStyleIdx="5" presStyleCnt="6">
        <dgm:presLayoutVars>
          <dgm:bulletEnabled val="1"/>
        </dgm:presLayoutVars>
      </dgm:prSet>
      <dgm:spPr/>
      <dgm:t>
        <a:bodyPr/>
        <a:lstStyle/>
        <a:p>
          <a:endParaRPr lang="en-US"/>
        </a:p>
      </dgm:t>
    </dgm:pt>
  </dgm:ptLst>
  <dgm:cxnLst>
    <dgm:cxn modelId="{C2739289-C7F5-4C2B-8002-E64A84A3CCF1}" type="presOf" srcId="{9CA7C66F-6CF9-4093-95BD-C861D9811AA0}" destId="{C593AB34-4B84-4F47-A09D-1663F9F71AFC}" srcOrd="0" destOrd="0" presId="urn:microsoft.com/office/officeart/2005/8/layout/default#3"/>
    <dgm:cxn modelId="{778F2B2A-B50E-4B4B-8031-BBB0BAF3076A}" srcId="{B842BC11-90CF-49FF-8D61-E8A8AAFE1BB6}" destId="{056BF56F-CC43-4DDD-9D89-CA94DE101ECC}" srcOrd="3" destOrd="0" parTransId="{001921C4-E4A3-488C-B466-13D798BB2038}" sibTransId="{B28DA56B-359A-427D-B40B-7C9A5E29DAD4}"/>
    <dgm:cxn modelId="{976405B9-79B8-494E-A105-801AB128A327}" srcId="{B842BC11-90CF-49FF-8D61-E8A8AAFE1BB6}" destId="{8AEC6483-23EF-4414-8E2A-6A005181899E}" srcOrd="2" destOrd="0" parTransId="{526DBE94-00A7-461E-AF61-51DFFA468BD0}" sibTransId="{C81D2561-AE20-4589-919A-5479573342B0}"/>
    <dgm:cxn modelId="{7095E1F8-4EDE-4430-B07D-B7175589A733}" type="presOf" srcId="{B842BC11-90CF-49FF-8D61-E8A8AAFE1BB6}" destId="{068CCA7D-1404-4068-AB93-6968EFC37502}" srcOrd="0" destOrd="0" presId="urn:microsoft.com/office/officeart/2005/8/layout/default#3"/>
    <dgm:cxn modelId="{5257829B-1EC2-4B27-82CD-9A4900A3CEF5}" type="presOf" srcId="{204779DA-9EFD-416C-AA17-3047285492E6}" destId="{CB52FD11-6E75-4074-AC8F-10E0FD59B7A0}" srcOrd="0" destOrd="0" presId="urn:microsoft.com/office/officeart/2005/8/layout/default#3"/>
    <dgm:cxn modelId="{98E9781F-6C85-4C8B-A8C8-ACC68D56FD26}" type="presOf" srcId="{0EFAF7DB-220E-474B-A306-B18848A2E64E}" destId="{EAA4FAF7-2B1B-440D-AB04-52061A8327A8}" srcOrd="0" destOrd="0" presId="urn:microsoft.com/office/officeart/2005/8/layout/default#3"/>
    <dgm:cxn modelId="{4C41BE15-3799-4642-92AF-58F1C6904769}" type="presOf" srcId="{056BF56F-CC43-4DDD-9D89-CA94DE101ECC}" destId="{4F7EBD7D-DFCF-42D9-919C-E6E65091B79C}" srcOrd="0" destOrd="0" presId="urn:microsoft.com/office/officeart/2005/8/layout/default#3"/>
    <dgm:cxn modelId="{4B3A68AC-F7E0-44C7-B1C8-7CD80B465A26}" type="presOf" srcId="{8AEC6483-23EF-4414-8E2A-6A005181899E}" destId="{917D3CD9-BA5B-404E-931F-223BF970C99B}" srcOrd="0" destOrd="0" presId="urn:microsoft.com/office/officeart/2005/8/layout/default#3"/>
    <dgm:cxn modelId="{4B45AE37-5E95-4459-A22C-A76A562E440A}" srcId="{B842BC11-90CF-49FF-8D61-E8A8AAFE1BB6}" destId="{204779DA-9EFD-416C-AA17-3047285492E6}" srcOrd="4" destOrd="0" parTransId="{10182E5A-267A-4FF5-8BE4-365E5F0F59FD}" sibTransId="{89F8EF12-ABE9-4852-AA60-32F3BE4FD92C}"/>
    <dgm:cxn modelId="{89F86E09-7B46-4DCB-A438-8B1FC1DB0A71}" srcId="{B842BC11-90CF-49FF-8D61-E8A8AAFE1BB6}" destId="{FBE57202-63C6-4AC6-8A48-2F7EEDE18422}" srcOrd="5" destOrd="0" parTransId="{22E9EA7B-06A1-4DB0-8C13-4FDDC38F5300}" sibTransId="{29B1D402-63E0-4277-B9B1-DE1AE207061C}"/>
    <dgm:cxn modelId="{E88E6FD0-5EE8-42CE-8AC4-D71962510EE7}" srcId="{B842BC11-90CF-49FF-8D61-E8A8AAFE1BB6}" destId="{0EFAF7DB-220E-474B-A306-B18848A2E64E}" srcOrd="0" destOrd="0" parTransId="{ADEA5C60-BA03-45CE-8AE4-87E8350E817F}" sibTransId="{8655DB40-16AB-41AF-B7B9-C009642A6E8E}"/>
    <dgm:cxn modelId="{1A373FBE-0C0B-4365-8600-C5B96F883073}" type="presOf" srcId="{FBE57202-63C6-4AC6-8A48-2F7EEDE18422}" destId="{76049CD1-75A7-4C80-9C4F-81F0D3E4B5DC}" srcOrd="0" destOrd="0" presId="urn:microsoft.com/office/officeart/2005/8/layout/default#3"/>
    <dgm:cxn modelId="{1A254136-9EEE-43D0-BC71-1289B085104A}" srcId="{B842BC11-90CF-49FF-8D61-E8A8AAFE1BB6}" destId="{9CA7C66F-6CF9-4093-95BD-C861D9811AA0}" srcOrd="1" destOrd="0" parTransId="{5C383048-3A83-419C-82E9-AA46D2B4FFD3}" sibTransId="{9AC506A7-F034-46F5-B26F-46FD22856FB4}"/>
    <dgm:cxn modelId="{BC5FF21A-43E7-485A-B596-C5AADF327B05}" type="presParOf" srcId="{068CCA7D-1404-4068-AB93-6968EFC37502}" destId="{EAA4FAF7-2B1B-440D-AB04-52061A8327A8}" srcOrd="0" destOrd="0" presId="urn:microsoft.com/office/officeart/2005/8/layout/default#3"/>
    <dgm:cxn modelId="{7DBDEB3C-0922-4C11-B032-8800766EAAC7}" type="presParOf" srcId="{068CCA7D-1404-4068-AB93-6968EFC37502}" destId="{D86C629E-FD24-4979-AD6C-FF765663342C}" srcOrd="1" destOrd="0" presId="urn:microsoft.com/office/officeart/2005/8/layout/default#3"/>
    <dgm:cxn modelId="{613FE1F9-EF48-4B26-8AF0-FACA67BF29EB}" type="presParOf" srcId="{068CCA7D-1404-4068-AB93-6968EFC37502}" destId="{C593AB34-4B84-4F47-A09D-1663F9F71AFC}" srcOrd="2" destOrd="0" presId="urn:microsoft.com/office/officeart/2005/8/layout/default#3"/>
    <dgm:cxn modelId="{40AAE183-EE4F-4AB0-9437-11D5128906F3}" type="presParOf" srcId="{068CCA7D-1404-4068-AB93-6968EFC37502}" destId="{5AD6466A-5AEB-4BDD-BDCC-43ADA92E714A}" srcOrd="3" destOrd="0" presId="urn:microsoft.com/office/officeart/2005/8/layout/default#3"/>
    <dgm:cxn modelId="{0859D5FC-F1F1-41ED-AFE7-9ED996860B28}" type="presParOf" srcId="{068CCA7D-1404-4068-AB93-6968EFC37502}" destId="{917D3CD9-BA5B-404E-931F-223BF970C99B}" srcOrd="4" destOrd="0" presId="urn:microsoft.com/office/officeart/2005/8/layout/default#3"/>
    <dgm:cxn modelId="{235E33CA-9331-4C4F-9FB8-E86BD246400B}" type="presParOf" srcId="{068CCA7D-1404-4068-AB93-6968EFC37502}" destId="{D803BB6F-28BD-4A03-B872-7769C680243B}" srcOrd="5" destOrd="0" presId="urn:microsoft.com/office/officeart/2005/8/layout/default#3"/>
    <dgm:cxn modelId="{B063FF6D-1F2D-472D-8B4C-B6A378A09833}" type="presParOf" srcId="{068CCA7D-1404-4068-AB93-6968EFC37502}" destId="{4F7EBD7D-DFCF-42D9-919C-E6E65091B79C}" srcOrd="6" destOrd="0" presId="urn:microsoft.com/office/officeart/2005/8/layout/default#3"/>
    <dgm:cxn modelId="{8DEA9DD5-5136-4B11-90B8-93E3C16F0472}" type="presParOf" srcId="{068CCA7D-1404-4068-AB93-6968EFC37502}" destId="{371926FB-9294-4D9C-9214-4CEF0275C497}" srcOrd="7" destOrd="0" presId="urn:microsoft.com/office/officeart/2005/8/layout/default#3"/>
    <dgm:cxn modelId="{59493989-76F3-460C-95F9-0ACC1B69B031}" type="presParOf" srcId="{068CCA7D-1404-4068-AB93-6968EFC37502}" destId="{CB52FD11-6E75-4074-AC8F-10E0FD59B7A0}" srcOrd="8" destOrd="0" presId="urn:microsoft.com/office/officeart/2005/8/layout/default#3"/>
    <dgm:cxn modelId="{6A894F3B-0B32-4910-89E9-FF9567B8B041}" type="presParOf" srcId="{068CCA7D-1404-4068-AB93-6968EFC37502}" destId="{08588CD8-2C19-489E-9D24-02924B217C45}" srcOrd="9" destOrd="0" presId="urn:microsoft.com/office/officeart/2005/8/layout/default#3"/>
    <dgm:cxn modelId="{A2512EF8-018A-47CE-AD9F-9EF6FA2C53E3}" type="presParOf" srcId="{068CCA7D-1404-4068-AB93-6968EFC37502}" destId="{76049CD1-75A7-4C80-9C4F-81F0D3E4B5DC}" srcOrd="1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138322" y="248100"/>
          <a:ext cx="1518304" cy="1565997"/>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solidFill>
                <a:schemeClr val="tx2">
                  <a:lumMod val="95000"/>
                  <a:lumOff val="5000"/>
                </a:schemeClr>
              </a:solidFill>
            </a:rPr>
            <a:t>بذور القمح </a:t>
          </a:r>
          <a:endParaRPr lang="en-US" sz="1600" b="1" kern="1200" dirty="0">
            <a:solidFill>
              <a:schemeClr val="tx2">
                <a:lumMod val="95000"/>
                <a:lumOff val="5000"/>
              </a:schemeClr>
            </a:solidFill>
          </a:endParaRPr>
        </a:p>
      </dsp:txBody>
      <dsp:txXfrm>
        <a:off x="138322" y="248100"/>
        <a:ext cx="1518304" cy="1565997"/>
      </dsp:txXfrm>
    </dsp:sp>
    <dsp:sp modelId="{C593AB34-4B84-4F47-A09D-1663F9F71AFC}">
      <dsp:nvSpPr>
        <dsp:cNvPr id="0" name=""/>
        <dsp:cNvSpPr/>
      </dsp:nvSpPr>
      <dsp:spPr>
        <a:xfrm>
          <a:off x="1808457" y="297088"/>
          <a:ext cx="3004633" cy="146802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ar-SA" sz="1800" b="0" kern="1200" dirty="0" smtClean="0">
              <a:solidFill>
                <a:schemeClr val="tx2">
                  <a:lumMod val="95000"/>
                  <a:lumOff val="5000"/>
                </a:schemeClr>
              </a:solidFill>
            </a:rPr>
            <a:t>ت تركيزات مختلفة </a:t>
          </a:r>
          <a:r>
            <a:rPr lang="en-US" sz="1800" b="0" kern="1200" dirty="0" smtClean="0">
              <a:solidFill>
                <a:schemeClr val="tx2">
                  <a:lumMod val="95000"/>
                  <a:lumOff val="5000"/>
                </a:schemeClr>
              </a:solidFill>
            </a:rPr>
            <a:t>ABA</a:t>
          </a:r>
        </a:p>
        <a:p>
          <a:pPr lvl="0" algn="ctr" defTabSz="800100">
            <a:lnSpc>
              <a:spcPct val="100000"/>
            </a:lnSpc>
            <a:spcBef>
              <a:spcPct val="0"/>
            </a:spcBef>
            <a:spcAft>
              <a:spcPct val="35000"/>
            </a:spcAft>
          </a:pPr>
          <a:r>
            <a:rPr lang="en-US" sz="1800" b="0" kern="1200" dirty="0" smtClean="0">
              <a:solidFill>
                <a:schemeClr val="tx2">
                  <a:lumMod val="95000"/>
                  <a:lumOff val="5000"/>
                </a:schemeClr>
              </a:solidFill>
            </a:rPr>
            <a:t>10</a:t>
          </a:r>
          <a:r>
            <a:rPr lang="en-US" sz="1800" b="0" kern="1200" baseline="30000" dirty="0" smtClean="0">
              <a:solidFill>
                <a:schemeClr val="tx2">
                  <a:lumMod val="95000"/>
                  <a:lumOff val="5000"/>
                </a:schemeClr>
              </a:solidFill>
            </a:rPr>
            <a:t>-7</a:t>
          </a:r>
          <a:r>
            <a:rPr lang="ar-SA" sz="1800" b="0" kern="1200" dirty="0" smtClean="0">
              <a:solidFill>
                <a:schemeClr val="tx2">
                  <a:lumMod val="95000"/>
                  <a:lumOff val="5000"/>
                </a:schemeClr>
              </a:solidFill>
            </a:rPr>
            <a:t> ، </a:t>
          </a:r>
          <a:r>
            <a:rPr lang="en-US" sz="1800" b="0" kern="1200" dirty="0" smtClean="0">
              <a:solidFill>
                <a:schemeClr val="tx2">
                  <a:lumMod val="95000"/>
                  <a:lumOff val="5000"/>
                </a:schemeClr>
              </a:solidFill>
            </a:rPr>
            <a:t>10</a:t>
          </a:r>
          <a:r>
            <a:rPr lang="en-US" sz="1800" b="0" kern="1200" baseline="30000" dirty="0" smtClean="0">
              <a:solidFill>
                <a:schemeClr val="tx2">
                  <a:lumMod val="95000"/>
                  <a:lumOff val="5000"/>
                </a:schemeClr>
              </a:solidFill>
            </a:rPr>
            <a:t>-6</a:t>
          </a:r>
          <a:r>
            <a:rPr lang="ar-SA" sz="1800" b="0" kern="1200" dirty="0" smtClean="0">
              <a:solidFill>
                <a:schemeClr val="tx2">
                  <a:lumMod val="95000"/>
                  <a:lumOff val="5000"/>
                </a:schemeClr>
              </a:solidFill>
            </a:rPr>
            <a:t> ، </a:t>
          </a:r>
          <a:r>
            <a:rPr lang="en-US" sz="1800" b="0" kern="1200" dirty="0" smtClean="0">
              <a:solidFill>
                <a:schemeClr val="tx2">
                  <a:lumMod val="95000"/>
                  <a:lumOff val="5000"/>
                </a:schemeClr>
              </a:solidFill>
            </a:rPr>
            <a:t>10</a:t>
          </a:r>
          <a:r>
            <a:rPr lang="en-US" sz="1800" b="0" kern="1200" baseline="30000" dirty="0" smtClean="0">
              <a:solidFill>
                <a:schemeClr val="tx2">
                  <a:lumMod val="95000"/>
                  <a:lumOff val="5000"/>
                </a:schemeClr>
              </a:solidFill>
            </a:rPr>
            <a:t>-5</a:t>
          </a:r>
          <a:r>
            <a:rPr lang="ar-SA" sz="1800" b="0" kern="1200" dirty="0" smtClean="0">
              <a:solidFill>
                <a:schemeClr val="tx2">
                  <a:lumMod val="95000"/>
                  <a:lumOff val="5000"/>
                </a:schemeClr>
              </a:solidFill>
            </a:rPr>
            <a:t> ، </a:t>
          </a:r>
          <a:r>
            <a:rPr lang="en-US" sz="1800" b="0" kern="1200" dirty="0" smtClean="0">
              <a:solidFill>
                <a:schemeClr val="tx2">
                  <a:lumMod val="95000"/>
                  <a:lumOff val="5000"/>
                </a:schemeClr>
              </a:solidFill>
            </a:rPr>
            <a:t>10</a:t>
          </a:r>
          <a:r>
            <a:rPr lang="en-US" sz="1800" b="0" kern="1200" baseline="30000" dirty="0" smtClean="0">
              <a:solidFill>
                <a:schemeClr val="tx2">
                  <a:lumMod val="95000"/>
                  <a:lumOff val="5000"/>
                </a:schemeClr>
              </a:solidFill>
            </a:rPr>
            <a:t>-4</a:t>
          </a:r>
          <a:r>
            <a:rPr lang="ar-SA" sz="1800" b="0" kern="1200" dirty="0" smtClean="0">
              <a:solidFill>
                <a:schemeClr val="tx2">
                  <a:lumMod val="95000"/>
                  <a:lumOff val="5000"/>
                </a:schemeClr>
              </a:solidFill>
            </a:rPr>
            <a:t> ،  </a:t>
          </a:r>
          <a:r>
            <a:rPr lang="en-US" sz="1800" b="0" kern="1200" dirty="0" smtClean="0">
              <a:solidFill>
                <a:schemeClr val="tx2">
                  <a:lumMod val="95000"/>
                  <a:lumOff val="5000"/>
                </a:schemeClr>
              </a:solidFill>
            </a:rPr>
            <a:t>10</a:t>
          </a:r>
          <a:r>
            <a:rPr lang="en-US" sz="1800" b="0" kern="1200" baseline="30000" dirty="0" smtClean="0">
              <a:solidFill>
                <a:schemeClr val="tx2">
                  <a:lumMod val="95000"/>
                  <a:lumOff val="5000"/>
                </a:schemeClr>
              </a:solidFill>
            </a:rPr>
            <a:t>-3</a:t>
          </a:r>
          <a:endParaRPr lang="en-US" sz="1800" b="0" kern="1200" dirty="0">
            <a:solidFill>
              <a:schemeClr val="tx2">
                <a:lumMod val="95000"/>
                <a:lumOff val="5000"/>
              </a:schemeClr>
            </a:solidFill>
          </a:endParaRPr>
        </a:p>
      </dsp:txBody>
      <dsp:txXfrm>
        <a:off x="1808457" y="297088"/>
        <a:ext cx="3004633" cy="1468021"/>
      </dsp:txXfrm>
    </dsp:sp>
    <dsp:sp modelId="{917D3CD9-BA5B-404E-931F-223BF970C99B}">
      <dsp:nvSpPr>
        <dsp:cNvPr id="0" name=""/>
        <dsp:cNvSpPr/>
      </dsp:nvSpPr>
      <dsp:spPr>
        <a:xfrm>
          <a:off x="46419" y="1965928"/>
          <a:ext cx="1518304" cy="91098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solidFill>
                <a:schemeClr val="tx2">
                  <a:lumMod val="95000"/>
                  <a:lumOff val="5000"/>
                </a:schemeClr>
              </a:solidFill>
            </a:rPr>
            <a:t>أطباق بتري +ورق ترشيح</a:t>
          </a:r>
          <a:endParaRPr lang="en-US" sz="1600" b="1" kern="1200" dirty="0">
            <a:solidFill>
              <a:schemeClr val="tx2">
                <a:lumMod val="95000"/>
                <a:lumOff val="5000"/>
              </a:schemeClr>
            </a:solidFill>
          </a:endParaRPr>
        </a:p>
      </dsp:txBody>
      <dsp:txXfrm>
        <a:off x="46419" y="1965928"/>
        <a:ext cx="1518304" cy="910982"/>
      </dsp:txXfrm>
    </dsp:sp>
    <dsp:sp modelId="{4F7EBD7D-DFCF-42D9-919C-E6E65091B79C}">
      <dsp:nvSpPr>
        <dsp:cNvPr id="0" name=""/>
        <dsp:cNvSpPr/>
      </dsp:nvSpPr>
      <dsp:spPr>
        <a:xfrm>
          <a:off x="1716554" y="1965928"/>
          <a:ext cx="1518304" cy="91098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err="1" smtClean="0">
              <a:solidFill>
                <a:schemeClr val="tx2">
                  <a:lumMod val="95000"/>
                  <a:lumOff val="5000"/>
                </a:schemeClr>
              </a:solidFill>
            </a:rPr>
            <a:t>هيبوكلوريد</a:t>
          </a:r>
          <a:r>
            <a:rPr lang="ar-SA" sz="1600" b="1" kern="1200" dirty="0" smtClean="0">
              <a:solidFill>
                <a:schemeClr val="tx2">
                  <a:lumMod val="95000"/>
                  <a:lumOff val="5000"/>
                </a:schemeClr>
              </a:solidFill>
            </a:rPr>
            <a:t> الصوديوم +ماء مقطر</a:t>
          </a:r>
          <a:endParaRPr lang="en-US" sz="1600" b="1" kern="1200" dirty="0">
            <a:solidFill>
              <a:schemeClr val="tx2">
                <a:lumMod val="95000"/>
                <a:lumOff val="5000"/>
              </a:schemeClr>
            </a:solidFill>
          </a:endParaRPr>
        </a:p>
      </dsp:txBody>
      <dsp:txXfrm>
        <a:off x="1716554" y="1965928"/>
        <a:ext cx="1518304" cy="910982"/>
      </dsp:txXfrm>
    </dsp:sp>
    <dsp:sp modelId="{CB52FD11-6E75-4074-AC8F-10E0FD59B7A0}">
      <dsp:nvSpPr>
        <dsp:cNvPr id="0" name=""/>
        <dsp:cNvSpPr/>
      </dsp:nvSpPr>
      <dsp:spPr>
        <a:xfrm>
          <a:off x="3386689" y="1965928"/>
          <a:ext cx="1518304" cy="91098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solidFill>
                <a:schemeClr val="tx2">
                  <a:lumMod val="95000"/>
                  <a:lumOff val="5000"/>
                </a:schemeClr>
              </a:solidFill>
            </a:rPr>
            <a:t>ملاقط</a:t>
          </a:r>
          <a:endParaRPr lang="en-US" sz="1600" b="1" kern="1200" dirty="0">
            <a:solidFill>
              <a:schemeClr val="tx2">
                <a:lumMod val="95000"/>
                <a:lumOff val="5000"/>
              </a:schemeClr>
            </a:solidFill>
          </a:endParaRPr>
        </a:p>
      </dsp:txBody>
      <dsp:txXfrm>
        <a:off x="3386689" y="1965928"/>
        <a:ext cx="1518304" cy="910982"/>
      </dsp:txXfrm>
    </dsp:sp>
    <dsp:sp modelId="{76049CD1-75A7-4C80-9C4F-81F0D3E4B5DC}">
      <dsp:nvSpPr>
        <dsp:cNvPr id="0" name=""/>
        <dsp:cNvSpPr/>
      </dsp:nvSpPr>
      <dsp:spPr>
        <a:xfrm>
          <a:off x="1716554" y="3028741"/>
          <a:ext cx="1518304" cy="910982"/>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solidFill>
                <a:schemeClr val="tx2">
                  <a:lumMod val="95000"/>
                  <a:lumOff val="5000"/>
                </a:schemeClr>
              </a:solidFill>
            </a:rPr>
            <a:t>ماصات </a:t>
          </a:r>
          <a:r>
            <a:rPr lang="ar-SA" sz="1600" b="1" kern="1200" dirty="0" err="1" smtClean="0">
              <a:solidFill>
                <a:schemeClr val="tx2">
                  <a:lumMod val="95000"/>
                  <a:lumOff val="5000"/>
                </a:schemeClr>
              </a:solidFill>
            </a:rPr>
            <a:t>او</a:t>
          </a:r>
          <a:r>
            <a:rPr lang="ar-SA" sz="1600" b="1" kern="1200" dirty="0" smtClean="0">
              <a:solidFill>
                <a:schemeClr val="tx2">
                  <a:lumMod val="95000"/>
                  <a:lumOff val="5000"/>
                </a:schemeClr>
              </a:solidFill>
            </a:rPr>
            <a:t> مخبار 10مل </a:t>
          </a:r>
          <a:endParaRPr lang="en-US" sz="1600" b="1" kern="1200" dirty="0">
            <a:solidFill>
              <a:schemeClr val="tx2">
                <a:lumMod val="95000"/>
                <a:lumOff val="5000"/>
              </a:schemeClr>
            </a:solidFill>
          </a:endParaRPr>
        </a:p>
      </dsp:txBody>
      <dsp:txXfrm>
        <a:off x="1716554" y="3028741"/>
        <a:ext cx="1518304" cy="9109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2/6/2026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2/6/2026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2/6/2026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2/6/2026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2/6/2026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2/6/2026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2/6/2026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2/6/2026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2/6/2026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2/6/2026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2/6/2026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2/6/2026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2/6/2026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2/6/2026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2/6/2026</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1"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r" defTabSz="914400" rtl="1"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r" defTabSz="914400" rtl="1"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SA" b="1" dirty="0" smtClean="0">
                <a:effectLst>
                  <a:innerShdw blurRad="63500" dist="50800">
                    <a:prstClr val="black">
                      <a:alpha val="50000"/>
                    </a:prstClr>
                  </a:innerShdw>
                </a:effectLst>
              </a:rPr>
              <a:t>منظمات النمو والتميز</a:t>
            </a:r>
            <a:br>
              <a:rPr lang="ar-SA" b="1" dirty="0" smtClean="0">
                <a:effectLst>
                  <a:innerShdw blurRad="63500" dist="50800">
                    <a:prstClr val="black">
                      <a:alpha val="50000"/>
                    </a:prstClr>
                  </a:innerShdw>
                </a:effectLst>
              </a:rPr>
            </a:br>
            <a:r>
              <a:rPr lang="en-US" b="1" dirty="0" smtClean="0">
                <a:effectLst>
                  <a:innerShdw blurRad="63500" dist="50800">
                    <a:prstClr val="black">
                      <a:alpha val="50000"/>
                    </a:prstClr>
                  </a:innerShdw>
                </a:effectLst>
              </a:rPr>
              <a:t>lab </a:t>
            </a:r>
            <a:r>
              <a:rPr lang="en-US" b="1" dirty="0" smtClean="0">
                <a:effectLst>
                  <a:innerShdw blurRad="63500" dist="50800">
                    <a:prstClr val="black">
                      <a:alpha val="50000"/>
                    </a:prstClr>
                  </a:innerShdw>
                </a:effectLst>
              </a:rPr>
              <a:t>10</a:t>
            </a:r>
            <a:endParaRPr lang="en-US" dirty="0"/>
          </a:p>
        </p:txBody>
      </p:sp>
      <p:sp>
        <p:nvSpPr>
          <p:cNvPr id="3" name="Subtitle 2"/>
          <p:cNvSpPr>
            <a:spLocks noGrp="1"/>
          </p:cNvSpPr>
          <p:nvPr>
            <p:ph type="subTitle" idx="1"/>
          </p:nvPr>
        </p:nvSpPr>
        <p:spPr/>
        <p:txBody>
          <a:bodyPr>
            <a:normAutofit/>
          </a:bodyPr>
          <a:lstStyle/>
          <a:p>
            <a:r>
              <a:rPr lang="en-US" sz="3200" b="1" dirty="0" smtClean="0">
                <a:effectLst>
                  <a:outerShdw blurRad="50800" dist="38100" algn="tr" rotWithShape="0">
                    <a:prstClr val="black">
                      <a:alpha val="40000"/>
                    </a:prstClr>
                  </a:outerShdw>
                </a:effectLst>
              </a:rPr>
              <a:t>373 bot</a:t>
            </a:r>
            <a:endParaRPr lang="en-US" sz="3200" dirty="0"/>
          </a:p>
        </p:txBody>
      </p:sp>
    </p:spTree>
    <p:extLst>
      <p:ext uri="{BB962C8B-B14F-4D97-AF65-F5344CB8AC3E}">
        <p14:creationId xmlns:p14="http://schemas.microsoft.com/office/powerpoint/2010/main" val="168886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SA" b="1" dirty="0" smtClean="0">
                <a:effectLst>
                  <a:innerShdw blurRad="63500" dist="50800">
                    <a:prstClr val="black">
                      <a:alpha val="50000"/>
                    </a:prstClr>
                  </a:innerShdw>
                </a:effectLst>
              </a:rPr>
              <a:t>فسيولوجيا النمو</a:t>
            </a:r>
            <a:r>
              <a:rPr lang="en-US" dirty="0" smtClean="0"/>
              <a:t/>
            </a:r>
            <a:br>
              <a:rPr lang="en-US" dirty="0" smtClean="0"/>
            </a:br>
            <a:r>
              <a:rPr lang="en-US" b="1" dirty="0" smtClean="0">
                <a:effectLst>
                  <a:innerShdw blurRad="63500" dist="50800">
                    <a:prstClr val="black">
                      <a:alpha val="50000"/>
                    </a:prstClr>
                  </a:innerShdw>
                </a:effectLst>
              </a:rPr>
              <a:t>Growth physiology</a:t>
            </a:r>
            <a:endParaRPr lang="en-US" dirty="0"/>
          </a:p>
        </p:txBody>
      </p:sp>
      <p:sp>
        <p:nvSpPr>
          <p:cNvPr id="3" name="Subtitle 2"/>
          <p:cNvSpPr>
            <a:spLocks noGrp="1"/>
          </p:cNvSpPr>
          <p:nvPr>
            <p:ph type="subTitle" idx="1"/>
          </p:nvPr>
        </p:nvSpPr>
        <p:spPr/>
        <p:txBody>
          <a:bodyPr>
            <a:normAutofit fontScale="92500" lnSpcReduction="10000"/>
          </a:bodyPr>
          <a:lstStyle/>
          <a:p>
            <a:pPr algn="ctr"/>
            <a:r>
              <a:rPr lang="ar-SA" sz="3200" b="1" dirty="0">
                <a:effectLst>
                  <a:outerShdw blurRad="50800" dist="38100" algn="tr" rotWithShape="0">
                    <a:prstClr val="black">
                      <a:alpha val="40000"/>
                    </a:prstClr>
                  </a:outerShdw>
                </a:effectLst>
              </a:rPr>
              <a:t>التأثيرات الفسيولوجية لحمض </a:t>
            </a:r>
            <a:r>
              <a:rPr lang="ar-SA" sz="3200" b="1" dirty="0" err="1" smtClean="0">
                <a:effectLst>
                  <a:outerShdw blurRad="50800" dist="38100" algn="tr" rotWithShape="0">
                    <a:prstClr val="black">
                      <a:alpha val="40000"/>
                    </a:prstClr>
                  </a:outerShdw>
                </a:effectLst>
              </a:rPr>
              <a:t>الأبسيسيك</a:t>
            </a:r>
            <a:endParaRPr lang="ar-SA" sz="3200" b="1" dirty="0" smtClean="0">
              <a:effectLst>
                <a:outerShdw blurRad="50800" dist="38100" algn="tr" rotWithShape="0">
                  <a:prstClr val="black">
                    <a:alpha val="40000"/>
                  </a:prstClr>
                </a:outerShdw>
              </a:effectLst>
            </a:endParaRPr>
          </a:p>
          <a:p>
            <a:pPr algn="ctr"/>
            <a:r>
              <a:rPr lang="en-US" sz="3200" b="1" dirty="0" err="1"/>
              <a:t>Abscisic</a:t>
            </a:r>
            <a:r>
              <a:rPr lang="en-US" sz="3200" b="1" dirty="0"/>
              <a:t> Acid</a:t>
            </a:r>
            <a:r>
              <a:rPr lang="en-US" sz="3200" dirty="0"/>
              <a:t>.</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rtl="1"/>
            <a:r>
              <a:rPr lang="ar-SA" b="1" dirty="0">
                <a:effectLst>
                  <a:outerShdw blurRad="50800" dist="38100" algn="tr" rotWithShape="0">
                    <a:prstClr val="black">
                      <a:alpha val="40000"/>
                    </a:prstClr>
                  </a:outerShdw>
                </a:effectLst>
              </a:rPr>
              <a:t>التأثيرات الفسيولوجية لحمض </a:t>
            </a:r>
            <a:r>
              <a:rPr lang="en-US" b="1" dirty="0" smtClean="0">
                <a:effectLst>
                  <a:outerShdw blurRad="50800" dist="38100" algn="tr" rotWithShape="0">
                    <a:prstClr val="black">
                      <a:alpha val="40000"/>
                    </a:prstClr>
                  </a:outerShdw>
                </a:effectLst>
              </a:rPr>
              <a:t>ABA</a:t>
            </a:r>
            <a:r>
              <a:rPr lang="ar-SA" b="1" dirty="0" err="1" smtClean="0">
                <a:effectLst>
                  <a:outerShdw blurRad="50800" dist="38100" algn="tr" rotWithShape="0">
                    <a:prstClr val="black">
                      <a:alpha val="40000"/>
                    </a:prstClr>
                  </a:outerShdw>
                </a:effectLst>
              </a:rPr>
              <a:t>الأبسيسيك</a:t>
            </a:r>
            <a:endParaRPr dirty="0"/>
          </a:p>
        </p:txBody>
      </p:sp>
      <p:sp>
        <p:nvSpPr>
          <p:cNvPr id="14" name="Content Placeholder 13"/>
          <p:cNvSpPr>
            <a:spLocks noGrp="1"/>
          </p:cNvSpPr>
          <p:nvPr>
            <p:ph idx="1"/>
          </p:nvPr>
        </p:nvSpPr>
        <p:spPr/>
        <p:txBody>
          <a:bodyPr>
            <a:normAutofit/>
          </a:bodyPr>
          <a:lstStyle/>
          <a:p>
            <a:pPr algn="r" rtl="1"/>
            <a:r>
              <a:rPr lang="en-US" sz="3600" dirty="0" smtClean="0"/>
              <a:t>ABA </a:t>
            </a:r>
            <a:r>
              <a:rPr lang="ar-SA" sz="3600" dirty="0" smtClean="0"/>
              <a:t>حمض </a:t>
            </a:r>
            <a:r>
              <a:rPr lang="ar-SA" sz="3600" dirty="0" err="1" smtClean="0"/>
              <a:t>الأبسيسيك</a:t>
            </a:r>
            <a:r>
              <a:rPr lang="ar-SA" sz="3600" dirty="0" smtClean="0"/>
              <a:t> </a:t>
            </a:r>
            <a:endParaRPr sz="3600" dirty="0"/>
          </a:p>
          <a:p>
            <a:pPr algn="r" rtl="1"/>
            <a:r>
              <a:rPr lang="en-US" sz="3600" dirty="0" smtClean="0"/>
              <a:t> ABA</a:t>
            </a:r>
            <a:r>
              <a:rPr lang="ar-SA" sz="3600" dirty="0" smtClean="0"/>
              <a:t>بناء ونقل والتأثير</a:t>
            </a:r>
            <a:endParaRPr sz="3600" dirty="0"/>
          </a:p>
          <a:p>
            <a:pPr algn="r" rtl="1"/>
            <a:r>
              <a:rPr lang="ar-SA" sz="3600" dirty="0" smtClean="0"/>
              <a:t>التجربة: معرفة تأثير حمض </a:t>
            </a:r>
            <a:r>
              <a:rPr lang="ar-SA" sz="3600" dirty="0" err="1" smtClean="0"/>
              <a:t>الأبسيسيك</a:t>
            </a:r>
            <a:r>
              <a:rPr lang="ar-SA" sz="3600" dirty="0" smtClean="0"/>
              <a:t> على بذور نبات القمح</a:t>
            </a:r>
          </a:p>
          <a:p>
            <a:pPr algn="r" rtl="1"/>
            <a:r>
              <a:rPr lang="ar-SA" sz="3600" dirty="0" smtClean="0"/>
              <a:t> النتائج</a:t>
            </a:r>
          </a:p>
          <a:p>
            <a:pPr algn="r" rtl="1"/>
            <a:r>
              <a:rPr lang="ar-SA" sz="3600" dirty="0" smtClean="0"/>
              <a:t>المناقشة</a:t>
            </a:r>
            <a:endParaRPr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228" y="4441372"/>
            <a:ext cx="3461658" cy="241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0243" y="881743"/>
            <a:ext cx="11266713" cy="4401205"/>
          </a:xfrm>
          <a:prstGeom prst="rect">
            <a:avLst/>
          </a:prstGeom>
        </p:spPr>
        <p:txBody>
          <a:bodyPr wrap="square">
            <a:spAutoFit/>
          </a:bodyPr>
          <a:lstStyle/>
          <a:p>
            <a:pPr algn="r" rtl="1"/>
            <a:r>
              <a:rPr lang="ar-SA" sz="2800" dirty="0"/>
              <a:t>يعد حمض </a:t>
            </a:r>
            <a:r>
              <a:rPr lang="ar-SA" sz="2800" dirty="0" err="1"/>
              <a:t>ال</a:t>
            </a:r>
            <a:r>
              <a:rPr lang="ar-SA" sz="2800" dirty="0"/>
              <a:t>ـ"</a:t>
            </a:r>
            <a:r>
              <a:rPr lang="ar-SA" sz="2800" dirty="0" err="1"/>
              <a:t>أبسيسيك</a:t>
            </a:r>
            <a:r>
              <a:rPr lang="ar-SA" sz="2800" dirty="0"/>
              <a:t>" من الهرمونات النباتية العامة التي تساعد في التحكم برد فعل النباتات تجاه ضغوط البيئة المحيطة، وبالتالي يؤثر على نموها وتناسلها. ومع ذلك فإلى وقت قريب توافرت القليل من المعلومات حول مستقبلات حمض </a:t>
            </a:r>
            <a:r>
              <a:rPr lang="ar-SA" sz="2800" dirty="0" err="1"/>
              <a:t>ال</a:t>
            </a:r>
            <a:r>
              <a:rPr lang="ar-SA" sz="2800" dirty="0"/>
              <a:t>ـ"</a:t>
            </a:r>
            <a:r>
              <a:rPr lang="ar-SA" sz="2800" dirty="0" err="1"/>
              <a:t>أبسيسك</a:t>
            </a:r>
            <a:r>
              <a:rPr lang="ar-SA" sz="2800" dirty="0"/>
              <a:t>" وكيفية تفاعلها تجاه التيارات </a:t>
            </a:r>
            <a:r>
              <a:rPr lang="ar-SA" sz="2800" dirty="0" smtClean="0"/>
              <a:t>المؤثرة.</a:t>
            </a:r>
          </a:p>
          <a:p>
            <a:pPr algn="r" rtl="1"/>
            <a:r>
              <a:rPr lang="ar-SA" sz="2800" dirty="0"/>
              <a:t>إن استيعاب طريقة حمض </a:t>
            </a:r>
            <a:r>
              <a:rPr lang="ar-SA" sz="2800" dirty="0" err="1"/>
              <a:t>الأبسيسك</a:t>
            </a:r>
            <a:r>
              <a:rPr lang="ar-SA" sz="2800" dirty="0"/>
              <a:t> لبعث إشاراته تعد خطوة مهمة نحو تحسين الزراعة من خلال التحكم في رد فعل النبات تجاه عوامل معينة مثل درجة الحرارة، وتوفر المياه، ودرجة </a:t>
            </a:r>
            <a:r>
              <a:rPr lang="ar-SA" sz="2800" dirty="0" smtClean="0"/>
              <a:t>الملوحة.</a:t>
            </a:r>
          </a:p>
          <a:p>
            <a:pPr algn="r" rtl="1"/>
            <a:r>
              <a:rPr lang="ar-SA" sz="2800" b="1" dirty="0" smtClean="0">
                <a:solidFill>
                  <a:srgbClr val="FF0000"/>
                </a:solidFill>
              </a:rPr>
              <a:t>1-بناء </a:t>
            </a:r>
            <a:r>
              <a:rPr lang="ar-SA" sz="2800" b="1" dirty="0">
                <a:solidFill>
                  <a:srgbClr val="FF0000"/>
                </a:solidFill>
              </a:rPr>
              <a:t>حمض </a:t>
            </a:r>
            <a:r>
              <a:rPr lang="ar-SA" sz="2800" b="1" dirty="0" err="1">
                <a:solidFill>
                  <a:srgbClr val="FF0000"/>
                </a:solidFill>
              </a:rPr>
              <a:t>الأبسيسيك</a:t>
            </a:r>
            <a:r>
              <a:rPr lang="ar-SA" sz="2800" b="1" dirty="0">
                <a:solidFill>
                  <a:srgbClr val="FF0000"/>
                </a:solidFill>
              </a:rPr>
              <a:t> </a:t>
            </a:r>
            <a:endParaRPr lang="en-US" sz="2800" dirty="0">
              <a:solidFill>
                <a:srgbClr val="FF0000"/>
              </a:solidFill>
            </a:endParaRPr>
          </a:p>
          <a:p>
            <a:pPr algn="r" rtl="1"/>
            <a:r>
              <a:rPr lang="ar-SA" sz="2800" b="1" dirty="0"/>
              <a:t>يحدث البناء الحيوي لمركب حمض </a:t>
            </a:r>
            <a:r>
              <a:rPr lang="ar-SA" sz="2800" b="1" dirty="0" err="1" smtClean="0"/>
              <a:t>الأبسيسيك</a:t>
            </a:r>
            <a:r>
              <a:rPr lang="ar-SA" sz="2800" b="1" dirty="0" smtClean="0"/>
              <a:t> </a:t>
            </a:r>
            <a:r>
              <a:rPr lang="ar-SA" sz="2800" b="1" dirty="0"/>
              <a:t>من عملية تكسير </a:t>
            </a:r>
            <a:r>
              <a:rPr lang="ar-SA" sz="2800" b="1" dirty="0" err="1"/>
              <a:t>الكاروتينويدات</a:t>
            </a:r>
            <a:r>
              <a:rPr lang="ar-SA" sz="2800" b="1" dirty="0"/>
              <a:t> الموجودة في </a:t>
            </a:r>
            <a:r>
              <a:rPr lang="ar-SA" sz="2800" b="1" dirty="0" err="1"/>
              <a:t>البلاستيدات</a:t>
            </a:r>
            <a:r>
              <a:rPr lang="ar-SA" sz="2800" b="1" dirty="0"/>
              <a:t> </a:t>
            </a:r>
            <a:r>
              <a:rPr lang="ar-SA" sz="2800" b="1" dirty="0" smtClean="0"/>
              <a:t>الخضراء و الملونة وعديمة اللون  التي تتواجد في </a:t>
            </a:r>
            <a:r>
              <a:rPr lang="ar-SA" sz="2800" b="1" dirty="0"/>
              <a:t>الأوراق </a:t>
            </a:r>
            <a:r>
              <a:rPr lang="ar-SA" sz="2800" b="1" dirty="0" smtClean="0"/>
              <a:t>والجذور </a:t>
            </a:r>
            <a:r>
              <a:rPr lang="ar-SA" sz="2800" b="1" dirty="0"/>
              <a:t>والثمار </a:t>
            </a:r>
            <a:r>
              <a:rPr lang="ar-SA" sz="2800" b="1" dirty="0" err="1" smtClean="0"/>
              <a:t>واجنة</a:t>
            </a:r>
            <a:r>
              <a:rPr lang="ar-SA" sz="2800" b="1" dirty="0" smtClean="0"/>
              <a:t> البذور </a:t>
            </a:r>
            <a:r>
              <a:rPr lang="ar-SA" sz="2800" b="1" dirty="0"/>
              <a:t>وبعض أجزاء النبات الأخرى .</a:t>
            </a:r>
            <a:endParaRPr lang="en-US" sz="2800" dirty="0"/>
          </a:p>
          <a:p>
            <a:pPr algn="r" rtl="1"/>
            <a:endParaRPr lang="ar-SA" sz="2800" dirty="0"/>
          </a:p>
        </p:txBody>
      </p:sp>
    </p:spTree>
    <p:extLst>
      <p:ext uri="{BB962C8B-B14F-4D97-AF65-F5344CB8AC3E}">
        <p14:creationId xmlns:p14="http://schemas.microsoft.com/office/powerpoint/2010/main" val="373738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300" y="471411"/>
            <a:ext cx="11642271" cy="5816977"/>
          </a:xfrm>
          <a:prstGeom prst="rect">
            <a:avLst/>
          </a:prstGeom>
        </p:spPr>
        <p:txBody>
          <a:bodyPr wrap="square">
            <a:spAutoFit/>
          </a:bodyPr>
          <a:lstStyle/>
          <a:p>
            <a:pPr algn="r" rtl="1"/>
            <a:r>
              <a:rPr lang="ar-SA" sz="2800" b="1" dirty="0" smtClean="0">
                <a:solidFill>
                  <a:srgbClr val="FF0000"/>
                </a:solidFill>
              </a:rPr>
              <a:t>2-نقل </a:t>
            </a:r>
            <a:r>
              <a:rPr lang="ar-SA" sz="2800" b="1" dirty="0">
                <a:solidFill>
                  <a:srgbClr val="FF0000"/>
                </a:solidFill>
              </a:rPr>
              <a:t>حمض </a:t>
            </a:r>
            <a:r>
              <a:rPr lang="ar-SA" sz="2800" b="1" dirty="0" err="1" smtClean="0">
                <a:solidFill>
                  <a:srgbClr val="FF0000"/>
                </a:solidFill>
              </a:rPr>
              <a:t>الأبسيسيك</a:t>
            </a:r>
            <a:r>
              <a:rPr lang="ar-SA" sz="2800" b="1" dirty="0" smtClean="0">
                <a:solidFill>
                  <a:srgbClr val="FF0000"/>
                </a:solidFill>
              </a:rPr>
              <a:t> </a:t>
            </a:r>
            <a:endParaRPr lang="ar-SA" sz="2800" b="1" dirty="0">
              <a:solidFill>
                <a:srgbClr val="FF0000"/>
              </a:solidFill>
            </a:endParaRPr>
          </a:p>
          <a:p>
            <a:pPr algn="r" rtl="1"/>
            <a:r>
              <a:rPr lang="ar-SA" sz="2400" b="1" dirty="0"/>
              <a:t>يحدث عملية النقل في أوعية الخشب واللحاء وكذلك الأنسجة </a:t>
            </a:r>
            <a:r>
              <a:rPr lang="ar-SA" sz="2400" b="1" dirty="0" err="1"/>
              <a:t>البرنشيمية</a:t>
            </a:r>
            <a:r>
              <a:rPr lang="ar-SA" sz="2400" b="1" dirty="0"/>
              <a:t> خارج الحزم </a:t>
            </a:r>
            <a:r>
              <a:rPr lang="ar-SA" sz="2400" b="1" dirty="0" smtClean="0"/>
              <a:t>الوعائية ولا ينتقل قطبيا بل ينتشر انتشارا  في جميع اجزاء </a:t>
            </a:r>
            <a:r>
              <a:rPr lang="ar-SA" sz="2400" b="1" dirty="0" err="1" smtClean="0"/>
              <a:t>النبات .</a:t>
            </a:r>
            <a:endParaRPr lang="ar-SA" sz="2400" b="1" dirty="0"/>
          </a:p>
          <a:p>
            <a:pPr algn="r" rtl="1"/>
            <a:r>
              <a:rPr lang="ar-SA" sz="2400" b="1" dirty="0">
                <a:solidFill>
                  <a:srgbClr val="FF0000"/>
                </a:solidFill>
              </a:rPr>
              <a:t>حمض </a:t>
            </a:r>
            <a:r>
              <a:rPr lang="ar-SA" sz="2400" b="1" dirty="0" err="1">
                <a:solidFill>
                  <a:srgbClr val="FF0000"/>
                </a:solidFill>
              </a:rPr>
              <a:t>الأبسيسيك</a:t>
            </a:r>
            <a:r>
              <a:rPr lang="ar-SA" sz="2400" b="1" dirty="0">
                <a:solidFill>
                  <a:srgbClr val="FF0000"/>
                </a:solidFill>
              </a:rPr>
              <a:t> المقيد </a:t>
            </a:r>
            <a:r>
              <a:rPr lang="ar-SA" sz="2400" b="1" dirty="0" smtClean="0">
                <a:solidFill>
                  <a:srgbClr val="FF0000"/>
                </a:solidFill>
              </a:rPr>
              <a:t>يكون غير نشط</a:t>
            </a:r>
            <a:endParaRPr lang="ar-SA" sz="2400" b="1" dirty="0" smtClean="0"/>
          </a:p>
          <a:p>
            <a:pPr algn="r" rtl="1"/>
            <a:r>
              <a:rPr lang="ar-SA" sz="2400" b="1" dirty="0"/>
              <a:t>تعرض النباتات للإجهاد بجميع أنواعه يؤدي إلى زيادة إنتاج </a:t>
            </a:r>
            <a:r>
              <a:rPr lang="ar-SA" sz="2400" b="1" dirty="0" smtClean="0"/>
              <a:t>الحمض</a:t>
            </a:r>
            <a:r>
              <a:rPr lang="en-US" sz="2400" b="1" dirty="0"/>
              <a:t> ABA</a:t>
            </a:r>
            <a:r>
              <a:rPr lang="ar-SA" sz="2400" b="1" dirty="0" smtClean="0"/>
              <a:t> </a:t>
            </a:r>
            <a:r>
              <a:rPr lang="ar-SA" sz="2400" b="1" dirty="0"/>
              <a:t>حيث يكون الحمض غير مقيد . يعرف بهرمون </a:t>
            </a:r>
            <a:r>
              <a:rPr lang="ar-SA" sz="2400" b="1" dirty="0" err="1"/>
              <a:t>التسقيط</a:t>
            </a:r>
            <a:r>
              <a:rPr lang="ar-SA" sz="2400" b="1" dirty="0"/>
              <a:t> (</a:t>
            </a:r>
            <a:r>
              <a:rPr lang="ar-SA" sz="2400" b="1" dirty="0" err="1"/>
              <a:t>الاجهاد</a:t>
            </a:r>
            <a:r>
              <a:rPr lang="ar-SA" sz="2400" b="1" dirty="0"/>
              <a:t>) وهو أحد مثبطــات </a:t>
            </a:r>
            <a:r>
              <a:rPr lang="ar-SA" sz="2400" b="1" dirty="0" smtClean="0"/>
              <a:t>النمـــو</a:t>
            </a:r>
          </a:p>
          <a:p>
            <a:pPr algn="r" rtl="1"/>
            <a:r>
              <a:rPr lang="ar-SA" sz="2800" b="1" dirty="0" smtClean="0">
                <a:solidFill>
                  <a:srgbClr val="FF0000"/>
                </a:solidFill>
              </a:rPr>
              <a:t>3- تأثيرات حمض </a:t>
            </a:r>
            <a:r>
              <a:rPr lang="ar-SA" sz="2800" b="1" dirty="0" err="1" smtClean="0">
                <a:solidFill>
                  <a:srgbClr val="FF0000"/>
                </a:solidFill>
              </a:rPr>
              <a:t>الأبسيسيك</a:t>
            </a:r>
            <a:r>
              <a:rPr lang="ar-SA" sz="2800" b="1" dirty="0" smtClean="0">
                <a:solidFill>
                  <a:srgbClr val="FF0000"/>
                </a:solidFill>
              </a:rPr>
              <a:t> </a:t>
            </a:r>
          </a:p>
          <a:p>
            <a:pPr algn="r" rtl="1"/>
            <a:r>
              <a:rPr lang="ar-SA" sz="2800" b="1" dirty="0" smtClean="0"/>
              <a:t>1- </a:t>
            </a:r>
            <a:r>
              <a:rPr lang="ar-SA" sz="2800" b="1" dirty="0"/>
              <a:t>يثبط من تخليق </a:t>
            </a:r>
            <a:r>
              <a:rPr lang="en-US" sz="2800" b="1" dirty="0"/>
              <a:t>IAA </a:t>
            </a:r>
            <a:r>
              <a:rPr lang="ar-SA" sz="2800" b="1" dirty="0"/>
              <a:t>وإنتاجيه </a:t>
            </a:r>
            <a:r>
              <a:rPr lang="ar-SA" sz="2800" b="1" dirty="0" smtClean="0"/>
              <a:t>في النبات, يضاد لفعل </a:t>
            </a:r>
            <a:r>
              <a:rPr lang="ar-SA" sz="2800" b="1" dirty="0" err="1" smtClean="0"/>
              <a:t>الجبرللين</a:t>
            </a:r>
            <a:r>
              <a:rPr lang="ar-SA" sz="2800" b="1" dirty="0" smtClean="0"/>
              <a:t> خصوصا في </a:t>
            </a:r>
            <a:r>
              <a:rPr lang="ar-SA" sz="2800" b="1" dirty="0" err="1" smtClean="0"/>
              <a:t>الانبات .</a:t>
            </a:r>
            <a:endParaRPr lang="ar-SA" sz="2800" b="1" dirty="0"/>
          </a:p>
          <a:p>
            <a:pPr algn="r" rtl="1"/>
            <a:r>
              <a:rPr lang="ar-SA" sz="2800" b="1" dirty="0" smtClean="0"/>
              <a:t>2- </a:t>
            </a:r>
            <a:r>
              <a:rPr lang="ar-SA" sz="2800" b="1" dirty="0"/>
              <a:t>يثبط البناء </a:t>
            </a:r>
            <a:r>
              <a:rPr lang="ar-SA" sz="2800" b="1" dirty="0" err="1"/>
              <a:t>الحيوى</a:t>
            </a:r>
            <a:r>
              <a:rPr lang="ar-SA" sz="2800" b="1" dirty="0"/>
              <a:t> لمنظمات النمو ويؤثر على الإنزيمات خاصه إنزيم الألفا </a:t>
            </a:r>
            <a:r>
              <a:rPr lang="ar-SA" sz="2800" b="1" dirty="0" err="1"/>
              <a:t>أميليز</a:t>
            </a:r>
            <a:r>
              <a:rPr lang="ar-SA" sz="2800" b="1" dirty="0"/>
              <a:t> .</a:t>
            </a:r>
          </a:p>
          <a:p>
            <a:pPr algn="r" rtl="1"/>
            <a:r>
              <a:rPr lang="ar-SA" sz="2800" b="1" dirty="0"/>
              <a:t>4- يشجع من فعل مثبطات النمو(يقلل من تدفق أيون البوتاسيوم وهذا بدورة ي</a:t>
            </a:r>
            <a:r>
              <a:rPr lang="ar-SA" sz="2800" b="1" dirty="0" smtClean="0"/>
              <a:t>ؤدي </a:t>
            </a:r>
            <a:r>
              <a:rPr lang="ar-SA" sz="2800" b="1" dirty="0"/>
              <a:t>إلى تسرب الماء والبوتاسيوم إلى خارج الخلايا الحارسة فيقل امتلاء الخلايا الحارسة </a:t>
            </a:r>
            <a:r>
              <a:rPr lang="ar-SA" sz="2800" b="1" dirty="0">
                <a:solidFill>
                  <a:srgbClr val="C00000"/>
                </a:solidFill>
              </a:rPr>
              <a:t>ويغلق </a:t>
            </a:r>
            <a:r>
              <a:rPr lang="ar-SA" sz="2800" b="1" dirty="0" smtClean="0">
                <a:solidFill>
                  <a:srgbClr val="C00000"/>
                </a:solidFill>
              </a:rPr>
              <a:t>الثغر</a:t>
            </a:r>
            <a:r>
              <a:rPr lang="ar-SA" sz="2800" b="1" dirty="0" smtClean="0"/>
              <a:t>.</a:t>
            </a:r>
            <a:endParaRPr lang="ar-SA" sz="2800" b="1" dirty="0"/>
          </a:p>
          <a:p>
            <a:pPr algn="r" rtl="1"/>
            <a:r>
              <a:rPr lang="ar-SA" sz="2800" b="1" dirty="0" smtClean="0"/>
              <a:t>5- يمنع </a:t>
            </a:r>
            <a:r>
              <a:rPr lang="ar-SA" sz="2800" b="1" dirty="0"/>
              <a:t>تخليق </a:t>
            </a:r>
            <a:r>
              <a:rPr lang="en-US" sz="2800" b="1" dirty="0"/>
              <a:t>RNA </a:t>
            </a:r>
            <a:r>
              <a:rPr lang="ar-SA" sz="2800" b="1" dirty="0"/>
              <a:t>و </a:t>
            </a:r>
            <a:r>
              <a:rPr lang="en-US" sz="2800" b="1" dirty="0"/>
              <a:t>DNA </a:t>
            </a:r>
            <a:r>
              <a:rPr lang="ar-SA" sz="2800" b="1" dirty="0" smtClean="0"/>
              <a:t>في الأنسجة النباتية. مسببة تثبيط لإنبات البذور  وشيخوخة للنبات واصفرار الأوراق  وفصل الثمار بسبب زيادة تركيز </a:t>
            </a:r>
            <a:r>
              <a:rPr lang="ar-SA" sz="2800" b="1" dirty="0" err="1" smtClean="0"/>
              <a:t>الإثيلين</a:t>
            </a:r>
            <a:r>
              <a:rPr lang="ar-SA" sz="2800" b="1" dirty="0" smtClean="0"/>
              <a:t> .</a:t>
            </a:r>
            <a:endParaRPr lang="ar-SA" sz="2800" b="1" dirty="0"/>
          </a:p>
          <a:p>
            <a:pPr algn="r" rtl="1"/>
            <a:endParaRPr lang="ar-SA" sz="2800" b="1" dirty="0" smtClean="0">
              <a:solidFill>
                <a:srgbClr val="FF0000"/>
              </a:solidFill>
            </a:endParaRPr>
          </a:p>
        </p:txBody>
      </p:sp>
    </p:spTree>
    <p:extLst>
      <p:ext uri="{BB962C8B-B14F-4D97-AF65-F5344CB8AC3E}">
        <p14:creationId xmlns:p14="http://schemas.microsoft.com/office/powerpoint/2010/main" val="93521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745672"/>
            <a:ext cx="10058402" cy="1219200"/>
          </a:xfrm>
        </p:spPr>
        <p:txBody>
          <a:bodyPr>
            <a:normAutofit fontScale="90000"/>
          </a:bodyPr>
          <a:lstStyle/>
          <a:p>
            <a:pPr algn="ctr" rtl="1"/>
            <a:r>
              <a:rPr lang="en-US" sz="4000" dirty="0" smtClean="0">
                <a:solidFill>
                  <a:srgbClr val="FF0000"/>
                </a:solidFill>
              </a:rPr>
              <a:t/>
            </a:r>
            <a:br>
              <a:rPr lang="en-US" sz="4000" dirty="0" smtClean="0">
                <a:solidFill>
                  <a:srgbClr val="FF0000"/>
                </a:solidFill>
              </a:rPr>
            </a:br>
            <a:r>
              <a:rPr lang="en-US" sz="4000" dirty="0" smtClean="0">
                <a:solidFill>
                  <a:srgbClr val="FF0000"/>
                </a:solidFill>
              </a:rPr>
              <a:t> </a:t>
            </a:r>
            <a:r>
              <a:rPr lang="ar-SA" sz="4000" dirty="0" smtClean="0">
                <a:solidFill>
                  <a:srgbClr val="FF0000"/>
                </a:solidFill>
              </a:rPr>
              <a:t>التجربة: تأثير حمض </a:t>
            </a:r>
            <a:r>
              <a:rPr lang="ar-SA" sz="4000" dirty="0" err="1" smtClean="0">
                <a:solidFill>
                  <a:srgbClr val="FF0000"/>
                </a:solidFill>
              </a:rPr>
              <a:t>الابسيسيك</a:t>
            </a:r>
            <a:r>
              <a:rPr lang="ar-SA" sz="4000" dirty="0" smtClean="0">
                <a:solidFill>
                  <a:srgbClr val="FF0000"/>
                </a:solidFill>
              </a:rPr>
              <a:t> على نسبة </a:t>
            </a:r>
            <a:r>
              <a:rPr lang="ar-SA" sz="4000" dirty="0" err="1" smtClean="0">
                <a:solidFill>
                  <a:srgbClr val="FF0000"/>
                </a:solidFill>
              </a:rPr>
              <a:t>انبات</a:t>
            </a:r>
            <a:r>
              <a:rPr lang="ar-SA" sz="4000" dirty="0" smtClean="0">
                <a:solidFill>
                  <a:srgbClr val="FF0000"/>
                </a:solidFill>
              </a:rPr>
              <a:t> بذور القمح</a:t>
            </a:r>
            <a:br>
              <a:rPr lang="ar-SA" sz="4000" dirty="0" smtClean="0">
                <a:solidFill>
                  <a:srgbClr val="FF0000"/>
                </a:solidFill>
              </a:rPr>
            </a:br>
            <a:r>
              <a:rPr lang="ar-SA" sz="4000" dirty="0" smtClean="0">
                <a:solidFill>
                  <a:srgbClr val="FF0000"/>
                </a:solidFill>
              </a:rPr>
              <a:t>الطريقة                           المواد </a:t>
            </a:r>
            <a:endParaRPr lang="en-US" sz="4000" dirty="0">
              <a:solidFill>
                <a:srgbClr val="FF0000"/>
              </a:solidFill>
            </a:endParaRPr>
          </a:p>
        </p:txBody>
      </p:sp>
      <p:sp>
        <p:nvSpPr>
          <p:cNvPr id="4" name="Content Placeholder 3"/>
          <p:cNvSpPr>
            <a:spLocks noGrp="1"/>
          </p:cNvSpPr>
          <p:nvPr>
            <p:ph sz="half" idx="1"/>
          </p:nvPr>
        </p:nvSpPr>
        <p:spPr>
          <a:xfrm>
            <a:off x="4898565" y="1743978"/>
            <a:ext cx="6906992" cy="4836436"/>
          </a:xfrm>
        </p:spPr>
        <p:txBody>
          <a:bodyPr>
            <a:noAutofit/>
          </a:bodyPr>
          <a:lstStyle/>
          <a:p>
            <a:pPr algn="r" rtl="1"/>
            <a:r>
              <a:rPr lang="ar-SA" b="1" dirty="0" smtClean="0"/>
              <a:t> تعقيم البذور ثم غسلها جيد .</a:t>
            </a:r>
            <a:endParaRPr lang="en-US" b="1" dirty="0" smtClean="0"/>
          </a:p>
          <a:p>
            <a:pPr algn="r" rtl="1"/>
            <a:r>
              <a:rPr lang="ar-SA" b="1" dirty="0" smtClean="0"/>
              <a:t>وضع ورق ترشيح في كل طبق وإضافة 10 مل من الهرمون+ وطبق ضابط بماء مقطر .</a:t>
            </a:r>
          </a:p>
          <a:p>
            <a:pPr algn="r" rtl="1"/>
            <a:r>
              <a:rPr lang="ar-SA" b="1" dirty="0" smtClean="0"/>
              <a:t>وضع عدد متساوي من البذور في كل طبق  وتغطى الأطباق وتوضع درجة حرارة الغرفة 25مْ</a:t>
            </a:r>
          </a:p>
          <a:p>
            <a:pPr algn="r" rtl="1"/>
            <a:r>
              <a:rPr lang="ar-SA" b="1" dirty="0" smtClean="0"/>
              <a:t>بعد مرور 10 أيام  تسجل النتائج الإنبات وتحسب النسبة المئوية للإنبات .</a:t>
            </a:r>
            <a:endParaRPr lang="en-US" b="1" dirty="0" smtClean="0"/>
          </a:p>
          <a:p>
            <a:pPr algn="r" rtl="1"/>
            <a:r>
              <a:rPr lang="ar-SA" b="1" dirty="0" smtClean="0"/>
              <a:t>تدون النتائج في جدول  ثم يعبر عنها بالرسم البياني  (العلاقة بين تركيز </a:t>
            </a:r>
            <a:r>
              <a:rPr lang="ar-SA" b="1" dirty="0"/>
              <a:t>ا</a:t>
            </a:r>
            <a:r>
              <a:rPr lang="ar-SA" b="1" dirty="0" smtClean="0"/>
              <a:t>لهرمون ونسبة الإنبات )</a:t>
            </a:r>
          </a:p>
          <a:p>
            <a:pPr algn="r" rtl="1"/>
            <a:r>
              <a:rPr lang="ar-SA" b="1" dirty="0" smtClean="0"/>
              <a:t>تناقش النتيجة</a:t>
            </a:r>
            <a:endParaRPr lang="en-US" b="1"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524916111"/>
              </p:ext>
            </p:extLst>
          </p:nvPr>
        </p:nvGraphicFramePr>
        <p:xfrm>
          <a:off x="0" y="1858283"/>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404257" y="1327765"/>
            <a:ext cx="3265714" cy="1382777"/>
          </a:xfrm>
        </p:spPr>
        <p:txBody>
          <a:bodyPr/>
          <a:lstStyle/>
          <a:p>
            <a:pPr algn="ctr"/>
            <a:r>
              <a:rPr lang="ar-SA" b="1" dirty="0" smtClean="0"/>
              <a:t>الرقم الموجود يمين الصورة :نسبة </a:t>
            </a:r>
            <a:r>
              <a:rPr lang="ar-SA" b="1" dirty="0" err="1" smtClean="0"/>
              <a:t>الانبات</a:t>
            </a:r>
            <a:r>
              <a:rPr lang="ar-SA" b="1" dirty="0" smtClean="0"/>
              <a:t> </a:t>
            </a:r>
            <a:endParaRPr lang="ar-SA" b="1" dirty="0"/>
          </a:p>
        </p:txBody>
      </p:sp>
      <p:grpSp>
        <p:nvGrpSpPr>
          <p:cNvPr id="4" name="مجموعة 3"/>
          <p:cNvGrpSpPr/>
          <p:nvPr/>
        </p:nvGrpSpPr>
        <p:grpSpPr>
          <a:xfrm>
            <a:off x="1730829" y="489857"/>
            <a:ext cx="9317871" cy="5894613"/>
            <a:chOff x="-7872645" y="-4762500"/>
            <a:chExt cx="7181102" cy="3631069"/>
          </a:xfrm>
        </p:grpSpPr>
        <p:pic>
          <p:nvPicPr>
            <p:cNvPr id="1032" name="Picture 8" descr="F:\aaa\DCIM\100MSDCF\DSC01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2645" y="-2931431"/>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aaa\DCIM\100MSDCF\DSC011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2645" y="-2931431"/>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aaa\DCIM\100MSDCF\DSC011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1543" y="-2931431"/>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aaa\DCIM\100MSDCF\DSC011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1543" y="-4731431"/>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F:\aaa\DCIM\100MSDCF\DSC011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1543" y="-4762500"/>
              <a:ext cx="2400000" cy="18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7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373bot lab 12">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373bot lab 12</Template>
  <TotalTime>0</TotalTime>
  <Words>407</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Segoe Print</vt:lpstr>
      <vt:lpstr>373bot lab 12</vt:lpstr>
      <vt:lpstr>منظمات النمو والتميز lab 10</vt:lpstr>
      <vt:lpstr>فسيولوجيا النمو Growth physiology</vt:lpstr>
      <vt:lpstr>التأثيرات الفسيولوجية لحمض ABAالأبسيسيك</vt:lpstr>
      <vt:lpstr>PowerPoint Presentation</vt:lpstr>
      <vt:lpstr>PowerPoint Presentation</vt:lpstr>
      <vt:lpstr>  التجربة: تأثير حمض الابسيسيك على نسبة انبات بذور القمح الطريقة                           المواد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2014-01-26T13:12:41Z</dcterms:created>
  <dcterms:modified xsi:type="dcterms:W3CDTF">2026-02-06T12:27:33Z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