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9" r:id="rId3"/>
    <p:sldId id="295" r:id="rId4"/>
    <p:sldId id="296" r:id="rId5"/>
    <p:sldId id="291" r:id="rId6"/>
    <p:sldId id="258" r:id="rId7"/>
    <p:sldId id="264" r:id="rId8"/>
    <p:sldId id="292" r:id="rId9"/>
    <p:sldId id="293" r:id="rId10"/>
    <p:sldId id="294" r:id="rId11"/>
    <p:sldId id="282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DD903"/>
    <a:srgbClr val="FFFFFF"/>
    <a:srgbClr val="B2B2B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>
        <p:scale>
          <a:sx n="80" d="100"/>
          <a:sy n="80" d="100"/>
        </p:scale>
        <p:origin x="-293" y="10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7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r-SA"/>
  <c:style val="39"/>
  <c:chart>
    <c:title>
      <c:tx>
        <c:rich>
          <a:bodyPr/>
          <a:lstStyle/>
          <a:p>
            <a:pPr>
              <a:defRPr/>
            </a:pPr>
            <a:r>
              <a:rPr lang="ar-SA" dirty="0" smtClean="0"/>
              <a:t> تأثير الهرمونات المختلفة </a:t>
            </a:r>
            <a:r>
              <a:rPr lang="ar-SA" baseline="0" dirty="0" smtClean="0"/>
              <a:t> على تكوين كلوروفيل فلقات الخيار </a:t>
            </a:r>
            <a:endParaRPr lang="ar-SA" dirty="0"/>
          </a:p>
        </c:rich>
      </c:tx>
      <c:layout/>
    </c:title>
    <c:plotArea>
      <c:layout/>
      <c:lineChart>
        <c:grouping val="percentStacked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marker val="1"/>
        <c:axId val="96248192"/>
        <c:axId val="96263552"/>
      </c:lineChart>
      <c:catAx>
        <c:axId val="962481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ar-SA" dirty="0" smtClean="0"/>
                  <a:t>تركيز</a:t>
                </a:r>
                <a:r>
                  <a:rPr lang="ar-SA" baseline="0" dirty="0" smtClean="0"/>
                  <a:t> الهرمونات </a:t>
                </a:r>
                <a:endParaRPr lang="ar-SA" dirty="0"/>
              </a:p>
            </c:rich>
          </c:tx>
          <c:layout/>
        </c:title>
        <c:majorTickMark val="none"/>
        <c:tickLblPos val="none"/>
        <c:crossAx val="96263552"/>
        <c:crosses val="autoZero"/>
        <c:auto val="1"/>
        <c:lblAlgn val="ctr"/>
        <c:lblOffset val="100"/>
      </c:catAx>
      <c:valAx>
        <c:axId val="96263552"/>
        <c:scaling>
          <c:orientation val="minMax"/>
        </c:scaling>
        <c:delete val="1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ar-SA" dirty="0" smtClean="0"/>
                  <a:t> الامتصاص</a:t>
                </a:r>
                <a:endParaRPr lang="ar-SA" dirty="0"/>
              </a:p>
            </c:rich>
          </c:tx>
          <c:layout/>
        </c:title>
        <c:numFmt formatCode="0%" sourceLinked="1"/>
        <c:majorTickMark val="none"/>
        <c:tickLblPos val="none"/>
        <c:crossAx val="96248192"/>
        <c:crosses val="max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ar-SA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F222A0-1165-4551-BA5C-DE7811E9D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80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8E95A5-86E6-43AF-B996-E346CE786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1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59A00-731B-4CAE-AB8C-405A266A24D1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59A00-731B-4CAE-AB8C-405A266A24D1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88281-7C2B-4B1A-9A70-FB264F8C9C82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420C3-8A7C-4F77-A0DD-3EF7EB1DBF05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72E2E-B2CF-49A6-8F0C-675B67A40A84}" type="slidenum">
              <a:rPr lang="en-US"/>
              <a:pPr/>
              <a:t>11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6E61E-34BF-471F-BA3E-AD5EBE5E966E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153EC4BF-FD35-44A5-9F1C-E55D6C8574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E4DFA-8C32-4E2D-80D9-30F531386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60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18730-2E4E-4220-94E8-F5BBF86DD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08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ar-SA" smtClean="0"/>
              <a:t>انقر فوق الأيقونة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D5716E-DAFA-416F-BDE5-5FEE07D8F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98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D17F70-4A73-4A0C-A3A0-9ABD41EEB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32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3C0E-C4D8-430B-94E7-18084FB4A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39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C8B5-F264-45AE-A548-00DA588EE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12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2855-1024-4A9D-8F1A-38F6AF14E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97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3052-CBD5-478A-ADD7-509CEF837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8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9D2C2-2E33-42E2-B4BF-C3EFCAB4E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2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FA7A-5773-4C97-A25C-A515369A1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67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A122-BD97-48DE-B637-DEA7B3B32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8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2EA36-7887-41E7-AD57-C67038189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54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BC5AA7-B74C-4320-B14E-1E355E1FE0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743200"/>
            <a:ext cx="7772400" cy="1470025"/>
          </a:xfrm>
        </p:spPr>
        <p:txBody>
          <a:bodyPr/>
          <a:lstStyle/>
          <a:p>
            <a:r>
              <a:rPr lang="ar-SA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منظمات النمو والتميز </a:t>
            </a:r>
            <a:br>
              <a:rPr lang="ar-SA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ar-SA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373 نبت  </a:t>
            </a:r>
            <a:br>
              <a:rPr lang="ar-SA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lab 8 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4281488"/>
            <a:ext cx="3505200" cy="762000"/>
          </a:xfrm>
        </p:spPr>
        <p:txBody>
          <a:bodyPr/>
          <a:lstStyle/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400" dirty="0" smtClean="0"/>
              <a:t>تسجل جميع نتائج الهرمونات مع بعض في الرسم البياني </a:t>
            </a:r>
            <a:endParaRPr lang="ar-SA" sz="24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5059376"/>
              </p:ext>
            </p:extLst>
          </p:nvPr>
        </p:nvGraphicFramePr>
        <p:xfrm>
          <a:off x="1276350" y="1600200"/>
          <a:ext cx="74104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50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3888" y="476672"/>
            <a:ext cx="3332162" cy="762000"/>
          </a:xfrm>
        </p:spPr>
        <p:txBody>
          <a:bodyPr/>
          <a:lstStyle/>
          <a:p>
            <a:pPr algn="r"/>
            <a:r>
              <a:rPr lang="ar-SA" dirty="0" smtClean="0"/>
              <a:t>تسجل النتائج </a:t>
            </a:r>
            <a:endParaRPr lang="en-US" dirty="0"/>
          </a:p>
        </p:txBody>
      </p:sp>
      <p:sp>
        <p:nvSpPr>
          <p:cNvPr id="30723" name="Freeform 3"/>
          <p:cNvSpPr>
            <a:spLocks/>
          </p:cNvSpPr>
          <p:nvPr/>
        </p:nvSpPr>
        <p:spPr bwMode="gray">
          <a:xfrm>
            <a:off x="1524000" y="4013200"/>
            <a:ext cx="7015163" cy="1785938"/>
          </a:xfrm>
          <a:custGeom>
            <a:avLst/>
            <a:gdLst>
              <a:gd name="T0" fmla="*/ 2216 w 4419"/>
              <a:gd name="T1" fmla="*/ 584 h 1125"/>
              <a:gd name="T2" fmla="*/ 963 w 4419"/>
              <a:gd name="T3" fmla="*/ 122 h 1125"/>
              <a:gd name="T4" fmla="*/ 1 w 4419"/>
              <a:gd name="T5" fmla="*/ 550 h 1125"/>
              <a:gd name="T6" fmla="*/ 888 w 4419"/>
              <a:gd name="T7" fmla="*/ 1038 h 1125"/>
              <a:gd name="T8" fmla="*/ 2216 w 4419"/>
              <a:gd name="T9" fmla="*/ 645 h 1125"/>
              <a:gd name="T10" fmla="*/ 3443 w 4419"/>
              <a:gd name="T11" fmla="*/ 1057 h 1125"/>
              <a:gd name="T12" fmla="*/ 4405 w 4419"/>
              <a:gd name="T13" fmla="*/ 590 h 1125"/>
              <a:gd name="T14" fmla="*/ 3497 w 4419"/>
              <a:gd name="T15" fmla="*/ 129 h 1125"/>
              <a:gd name="T16" fmla="*/ 2216 w 4419"/>
              <a:gd name="T17" fmla="*/ 58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ar-SA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gray">
          <a:xfrm>
            <a:off x="3148013" y="4806950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ltGray">
          <a:xfrm>
            <a:off x="3163888" y="4391025"/>
            <a:ext cx="463550" cy="1936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SA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gray">
          <a:xfrm>
            <a:off x="2493963" y="4694238"/>
            <a:ext cx="504825" cy="217487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gray">
          <a:xfrm>
            <a:off x="2517775" y="2176463"/>
            <a:ext cx="463550" cy="1936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SA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gray">
          <a:xfrm>
            <a:off x="1847850" y="4756150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gray">
          <a:xfrm>
            <a:off x="1871663" y="3843338"/>
            <a:ext cx="463550" cy="19367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SA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gray">
          <a:xfrm>
            <a:off x="7726363" y="4784725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ltGray">
          <a:xfrm>
            <a:off x="7753350" y="3563938"/>
            <a:ext cx="463550" cy="1936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2513000" prstMaterial="legacyPlastic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SA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gray">
          <a:xfrm>
            <a:off x="7072313" y="4640263"/>
            <a:ext cx="504825" cy="249237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gray">
          <a:xfrm>
            <a:off x="7096125" y="3770313"/>
            <a:ext cx="463550" cy="1936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SA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gray">
          <a:xfrm>
            <a:off x="6426200" y="4733925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gray">
          <a:xfrm>
            <a:off x="6448425" y="4545013"/>
            <a:ext cx="463550" cy="19367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SA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gray">
          <a:xfrm>
            <a:off x="1816100" y="5200650"/>
            <a:ext cx="18573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8F8F8"/>
                </a:solidFill>
                <a:cs typeface="Arial" charset="0"/>
              </a:rPr>
              <a:t>Title in here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6423025" y="5222875"/>
            <a:ext cx="18573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8F8F8"/>
                </a:solidFill>
                <a:cs typeface="Arial" charset="0"/>
              </a:rPr>
              <a:t>Title in here</a:t>
            </a: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black">
          <a:xfrm>
            <a:off x="1847850" y="5799138"/>
            <a:ext cx="6489700" cy="5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ar-SA" sz="2800" b="1" dirty="0" smtClean="0">
                <a:cs typeface="Arial" charset="0"/>
              </a:rPr>
              <a:t>مناقشة النتائج </a:t>
            </a:r>
            <a:endParaRPr lang="en-US" sz="2800" b="1" dirty="0">
              <a:cs typeface="Arial" charset="0"/>
            </a:endParaRPr>
          </a:p>
        </p:txBody>
      </p:sp>
      <p:sp>
        <p:nvSpPr>
          <p:cNvPr id="30745" name="Freeform 25"/>
          <p:cNvSpPr>
            <a:spLocks/>
          </p:cNvSpPr>
          <p:nvPr/>
        </p:nvSpPr>
        <p:spPr bwMode="gray">
          <a:xfrm>
            <a:off x="4052888" y="2058988"/>
            <a:ext cx="2097087" cy="1250950"/>
          </a:xfrm>
          <a:custGeom>
            <a:avLst/>
            <a:gdLst>
              <a:gd name="T0" fmla="*/ 4 w 1321"/>
              <a:gd name="T1" fmla="*/ 391 h 788"/>
              <a:gd name="T2" fmla="*/ 6 w 1321"/>
              <a:gd name="T3" fmla="*/ 788 h 788"/>
              <a:gd name="T4" fmla="*/ 1098 w 1321"/>
              <a:gd name="T5" fmla="*/ 782 h 788"/>
              <a:gd name="T6" fmla="*/ 1314 w 1321"/>
              <a:gd name="T7" fmla="*/ 388 h 788"/>
              <a:gd name="T8" fmla="*/ 1315 w 1321"/>
              <a:gd name="T9" fmla="*/ 0 h 788"/>
              <a:gd name="T10" fmla="*/ 244 w 1321"/>
              <a:gd name="T11" fmla="*/ 3 h 788"/>
              <a:gd name="T12" fmla="*/ 4 w 1321"/>
              <a:gd name="T13" fmla="*/ 391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gray">
          <a:xfrm>
            <a:off x="4378325" y="2171700"/>
            <a:ext cx="225425" cy="22542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gray">
          <a:xfrm>
            <a:off x="4378325" y="2554288"/>
            <a:ext cx="225425" cy="2254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gray">
          <a:xfrm>
            <a:off x="4378325" y="2947988"/>
            <a:ext cx="225425" cy="225425"/>
          </a:xfrm>
          <a:prstGeom prst="ellipse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689475" y="2127250"/>
            <a:ext cx="150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161614"/>
                </a:solidFill>
                <a:cs typeface="Arial" charset="0"/>
              </a:rPr>
              <a:t>IAA</a:t>
            </a:r>
            <a:endParaRPr lang="en-US" sz="1400" b="1" dirty="0">
              <a:solidFill>
                <a:srgbClr val="161614"/>
              </a:solidFill>
              <a:cs typeface="Arial" charset="0"/>
            </a:endParaRP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689475" y="2509838"/>
            <a:ext cx="150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GA3 </a:t>
            </a:r>
            <a:endParaRPr lang="en-US" sz="1400" b="1" dirty="0">
              <a:solidFill>
                <a:srgbClr val="161614"/>
              </a:solidFill>
              <a:cs typeface="Arial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4689475" y="2914650"/>
            <a:ext cx="1501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KC</a:t>
            </a:r>
            <a:endParaRPr lang="en-US" sz="1400" b="1" dirty="0">
              <a:solidFill>
                <a:srgbClr val="16161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6065532"/>
            <a:ext cx="41910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420888"/>
            <a:ext cx="8172400" cy="2520280"/>
          </a:xfrm>
        </p:spPr>
        <p:txBody>
          <a:bodyPr/>
          <a:lstStyle/>
          <a:p>
            <a:pPr algn="ctr"/>
            <a:r>
              <a:rPr lang="ar-SA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تأثير أندول حمض الخل وحمض </a:t>
            </a:r>
            <a:r>
              <a:rPr lang="ar-SA" sz="28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الجبريليك</a:t>
            </a:r>
            <a:r>
              <a:rPr lang="ar-SA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28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والسيتوكينينات</a:t>
            </a:r>
            <a:r>
              <a:rPr lang="ar-S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على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ar-SA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تكوين الكلوروفيل في فلقات </a:t>
            </a:r>
            <a:r>
              <a:rPr lang="ar-S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الخيار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Influence of IAA, GA3 and </a:t>
            </a:r>
            <a:r>
              <a:rPr lang="en-US" sz="28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Cytokinin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upon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Chlorophyll</a:t>
            </a:r>
            <a:r>
              <a:rPr lang="en-US" sz="2800" dirty="0" smtClean="0"/>
              <a:t>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Formation 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Cucumber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or</a:t>
            </a:r>
            <a:b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Cotyledons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5949280"/>
            <a:ext cx="3505200" cy="762000"/>
          </a:xfrm>
        </p:spPr>
        <p:txBody>
          <a:bodyPr/>
          <a:lstStyle/>
          <a:p>
            <a:r>
              <a:rPr lang="en-US" sz="1800" dirty="0" err="1" smtClean="0"/>
              <a:t>Yasmeen</a:t>
            </a:r>
            <a:r>
              <a:rPr lang="en-US" sz="1800" dirty="0" smtClean="0"/>
              <a:t> </a:t>
            </a:r>
            <a:r>
              <a:rPr lang="en-US" sz="1800" dirty="0" err="1" smtClean="0"/>
              <a:t>alwasel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013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103962" cy="762000"/>
          </a:xfrm>
        </p:spPr>
        <p:txBody>
          <a:bodyPr/>
          <a:lstStyle/>
          <a:p>
            <a:pPr algn="r"/>
            <a:r>
              <a:rPr lang="ar-SA" sz="3600" dirty="0" smtClean="0">
                <a:solidFill>
                  <a:srgbClr val="FF0000"/>
                </a:solidFill>
              </a:rPr>
              <a:t>مقارنه بين </a:t>
            </a:r>
            <a:r>
              <a:rPr lang="ar-SA" sz="3600" dirty="0" err="1" smtClean="0">
                <a:solidFill>
                  <a:srgbClr val="FF0000"/>
                </a:solidFill>
              </a:rPr>
              <a:t>الهرمونات</a:t>
            </a:r>
            <a:r>
              <a:rPr lang="ar-SA" sz="3600" dirty="0" smtClean="0">
                <a:solidFill>
                  <a:srgbClr val="FF0000"/>
                </a:solidFill>
              </a:rPr>
              <a:t> المنشطة للنمو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 bwMode="auto">
          <a:xfrm>
            <a:off x="6660232" y="2060848"/>
            <a:ext cx="2376264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400" b="1" u="sng" dirty="0" err="1" smtClean="0">
                <a:solidFill>
                  <a:srgbClr val="FF0000"/>
                </a:solidFill>
              </a:rPr>
              <a:t>الاكسين</a:t>
            </a:r>
            <a:r>
              <a:rPr lang="ar-SA" sz="2400" b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/>
              <a:t>IAA</a:t>
            </a:r>
            <a:endParaRPr lang="ar-SA" sz="2000" b="1" dirty="0" smtClean="0"/>
          </a:p>
          <a:p>
            <a:pPr algn="r"/>
            <a:r>
              <a:rPr lang="ar-SA" sz="2400" dirty="0" smtClean="0"/>
              <a:t>1</a:t>
            </a:r>
            <a:r>
              <a:rPr lang="ar-SA" dirty="0" smtClean="0"/>
              <a:t>- يبنى في النباتات </a:t>
            </a:r>
            <a:r>
              <a:rPr lang="ar-SA" dirty="0" err="1" smtClean="0"/>
              <a:t>البذريه</a:t>
            </a:r>
            <a:r>
              <a:rPr lang="ar-SA" dirty="0" smtClean="0"/>
              <a:t> </a:t>
            </a:r>
            <a:r>
              <a:rPr lang="ar-SA" dirty="0" err="1" smtClean="0"/>
              <a:t>واللابذريه</a:t>
            </a:r>
            <a:r>
              <a:rPr lang="ar-SA" dirty="0" smtClean="0"/>
              <a:t> وفي بعض انواع الفطريات </a:t>
            </a:r>
            <a:r>
              <a:rPr lang="ar-SA" dirty="0" err="1" smtClean="0"/>
              <a:t>والبكتيريا .</a:t>
            </a:r>
            <a:endParaRPr lang="ar-SA" dirty="0" smtClean="0"/>
          </a:p>
          <a:p>
            <a:pPr algn="r"/>
            <a:r>
              <a:rPr lang="ar-SA" dirty="0" smtClean="0"/>
              <a:t>2- </a:t>
            </a:r>
            <a:r>
              <a:rPr lang="ar-SA" dirty="0" err="1" smtClean="0"/>
              <a:t>يتكوالقمم</a:t>
            </a:r>
            <a:r>
              <a:rPr lang="ar-SA" dirty="0" smtClean="0"/>
              <a:t> </a:t>
            </a:r>
            <a:r>
              <a:rPr lang="ar-SA" dirty="0" err="1" smtClean="0"/>
              <a:t>الناميه</a:t>
            </a:r>
            <a:r>
              <a:rPr lang="ar-SA" dirty="0" smtClean="0"/>
              <a:t> للسوق والجذور </a:t>
            </a:r>
            <a:r>
              <a:rPr lang="ar-SA" dirty="0" err="1" smtClean="0"/>
              <a:t>والاوراق</a:t>
            </a:r>
            <a:r>
              <a:rPr lang="ar-SA" dirty="0" smtClean="0"/>
              <a:t> </a:t>
            </a:r>
            <a:r>
              <a:rPr lang="ar-SA" dirty="0" err="1" smtClean="0"/>
              <a:t>الصغيره .</a:t>
            </a:r>
            <a:endParaRPr lang="ar-SA" dirty="0" smtClean="0"/>
          </a:p>
          <a:p>
            <a:pPr algn="r"/>
            <a:r>
              <a:rPr lang="ar-SA" dirty="0" smtClean="0"/>
              <a:t>3- نقله في النبات قطبي بحيث ينتقل بين الخلايا </a:t>
            </a:r>
            <a:r>
              <a:rPr lang="ar-SA" dirty="0" err="1" smtClean="0"/>
              <a:t>البرنشيميه</a:t>
            </a:r>
            <a:r>
              <a:rPr lang="ar-SA" dirty="0" smtClean="0"/>
              <a:t> </a:t>
            </a:r>
            <a:endParaRPr lang="en-US" dirty="0" smtClean="0"/>
          </a:p>
          <a:p>
            <a:pPr algn="r"/>
            <a:r>
              <a:rPr lang="ar-SA" dirty="0" smtClean="0"/>
              <a:t>الملاصقه للحزم </a:t>
            </a:r>
            <a:r>
              <a:rPr lang="ar-SA" dirty="0" err="1" smtClean="0"/>
              <a:t>الوعائيه</a:t>
            </a:r>
            <a:r>
              <a:rPr lang="ar-SA" dirty="0" smtClean="0"/>
              <a:t> </a:t>
            </a:r>
            <a:r>
              <a:rPr lang="ar-SA" sz="1400" dirty="0" err="1" smtClean="0"/>
              <a:t>.</a:t>
            </a:r>
            <a:endParaRPr lang="ar-SA" sz="1400" dirty="0" smtClean="0"/>
          </a:p>
          <a:p>
            <a:pPr algn="r"/>
            <a:r>
              <a:rPr lang="ar-SA" dirty="0" smtClean="0"/>
              <a:t>4</a:t>
            </a:r>
            <a:r>
              <a:rPr lang="ar-SA" sz="2400" dirty="0" smtClean="0"/>
              <a:t>- </a:t>
            </a:r>
            <a:r>
              <a:rPr lang="ar-SA" dirty="0" smtClean="0"/>
              <a:t>يوجد بصوره </a:t>
            </a:r>
            <a:r>
              <a:rPr lang="ar-SA" dirty="0" err="1" smtClean="0"/>
              <a:t>حره</a:t>
            </a:r>
            <a:r>
              <a:rPr lang="ar-SA" dirty="0" smtClean="0"/>
              <a:t> اكثر فعاليه من الصوره </a:t>
            </a:r>
            <a:r>
              <a:rPr lang="ar-SA" dirty="0" err="1" smtClean="0"/>
              <a:t>المرتبطه</a:t>
            </a:r>
            <a:r>
              <a:rPr lang="ar-SA" dirty="0" smtClean="0"/>
              <a:t> حيث يرتبط ببعض المركبات العضويه </a:t>
            </a:r>
            <a:r>
              <a:rPr lang="ar-SA" dirty="0" err="1" smtClean="0"/>
              <a:t>كالاحماض</a:t>
            </a:r>
            <a:endParaRPr lang="en-US" dirty="0" smtClean="0"/>
          </a:p>
          <a:p>
            <a:pPr algn="r"/>
            <a:r>
              <a:rPr lang="en-US" dirty="0" smtClean="0"/>
              <a:t> </a:t>
            </a:r>
            <a:r>
              <a:rPr lang="ar-SA" dirty="0" err="1" smtClean="0"/>
              <a:t>الامينيه</a:t>
            </a:r>
            <a:endParaRPr lang="en-US" dirty="0" smtClean="0"/>
          </a:p>
        </p:txBody>
      </p:sp>
      <p:sp>
        <p:nvSpPr>
          <p:cNvPr id="4" name="مستطيل 3"/>
          <p:cNvSpPr/>
          <p:nvPr/>
        </p:nvSpPr>
        <p:spPr bwMode="auto">
          <a:xfrm>
            <a:off x="3851920" y="2060848"/>
            <a:ext cx="2498576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u="sng" dirty="0" err="1" smtClean="0">
                <a:solidFill>
                  <a:srgbClr val="FF0000"/>
                </a:solidFill>
              </a:rPr>
              <a:t>الجبرلين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GA3</a:t>
            </a:r>
            <a:endParaRPr lang="ar-SA" sz="2000" b="1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1- يبنى في كاسيات وعاريات </a:t>
            </a:r>
            <a:r>
              <a:rPr lang="ar-SA" dirty="0" err="1" smtClean="0"/>
              <a:t>البذوروبعض</a:t>
            </a:r>
            <a:r>
              <a:rPr lang="ar-SA" dirty="0" smtClean="0"/>
              <a:t> انواع الفطريات والطحالب </a:t>
            </a:r>
            <a:r>
              <a:rPr lang="ar-SA" dirty="0" err="1" smtClean="0"/>
              <a:t>والسراخس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2- يبنى البذور </a:t>
            </a:r>
            <a:r>
              <a:rPr lang="ar-SA" dirty="0" err="1" smtClean="0"/>
              <a:t>والاوراق</a:t>
            </a:r>
            <a:r>
              <a:rPr lang="ar-SA" dirty="0" smtClean="0"/>
              <a:t> </a:t>
            </a:r>
            <a:r>
              <a:rPr lang="ar-SA" dirty="0" err="1" smtClean="0"/>
              <a:t>الصغيره .</a:t>
            </a:r>
            <a:endParaRPr lang="ar-SA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3- ينتقل عبر اللحاء مشابها بذلك المواد </a:t>
            </a:r>
            <a:r>
              <a:rPr lang="ar-SA" dirty="0" err="1" smtClean="0"/>
              <a:t>الكربوهيدارتيه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4- يوجد بصوره </a:t>
            </a:r>
            <a:r>
              <a:rPr lang="ar-SA" dirty="0" err="1" smtClean="0"/>
              <a:t>حره</a:t>
            </a:r>
            <a:r>
              <a:rPr lang="ar-SA" dirty="0" smtClean="0"/>
              <a:t> اكثر فعاليه من المقيده والتي غالبا ترتبط بسكر الجلوكوز لتكوين </a:t>
            </a:r>
            <a:r>
              <a:rPr lang="ar-SA" dirty="0" err="1" smtClean="0"/>
              <a:t>جليكوسيدات</a:t>
            </a:r>
            <a:r>
              <a:rPr lang="ar-SA" dirty="0" smtClean="0"/>
              <a:t> </a:t>
            </a:r>
            <a:r>
              <a:rPr lang="ar-SA" dirty="0" err="1" smtClean="0"/>
              <a:t>الجبرلين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r>
              <a:rPr lang="ar-SA" sz="1400" dirty="0" smtClean="0"/>
              <a:t> </a:t>
            </a:r>
            <a:endParaRPr kumimoji="0" lang="ar-S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مستطيل 4"/>
          <p:cNvSpPr/>
          <p:nvPr/>
        </p:nvSpPr>
        <p:spPr bwMode="auto">
          <a:xfrm>
            <a:off x="1187624" y="2060848"/>
            <a:ext cx="2376264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السايتوكاينين</a:t>
            </a:r>
            <a:endParaRPr kumimoji="0" lang="ar-SA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u="sng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1- يبنى في النباتات الراقيه والبعض الطحالب البنيه والحمراء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2- يبنى في البذور والثمار غير مكتملة النمو </a:t>
            </a:r>
            <a:r>
              <a:rPr lang="ar-SA" dirty="0" err="1" smtClean="0"/>
              <a:t>والاوراق</a:t>
            </a:r>
            <a:r>
              <a:rPr lang="ar-SA" dirty="0" smtClean="0"/>
              <a:t> </a:t>
            </a:r>
            <a:r>
              <a:rPr lang="ar-SA" dirty="0" err="1" smtClean="0"/>
              <a:t>الصغيره .</a:t>
            </a:r>
            <a:endParaRPr lang="ar-SA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3- ينقل عبر عصارة الخشب  في النسيج </a:t>
            </a:r>
            <a:r>
              <a:rPr lang="ar-SA" dirty="0" err="1" smtClean="0"/>
              <a:t>الوعائي .</a:t>
            </a:r>
            <a:endParaRPr lang="ar-SA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4- يوجد بصوره </a:t>
            </a:r>
            <a:r>
              <a:rPr lang="ar-SA" dirty="0" err="1" smtClean="0"/>
              <a:t>حره</a:t>
            </a:r>
            <a:r>
              <a:rPr lang="ar-SA" dirty="0" smtClean="0"/>
              <a:t> اكثر فعاليه من الصوره </a:t>
            </a:r>
            <a:r>
              <a:rPr lang="ar-SA" dirty="0" err="1" smtClean="0"/>
              <a:t>المرتبطه</a:t>
            </a:r>
            <a:r>
              <a:rPr lang="ar-SA" dirty="0" smtClean="0"/>
              <a:t> والتي غالبا تكون </a:t>
            </a:r>
            <a:r>
              <a:rPr lang="ar-SA" dirty="0" err="1" smtClean="0"/>
              <a:t>مرتبطه</a:t>
            </a:r>
            <a:r>
              <a:rPr lang="ar-SA" dirty="0" smtClean="0"/>
              <a:t> بمركبات </a:t>
            </a:r>
            <a:r>
              <a:rPr lang="ar-SA" dirty="0" err="1" smtClean="0"/>
              <a:t>جليكوسيديه</a:t>
            </a:r>
            <a:r>
              <a:rPr lang="ar-SA" dirty="0" smtClean="0"/>
              <a:t> مثل </a:t>
            </a:r>
            <a:r>
              <a:rPr lang="ar-SA" dirty="0" err="1" smtClean="0"/>
              <a:t>الرافنين</a:t>
            </a:r>
            <a:r>
              <a:rPr lang="ar-SA" dirty="0" smtClean="0"/>
              <a:t> </a:t>
            </a:r>
            <a:r>
              <a:rPr lang="ar-SA" sz="1400" dirty="0" err="1" smtClean="0"/>
              <a:t>.</a:t>
            </a:r>
            <a:endParaRPr lang="ar-SA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175970" cy="762000"/>
          </a:xfrm>
        </p:spPr>
        <p:txBody>
          <a:bodyPr/>
          <a:lstStyle/>
          <a:p>
            <a:pPr algn="r"/>
            <a:r>
              <a:rPr lang="ar-SA" sz="3600" dirty="0" smtClean="0">
                <a:solidFill>
                  <a:srgbClr val="FF0000"/>
                </a:solidFill>
              </a:rPr>
              <a:t>التأثيرات </a:t>
            </a:r>
            <a:r>
              <a:rPr lang="ar-SA" sz="3600" dirty="0" err="1" smtClean="0">
                <a:solidFill>
                  <a:srgbClr val="FF0000"/>
                </a:solidFill>
              </a:rPr>
              <a:t>الفسيولوجيه</a:t>
            </a:r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err="1" smtClean="0">
                <a:solidFill>
                  <a:srgbClr val="FF0000"/>
                </a:solidFill>
              </a:rPr>
              <a:t>: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 bwMode="auto">
          <a:xfrm>
            <a:off x="6660232" y="1988840"/>
            <a:ext cx="2376264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400" b="1" u="sng" dirty="0" err="1" smtClean="0">
                <a:solidFill>
                  <a:srgbClr val="FF0000"/>
                </a:solidFill>
              </a:rPr>
              <a:t>الاكسين</a:t>
            </a:r>
            <a:r>
              <a:rPr lang="ar-SA" sz="2400" b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/>
              <a:t>IAA</a:t>
            </a:r>
          </a:p>
          <a:p>
            <a:pPr algn="ctr"/>
            <a:r>
              <a:rPr lang="ar-SA" dirty="0" smtClean="0"/>
              <a:t>1- نمو الخليه </a:t>
            </a:r>
            <a:r>
              <a:rPr lang="ar-SA" dirty="0" err="1" smtClean="0"/>
              <a:t>وتميزها .</a:t>
            </a:r>
            <a:endParaRPr lang="ar-SA" dirty="0" smtClean="0"/>
          </a:p>
          <a:p>
            <a:pPr algn="ctr"/>
            <a:r>
              <a:rPr lang="ar-SA" dirty="0" smtClean="0"/>
              <a:t>2- </a:t>
            </a:r>
            <a:r>
              <a:rPr lang="ar-SA" dirty="0" err="1" smtClean="0"/>
              <a:t>الســــــــــياده</a:t>
            </a:r>
            <a:r>
              <a:rPr lang="ar-SA" dirty="0" smtClean="0"/>
              <a:t> </a:t>
            </a:r>
            <a:r>
              <a:rPr lang="ar-SA" dirty="0" err="1" smtClean="0"/>
              <a:t>القميه .</a:t>
            </a:r>
            <a:endParaRPr lang="ar-SA" dirty="0" smtClean="0"/>
          </a:p>
          <a:p>
            <a:pPr algn="ctr"/>
            <a:r>
              <a:rPr lang="ar-SA" dirty="0" smtClean="0"/>
              <a:t>3- </a:t>
            </a:r>
            <a:r>
              <a:rPr lang="ar-SA" dirty="0" err="1" smtClean="0"/>
              <a:t>الانفــــــــــــــــصال .</a:t>
            </a:r>
            <a:endParaRPr lang="ar-SA" dirty="0" smtClean="0"/>
          </a:p>
          <a:p>
            <a:pPr algn="ctr"/>
            <a:r>
              <a:rPr lang="ar-SA" dirty="0" smtClean="0"/>
              <a:t>4- استطالة </a:t>
            </a:r>
            <a:r>
              <a:rPr lang="ar-SA" dirty="0" err="1" smtClean="0"/>
              <a:t>الجدروتكشفه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pPr algn="ctr"/>
            <a:r>
              <a:rPr lang="ar-SA" dirty="0" smtClean="0"/>
              <a:t>5- تكوين الازهار والثمار </a:t>
            </a:r>
          </a:p>
          <a:p>
            <a:pPr algn="ctr"/>
            <a:r>
              <a:rPr lang="ar-SA" dirty="0" smtClean="0"/>
              <a:t>6- مبيد لبـعض </a:t>
            </a:r>
            <a:r>
              <a:rPr lang="ar-SA" dirty="0" err="1" smtClean="0"/>
              <a:t>الاعشاب .</a:t>
            </a:r>
            <a:endParaRPr lang="ar-SA" dirty="0" smtClean="0"/>
          </a:p>
        </p:txBody>
      </p:sp>
      <p:sp>
        <p:nvSpPr>
          <p:cNvPr id="4" name="مستطيل 3"/>
          <p:cNvSpPr/>
          <p:nvPr/>
        </p:nvSpPr>
        <p:spPr bwMode="auto">
          <a:xfrm>
            <a:off x="3851920" y="1988840"/>
            <a:ext cx="2498576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u="sng" dirty="0" err="1" smtClean="0">
                <a:solidFill>
                  <a:srgbClr val="FF0000"/>
                </a:solidFill>
              </a:rPr>
              <a:t>الجبرلين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GA3</a:t>
            </a:r>
            <a:endParaRPr lang="ar-SA" sz="2000" b="1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1- نمو واستطالة السوق </a:t>
            </a:r>
            <a:r>
              <a:rPr lang="ar-SA" dirty="0" err="1" smtClean="0"/>
              <a:t>والبادرات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 smtClean="0"/>
              <a:t>2- انبات البذور وكسر كون </a:t>
            </a:r>
            <a:r>
              <a:rPr lang="ar-SA" sz="1400" dirty="0" err="1" smtClean="0"/>
              <a:t>بعضها .</a:t>
            </a:r>
            <a:endParaRPr lang="ar-SA" sz="1400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 smtClean="0"/>
              <a:t>3- نمو البراعم </a:t>
            </a:r>
            <a:r>
              <a:rPr lang="ar-SA" sz="1400" dirty="0" err="1" smtClean="0"/>
              <a:t>الكامنه.</a:t>
            </a:r>
            <a:endParaRPr lang="ar-SA" sz="1400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 smtClean="0"/>
              <a:t>4- منشط </a:t>
            </a:r>
            <a:r>
              <a:rPr lang="ar-SA" sz="1400" dirty="0" err="1" smtClean="0"/>
              <a:t>للازهارحيث</a:t>
            </a:r>
            <a:r>
              <a:rPr lang="ar-SA" sz="1400" dirty="0" smtClean="0"/>
              <a:t> يعمل بديل عن متطلبات فترة </a:t>
            </a:r>
            <a:r>
              <a:rPr lang="ar-SA" sz="1400" dirty="0" err="1" smtClean="0"/>
              <a:t>الاضاءه</a:t>
            </a:r>
            <a:r>
              <a:rPr lang="ar-SA" sz="1400" dirty="0" smtClean="0"/>
              <a:t> </a:t>
            </a:r>
            <a:r>
              <a:rPr lang="ar-SA" sz="1400" dirty="0" err="1" smtClean="0"/>
              <a:t>للازهار</a:t>
            </a:r>
            <a:r>
              <a:rPr lang="ar-SA" sz="1400" dirty="0" smtClean="0"/>
              <a:t>  وبديل </a:t>
            </a:r>
            <a:r>
              <a:rPr lang="en-US" sz="1400" dirty="0" smtClean="0"/>
              <a:t> 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dirty="0" err="1" smtClean="0"/>
              <a:t>للارباع</a:t>
            </a:r>
            <a:r>
              <a:rPr lang="ar-SA" sz="1400" dirty="0" smtClean="0"/>
              <a:t> 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5-</a:t>
            </a:r>
            <a:r>
              <a:rPr kumimoji="0" lang="ar-S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تكوين الثمار </a:t>
            </a:r>
            <a:r>
              <a:rPr kumimoji="0" lang="ar-SA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اللابذريه</a:t>
            </a:r>
            <a:r>
              <a:rPr kumimoji="0" lang="ar-S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ar-SA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ar-SA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1400" baseline="0" dirty="0" smtClean="0"/>
              <a:t>6-</a:t>
            </a:r>
            <a:r>
              <a:rPr lang="ar-SA" sz="1400" dirty="0" smtClean="0"/>
              <a:t> نقل العناصر </a:t>
            </a:r>
            <a:r>
              <a:rPr lang="ar-SA" sz="1400" dirty="0" err="1" smtClean="0"/>
              <a:t>الغدائيه</a:t>
            </a:r>
            <a:r>
              <a:rPr lang="ar-SA" sz="1400" dirty="0" smtClean="0"/>
              <a:t> المعقده بعد استحثاث تحويلها الى مواد ابسط </a:t>
            </a:r>
            <a:r>
              <a:rPr lang="ar-SA" sz="1400" dirty="0" err="1" smtClean="0"/>
              <a:t>بالانزيمات</a:t>
            </a:r>
            <a:r>
              <a:rPr lang="ar-SA" sz="1400" dirty="0" smtClean="0"/>
              <a:t> </a:t>
            </a:r>
            <a:r>
              <a:rPr lang="ar-SA" sz="1400" dirty="0" err="1" smtClean="0"/>
              <a:t>.</a:t>
            </a:r>
            <a:endParaRPr lang="ar-SA" sz="1400" dirty="0" smtClean="0"/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7-</a:t>
            </a:r>
            <a:r>
              <a:rPr kumimoji="0" lang="ar-S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تأخير شيخوخة اوراق وثمار بعض </a:t>
            </a:r>
            <a:r>
              <a:rPr kumimoji="0" lang="ar-SA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الموالح .</a:t>
            </a:r>
            <a:endParaRPr kumimoji="0" lang="ar-S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مستطيل 4"/>
          <p:cNvSpPr/>
          <p:nvPr/>
        </p:nvSpPr>
        <p:spPr bwMode="auto">
          <a:xfrm>
            <a:off x="1187624" y="1988840"/>
            <a:ext cx="2376264" cy="4581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السايتوكاينين</a:t>
            </a:r>
            <a:endParaRPr kumimoji="0" lang="ar-SA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1- </a:t>
            </a:r>
            <a:r>
              <a:rPr lang="ar-SA" dirty="0" err="1" smtClean="0"/>
              <a:t>تاخير</a:t>
            </a:r>
            <a:r>
              <a:rPr lang="ar-SA" dirty="0" smtClean="0"/>
              <a:t> شيخوخة </a:t>
            </a:r>
            <a:r>
              <a:rPr lang="ar-SA" dirty="0" err="1" smtClean="0"/>
              <a:t>الاوراق .</a:t>
            </a:r>
            <a:endParaRPr lang="ar-SA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2- </a:t>
            </a:r>
            <a:r>
              <a:rPr lang="ar-SA" dirty="0" err="1" smtClean="0"/>
              <a:t>توجية</a:t>
            </a:r>
            <a:r>
              <a:rPr lang="ar-SA" dirty="0" smtClean="0"/>
              <a:t> العناصر </a:t>
            </a:r>
            <a:r>
              <a:rPr lang="ar-SA" dirty="0" err="1" smtClean="0"/>
              <a:t>الغدائيه</a:t>
            </a:r>
            <a:r>
              <a:rPr lang="ar-SA" dirty="0" smtClean="0"/>
              <a:t> </a:t>
            </a: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err="1" smtClean="0"/>
              <a:t>للاوراق</a:t>
            </a:r>
            <a:r>
              <a:rPr lang="ar-SA" dirty="0" smtClean="0"/>
              <a:t> </a:t>
            </a:r>
            <a:r>
              <a:rPr lang="ar-SA" dirty="0" err="1" smtClean="0"/>
              <a:t>الحديثه .</a:t>
            </a:r>
            <a:endParaRPr lang="ar-SA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3- تكشف البراعم </a:t>
            </a:r>
            <a:r>
              <a:rPr lang="ar-SA" dirty="0" err="1" smtClean="0"/>
              <a:t>الجانبيه .</a:t>
            </a:r>
            <a:endParaRPr lang="ar-SA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4- تمدد فلقات </a:t>
            </a:r>
            <a:r>
              <a:rPr lang="ar-SA" dirty="0" err="1" smtClean="0"/>
              <a:t>واوراق</a:t>
            </a:r>
            <a:r>
              <a:rPr lang="ar-SA" dirty="0" smtClean="0"/>
              <a:t> </a:t>
            </a:r>
            <a:r>
              <a:rPr lang="ar-SA" smtClean="0"/>
              <a:t>نباتات ذوات </a:t>
            </a:r>
            <a:r>
              <a:rPr lang="ar-SA" dirty="0" err="1" smtClean="0"/>
              <a:t>الفلقتين .</a:t>
            </a:r>
            <a:endParaRPr lang="ar-SA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5- له دور في تكشف </a:t>
            </a:r>
            <a:r>
              <a:rPr lang="ar-SA" dirty="0" err="1" smtClean="0"/>
              <a:t>البلاستيدات</a:t>
            </a:r>
            <a:r>
              <a:rPr lang="ar-SA" dirty="0" smtClean="0"/>
              <a:t> الخضراء وبناء </a:t>
            </a:r>
            <a:r>
              <a:rPr lang="ar-SA" dirty="0" err="1" smtClean="0"/>
              <a:t>الكلوروفيل .</a:t>
            </a:r>
            <a:endParaRPr lang="ar-SA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dirty="0" smtClean="0"/>
              <a:t>حيث يستحث تكوين نظام </a:t>
            </a:r>
            <a:r>
              <a:rPr lang="ar-SA" dirty="0" err="1" smtClean="0"/>
              <a:t>الجرانا</a:t>
            </a:r>
            <a:r>
              <a:rPr lang="ar-SA" dirty="0" smtClean="0"/>
              <a:t> في </a:t>
            </a:r>
            <a:r>
              <a:rPr lang="ar-SA" dirty="0" err="1" smtClean="0"/>
              <a:t>البلاستيدات</a:t>
            </a:r>
            <a:r>
              <a:rPr lang="ar-SA" dirty="0" smtClean="0"/>
              <a:t> وزيادة معدل تكوين الكلوروفيل حيث يستحث تكوين بروتين يرتبط </a:t>
            </a:r>
            <a:r>
              <a:rPr lang="ar-SA" dirty="0" err="1" smtClean="0"/>
              <a:t>به</a:t>
            </a:r>
            <a:r>
              <a:rPr lang="ar-SA" dirty="0" smtClean="0"/>
              <a:t> الكلوروفيل ويصبح </a:t>
            </a:r>
            <a:r>
              <a:rPr lang="ar-SA" dirty="0" err="1" smtClean="0"/>
              <a:t>ثابتا .</a:t>
            </a:r>
            <a:r>
              <a:rPr lang="ar-SA" dirty="0" smtClean="0"/>
              <a:t> </a:t>
            </a:r>
            <a:r>
              <a:rPr lang="en-US" dirty="0" smtClean="0"/>
              <a:t> </a:t>
            </a:r>
            <a:endParaRPr lang="ar-SA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83767" y="2038781"/>
            <a:ext cx="6403939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البادرات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النامية في الظلام تكون شاحبة اللون مستطيلة ولونها أصفر باهت ، ويعود السبب إلى تكوين صبغة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الكاروتينويدات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في الظلام وعدم تكوين صبغة الكلوروفيل</a:t>
            </a:r>
            <a:r>
              <a:rPr kumimoji="0" lang="ar-S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البلاستيدات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المتكونة في هذه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البادرات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الشاحبة ذات نظام غشائي صفائحي شبكي منتظم تدعى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البلاستيدات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الشاحبة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Etioplasts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8853" name="Picture 5" descr="A Cucumber S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91" y="4908376"/>
            <a:ext cx="87369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Plant Seeds Suppl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1459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851920" y="548680"/>
            <a:ext cx="26642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0000"/>
                </a:solidFill>
              </a:rPr>
              <a:t>نبات الخيار 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13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>
            <a:off x="2089150" y="54610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gray">
          <a:xfrm>
            <a:off x="2089150" y="46228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089150" y="3784600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89150" y="294481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 أهداف التجربة </a:t>
            </a:r>
            <a:endParaRPr lang="en-US" dirty="0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009775" y="2927350"/>
            <a:ext cx="523875" cy="527050"/>
            <a:chOff x="720" y="1488"/>
            <a:chExt cx="806" cy="808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53" name="Picture 9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4" name="Text Box 10"/>
          <p:cNvSpPr txBox="1">
            <a:spLocks noChangeArrowheads="1"/>
          </p:cNvSpPr>
          <p:nvPr/>
        </p:nvSpPr>
        <p:spPr bwMode="gray">
          <a:xfrm>
            <a:off x="2055813" y="2895600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009775" y="3767138"/>
            <a:ext cx="523875" cy="527050"/>
            <a:chOff x="1188" y="1705"/>
            <a:chExt cx="330" cy="332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57" name="Picture 13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58" name="Text Box 14"/>
          <p:cNvSpPr txBox="1">
            <a:spLocks noChangeArrowheads="1"/>
          </p:cNvSpPr>
          <p:nvPr/>
        </p:nvSpPr>
        <p:spPr bwMode="gray">
          <a:xfrm>
            <a:off x="2060575" y="3735388"/>
            <a:ext cx="34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009775" y="4605338"/>
            <a:ext cx="523875" cy="527050"/>
            <a:chOff x="1188" y="2112"/>
            <a:chExt cx="330" cy="332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61" name="Picture 17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11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2" name="Text Box 18"/>
          <p:cNvSpPr txBox="1">
            <a:spLocks noChangeArrowheads="1"/>
          </p:cNvSpPr>
          <p:nvPr/>
        </p:nvSpPr>
        <p:spPr bwMode="gray">
          <a:xfrm>
            <a:off x="2063750" y="4573588"/>
            <a:ext cx="31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2009775" y="5443538"/>
            <a:ext cx="523875" cy="527050"/>
            <a:chOff x="1188" y="2532"/>
            <a:chExt cx="330" cy="332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6165" name="Picture 21" descr="dr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66" name="Text Box 22"/>
          <p:cNvSpPr txBox="1">
            <a:spLocks noChangeArrowheads="1"/>
          </p:cNvSpPr>
          <p:nvPr/>
        </p:nvSpPr>
        <p:spPr bwMode="gray">
          <a:xfrm>
            <a:off x="2055813" y="5411788"/>
            <a:ext cx="327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gray">
          <a:xfrm>
            <a:off x="2584450" y="2965450"/>
            <a:ext cx="4939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ar-SA" sz="2000" b="1" dirty="0" smtClean="0">
                <a:cs typeface="Arial" charset="0"/>
              </a:rPr>
              <a:t>تأثير الهرمونات على </a:t>
            </a:r>
            <a:r>
              <a:rPr lang="ar-SA" sz="2000" b="1" dirty="0" err="1" smtClean="0">
                <a:cs typeface="Arial" charset="0"/>
              </a:rPr>
              <a:t>بلاستيدات</a:t>
            </a:r>
            <a:r>
              <a:rPr lang="ar-SA" sz="2000" b="1" dirty="0" smtClean="0">
                <a:cs typeface="Arial" charset="0"/>
              </a:rPr>
              <a:t>  </a:t>
            </a:r>
            <a:r>
              <a:rPr lang="ar-SA" sz="2000" b="1" dirty="0" err="1" smtClean="0">
                <a:cs typeface="Arial" charset="0"/>
              </a:rPr>
              <a:t>بادرات</a:t>
            </a:r>
            <a:r>
              <a:rPr lang="ar-SA" sz="2000" b="1" dirty="0" smtClean="0">
                <a:cs typeface="Arial" charset="0"/>
              </a:rPr>
              <a:t> الخيار </a:t>
            </a:r>
            <a:endParaRPr lang="en-US" sz="2000" b="1" dirty="0"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gray">
          <a:xfrm>
            <a:off x="2584450" y="3805238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cs typeface="Arial" charset="0"/>
              </a:rPr>
              <a:t> </a:t>
            </a:r>
            <a:r>
              <a:rPr lang="ar-SA" sz="2400" b="1" dirty="0" smtClean="0">
                <a:cs typeface="Arial" charset="0"/>
              </a:rPr>
              <a:t>    </a:t>
            </a:r>
            <a:r>
              <a:rPr lang="ar-SA" sz="2000" b="1" dirty="0" smtClean="0">
                <a:cs typeface="Arial" charset="0"/>
              </a:rPr>
              <a:t>معرفة تأثير اندول حمض الخليك </a:t>
            </a:r>
            <a:r>
              <a:rPr lang="en-US" sz="2000" b="1" dirty="0" smtClean="0">
                <a:cs typeface="Arial" charset="0"/>
              </a:rPr>
              <a:t>IAA</a:t>
            </a:r>
            <a:endParaRPr lang="en-US" sz="2000" b="1" dirty="0"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gray">
          <a:xfrm>
            <a:off x="2584450" y="4643438"/>
            <a:ext cx="436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ar-SA" sz="2000" b="1" dirty="0" smtClean="0">
                <a:cs typeface="Arial" charset="0"/>
              </a:rPr>
              <a:t>         معرفة تأثير حمض </a:t>
            </a:r>
            <a:r>
              <a:rPr lang="ar-SA" sz="2000" b="1" dirty="0" err="1" smtClean="0">
                <a:cs typeface="Arial" charset="0"/>
              </a:rPr>
              <a:t>الجبريليك</a:t>
            </a:r>
            <a:r>
              <a:rPr lang="ar-SA" sz="2000" b="1" dirty="0" smtClean="0">
                <a:cs typeface="Arial" charset="0"/>
              </a:rPr>
              <a:t> </a:t>
            </a:r>
            <a:r>
              <a:rPr lang="en-US" sz="2000" b="1" dirty="0"/>
              <a:t>GA3</a:t>
            </a:r>
            <a:endParaRPr lang="en-US" sz="2000" b="1" dirty="0"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gray">
          <a:xfrm>
            <a:off x="2584450" y="5483225"/>
            <a:ext cx="436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ar-SA" sz="2000" b="1" dirty="0" smtClean="0">
                <a:cs typeface="Arial" charset="0"/>
              </a:rPr>
              <a:t>معرفة تأثير </a:t>
            </a:r>
            <a:r>
              <a:rPr lang="ar-SA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السيتوكينينات</a:t>
            </a:r>
            <a:r>
              <a:rPr lang="ar-S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  <a:r>
              <a:rPr lang="en-US" sz="2000" dirty="0"/>
              <a:t> </a:t>
            </a:r>
            <a:r>
              <a:rPr lang="en-US" sz="2000" b="1" dirty="0"/>
              <a:t>CK</a:t>
            </a:r>
            <a:endParaRPr lang="en-US" sz="2000" b="1" dirty="0">
              <a:cs typeface="Arial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black">
          <a:xfrm>
            <a:off x="1905000" y="1981200"/>
            <a:ext cx="617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cs typeface="Arial" charset="0"/>
              </a:rPr>
              <a:t> 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المواد والأدوات اللازمة</a:t>
            </a:r>
            <a:endParaRPr lang="en-US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invGray">
          <a:xfrm>
            <a:off x="1524000" y="2938463"/>
            <a:ext cx="6750050" cy="3386137"/>
          </a:xfrm>
          <a:prstGeom prst="roundRect">
            <a:avLst>
              <a:gd name="adj" fmla="val 16667"/>
            </a:avLst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295400" y="2667000"/>
            <a:ext cx="1838325" cy="3309938"/>
            <a:chOff x="528" y="1392"/>
            <a:chExt cx="1158" cy="2085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4087813" y="2667000"/>
            <a:ext cx="1838325" cy="3309938"/>
            <a:chOff x="2287" y="1392"/>
            <a:chExt cx="1158" cy="2085"/>
          </a:xfrm>
        </p:grpSpPr>
        <p:sp>
          <p:nvSpPr>
            <p:cNvPr id="12296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6924675" y="2667000"/>
            <a:ext cx="1838325" cy="3309938"/>
            <a:chOff x="4074" y="1392"/>
            <a:chExt cx="1158" cy="2085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gray">
          <a:xfrm>
            <a:off x="1295399" y="2839656"/>
            <a:ext cx="18383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10 طبق </a:t>
            </a:r>
            <a:r>
              <a:rPr lang="ar-S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يتري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lvl="0" algn="r" rtl="1">
              <a:spcBef>
                <a:spcPct val="50000"/>
              </a:spcBef>
              <a:buFontTx/>
              <a:buChar char="•"/>
            </a:pPr>
            <a:r>
              <a:rPr lang="ar-S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شفرات حادة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SA" sz="2000" b="1" dirty="0" smtClean="0"/>
              <a:t>هاون</a:t>
            </a:r>
            <a:endParaRPr lang="en-US" sz="2000" b="1" dirty="0" smtClean="0"/>
          </a:p>
          <a:p>
            <a:pPr lvl="0" algn="r" rtl="1">
              <a:spcBef>
                <a:spcPct val="50000"/>
              </a:spcBef>
              <a:buFontTx/>
              <a:buChar char="•"/>
            </a:pPr>
            <a:r>
              <a:rPr lang="ar-S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مخبار مدرج 10 سم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r" rtl="1">
              <a:spcBef>
                <a:spcPct val="50000"/>
              </a:spcBef>
              <a:buFontTx/>
              <a:buChar char="•"/>
            </a:pPr>
            <a:r>
              <a:rPr lang="ar-S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12 أنبوبة اختبار مع </a:t>
            </a:r>
            <a:r>
              <a:rPr lang="ar-S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الأغطية</a:t>
            </a:r>
            <a:endParaRPr lang="en-US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gray">
          <a:xfrm>
            <a:off x="4087813" y="3324225"/>
            <a:ext cx="1752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ar-SA" b="1" dirty="0"/>
              <a:t>إضاءة </a:t>
            </a:r>
            <a:r>
              <a:rPr lang="ar-SA" b="1" dirty="0" smtClean="0"/>
              <a:t>فلورسنت</a:t>
            </a:r>
            <a:endParaRPr lang="en-US" b="1" dirty="0" smtClean="0"/>
          </a:p>
          <a:p>
            <a:pPr lvl="0" algn="r" rtl="1">
              <a:spcBef>
                <a:spcPct val="50000"/>
              </a:spcBef>
              <a:buFontTx/>
              <a:buChar char="•"/>
            </a:pPr>
            <a:r>
              <a:rPr lang="ar-SA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جهاز طرد مركزي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r" rtl="1">
              <a:spcBef>
                <a:spcPct val="50000"/>
              </a:spcBef>
              <a:buFontTx/>
              <a:buChar char="•"/>
            </a:pPr>
            <a:r>
              <a:rPr lang="ar-SA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جهاز قياس الطيف ( 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Spectrophotometer</a:t>
            </a:r>
            <a:r>
              <a:rPr lang="ar-SA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)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gray">
          <a:xfrm>
            <a:off x="6907213" y="3324225"/>
            <a:ext cx="1752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SA" sz="2800" b="1" dirty="0" err="1"/>
              <a:t>أوكسين</a:t>
            </a:r>
            <a:r>
              <a:rPr lang="ar-SA" sz="2800" b="1" dirty="0"/>
              <a:t> </a:t>
            </a:r>
            <a:r>
              <a:rPr lang="ar-SA" sz="2800" b="1" dirty="0" err="1"/>
              <a:t>سيتوكينين</a:t>
            </a:r>
            <a:r>
              <a:rPr lang="ar-SA" sz="2800" b="1" dirty="0"/>
              <a:t> ، </a:t>
            </a:r>
            <a:r>
              <a:rPr lang="ar-SA" sz="2800" b="1" dirty="0" err="1" smtClean="0"/>
              <a:t>جبرلين</a:t>
            </a:r>
            <a:endParaRPr lang="en-US" sz="2800" b="1" dirty="0" smtClean="0"/>
          </a:p>
          <a:p>
            <a:pPr lvl="0" algn="r" rtl="1">
              <a:spcBef>
                <a:spcPct val="50000"/>
              </a:spcBef>
              <a:buFontTx/>
              <a:buChar char="•"/>
            </a:pPr>
            <a:r>
              <a:rPr lang="ar-SA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أسيتون</a:t>
            </a:r>
            <a:endParaRPr lang="en-US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rtl="1">
              <a:spcBef>
                <a:spcPct val="50000"/>
              </a:spcBef>
              <a:buFontTx/>
              <a:buChar char="•"/>
            </a:pP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29000" y="4191000"/>
            <a:ext cx="504825" cy="496888"/>
            <a:chOff x="1872" y="2352"/>
            <a:chExt cx="240" cy="240"/>
          </a:xfrm>
        </p:grpSpPr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12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172200" y="4191000"/>
            <a:ext cx="504825" cy="496888"/>
            <a:chOff x="1872" y="2352"/>
            <a:chExt cx="240" cy="240"/>
          </a:xfrm>
        </p:grpSpPr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19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6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7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8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329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12330" name="Text Box 42"/>
          <p:cNvSpPr txBox="1">
            <a:spLocks noChangeArrowheads="1"/>
          </p:cNvSpPr>
          <p:nvPr/>
        </p:nvSpPr>
        <p:spPr bwMode="gray">
          <a:xfrm>
            <a:off x="2434431" y="1641187"/>
            <a:ext cx="5145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r>
              <a:rPr lang="ar-SA" sz="3200" b="1" dirty="0" smtClean="0"/>
              <a:t>1-بادرة </a:t>
            </a:r>
            <a:r>
              <a:rPr lang="ar-SA" sz="3200" b="1" dirty="0"/>
              <a:t>خيار </a:t>
            </a:r>
            <a:r>
              <a:rPr lang="ar-SA" sz="3200" b="1" dirty="0" err="1" smtClean="0"/>
              <a:t>منماة</a:t>
            </a:r>
            <a:r>
              <a:rPr lang="ar-SA" sz="3200" b="1" dirty="0" smtClean="0"/>
              <a:t> </a:t>
            </a:r>
            <a:r>
              <a:rPr lang="ar-SA" sz="3200" b="1" dirty="0"/>
              <a:t>في الظلام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331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3"/>
            <a:ext cx="253365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338" y="3323"/>
            <a:ext cx="253365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7703198"/>
              </p:ext>
            </p:extLst>
          </p:nvPr>
        </p:nvGraphicFramePr>
        <p:xfrm>
          <a:off x="251520" y="1556792"/>
          <a:ext cx="3312368" cy="39780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096"/>
                <a:gridCol w="2448272"/>
              </a:tblGrid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Dish No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1074420" algn="ctr"/>
                        </a:tabLs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		Solution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Cytokinin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0.1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μg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/ml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Cytokinin, 1.0 μg/ml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Cytokinin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10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μg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/ml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IAA 0.1 μg/ml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IAA 1.0 μg/ml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IAA 10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μg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/ml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GA</a:t>
                      </a:r>
                      <a:r>
                        <a:rPr lang="en-US" sz="14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0.1 μg/ml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GA</a:t>
                      </a:r>
                      <a:r>
                        <a:rPr lang="en-US" sz="14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1.0 μg/ml</a:t>
                      </a:r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GA</a:t>
                      </a:r>
                      <a:r>
                        <a:rPr lang="en-US" sz="1400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10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μg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/ml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Buffer control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3472910" y="1357298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sz="2400" b="1" dirty="0"/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b="1" dirty="0"/>
              <a:t>جدول يوضح تراكيز منظمات النمو المطلوب استخدامها في التجربة </a:t>
            </a:r>
            <a:endParaRPr lang="en-US" sz="2400" b="1" dirty="0"/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400" b="1" dirty="0"/>
              <a:t>اقطعي الفلقتين تحت إضاءة خفيفة جداً واتركيها ملتحمة</a:t>
            </a:r>
            <a:endParaRPr lang="en-US" sz="2400" b="1" dirty="0"/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400" b="1" dirty="0"/>
              <a:t>ضعي سبعة أزواج من </a:t>
            </a:r>
            <a:r>
              <a:rPr lang="ar-SA" sz="2400" b="1" dirty="0" err="1"/>
              <a:t>الفلقات</a:t>
            </a:r>
            <a:r>
              <a:rPr lang="ar-SA" sz="2400" b="1" dirty="0"/>
              <a:t> في كل طبق يكون محتوياً على 3 مل من كل من التراكيز الموضحة في الجدول</a:t>
            </a:r>
            <a:endParaRPr lang="en-US" sz="2400" b="1" dirty="0"/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400" b="1" dirty="0"/>
              <a:t>اتركي </a:t>
            </a:r>
            <a:r>
              <a:rPr lang="ar-SA" sz="2400" b="1" dirty="0" err="1"/>
              <a:t>الفلقات</a:t>
            </a:r>
            <a:r>
              <a:rPr lang="ar-SA" sz="2400" b="1" dirty="0"/>
              <a:t> في المحاليل في غرفة مظلمة لمدة 14 ساعة عند درجة حرارة الغرفة ويمكن أن تمدد هذه الفترة إلى أكثر من 14 ساعة على أن تكون لكل المحاليل مدة واحدة</a:t>
            </a:r>
            <a:endParaRPr lang="en-US" sz="2400" b="1" dirty="0"/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b="1" dirty="0"/>
              <a:t>ضعي بعد ذلك كل الأطباق تحت إضاءة كافية فلورسنت لمدة ثلاث </a:t>
            </a:r>
            <a:r>
              <a:rPr lang="ar-SA" sz="2400" b="1" dirty="0" smtClean="0"/>
              <a:t>ساعات.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075667" y="649412"/>
            <a:ext cx="233910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طريقة العمل 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62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48478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Font typeface="Wingdings" pitchFamily="2" charset="2"/>
              <a:buChar char="§"/>
            </a:pPr>
            <a:r>
              <a:rPr lang="ar-SA" sz="2400" b="1" dirty="0" err="1"/>
              <a:t>إستخلصي</a:t>
            </a:r>
            <a:r>
              <a:rPr lang="ar-SA" sz="2400" b="1" dirty="0"/>
              <a:t> بعد ذلك الكلوروفيل من كل سبعة أزواج من </a:t>
            </a:r>
            <a:r>
              <a:rPr lang="ar-SA" sz="2400" b="1" dirty="0" err="1"/>
              <a:t>الفلقات</a:t>
            </a:r>
            <a:r>
              <a:rPr lang="ar-SA" sz="2400" b="1" dirty="0"/>
              <a:t> على حدة بالطحن في الهاون ، مستعملة الأسيتون 2 – 3 مل وبعد أن تكتمل عملية </a:t>
            </a:r>
            <a:r>
              <a:rPr lang="ar-SA" sz="2400" b="1" dirty="0" err="1"/>
              <a:t>الإستخلاص</a:t>
            </a:r>
            <a:r>
              <a:rPr lang="ar-SA" sz="2400" b="1" dirty="0"/>
              <a:t> أضيفي 2 مل أسيتون ثم ضعي المحتويات في أنبوبة طرد مركزي ، واغسلي الهاون بـ 2 مل أسيتون واجمعيها في أنبوبة الطرد المركزي</a:t>
            </a:r>
            <a:endParaRPr lang="en-US" sz="2400" b="1" dirty="0"/>
          </a:p>
          <a:p>
            <a:pPr marL="342900" lvl="0" indent="-342900" algn="r" rtl="1">
              <a:buFont typeface="Wingdings" pitchFamily="2" charset="2"/>
              <a:buChar char="§"/>
            </a:pPr>
            <a:r>
              <a:rPr lang="ar-SA" sz="2400" b="1" dirty="0"/>
              <a:t>بعد أن تستخلصي كل الكلوروفيل من كل معاملة على حدة اعملي الطرد المركزي عند 2000 دورة أو أكثر لمدة 3 دقائق أو أكثر</a:t>
            </a:r>
            <a:endParaRPr lang="en-US" sz="2400" b="1" dirty="0"/>
          </a:p>
          <a:p>
            <a:pPr marL="342900" lvl="0" indent="-342900" algn="r" rtl="1">
              <a:buFont typeface="Wingdings" pitchFamily="2" charset="2"/>
              <a:buChar char="§"/>
            </a:pPr>
            <a:r>
              <a:rPr lang="ar-SA" sz="2400" b="1" dirty="0"/>
              <a:t>أجمعي كل معاملة على حدة في أنبوبة اختبار ( </a:t>
            </a:r>
            <a:r>
              <a:rPr lang="ar-SA" sz="2400" b="1" dirty="0" smtClean="0"/>
              <a:t>10 </a:t>
            </a:r>
            <a:r>
              <a:rPr lang="ar-SA" sz="2400" b="1" dirty="0"/>
              <a:t>معاملة ) مدرجة أو مخبار مدرج سعته 10 مل ثم أكملي الحجم إلى 10 مل </a:t>
            </a:r>
            <a:r>
              <a:rPr lang="ar-SA" sz="2400" b="1" dirty="0" smtClean="0"/>
              <a:t>بالأسيتون.</a:t>
            </a:r>
          </a:p>
          <a:p>
            <a:pPr marL="342900" lvl="0" indent="-342900" algn="r" rtl="1">
              <a:buFont typeface="Wingdings" pitchFamily="2" charset="2"/>
              <a:buChar char="§"/>
            </a:pPr>
            <a:r>
              <a:rPr lang="ar-SA" sz="2400" b="1" dirty="0" smtClean="0"/>
              <a:t>احتفظي بكل محلول في أنبوبة اختبار  يغطى في الظلام ( الثلاجة ) حتى </a:t>
            </a:r>
            <a:r>
              <a:rPr lang="ar-SA" sz="2400" b="1" dirty="0" err="1" smtClean="0"/>
              <a:t>تضمنى</a:t>
            </a:r>
            <a:r>
              <a:rPr lang="ar-SA" sz="2400" b="1" dirty="0" smtClean="0"/>
              <a:t> عدم تلف الكلوروفيل</a:t>
            </a:r>
          </a:p>
          <a:p>
            <a:pPr marL="342900" lvl="0" indent="-342900" algn="r" rtl="1">
              <a:buFont typeface="Wingdings" pitchFamily="2" charset="2"/>
              <a:buChar char="§"/>
            </a:pPr>
            <a:r>
              <a:rPr lang="ar-SA" sz="2400" b="1" dirty="0" err="1" smtClean="0"/>
              <a:t>إقرئي</a:t>
            </a:r>
            <a:r>
              <a:rPr lang="ar-SA" sz="2400" b="1" dirty="0" smtClean="0"/>
              <a:t> بواسطة جهاز الطيف ( </a:t>
            </a:r>
            <a:r>
              <a:rPr lang="en-US" sz="2400" b="1" dirty="0" smtClean="0"/>
              <a:t>Spectrophotometer ) </a:t>
            </a:r>
            <a:r>
              <a:rPr lang="ar-SA" sz="2400" b="1" dirty="0" smtClean="0"/>
              <a:t>عند 652 </a:t>
            </a:r>
            <a:r>
              <a:rPr lang="en-US" sz="2400" b="1" dirty="0" smtClean="0"/>
              <a:t>nm </a:t>
            </a:r>
            <a:r>
              <a:rPr lang="ar-SA" sz="2400" b="1" dirty="0" smtClean="0"/>
              <a:t>مستعملة الأسيتون كضابط لكل المعاملات التي عندك وسجلي نتائجك مستعينة بالجدول.</a:t>
            </a:r>
          </a:p>
          <a:p>
            <a:pPr marL="342900" lvl="0" indent="-342900" algn="r" rtl="1">
              <a:buFont typeface="Wingdings" pitchFamily="2" charset="2"/>
              <a:buChar char="§"/>
            </a:pPr>
            <a:r>
              <a:rPr lang="ar-SA" sz="2400" b="1" dirty="0" smtClean="0"/>
              <a:t>أرسمي العلاقة بين الامتصاص </a:t>
            </a:r>
            <a:r>
              <a:rPr lang="en-US" sz="2400" b="1" dirty="0" smtClean="0"/>
              <a:t>(</a:t>
            </a:r>
            <a:r>
              <a:rPr lang="en-US" sz="2400" b="1" dirty="0"/>
              <a:t>Absorption</a:t>
            </a:r>
            <a:r>
              <a:rPr lang="en-US" sz="2400" b="1" dirty="0" smtClean="0"/>
              <a:t> ) </a:t>
            </a:r>
            <a:r>
              <a:rPr lang="ar-SA" sz="2400" b="1" dirty="0" smtClean="0"/>
              <a:t>وتركيز الهرمون.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067944" y="629751"/>
            <a:ext cx="312136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تابع طريقة العمل 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741588"/>
      </p:ext>
    </p:extLst>
  </p:cSld>
  <p:clrMapOvr>
    <a:masterClrMapping/>
  </p:clrMapOvr>
</p:sld>
</file>

<file path=ppt/theme/theme1.xml><?xml version="1.0" encoding="utf-8"?>
<a:theme xmlns:a="http://schemas.openxmlformats.org/drawingml/2006/main" name="572TGp_fresh_light">
  <a:themeElements>
    <a:clrScheme name="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572TGp_fresh_light</Template>
  <TotalTime>479</TotalTime>
  <Words>750</Words>
  <Application>Microsoft Office PowerPoint</Application>
  <PresentationFormat>عرض على الشاشة (3:4)‏</PresentationFormat>
  <Paragraphs>129</Paragraphs>
  <Slides>12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572TGp_fresh_light</vt:lpstr>
      <vt:lpstr>منظمات النمو والتميز  373 نبت    lab 8 </vt:lpstr>
      <vt:lpstr>تأثير أندول حمض الخل وحمض الجبريليك  والسيتوكينينات على تكوين الكلوروفيل في فلقات الخيار  Influence of IAA, GA3 and Cytokinin upon Chlorophyll Formation in Cucumber or   Cotyledons</vt:lpstr>
      <vt:lpstr>مقارنه بين الهرمونات المنشطة للنمو </vt:lpstr>
      <vt:lpstr>التأثيرات الفسيولوجيه :</vt:lpstr>
      <vt:lpstr>الشريحة 5</vt:lpstr>
      <vt:lpstr> أهداف التجربة </vt:lpstr>
      <vt:lpstr>المواد والأدوات اللازمة</vt:lpstr>
      <vt:lpstr>الشريحة 8</vt:lpstr>
      <vt:lpstr>الشريحة 9</vt:lpstr>
      <vt:lpstr>تسجل جميع نتائج الهرمونات مع بعض في الرسم البياني </vt:lpstr>
      <vt:lpstr>تسجل النتائج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فسيولوجيا النمو Growth physiology</dc:title>
  <dc:creator>yasmeen</dc:creator>
  <cp:lastModifiedBy>a</cp:lastModifiedBy>
  <cp:revision>62</cp:revision>
  <dcterms:created xsi:type="dcterms:W3CDTF">2013-03-09T14:48:18Z</dcterms:created>
  <dcterms:modified xsi:type="dcterms:W3CDTF">2016-12-04T12:59:46Z</dcterms:modified>
</cp:coreProperties>
</file>