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89" r:id="rId5"/>
    <p:sldId id="290" r:id="rId6"/>
    <p:sldId id="291" r:id="rId7"/>
    <p:sldId id="262" r:id="rId8"/>
    <p:sldId id="264" r:id="rId9"/>
    <p:sldId id="294" r:id="rId10"/>
    <p:sldId id="295" r:id="rId11"/>
    <p:sldId id="296" r:id="rId12"/>
    <p:sldId id="28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03"/>
    <a:srgbClr val="FFFFFF"/>
    <a:srgbClr val="B2B2B2"/>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50" d="100"/>
          <a:sy n="50" d="100"/>
        </p:scale>
        <p:origin x="-1243"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72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E725861-0C41-4380-8ACF-12EDA202BEDD}" type="slidenum">
              <a:rPr lang="en-US"/>
              <a:pPr/>
              <a:t>‹#›</a:t>
            </a:fld>
            <a:endParaRPr lang="en-US"/>
          </a:p>
        </p:txBody>
      </p:sp>
    </p:spTree>
    <p:extLst>
      <p:ext uri="{BB962C8B-B14F-4D97-AF65-F5344CB8AC3E}">
        <p14:creationId xmlns="" xmlns:p14="http://schemas.microsoft.com/office/powerpoint/2010/main" val="319321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94473C8-AE84-4B88-929A-6919F3524E90}" type="slidenum">
              <a:rPr lang="en-US"/>
              <a:pPr/>
              <a:t>‹#›</a:t>
            </a:fld>
            <a:endParaRPr lang="en-US"/>
          </a:p>
        </p:txBody>
      </p:sp>
    </p:spTree>
    <p:extLst>
      <p:ext uri="{BB962C8B-B14F-4D97-AF65-F5344CB8AC3E}">
        <p14:creationId xmlns="" xmlns:p14="http://schemas.microsoft.com/office/powerpoint/2010/main" val="3196800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F587A-68BF-43D6-B1DA-6AB159D80C6C}"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FB90A-DE9D-4BEF-B416-13D92792204B}" type="slidenum">
              <a:rPr lang="en-US"/>
              <a:pPr/>
              <a:t>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473FD-70AB-4312-B68E-BBD5F2F8B62C}" type="slidenum">
              <a:rPr lang="en-US"/>
              <a:pPr/>
              <a:t>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5CD6F-FA8F-4BD7-9BE7-588097E9F55D}" type="slidenum">
              <a:rPr lang="en-US"/>
              <a:pPr/>
              <a:t>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3149-501F-4C6E-ADF0-56DDABF2ED0A}" type="slidenum">
              <a:rPr lang="en-US"/>
              <a:pPr/>
              <a:t>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94473C8-AE84-4B88-929A-6919F3524E9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1DE5-8AC1-45F6-8BF9-46641B4DF728}" type="slidenum">
              <a:rPr lang="en-US"/>
              <a:pPr/>
              <a:t>12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pPr lvl="0"/>
            <a:r>
              <a:rPr lang="ar-SA" noProof="0" smtClean="0"/>
              <a:t>انقر لتحرير نمط العنوان الثانوي الرئيسي</a:t>
            </a:r>
            <a:endParaRPr lang="en-US" noProof="0" smtClean="0"/>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096000" y="6445250"/>
            <a:ext cx="1100138" cy="276225"/>
          </a:xfrm>
        </p:spPr>
        <p:txBody>
          <a:bodyPr/>
          <a:lstStyle>
            <a:lvl1pPr>
              <a:defRPr/>
            </a:lvl1pPr>
          </a:lstStyle>
          <a:p>
            <a:fld id="{A8FE4581-2CBD-4B14-8784-0FCFA59A3BFC}" type="slidenum">
              <a:rPr lang="en-US"/>
              <a:pPr/>
              <a:t>‹#›</a:t>
            </a:fld>
            <a:endParaRPr lang="en-US"/>
          </a:p>
        </p:txBody>
      </p:sp>
      <p:sp>
        <p:nvSpPr>
          <p:cNvPr id="3138" name="Rectangle 66"/>
          <p:cNvSpPr>
            <a:spLocks noChangeArrowheads="1"/>
          </p:cNvSpPr>
          <p:nvPr/>
        </p:nvSpPr>
        <p:spPr bwMode="gray">
          <a:xfrm>
            <a:off x="2476500" y="1289050"/>
            <a:ext cx="6667500" cy="1701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pPr lvl="0"/>
            <a:r>
              <a:rPr lang="ar-SA" noProof="0" smtClean="0"/>
              <a:t>انقر لتحرير نمط العنوان الرئيسي</a:t>
            </a:r>
            <a:endParaRPr lang="en-US" noProof="0" smtClean="0"/>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1" name="Rectangle 29"/>
          <p:cNvSpPr>
            <a:spLocks noChangeArrowheads="1"/>
          </p:cNvSpPr>
          <p:nvPr/>
        </p:nvSpPr>
        <p:spPr bwMode="gray">
          <a:xfrm>
            <a:off x="762000" y="1066800"/>
            <a:ext cx="8382000" cy="1509713"/>
          </a:xfrm>
          <a:prstGeom prst="rect">
            <a:avLst/>
          </a:prstGeom>
          <a:blipFill dpi="0" rotWithShape="0">
            <a:blip r:embed="rId2" cstate="print"/>
            <a:srcRect/>
            <a:stretch>
              <a:fillRect b="-15205"/>
            </a:stretch>
          </a:blipFill>
          <a:ln>
            <a:noFill/>
          </a:ln>
          <a:effectLst/>
          <a:extLst>
            <a:ext uri="{91240B29-F687-4F45-9708-019B960494DF}">
              <a14:hiddenLine xmlns="" xmlns:a14="http://schemas.microsoft.com/office/drawing/2010/main" w="57150">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5" name="Text Box 33"/>
          <p:cNvSpPr txBox="1">
            <a:spLocks noChangeArrowheads="1"/>
          </p:cNvSpPr>
          <p:nvPr/>
        </p:nvSpPr>
        <p:spPr bwMode="gray">
          <a:xfrm>
            <a:off x="7459663" y="6248400"/>
            <a:ext cx="1303337"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200">
                <a:latin typeface="Arial Black" pitchFamily="34" charset="0"/>
              </a:rPr>
              <a:t>L/O/G/O</a:t>
            </a:r>
          </a:p>
        </p:txBody>
      </p:sp>
      <p:pic>
        <p:nvPicPr>
          <p:cNvPr id="3104" name="Picture 32" descr="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14" b="12524"/>
          <a:stretch>
            <a:fillRect/>
          </a:stretch>
        </p:blipFill>
        <p:spPr bwMode="gray">
          <a:xfrm>
            <a:off x="0" y="3302000"/>
            <a:ext cx="4038600" cy="3556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762C9861-538A-4620-BECE-CFC04532CAEE}" type="slidenum">
              <a:rPr lang="en-US"/>
              <a:pPr/>
              <a:t>‹#›</a:t>
            </a:fld>
            <a:endParaRPr lang="en-US"/>
          </a:p>
        </p:txBody>
      </p:sp>
    </p:spTree>
    <p:extLst>
      <p:ext uri="{BB962C8B-B14F-4D97-AF65-F5344CB8AC3E}">
        <p14:creationId xmlns="" xmlns:p14="http://schemas.microsoft.com/office/powerpoint/2010/main" val="3748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34188" y="457200"/>
            <a:ext cx="1852612" cy="5668963"/>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1276350" y="457200"/>
            <a:ext cx="5405438" cy="56689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64B02332-D91B-4831-A234-6A0506760AF2}" type="slidenum">
              <a:rPr lang="en-US"/>
              <a:pPr/>
              <a:t>‹#›</a:t>
            </a:fld>
            <a:endParaRPr lang="en-US"/>
          </a:p>
        </p:txBody>
      </p:sp>
    </p:spTree>
    <p:extLst>
      <p:ext uri="{BB962C8B-B14F-4D97-AF65-F5344CB8AC3E}">
        <p14:creationId xmlns="" xmlns:p14="http://schemas.microsoft.com/office/powerpoint/2010/main" val="37517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1276350" y="1600200"/>
            <a:ext cx="7410450" cy="4525963"/>
          </a:xfrm>
        </p:spPr>
        <p:txBody>
          <a:bodyPr/>
          <a:lstStyle/>
          <a:p>
            <a:r>
              <a:rPr lang="ar-SA" smtClean="0"/>
              <a:t>انقر فوق الأيقونة لإضافة جدول</a:t>
            </a:r>
            <a:endParaRPr lang="ar-SA"/>
          </a:p>
        </p:txBody>
      </p:sp>
      <p:sp>
        <p:nvSpPr>
          <p:cNvPr id="4" name="عنصر نائب للتاريخ 3"/>
          <p:cNvSpPr>
            <a:spLocks noGrp="1"/>
          </p:cNvSpPr>
          <p:nvPr>
            <p:ph type="dt" sz="half" idx="10"/>
          </p:nvPr>
        </p:nvSpPr>
        <p:spPr>
          <a:xfrm>
            <a:off x="1295400" y="6245225"/>
            <a:ext cx="2133600" cy="476250"/>
          </a:xfrm>
        </p:spPr>
        <p:txBody>
          <a:bodyPr/>
          <a:lstStyle>
            <a:lvl1pPr>
              <a:defRPr/>
            </a:lvl1pPr>
          </a:lstStyle>
          <a:p>
            <a:endParaRPr lang="en-US"/>
          </a:p>
        </p:txBody>
      </p:sp>
      <p:sp>
        <p:nvSpPr>
          <p:cNvPr id="5" name="عنصر نائب للتذييل 4"/>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87738AC-3EA8-48EA-AA1D-CEFDA0C9EC83}" type="slidenum">
              <a:rPr lang="en-US"/>
              <a:pPr/>
              <a:t>‹#›</a:t>
            </a:fld>
            <a:endParaRPr lang="en-US"/>
          </a:p>
        </p:txBody>
      </p:sp>
    </p:spTree>
    <p:extLst>
      <p:ext uri="{BB962C8B-B14F-4D97-AF65-F5344CB8AC3E}">
        <p14:creationId xmlns="" xmlns:p14="http://schemas.microsoft.com/office/powerpoint/2010/main" val="97156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1276350" y="1600200"/>
            <a:ext cx="3629025"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5057775" y="1600200"/>
            <a:ext cx="3629025"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12954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538538"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2D71751-2372-46E9-B42D-0BA5447D5853}" type="slidenum">
              <a:rPr lang="en-US"/>
              <a:pPr/>
              <a:t>‹#›</a:t>
            </a:fld>
            <a:endParaRPr lang="en-US"/>
          </a:p>
        </p:txBody>
      </p:sp>
    </p:spTree>
    <p:extLst>
      <p:ext uri="{BB962C8B-B14F-4D97-AF65-F5344CB8AC3E}">
        <p14:creationId xmlns="" xmlns:p14="http://schemas.microsoft.com/office/powerpoint/2010/main" val="241642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500338C-0896-46C4-8977-E2ECAC630C02}" type="slidenum">
              <a:rPr lang="en-US"/>
              <a:pPr/>
              <a:t>‹#›</a:t>
            </a:fld>
            <a:endParaRPr lang="en-US"/>
          </a:p>
        </p:txBody>
      </p:sp>
    </p:spTree>
    <p:extLst>
      <p:ext uri="{BB962C8B-B14F-4D97-AF65-F5344CB8AC3E}">
        <p14:creationId xmlns="" xmlns:p14="http://schemas.microsoft.com/office/powerpoint/2010/main" val="16946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C7C3766-B1EF-4C4B-B9DB-84265A5981DB}" type="slidenum">
              <a:rPr lang="en-US"/>
              <a:pPr/>
              <a:t>‹#›</a:t>
            </a:fld>
            <a:endParaRPr lang="en-US"/>
          </a:p>
        </p:txBody>
      </p:sp>
    </p:spTree>
    <p:extLst>
      <p:ext uri="{BB962C8B-B14F-4D97-AF65-F5344CB8AC3E}">
        <p14:creationId xmlns="" xmlns:p14="http://schemas.microsoft.com/office/powerpoint/2010/main" val="96663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08C89D4-A93D-43A5-8469-0D414307459F}" type="slidenum">
              <a:rPr lang="en-US"/>
              <a:pPr/>
              <a:t>‹#›</a:t>
            </a:fld>
            <a:endParaRPr lang="en-US"/>
          </a:p>
        </p:txBody>
      </p:sp>
    </p:spTree>
    <p:extLst>
      <p:ext uri="{BB962C8B-B14F-4D97-AF65-F5344CB8AC3E}">
        <p14:creationId xmlns="" xmlns:p14="http://schemas.microsoft.com/office/powerpoint/2010/main" val="38579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7F01401-9BAD-410A-B7B7-9F87C223A983}" type="slidenum">
              <a:rPr lang="en-US"/>
              <a:pPr/>
              <a:t>‹#›</a:t>
            </a:fld>
            <a:endParaRPr lang="en-US"/>
          </a:p>
        </p:txBody>
      </p:sp>
    </p:spTree>
    <p:extLst>
      <p:ext uri="{BB962C8B-B14F-4D97-AF65-F5344CB8AC3E}">
        <p14:creationId xmlns="" xmlns:p14="http://schemas.microsoft.com/office/powerpoint/2010/main" val="239933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7FF4CB64-21FD-42F0-8D5D-CDBBD75FF491}" type="slidenum">
              <a:rPr lang="en-US"/>
              <a:pPr/>
              <a:t>‹#›</a:t>
            </a:fld>
            <a:endParaRPr lang="en-US"/>
          </a:p>
        </p:txBody>
      </p:sp>
    </p:spTree>
    <p:extLst>
      <p:ext uri="{BB962C8B-B14F-4D97-AF65-F5344CB8AC3E}">
        <p14:creationId xmlns="" xmlns:p14="http://schemas.microsoft.com/office/powerpoint/2010/main" val="197497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E65714D0-B69F-4CF9-8B3B-CD0444F1BC9F}" type="slidenum">
              <a:rPr lang="en-US"/>
              <a:pPr/>
              <a:t>‹#›</a:t>
            </a:fld>
            <a:endParaRPr lang="en-US"/>
          </a:p>
        </p:txBody>
      </p:sp>
    </p:spTree>
    <p:extLst>
      <p:ext uri="{BB962C8B-B14F-4D97-AF65-F5344CB8AC3E}">
        <p14:creationId xmlns="" xmlns:p14="http://schemas.microsoft.com/office/powerpoint/2010/main" val="324897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73A0B35-57F1-47ED-9E9F-4149F3E99FA8}" type="slidenum">
              <a:rPr lang="en-US"/>
              <a:pPr/>
              <a:t>‹#›</a:t>
            </a:fld>
            <a:endParaRPr lang="en-US"/>
          </a:p>
        </p:txBody>
      </p:sp>
    </p:spTree>
    <p:extLst>
      <p:ext uri="{BB962C8B-B14F-4D97-AF65-F5344CB8AC3E}">
        <p14:creationId xmlns="" xmlns:p14="http://schemas.microsoft.com/office/powerpoint/2010/main" val="260276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14F3F54-D840-4C77-B7A8-DD450C5159E9}" type="slidenum">
              <a:rPr lang="en-US"/>
              <a:pPr/>
              <a:t>‹#›</a:t>
            </a:fld>
            <a:endParaRPr lang="en-US"/>
          </a:p>
        </p:txBody>
      </p:sp>
    </p:spTree>
    <p:extLst>
      <p:ext uri="{BB962C8B-B14F-4D97-AF65-F5344CB8AC3E}">
        <p14:creationId xmlns="" xmlns:p14="http://schemas.microsoft.com/office/powerpoint/2010/main" val="77280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0" name="Rectangle 56"/>
          <p:cNvSpPr>
            <a:spLocks noChangeArrowheads="1"/>
          </p:cNvSpPr>
          <p:nvPr/>
        </p:nvSpPr>
        <p:spPr bwMode="gray">
          <a:xfrm>
            <a:off x="0" y="0"/>
            <a:ext cx="1116013" cy="26035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28" name="Rectangle 4"/>
          <p:cNvSpPr>
            <a:spLocks noGrp="1" noChangeArrowheads="1"/>
          </p:cNvSpPr>
          <p:nvPr>
            <p:ph type="dt" sz="half" idx="2"/>
          </p:nvPr>
        </p:nvSpPr>
        <p:spPr bwMode="gray">
          <a:xfrm>
            <a:off x="12954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85C064-8DAD-43D0-A183-443BA9376309}" type="slidenum">
              <a:rPr lang="en-US"/>
              <a:pPr/>
              <a:t>‹#›</a:t>
            </a:fld>
            <a:endParaRPr lang="en-US"/>
          </a:p>
        </p:txBody>
      </p:sp>
      <p:sp>
        <p:nvSpPr>
          <p:cNvPr id="1027" name="Rectangle 3"/>
          <p:cNvSpPr>
            <a:spLocks noGrp="1" noChangeArrowheads="1"/>
          </p:cNvSpPr>
          <p:nvPr>
            <p:ph type="body" idx="1"/>
          </p:nvPr>
        </p:nvSpPr>
        <p:spPr bwMode="gray">
          <a:xfrm>
            <a:off x="1276350" y="1600200"/>
            <a:ext cx="741045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5" name="Rectangle 61"/>
          <p:cNvSpPr>
            <a:spLocks noChangeArrowheads="1"/>
          </p:cNvSpPr>
          <p:nvPr/>
        </p:nvSpPr>
        <p:spPr bwMode="gray">
          <a:xfrm>
            <a:off x="0" y="333375"/>
            <a:ext cx="1109663" cy="1038225"/>
          </a:xfrm>
          <a:prstGeom prst="rect">
            <a:avLst/>
          </a:prstGeom>
          <a:blipFill dpi="0" rotWithShape="1">
            <a:blip r:embed="rId15" cstate="print"/>
            <a:srcRect/>
            <a:stretch>
              <a:fillRect/>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pic>
        <p:nvPicPr>
          <p:cNvPr id="1086" name="Picture 62" descr="2"/>
          <p:cNvPicPr>
            <a:picLocks noChangeAspect="1" noChangeArrowheads="1"/>
          </p:cNvPicPr>
          <p:nvPr/>
        </p:nvPicPr>
        <p:blipFill>
          <a:blip r:embed="rId16" cstate="print">
            <a:extLst>
              <a:ext uri="{28A0092B-C50C-407E-A947-70E740481C1C}">
                <a14:useLocalDpi xmlns="" xmlns:a14="http://schemas.microsoft.com/office/drawing/2010/main" val="0"/>
              </a:ext>
            </a:extLst>
          </a:blip>
          <a:srcRect b="592"/>
          <a:stretch>
            <a:fillRect/>
          </a:stretch>
        </p:blipFill>
        <p:spPr bwMode="gray">
          <a:xfrm>
            <a:off x="7361238" y="55563"/>
            <a:ext cx="1676400" cy="1643062"/>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276350" y="457200"/>
            <a:ext cx="649605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1" eaLnBrk="1" fontAlgn="base" hangingPunct="1">
        <a:spcBef>
          <a:spcPct val="0"/>
        </a:spcBef>
        <a:spcAft>
          <a:spcPct val="0"/>
        </a:spcAft>
        <a:defRPr sz="4000" b="1">
          <a:solidFill>
            <a:srgbClr val="000000"/>
          </a:solidFill>
          <a:latin typeface="+mj-lt"/>
          <a:ea typeface="+mj-ea"/>
          <a:cs typeface="+mj-cs"/>
        </a:defRPr>
      </a:lvl1pPr>
      <a:lvl2pPr algn="l" rtl="1" eaLnBrk="1" fontAlgn="base" hangingPunct="1">
        <a:spcBef>
          <a:spcPct val="0"/>
        </a:spcBef>
        <a:spcAft>
          <a:spcPct val="0"/>
        </a:spcAft>
        <a:defRPr sz="4000" b="1">
          <a:solidFill>
            <a:srgbClr val="000000"/>
          </a:solidFill>
          <a:latin typeface="Arial" pitchFamily="34" charset="0"/>
        </a:defRPr>
      </a:lvl2pPr>
      <a:lvl3pPr algn="l" rtl="1" eaLnBrk="1" fontAlgn="base" hangingPunct="1">
        <a:spcBef>
          <a:spcPct val="0"/>
        </a:spcBef>
        <a:spcAft>
          <a:spcPct val="0"/>
        </a:spcAft>
        <a:defRPr sz="4000" b="1">
          <a:solidFill>
            <a:srgbClr val="000000"/>
          </a:solidFill>
          <a:latin typeface="Arial" pitchFamily="34" charset="0"/>
        </a:defRPr>
      </a:lvl3pPr>
      <a:lvl4pPr algn="l" rtl="1" eaLnBrk="1" fontAlgn="base" hangingPunct="1">
        <a:spcBef>
          <a:spcPct val="0"/>
        </a:spcBef>
        <a:spcAft>
          <a:spcPct val="0"/>
        </a:spcAft>
        <a:defRPr sz="4000" b="1">
          <a:solidFill>
            <a:srgbClr val="000000"/>
          </a:solidFill>
          <a:latin typeface="Arial" pitchFamily="34" charset="0"/>
        </a:defRPr>
      </a:lvl4pPr>
      <a:lvl5pPr algn="l" rtl="1" eaLnBrk="1" fontAlgn="base" hangingPunct="1">
        <a:spcBef>
          <a:spcPct val="0"/>
        </a:spcBef>
        <a:spcAft>
          <a:spcPct val="0"/>
        </a:spcAft>
        <a:defRPr sz="4000" b="1">
          <a:solidFill>
            <a:srgbClr val="000000"/>
          </a:solidFill>
          <a:latin typeface="Arial" pitchFamily="34" charset="0"/>
        </a:defRPr>
      </a:lvl5pPr>
      <a:lvl6pPr marL="457200" algn="l" rtl="1" eaLnBrk="1" fontAlgn="base" hangingPunct="1">
        <a:spcBef>
          <a:spcPct val="0"/>
        </a:spcBef>
        <a:spcAft>
          <a:spcPct val="0"/>
        </a:spcAft>
        <a:defRPr sz="4000" b="1">
          <a:solidFill>
            <a:srgbClr val="000000"/>
          </a:solidFill>
          <a:latin typeface="Arial" pitchFamily="34" charset="0"/>
        </a:defRPr>
      </a:lvl6pPr>
      <a:lvl7pPr marL="914400" algn="l" rtl="1" eaLnBrk="1" fontAlgn="base" hangingPunct="1">
        <a:spcBef>
          <a:spcPct val="0"/>
        </a:spcBef>
        <a:spcAft>
          <a:spcPct val="0"/>
        </a:spcAft>
        <a:defRPr sz="4000" b="1">
          <a:solidFill>
            <a:srgbClr val="000000"/>
          </a:solidFill>
          <a:latin typeface="Arial" pitchFamily="34" charset="0"/>
        </a:defRPr>
      </a:lvl7pPr>
      <a:lvl8pPr marL="1371600" algn="l" rtl="1" eaLnBrk="1" fontAlgn="base" hangingPunct="1">
        <a:spcBef>
          <a:spcPct val="0"/>
        </a:spcBef>
        <a:spcAft>
          <a:spcPct val="0"/>
        </a:spcAft>
        <a:defRPr sz="4000" b="1">
          <a:solidFill>
            <a:srgbClr val="000000"/>
          </a:solidFill>
          <a:latin typeface="Arial" pitchFamily="34" charset="0"/>
        </a:defRPr>
      </a:lvl8pPr>
      <a:lvl9pPr marL="1828800" algn="l" rtl="1" eaLnBrk="1" fontAlgn="base" hangingPunct="1">
        <a:spcBef>
          <a:spcPct val="0"/>
        </a:spcBef>
        <a:spcAft>
          <a:spcPct val="0"/>
        </a:spcAft>
        <a:defRPr sz="4000" b="1">
          <a:solidFill>
            <a:srgbClr val="000000"/>
          </a:solidFill>
          <a:latin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743200"/>
            <a:ext cx="7772400" cy="1470025"/>
          </a:xfrm>
        </p:spPr>
        <p:txBody>
          <a:bodyPr/>
          <a:lstStyle/>
          <a:p>
            <a:r>
              <a:rPr lang="en-US" sz="2500" dirty="0" smtClean="0">
                <a:solidFill>
                  <a:schemeClr val="accent1"/>
                </a:solidFill>
              </a:rPr>
              <a:t>LAB 5</a:t>
            </a:r>
            <a:br>
              <a:rPr lang="en-US" sz="2500" dirty="0" smtClean="0">
                <a:solidFill>
                  <a:schemeClr val="accent1"/>
                </a:solidFill>
              </a:rPr>
            </a:br>
            <a:r>
              <a:rPr lang="ar-SA" sz="5400" dirty="0" smtClean="0"/>
              <a:t>373نبت منظمات النمو</a:t>
            </a:r>
            <a:endParaRPr lang="en-US" sz="5400" dirty="0"/>
          </a:p>
        </p:txBody>
      </p:sp>
      <p:pic>
        <p:nvPicPr>
          <p:cNvPr id="2073" name="Picture 2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5085184"/>
            <a:ext cx="3960440" cy="1626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عنوان فرعي 4"/>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97702" y="1324025"/>
            <a:ext cx="7776864" cy="3046988"/>
          </a:xfrm>
          <a:prstGeom prst="rect">
            <a:avLst/>
          </a:prstGeom>
        </p:spPr>
        <p:txBody>
          <a:bodyPr wrap="square">
            <a:spAutoFit/>
          </a:bodyPr>
          <a:lstStyle/>
          <a:p>
            <a:pPr algn="r" rtl="1"/>
            <a:r>
              <a:rPr lang="ar-SA" sz="2400" b="1" dirty="0" smtClean="0"/>
              <a:t>إن </a:t>
            </a:r>
            <a:r>
              <a:rPr lang="ar-SA" sz="2400" b="1" dirty="0" err="1" smtClean="0"/>
              <a:t>الأكسين</a:t>
            </a:r>
            <a:r>
              <a:rPr lang="ar-SA" sz="2400" b="1" dirty="0" smtClean="0"/>
              <a:t> الطبيعي داخل الخلية هو </a:t>
            </a:r>
            <a:r>
              <a:rPr lang="ar-SA" sz="2400" b="1" dirty="0" err="1" smtClean="0"/>
              <a:t>إندول</a:t>
            </a:r>
            <a:r>
              <a:rPr lang="ar-SA" sz="2400" b="1" dirty="0" smtClean="0"/>
              <a:t> حمض </a:t>
            </a:r>
            <a:r>
              <a:rPr lang="ar-SA" sz="2400" b="1" dirty="0" err="1" smtClean="0"/>
              <a:t>الخليك</a:t>
            </a:r>
            <a:endParaRPr lang="ar-SA" sz="2400" b="1" dirty="0" smtClean="0"/>
          </a:p>
          <a:p>
            <a:pPr algn="r" rtl="1"/>
            <a:r>
              <a:rPr lang="ar-SA" sz="2400" b="1" dirty="0" smtClean="0"/>
              <a:t> </a:t>
            </a:r>
            <a:r>
              <a:rPr lang="en-US" sz="2400" b="1" dirty="0" smtClean="0"/>
              <a:t>IAA- </a:t>
            </a:r>
            <a:r>
              <a:rPr lang="en-US" sz="2400" b="1" dirty="0" err="1" smtClean="0"/>
              <a:t>Indol</a:t>
            </a:r>
            <a:r>
              <a:rPr lang="en-US" sz="2400" b="1" dirty="0" smtClean="0"/>
              <a:t> Acetic Acid </a:t>
            </a:r>
          </a:p>
          <a:p>
            <a:pPr algn="r" rtl="1"/>
            <a:r>
              <a:rPr lang="ar-SA" sz="2400" b="1" dirty="0" smtClean="0"/>
              <a:t>ويوجد له نظام </a:t>
            </a:r>
            <a:r>
              <a:rPr lang="ar-SA" sz="2400" b="1" dirty="0" err="1" smtClean="0"/>
              <a:t>أنزيمى</a:t>
            </a:r>
            <a:r>
              <a:rPr lang="ar-SA" sz="2400" b="1" dirty="0" smtClean="0"/>
              <a:t> بالخلايا يبنى المزيد منه عند الحاجة ونظام آخر لهدمه عند رغبة النبات في التخلص منه أو عند ارتفاع تركيزه عن اللازم.</a:t>
            </a:r>
          </a:p>
          <a:p>
            <a:pPr algn="r" rtl="1"/>
            <a:r>
              <a:rPr lang="ar-SA" sz="2400" b="1" dirty="0" smtClean="0"/>
              <a:t>الهرمونات الصناعية هي الأفضل وسبب ذلك عدم توفر نظام أنزيمي يؤثر عليها بالهدم داخل النبات ولذلك فهدمها بطئ بل تستمر في التأثير مدة أطول. لكن لها تأثيرات سلبية على الصحة في حاله استخدامها على النباتات المثمرة  ويحتاج إلى المزيد من الأبحاث لتأكد من سلامتها .</a:t>
            </a:r>
            <a:endParaRPr lang="ar-SA" sz="2400" b="1" dirty="0"/>
          </a:p>
        </p:txBody>
      </p:sp>
      <p:pic>
        <p:nvPicPr>
          <p:cNvPr id="839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143"/>
          <a:stretch/>
        </p:blipFill>
        <p:spPr bwMode="auto">
          <a:xfrm>
            <a:off x="7000" y="4149080"/>
            <a:ext cx="3340864" cy="2708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60738"/>
          <a:stretch/>
        </p:blipFill>
        <p:spPr bwMode="auto">
          <a:xfrm>
            <a:off x="3491880" y="4468743"/>
            <a:ext cx="5508104" cy="2202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40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32054" y="517497"/>
            <a:ext cx="1519968"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smtClean="0">
                <a:ln>
                  <a:noFill/>
                </a:ln>
                <a:solidFill>
                  <a:srgbClr val="FF0000"/>
                </a:solidFill>
                <a:effectLst/>
                <a:uLnTx/>
                <a:uFillTx/>
                <a:latin typeface="Calibri"/>
                <a:ea typeface="+mj-ea"/>
                <a:cs typeface="Times New Roman"/>
              </a:rPr>
              <a:t>التجربة</a:t>
            </a:r>
            <a:endParaRPr kumimoji="0" lang="ar-SA" sz="1800" b="1" i="0" u="none" strike="noStrike" kern="0" cap="none" spc="0" normalizeH="0" baseline="0" noProof="0" dirty="0" smtClean="0">
              <a:ln>
                <a:noFill/>
              </a:ln>
              <a:solidFill>
                <a:srgbClr val="FF0000"/>
              </a:solidFill>
              <a:effectLst/>
              <a:uLnTx/>
              <a:uFillTx/>
            </a:endParaRPr>
          </a:p>
        </p:txBody>
      </p:sp>
      <p:sp>
        <p:nvSpPr>
          <p:cNvPr id="4" name="مستطيل 3"/>
          <p:cNvSpPr/>
          <p:nvPr/>
        </p:nvSpPr>
        <p:spPr>
          <a:xfrm>
            <a:off x="1115616" y="1340768"/>
            <a:ext cx="8028384" cy="5324535"/>
          </a:xfrm>
          <a:prstGeom prst="rect">
            <a:avLst/>
          </a:prstGeom>
          <a:solidFill>
            <a:schemeClr val="bg1"/>
          </a:solidFill>
        </p:spPr>
        <p:txBody>
          <a:bodyPr wrap="square">
            <a:spAutoFit/>
          </a:bodyPr>
          <a:lstStyle/>
          <a:p>
            <a:pPr algn="r" rtl="1"/>
            <a:r>
              <a:rPr lang="ar-SA" sz="2800" dirty="0" smtClean="0"/>
              <a:t> </a:t>
            </a:r>
            <a:r>
              <a:rPr lang="ar-SA" sz="2400" dirty="0" smtClean="0"/>
              <a:t>نأخذ الجزء الخضري ونعقمها </a:t>
            </a:r>
            <a:r>
              <a:rPr lang="ar-SA" sz="2400" dirty="0"/>
              <a:t> </a:t>
            </a:r>
            <a:r>
              <a:rPr lang="ar-SA" sz="2400" dirty="0" err="1" smtClean="0"/>
              <a:t>بالكلوركس</a:t>
            </a:r>
            <a:r>
              <a:rPr lang="ar-SA" sz="2400" dirty="0" smtClean="0"/>
              <a:t> ثم نغسلها بالماء</a:t>
            </a:r>
          </a:p>
          <a:p>
            <a:pPr algn="r" rtl="1"/>
            <a:r>
              <a:rPr lang="ar-SA" sz="2400" dirty="0" smtClean="0"/>
              <a:t>نحضر تراكيز مختلفة من الهرمون الطبيعي والصناعي  في دوارق </a:t>
            </a:r>
            <a:r>
              <a:rPr lang="ar-SA" sz="2400" dirty="0" smtClean="0"/>
              <a:t>مختلفة</a:t>
            </a:r>
          </a:p>
          <a:p>
            <a:pPr algn="r" rtl="1"/>
            <a:r>
              <a:rPr lang="ar-SA" sz="2400" b="1" dirty="0" smtClean="0">
                <a:solidFill>
                  <a:srgbClr val="C00000"/>
                </a:solidFill>
              </a:rPr>
              <a:t>0.</a:t>
            </a:r>
            <a:r>
              <a:rPr lang="ar-SA" sz="2400" b="1" dirty="0" err="1" smtClean="0">
                <a:solidFill>
                  <a:srgbClr val="C00000"/>
                </a:solidFill>
              </a:rPr>
              <a:t>001ملجرام</a:t>
            </a:r>
            <a:r>
              <a:rPr lang="ar-SA" sz="2400" b="1" dirty="0" smtClean="0">
                <a:solidFill>
                  <a:srgbClr val="C00000"/>
                </a:solidFill>
              </a:rPr>
              <a:t> /لتر </a:t>
            </a:r>
            <a:endParaRPr lang="ar-SA" sz="2400" b="1" dirty="0" smtClean="0">
              <a:solidFill>
                <a:srgbClr val="C00000"/>
              </a:solidFill>
            </a:endParaRPr>
          </a:p>
          <a:p>
            <a:pPr algn="r" rtl="1"/>
            <a:r>
              <a:rPr lang="ar-SA" sz="2400" b="1" dirty="0" smtClean="0">
                <a:solidFill>
                  <a:srgbClr val="C00000"/>
                </a:solidFill>
              </a:rPr>
              <a:t>0,01 </a:t>
            </a:r>
            <a:r>
              <a:rPr lang="ar-SA" sz="2400" b="1" dirty="0" smtClean="0">
                <a:solidFill>
                  <a:srgbClr val="C00000"/>
                </a:solidFill>
              </a:rPr>
              <a:t>مليجرام / لتر</a:t>
            </a:r>
          </a:p>
          <a:p>
            <a:pPr algn="r" rtl="1"/>
            <a:r>
              <a:rPr lang="ar-SA" sz="2400" b="1" dirty="0" smtClean="0">
                <a:solidFill>
                  <a:srgbClr val="C00000"/>
                </a:solidFill>
              </a:rPr>
              <a:t>0,1 مليجرام / لتر</a:t>
            </a:r>
          </a:p>
          <a:p>
            <a:pPr algn="r" rtl="1"/>
            <a:r>
              <a:rPr lang="ar-SA" sz="2400" b="1" dirty="0" smtClean="0">
                <a:solidFill>
                  <a:srgbClr val="C00000"/>
                </a:solidFill>
              </a:rPr>
              <a:t>1 مليجرام / </a:t>
            </a:r>
            <a:r>
              <a:rPr lang="ar-SA" sz="2400" b="1" dirty="0" smtClean="0">
                <a:solidFill>
                  <a:srgbClr val="C00000"/>
                </a:solidFill>
              </a:rPr>
              <a:t>لتر</a:t>
            </a:r>
            <a:endParaRPr lang="ar-SA" sz="2400" b="1" dirty="0" smtClean="0">
              <a:solidFill>
                <a:schemeClr val="bg1"/>
              </a:solidFill>
            </a:endParaRPr>
          </a:p>
          <a:p>
            <a:pPr algn="r" rtl="1"/>
            <a:r>
              <a:rPr lang="ar-SA" sz="2400" dirty="0" smtClean="0"/>
              <a:t>تغطي فوهة كل دورق بقصدير ثم نعمل حفرة صغيرة في القصدير بحيث يمكن إدخال النبات منها </a:t>
            </a:r>
          </a:p>
          <a:p>
            <a:pPr algn="r" rtl="1"/>
            <a:r>
              <a:rPr lang="ar-SA" sz="2400" dirty="0" smtClean="0"/>
              <a:t>نغمس الجزء السفلي( </a:t>
            </a:r>
            <a:r>
              <a:rPr lang="ar-SA" sz="2400" dirty="0" err="1" smtClean="0"/>
              <a:t>4سم</a:t>
            </a:r>
            <a:r>
              <a:rPr lang="ar-SA" sz="2400" dirty="0" smtClean="0"/>
              <a:t> </a:t>
            </a:r>
            <a:r>
              <a:rPr lang="ar-SA" sz="2400" dirty="0" err="1" smtClean="0"/>
              <a:t>تقريبا </a:t>
            </a:r>
            <a:r>
              <a:rPr lang="ar-SA" sz="2400" dirty="0" smtClean="0"/>
              <a:t>)من النبات المقطوع بالهرمون  </a:t>
            </a:r>
          </a:p>
          <a:p>
            <a:pPr algn="r" rtl="1"/>
            <a:r>
              <a:rPr lang="ar-SA" sz="2400" dirty="0" smtClean="0"/>
              <a:t>و نتركه لمدة 24 </a:t>
            </a:r>
            <a:r>
              <a:rPr lang="ar-SA" sz="2400" dirty="0" err="1" smtClean="0"/>
              <a:t>ساعه</a:t>
            </a:r>
            <a:r>
              <a:rPr lang="ar-SA" sz="2400" dirty="0" smtClean="0"/>
              <a:t>  </a:t>
            </a:r>
            <a:r>
              <a:rPr lang="ar-SA" sz="2400" dirty="0" err="1" smtClean="0"/>
              <a:t>.</a:t>
            </a:r>
            <a:endParaRPr lang="ar-SA" sz="2400" dirty="0" smtClean="0"/>
          </a:p>
          <a:p>
            <a:pPr algn="r" rtl="1"/>
            <a:r>
              <a:rPr lang="ar-SA" sz="2400" dirty="0" smtClean="0"/>
              <a:t>تنقل </a:t>
            </a:r>
            <a:r>
              <a:rPr lang="ar-SA" sz="2400" dirty="0" err="1" smtClean="0"/>
              <a:t>البادرات</a:t>
            </a:r>
            <a:r>
              <a:rPr lang="ar-SA" sz="2400" dirty="0" smtClean="0"/>
              <a:t> </a:t>
            </a:r>
            <a:r>
              <a:rPr lang="ar-SA" sz="2400" dirty="0" err="1" smtClean="0"/>
              <a:t>المغموسه</a:t>
            </a:r>
            <a:r>
              <a:rPr lang="ar-SA" sz="2400" dirty="0" smtClean="0"/>
              <a:t> بالهرمون الى تربه  بحيث يدفن تحت التربه ما يقارب </a:t>
            </a:r>
            <a:r>
              <a:rPr lang="ar-SA" sz="2400" dirty="0" err="1" smtClean="0"/>
              <a:t>6سم</a:t>
            </a:r>
            <a:r>
              <a:rPr lang="ar-SA" sz="2400" dirty="0" smtClean="0"/>
              <a:t> من العقل  وتروى دوريا  حتى ظهور الجذور </a:t>
            </a:r>
            <a:r>
              <a:rPr lang="ar-SA" sz="2400" dirty="0" err="1" smtClean="0"/>
              <a:t>العرضية .</a:t>
            </a:r>
            <a:endParaRPr lang="ar-SA" sz="2400" dirty="0" smtClean="0"/>
          </a:p>
          <a:p>
            <a:pPr algn="r" rtl="1"/>
            <a:r>
              <a:rPr lang="ar-SA" sz="2400" dirty="0" err="1" smtClean="0"/>
              <a:t>ملاحظه </a:t>
            </a:r>
            <a:r>
              <a:rPr lang="ar-SA" sz="2400" dirty="0" smtClean="0"/>
              <a:t>: التربه </a:t>
            </a:r>
            <a:r>
              <a:rPr lang="ar-SA" sz="2400" dirty="0" err="1" smtClean="0"/>
              <a:t>دافئه</a:t>
            </a:r>
            <a:r>
              <a:rPr lang="ar-SA" sz="2400" dirty="0" smtClean="0"/>
              <a:t> ورطبه ويجب مراعاة عدم تعريض </a:t>
            </a:r>
            <a:r>
              <a:rPr lang="ar-SA" sz="2400" dirty="0" err="1" smtClean="0"/>
              <a:t>الجدور</a:t>
            </a:r>
            <a:r>
              <a:rPr lang="ar-SA" sz="2400" dirty="0" smtClean="0"/>
              <a:t> </a:t>
            </a:r>
            <a:r>
              <a:rPr lang="ar-SA" sz="2400" dirty="0" err="1" smtClean="0"/>
              <a:t>للضوء .</a:t>
            </a:r>
            <a:endParaRPr lang="ar-SA" sz="2400" dirty="0" smtClean="0"/>
          </a:p>
          <a:p>
            <a:pPr algn="r" rtl="1"/>
            <a:r>
              <a:rPr lang="ar-SA" sz="2400" dirty="0" smtClean="0"/>
              <a:t>تسجل النتائج وتناقش مع التصوير .</a:t>
            </a:r>
            <a:endParaRPr lang="ar-SA" sz="2400" dirty="0"/>
          </a:p>
        </p:txBody>
      </p:sp>
    </p:spTree>
    <p:extLst>
      <p:ext uri="{BB962C8B-B14F-4D97-AF65-F5344CB8AC3E}">
        <p14:creationId xmlns="" xmlns:p14="http://schemas.microsoft.com/office/powerpoint/2010/main" val="107384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ctrTitle"/>
          </p:nvPr>
        </p:nvSpPr>
        <p:spPr/>
        <p:txBody>
          <a:bodyPr/>
          <a:lstStyle/>
          <a:p>
            <a:r>
              <a:rPr lang="en-US" sz="6000"/>
              <a:t>Thank You!</a:t>
            </a:r>
          </a:p>
        </p:txBody>
      </p:sp>
      <p:sp>
        <p:nvSpPr>
          <p:cNvPr id="4" name="عنوان فرعي 3"/>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gray">
          <a:xfrm>
            <a:off x="2089150" y="5461000"/>
            <a:ext cx="5073650" cy="503238"/>
          </a:xfrm>
          <a:prstGeom prst="roundRect">
            <a:avLst>
              <a:gd name="adj" fmla="val 50000"/>
            </a:avLst>
          </a:prstGeom>
          <a:noFill/>
          <a:ln w="2857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7" name="AutoShape 3"/>
          <p:cNvSpPr>
            <a:spLocks noChangeArrowheads="1"/>
          </p:cNvSpPr>
          <p:nvPr/>
        </p:nvSpPr>
        <p:spPr bwMode="gray">
          <a:xfrm>
            <a:off x="2089150" y="4622800"/>
            <a:ext cx="5073650" cy="503238"/>
          </a:xfrm>
          <a:prstGeom prst="roundRect">
            <a:avLst>
              <a:gd name="adj" fmla="val 50000"/>
            </a:avLst>
          </a:prstGeom>
          <a:noFill/>
          <a:ln w="28575">
            <a:solidFill>
              <a:schemeClr va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ar-SA" dirty="0" smtClean="0"/>
              <a:t>ا</a:t>
            </a:r>
            <a:endParaRPr lang="ar-SA" dirty="0"/>
          </a:p>
        </p:txBody>
      </p:sp>
      <p:sp>
        <p:nvSpPr>
          <p:cNvPr id="6148" name="AutoShape 4"/>
          <p:cNvSpPr>
            <a:spLocks noChangeArrowheads="1"/>
          </p:cNvSpPr>
          <p:nvPr/>
        </p:nvSpPr>
        <p:spPr bwMode="gray">
          <a:xfrm>
            <a:off x="2089150" y="3784600"/>
            <a:ext cx="5073650" cy="503238"/>
          </a:xfrm>
          <a:prstGeom prst="roundRect">
            <a:avLst>
              <a:gd name="adj" fmla="val 50000"/>
            </a:avLst>
          </a:prstGeom>
          <a:noFill/>
          <a:ln w="2857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9" name="AutoShape 5"/>
          <p:cNvSpPr>
            <a:spLocks noChangeArrowheads="1"/>
          </p:cNvSpPr>
          <p:nvPr/>
        </p:nvSpPr>
        <p:spPr bwMode="gray">
          <a:xfrm>
            <a:off x="2089149" y="2944813"/>
            <a:ext cx="5679381" cy="530225"/>
          </a:xfrm>
          <a:prstGeom prst="roundRect">
            <a:avLst>
              <a:gd name="adj" fmla="val 50000"/>
            </a:avLst>
          </a:prstGeom>
          <a:noFill/>
          <a:ln w="2857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50" name="Rectangle 6"/>
          <p:cNvSpPr>
            <a:spLocks noGrp="1" noChangeArrowheads="1"/>
          </p:cNvSpPr>
          <p:nvPr>
            <p:ph type="title"/>
          </p:nvPr>
        </p:nvSpPr>
        <p:spPr>
          <a:xfrm>
            <a:off x="666750" y="476672"/>
            <a:ext cx="6496050" cy="762000"/>
          </a:xfrm>
        </p:spPr>
        <p:txBody>
          <a:bodyPr/>
          <a:lstStyle/>
          <a:p>
            <a:pPr algn="r"/>
            <a:r>
              <a:rPr lang="ar-SA" dirty="0" smtClean="0"/>
              <a:t>المحتويات </a:t>
            </a:r>
            <a:endParaRPr lang="en-US" dirty="0"/>
          </a:p>
        </p:txBody>
      </p:sp>
      <p:grpSp>
        <p:nvGrpSpPr>
          <p:cNvPr id="6151" name="Group 7"/>
          <p:cNvGrpSpPr>
            <a:grpSpLocks/>
          </p:cNvGrpSpPr>
          <p:nvPr/>
        </p:nvGrpSpPr>
        <p:grpSpPr bwMode="auto">
          <a:xfrm>
            <a:off x="2009775" y="2927350"/>
            <a:ext cx="523875" cy="527050"/>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3" name="Picture 9" descr="dro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54" name="Text Box 10"/>
          <p:cNvSpPr txBox="1">
            <a:spLocks noChangeArrowheads="1"/>
          </p:cNvSpPr>
          <p:nvPr/>
        </p:nvSpPr>
        <p:spPr bwMode="gray">
          <a:xfrm>
            <a:off x="2055813" y="2895600"/>
            <a:ext cx="327025"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dirty="0">
                <a:solidFill>
                  <a:srgbClr val="FFFFFF"/>
                </a:solidFill>
                <a:cs typeface="Arial" pitchFamily="34" charset="0"/>
              </a:rPr>
              <a:t>1</a:t>
            </a:r>
          </a:p>
        </p:txBody>
      </p:sp>
      <p:grpSp>
        <p:nvGrpSpPr>
          <p:cNvPr id="6155" name="Group 11"/>
          <p:cNvGrpSpPr>
            <a:grpSpLocks/>
          </p:cNvGrpSpPr>
          <p:nvPr/>
        </p:nvGrpSpPr>
        <p:grpSpPr bwMode="auto">
          <a:xfrm>
            <a:off x="2009775" y="3767138"/>
            <a:ext cx="523875" cy="527050"/>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7" name="Picture 13" descr="dro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58" name="Text Box 14"/>
          <p:cNvSpPr txBox="1">
            <a:spLocks noChangeArrowheads="1"/>
          </p:cNvSpPr>
          <p:nvPr/>
        </p:nvSpPr>
        <p:spPr bwMode="gray">
          <a:xfrm>
            <a:off x="2060575" y="3735388"/>
            <a:ext cx="346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dirty="0">
                <a:solidFill>
                  <a:srgbClr val="FFFFFF"/>
                </a:solidFill>
                <a:cs typeface="Arial" pitchFamily="34" charset="0"/>
              </a:rPr>
              <a:t>2</a:t>
            </a:r>
          </a:p>
        </p:txBody>
      </p:sp>
      <p:grpSp>
        <p:nvGrpSpPr>
          <p:cNvPr id="6159" name="Group 15"/>
          <p:cNvGrpSpPr>
            <a:grpSpLocks/>
          </p:cNvGrpSpPr>
          <p:nvPr/>
        </p:nvGrpSpPr>
        <p:grpSpPr bwMode="auto">
          <a:xfrm>
            <a:off x="2009775" y="4605338"/>
            <a:ext cx="523875" cy="527050"/>
            <a:chOff x="1188" y="2112"/>
            <a:chExt cx="330" cy="332"/>
          </a:xfrm>
        </p:grpSpPr>
        <p:sp>
          <p:nvSpPr>
            <p:cNvPr id="6160"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1" name="Picture 17" descr="dro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62" name="Text Box 18"/>
          <p:cNvSpPr txBox="1">
            <a:spLocks noChangeArrowheads="1"/>
          </p:cNvSpPr>
          <p:nvPr/>
        </p:nvSpPr>
        <p:spPr bwMode="gray">
          <a:xfrm>
            <a:off x="2063750" y="4573588"/>
            <a:ext cx="3143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3</a:t>
            </a:r>
          </a:p>
        </p:txBody>
      </p:sp>
      <p:grpSp>
        <p:nvGrpSpPr>
          <p:cNvPr id="6163" name="Group 19"/>
          <p:cNvGrpSpPr>
            <a:grpSpLocks/>
          </p:cNvGrpSpPr>
          <p:nvPr/>
        </p:nvGrpSpPr>
        <p:grpSpPr bwMode="auto">
          <a:xfrm>
            <a:off x="2009775" y="5443538"/>
            <a:ext cx="523875" cy="527050"/>
            <a:chOff x="1188" y="2532"/>
            <a:chExt cx="330" cy="332"/>
          </a:xfrm>
        </p:grpSpPr>
        <p:sp>
          <p:nvSpPr>
            <p:cNvPr id="6164"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5" name="Picture 21" descr="dro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66" name="Text Box 22"/>
          <p:cNvSpPr txBox="1">
            <a:spLocks noChangeArrowheads="1"/>
          </p:cNvSpPr>
          <p:nvPr/>
        </p:nvSpPr>
        <p:spPr bwMode="gray">
          <a:xfrm>
            <a:off x="2055813" y="5411788"/>
            <a:ext cx="3270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4</a:t>
            </a:r>
          </a:p>
        </p:txBody>
      </p:sp>
      <p:sp>
        <p:nvSpPr>
          <p:cNvPr id="6167" name="Text Box 23"/>
          <p:cNvSpPr txBox="1">
            <a:spLocks noChangeArrowheads="1"/>
          </p:cNvSpPr>
          <p:nvPr/>
        </p:nvSpPr>
        <p:spPr bwMode="gray">
          <a:xfrm>
            <a:off x="2470002" y="3020556"/>
            <a:ext cx="529852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a:cs typeface="Arial" pitchFamily="34" charset="0"/>
              </a:rPr>
              <a:t> </a:t>
            </a:r>
            <a:r>
              <a:rPr lang="ar-SA" sz="2400" b="1" dirty="0" smtClean="0">
                <a:cs typeface="Arial" pitchFamily="34" charset="0"/>
              </a:rPr>
              <a:t>الجذور العرضية وكيف تستطيل الجذور وتتكشف</a:t>
            </a:r>
            <a:endParaRPr lang="en-US" sz="2400" b="1" dirty="0" smtClean="0">
              <a:cs typeface="Arial" pitchFamily="34" charset="0"/>
            </a:endParaRPr>
          </a:p>
        </p:txBody>
      </p:sp>
      <p:sp>
        <p:nvSpPr>
          <p:cNvPr id="6169" name="Text Box 25"/>
          <p:cNvSpPr txBox="1">
            <a:spLocks noChangeArrowheads="1"/>
          </p:cNvSpPr>
          <p:nvPr/>
        </p:nvSpPr>
        <p:spPr bwMode="gray">
          <a:xfrm>
            <a:off x="2584450" y="3795750"/>
            <a:ext cx="436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smtClean="0">
                <a:cs typeface="Arial" pitchFamily="34" charset="0"/>
              </a:rPr>
              <a:t>تكون الجذور العرضية</a:t>
            </a:r>
            <a:endParaRPr lang="en-US" sz="2400" b="1" dirty="0">
              <a:cs typeface="Arial" pitchFamily="34" charset="0"/>
            </a:endParaRPr>
          </a:p>
        </p:txBody>
      </p:sp>
      <p:sp>
        <p:nvSpPr>
          <p:cNvPr id="6170" name="Text Box 26"/>
          <p:cNvSpPr txBox="1">
            <a:spLocks noChangeArrowheads="1"/>
          </p:cNvSpPr>
          <p:nvPr/>
        </p:nvSpPr>
        <p:spPr bwMode="gray">
          <a:xfrm>
            <a:off x="2584450" y="5483225"/>
            <a:ext cx="436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en-US" sz="2400" b="1" dirty="0" smtClean="0">
                <a:cs typeface="Arial" pitchFamily="34" charset="0"/>
              </a:rPr>
              <a:t> </a:t>
            </a:r>
            <a:r>
              <a:rPr lang="ar-SA" sz="2400" b="1" dirty="0" smtClean="0">
                <a:cs typeface="Arial" pitchFamily="34" charset="0"/>
              </a:rPr>
              <a:t> التجربة </a:t>
            </a:r>
            <a:endParaRPr lang="en-US" sz="2400" b="1" dirty="0">
              <a:cs typeface="Arial" pitchFamily="34" charset="0"/>
            </a:endParaRPr>
          </a:p>
        </p:txBody>
      </p:sp>
      <p:sp>
        <p:nvSpPr>
          <p:cNvPr id="6171" name="Rectangle 27"/>
          <p:cNvSpPr>
            <a:spLocks noChangeArrowheads="1"/>
          </p:cNvSpPr>
          <p:nvPr/>
        </p:nvSpPr>
        <p:spPr bwMode="black">
          <a:xfrm>
            <a:off x="1619672" y="1681232"/>
            <a:ext cx="75243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400" b="1" dirty="0" smtClean="0">
                <a:cs typeface="Arial" pitchFamily="34" charset="0"/>
              </a:rPr>
              <a:t>دور </a:t>
            </a:r>
            <a:r>
              <a:rPr lang="ar-SA" sz="2400" b="1" dirty="0" err="1" smtClean="0">
                <a:cs typeface="Arial" pitchFamily="34" charset="0"/>
              </a:rPr>
              <a:t>الأوكسينات</a:t>
            </a:r>
            <a:r>
              <a:rPr lang="ar-SA" sz="2400" b="1" dirty="0" smtClean="0">
                <a:cs typeface="Arial" pitchFamily="34" charset="0"/>
              </a:rPr>
              <a:t> ا</a:t>
            </a:r>
            <a:r>
              <a:rPr lang="en-US" sz="2400" b="1" dirty="0" err="1" smtClean="0">
                <a:cs typeface="Arial" pitchFamily="34" charset="0"/>
              </a:rPr>
              <a:t>auxin</a:t>
            </a:r>
            <a:r>
              <a:rPr lang="en-US" sz="2400" b="1" dirty="0" smtClean="0">
                <a:cs typeface="Arial" pitchFamily="34" charset="0"/>
              </a:rPr>
              <a:t> </a:t>
            </a:r>
            <a:r>
              <a:rPr lang="ar-SA" sz="2400" b="1" dirty="0" smtClean="0">
                <a:cs typeface="Arial" pitchFamily="34" charset="0"/>
              </a:rPr>
              <a:t>الطبيعية والصناعية  في تكوين الجذور العرضية</a:t>
            </a:r>
            <a:endParaRPr lang="en-US" sz="2400" b="1" dirty="0">
              <a:cs typeface="Arial" pitchFamily="34" charset="0"/>
            </a:endParaRPr>
          </a:p>
        </p:txBody>
      </p:sp>
      <p:sp>
        <p:nvSpPr>
          <p:cNvPr id="30" name="Text Box 26"/>
          <p:cNvSpPr txBox="1">
            <a:spLocks noChangeArrowheads="1"/>
          </p:cNvSpPr>
          <p:nvPr/>
        </p:nvSpPr>
        <p:spPr bwMode="gray">
          <a:xfrm>
            <a:off x="2530400" y="4668838"/>
            <a:ext cx="436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err="1" smtClean="0">
                <a:cs typeface="Arial" pitchFamily="34" charset="0"/>
              </a:rPr>
              <a:t>الاوكسينات</a:t>
            </a:r>
            <a:r>
              <a:rPr lang="ar-SA" sz="2400" b="1" dirty="0" smtClean="0">
                <a:cs typeface="Arial" pitchFamily="34" charset="0"/>
              </a:rPr>
              <a:t> الطبيعية والصناعية </a:t>
            </a:r>
            <a:endParaRPr lang="en-US" sz="2400" b="1" dirty="0">
              <a:cs typeface="Arial" pitchFamily="34" charset="0"/>
            </a:endParaRPr>
          </a:p>
        </p:txBody>
      </p:sp>
      <p:pic>
        <p:nvPicPr>
          <p:cNvPr id="6172" name="Picture 2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534" y="1369440"/>
            <a:ext cx="1506138" cy="5488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bwMode="black">
          <a:xfrm>
            <a:off x="1115616" y="1340768"/>
            <a:ext cx="7848872" cy="4896544"/>
          </a:xfrm>
        </p:spPr>
        <p:txBody>
          <a:bodyPr/>
          <a:lstStyle/>
          <a:p>
            <a:pPr algn="ctr">
              <a:buNone/>
            </a:pPr>
            <a:r>
              <a:rPr lang="en-US" sz="2800" b="1" dirty="0"/>
              <a:t> </a:t>
            </a:r>
            <a:r>
              <a:rPr lang="ar-SA" sz="2800" b="1" dirty="0" smtClean="0">
                <a:solidFill>
                  <a:srgbClr val="FF0000"/>
                </a:solidFill>
              </a:rPr>
              <a:t>الجذور العرضية</a:t>
            </a:r>
          </a:p>
          <a:p>
            <a:pPr>
              <a:buNone/>
            </a:pPr>
            <a:r>
              <a:rPr lang="ar-SA" sz="2800" b="1" dirty="0" smtClean="0"/>
              <a:t>كل جذر لا ينشأ أساساً من الجذير ( الجنين ) يعتبر جذراً عرضياً ، فالجذور العرضية هى الجذور التى تنشأ على أى جزء من أجزاء النبات عدا جذير الجنين. فهى تنشأ على الأوراق والسيقان </a:t>
            </a:r>
            <a:r>
              <a:rPr lang="ar-SA" sz="2800" b="1" dirty="0" smtClean="0"/>
              <a:t>وتتكون </a:t>
            </a:r>
            <a:r>
              <a:rPr lang="ar-SA" sz="2800" b="1" dirty="0" smtClean="0"/>
              <a:t>الجذور العرضية على العقل الساقية والورقية أثناء إجراء التكاثر </a:t>
            </a:r>
            <a:r>
              <a:rPr lang="ar-SA" sz="2800" b="1" dirty="0" err="1" smtClean="0"/>
              <a:t>الخضرى.</a:t>
            </a:r>
            <a:r>
              <a:rPr lang="ar-SA" sz="2800" b="1" dirty="0" smtClean="0"/>
              <a:t> </a:t>
            </a:r>
          </a:p>
          <a:p>
            <a:pPr>
              <a:buNone/>
            </a:pPr>
            <a:r>
              <a:rPr lang="en-US" sz="2800" dirty="0" smtClean="0"/>
              <a:t> </a:t>
            </a:r>
            <a:endParaRPr lang="en-US" sz="2800" dirty="0"/>
          </a:p>
        </p:txBody>
      </p:sp>
      <p:sp>
        <p:nvSpPr>
          <p:cNvPr id="7175" name="Rectangle 7"/>
          <p:cNvSpPr>
            <a:spLocks noGrp="1" noChangeArrowheads="1"/>
          </p:cNvSpPr>
          <p:nvPr>
            <p:ph type="title"/>
          </p:nvPr>
        </p:nvSpPr>
        <p:spPr/>
        <p:txBody>
          <a:bodyPr/>
          <a:lstStyle/>
          <a:p>
            <a:pPr algn="ctr"/>
            <a:r>
              <a:rPr lang="en-US" dirty="0"/>
              <a:t> </a:t>
            </a:r>
            <a:r>
              <a:rPr lang="ar-SA" dirty="0">
                <a:solidFill>
                  <a:srgbClr val="FF0000"/>
                </a:solidFill>
              </a:rPr>
              <a:t>الجذور </a:t>
            </a:r>
            <a:endParaRPr lang="en-US" dirty="0"/>
          </a:p>
        </p:txBody>
      </p:sp>
      <p:pic>
        <p:nvPicPr>
          <p:cNvPr id="7177"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4483379"/>
            <a:ext cx="2030413" cy="2113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4598243"/>
            <a:ext cx="2143125"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473745"/>
            <a:ext cx="8172400" cy="3539430"/>
          </a:xfrm>
          <a:prstGeom prst="rect">
            <a:avLst/>
          </a:prstGeom>
        </p:spPr>
        <p:txBody>
          <a:bodyPr wrap="square">
            <a:spAutoFit/>
          </a:bodyPr>
          <a:lstStyle/>
          <a:p>
            <a:pPr algn="r" rtl="1"/>
            <a:r>
              <a:rPr lang="ar-SA" sz="2800" b="1" dirty="0" smtClean="0"/>
              <a:t>تعتبر استطالة الجذر حساسة جداً لهرمون </a:t>
            </a:r>
            <a:r>
              <a:rPr lang="ar-SA" sz="2800" b="1" dirty="0" err="1" smtClean="0"/>
              <a:t>الأوكسين</a:t>
            </a:r>
            <a:r>
              <a:rPr lang="ar-SA" sz="2800" b="1" dirty="0" smtClean="0"/>
              <a:t>. </a:t>
            </a:r>
          </a:p>
          <a:p>
            <a:pPr algn="r" rtl="1"/>
            <a:r>
              <a:rPr lang="ar-SA" sz="2800" b="1" dirty="0" smtClean="0"/>
              <a:t>حيث يعمل </a:t>
            </a:r>
            <a:r>
              <a:rPr lang="ar-SA" sz="2800" b="1" dirty="0" err="1" smtClean="0"/>
              <a:t>الاوكسين</a:t>
            </a:r>
            <a:r>
              <a:rPr lang="ar-SA" sz="2800" b="1" dirty="0" smtClean="0"/>
              <a:t> على تحفيز وتنشيط وتكوين الجذور العرضية عند التراكيز </a:t>
            </a:r>
            <a:r>
              <a:rPr lang="ar-SA" sz="2800" b="1" dirty="0" smtClean="0">
                <a:solidFill>
                  <a:srgbClr val="FF0000"/>
                </a:solidFill>
              </a:rPr>
              <a:t>المنخفضة منه </a:t>
            </a:r>
            <a:r>
              <a:rPr lang="ar-SA" sz="2800" b="1" dirty="0" smtClean="0"/>
              <a:t>حيث وجد أن التراكيز العالية من </a:t>
            </a:r>
            <a:r>
              <a:rPr lang="ar-SA" sz="2800" b="1" dirty="0" err="1" smtClean="0"/>
              <a:t>الاوكسين</a:t>
            </a:r>
            <a:r>
              <a:rPr lang="ar-SA" sz="2800" b="1" dirty="0" smtClean="0"/>
              <a:t> تؤدي إلى تثبيط النمو ويرجع ذلك إلى إنتاج غاز </a:t>
            </a:r>
            <a:r>
              <a:rPr lang="ar-SA" sz="2800" b="1" dirty="0" err="1" smtClean="0"/>
              <a:t>الإيثيلين</a:t>
            </a:r>
            <a:r>
              <a:rPr lang="ar-SA" sz="2800" b="1" dirty="0" smtClean="0"/>
              <a:t>. </a:t>
            </a:r>
          </a:p>
          <a:p>
            <a:pPr algn="r" rtl="1"/>
            <a:r>
              <a:rPr lang="ar-SA" sz="2800" b="1" dirty="0" smtClean="0">
                <a:solidFill>
                  <a:srgbClr val="00B050"/>
                </a:solidFill>
              </a:rPr>
              <a:t>وقد لوحظ أن إزالة الأوراق أو البراعم الصغيرة التي تعتبر مصدر غني </a:t>
            </a:r>
            <a:r>
              <a:rPr lang="ar-SA" sz="2800" b="1" dirty="0" err="1" smtClean="0">
                <a:solidFill>
                  <a:srgbClr val="00B050"/>
                </a:solidFill>
              </a:rPr>
              <a:t>بالأوكسين</a:t>
            </a:r>
            <a:r>
              <a:rPr lang="ar-SA" sz="2800" b="1" dirty="0" smtClean="0">
                <a:solidFill>
                  <a:srgbClr val="00B050"/>
                </a:solidFill>
              </a:rPr>
              <a:t> الطبيعي تزيد نسبة تكشف الجذور العرضية حيث أن كمية </a:t>
            </a:r>
            <a:r>
              <a:rPr lang="ar-SA" sz="2800" b="1" dirty="0" err="1" smtClean="0">
                <a:solidFill>
                  <a:srgbClr val="00B050"/>
                </a:solidFill>
              </a:rPr>
              <a:t>الأوكسين</a:t>
            </a:r>
            <a:r>
              <a:rPr lang="ar-SA" sz="2800" b="1" dirty="0" smtClean="0">
                <a:solidFill>
                  <a:srgbClr val="00B050"/>
                </a:solidFill>
              </a:rPr>
              <a:t> وطريقة انتقاله ( قطبي ) في المجموع الخضري يحفز  تكشف الجذور العرضية </a:t>
            </a:r>
            <a:r>
              <a:rPr lang="ar-SA" sz="2400" b="1" dirty="0" smtClean="0">
                <a:solidFill>
                  <a:srgbClr val="00B050"/>
                </a:solidFill>
              </a:rPr>
              <a:t> او </a:t>
            </a:r>
            <a:r>
              <a:rPr lang="ar-SA" sz="2400" b="1" dirty="0" err="1" smtClean="0">
                <a:solidFill>
                  <a:srgbClr val="00B050"/>
                </a:solidFill>
              </a:rPr>
              <a:t>تثبيطه .</a:t>
            </a:r>
            <a:endParaRPr lang="en-US" sz="2400" dirty="0" smtClean="0">
              <a:solidFill>
                <a:srgbClr val="00B050"/>
              </a:solidFill>
            </a:endParaRPr>
          </a:p>
        </p:txBody>
      </p:sp>
      <p:pic>
        <p:nvPicPr>
          <p:cNvPr id="788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9905" y="4869160"/>
            <a:ext cx="3491880" cy="1951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600419" y="620688"/>
            <a:ext cx="3457998" cy="584775"/>
          </a:xfrm>
          <a:prstGeom prst="rect">
            <a:avLst/>
          </a:prstGeom>
        </p:spPr>
        <p:txBody>
          <a:bodyPr wrap="none">
            <a:spAutoFit/>
          </a:bodyPr>
          <a:lstStyle/>
          <a:p>
            <a:r>
              <a:rPr lang="ar-SA" sz="3200" b="1" dirty="0" smtClean="0">
                <a:solidFill>
                  <a:srgbClr val="FF0000"/>
                </a:solidFill>
              </a:rPr>
              <a:t>استطالة الجذور وتكشفها</a:t>
            </a:r>
            <a:endParaRPr lang="ar-SA" sz="3200" b="1" dirty="0">
              <a:solidFill>
                <a:srgbClr val="FF0000"/>
              </a:solidFill>
            </a:endParaRPr>
          </a:p>
        </p:txBody>
      </p:sp>
      <p:pic>
        <p:nvPicPr>
          <p:cNvPr id="788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4984576"/>
            <a:ext cx="2505075"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070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628800"/>
            <a:ext cx="2562225" cy="4392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1628800"/>
            <a:ext cx="2409056" cy="4392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60604" y="1628800"/>
            <a:ext cx="2583396" cy="4470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118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p:cNvSpPr>
            <a:spLocks noChangeArrowheads="1"/>
          </p:cNvSpPr>
          <p:nvPr/>
        </p:nvSpPr>
        <p:spPr bwMode="gray">
          <a:xfrm>
            <a:off x="1286736" y="1891318"/>
            <a:ext cx="7857264" cy="365600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endParaRPr lang="ar-SA"/>
          </a:p>
        </p:txBody>
      </p:sp>
      <p:sp>
        <p:nvSpPr>
          <p:cNvPr id="2" name="مستطيل 1"/>
          <p:cNvSpPr/>
          <p:nvPr/>
        </p:nvSpPr>
        <p:spPr>
          <a:xfrm>
            <a:off x="1048780" y="1761673"/>
            <a:ext cx="7704856" cy="3785652"/>
          </a:xfrm>
          <a:prstGeom prst="rect">
            <a:avLst/>
          </a:prstGeom>
        </p:spPr>
        <p:txBody>
          <a:bodyPr wrap="square">
            <a:spAutoFit/>
          </a:bodyPr>
          <a:lstStyle/>
          <a:p>
            <a:pPr algn="r" rtl="1"/>
            <a:r>
              <a:rPr lang="ar-SA" sz="2400" b="1" dirty="0" smtClean="0"/>
              <a:t/>
            </a:r>
            <a:br>
              <a:rPr lang="ar-SA" sz="2400" b="1" dirty="0" smtClean="0"/>
            </a:br>
            <a:r>
              <a:rPr lang="ar-SA" sz="2400" b="1" dirty="0"/>
              <a:t>1. </a:t>
            </a:r>
            <a:r>
              <a:rPr lang="ar-SA" sz="2400" b="1" dirty="0">
                <a:solidFill>
                  <a:srgbClr val="C00000"/>
                </a:solidFill>
              </a:rPr>
              <a:t>مرحلة الحث </a:t>
            </a:r>
            <a:r>
              <a:rPr lang="en-US" sz="2400" b="1" dirty="0"/>
              <a:t>Root </a:t>
            </a:r>
            <a:r>
              <a:rPr lang="en-US" sz="2400" b="1" dirty="0" err="1"/>
              <a:t>Iniation</a:t>
            </a:r>
            <a:r>
              <a:rPr lang="en-US" sz="2400" b="1" dirty="0"/>
              <a:t> </a:t>
            </a:r>
            <a:r>
              <a:rPr lang="ar-SA" sz="2400" b="1" dirty="0"/>
              <a:t>وفيها يحدث حث لبعض الخلايا المتميز </a:t>
            </a:r>
            <a:r>
              <a:rPr lang="ar-SA" sz="2400" b="1" dirty="0" err="1"/>
              <a:t>فى</a:t>
            </a:r>
            <a:r>
              <a:rPr lang="ar-SA" sz="2400" b="1" dirty="0"/>
              <a:t> نسيج </a:t>
            </a:r>
            <a:r>
              <a:rPr lang="ar-SA" sz="2400" b="1" dirty="0" err="1"/>
              <a:t>الكامبيوم</a:t>
            </a:r>
            <a:r>
              <a:rPr lang="ar-SA" sz="2400" b="1" dirty="0"/>
              <a:t> البين </a:t>
            </a:r>
            <a:r>
              <a:rPr lang="ar-SA" sz="2400" b="1" dirty="0" err="1"/>
              <a:t>حزمى</a:t>
            </a:r>
            <a:r>
              <a:rPr lang="ar-SA" sz="2400" b="1" dirty="0"/>
              <a:t> لتعود </a:t>
            </a:r>
            <a:r>
              <a:rPr lang="ar-SA" sz="2400" b="1" dirty="0" err="1"/>
              <a:t>الى</a:t>
            </a:r>
            <a:r>
              <a:rPr lang="ar-SA" sz="2400" b="1" dirty="0"/>
              <a:t> الحالة </a:t>
            </a:r>
            <a:r>
              <a:rPr lang="ar-SA" sz="2400" b="1" dirty="0" err="1"/>
              <a:t>المرستيمية</a:t>
            </a:r>
            <a:r>
              <a:rPr lang="ar-SA" sz="2400" b="1" dirty="0"/>
              <a:t> </a:t>
            </a:r>
            <a:r>
              <a:rPr lang="ar-SA" sz="2400" b="1" dirty="0" smtClean="0"/>
              <a:t>.</a:t>
            </a:r>
            <a:br>
              <a:rPr lang="ar-SA" sz="2400" b="1" dirty="0" smtClean="0"/>
            </a:br>
            <a:r>
              <a:rPr lang="ar-SA" sz="2400" b="1" dirty="0"/>
              <a:t>2. </a:t>
            </a:r>
            <a:r>
              <a:rPr lang="ar-SA" sz="2400" b="1" dirty="0">
                <a:solidFill>
                  <a:srgbClr val="C00000"/>
                </a:solidFill>
              </a:rPr>
              <a:t>مرحلة نشأة الجذور </a:t>
            </a:r>
            <a:r>
              <a:rPr lang="en-US" sz="2400" b="1" dirty="0"/>
              <a:t>Initial phase </a:t>
            </a:r>
            <a:r>
              <a:rPr lang="ar-SA" sz="2400" b="1" dirty="0"/>
              <a:t>يبدأ فيها تحول الخلايا </a:t>
            </a:r>
            <a:r>
              <a:rPr lang="ar-SA" sz="2400" b="1" dirty="0" err="1"/>
              <a:t>المرستيمية</a:t>
            </a:r>
            <a:r>
              <a:rPr lang="ar-SA" sz="2400" b="1" dirty="0"/>
              <a:t> </a:t>
            </a:r>
            <a:r>
              <a:rPr lang="ar-SA" sz="2400" b="1" dirty="0" err="1"/>
              <a:t>الى</a:t>
            </a:r>
            <a:r>
              <a:rPr lang="ar-SA" sz="2400" b="1" dirty="0"/>
              <a:t> خلايا متميزة لتكون مبادئ الجذور</a:t>
            </a:r>
            <a:r>
              <a:rPr lang="ar-SA" sz="2400" b="1" dirty="0" smtClean="0"/>
              <a:t>.</a:t>
            </a:r>
            <a:br>
              <a:rPr lang="ar-SA" sz="2400" b="1" dirty="0" smtClean="0"/>
            </a:br>
            <a:r>
              <a:rPr lang="ar-SA" sz="2400" b="1" dirty="0"/>
              <a:t>3. </a:t>
            </a:r>
            <a:r>
              <a:rPr lang="ar-SA" sz="2400" b="1" dirty="0">
                <a:solidFill>
                  <a:srgbClr val="C00000"/>
                </a:solidFill>
              </a:rPr>
              <a:t>تكوين مبادئ الجذور </a:t>
            </a:r>
            <a:r>
              <a:rPr lang="en-US" sz="2400" b="1" dirty="0"/>
              <a:t>Root primordial phase </a:t>
            </a:r>
            <a:r>
              <a:rPr lang="ar-SA" sz="2400" b="1" dirty="0"/>
              <a:t>تتطور الخلايا السابقة وتكون داخلها أنسجة متميزة لتكون الأوعية الناقلة </a:t>
            </a:r>
            <a:r>
              <a:rPr lang="ar-SA" sz="2400" b="1" dirty="0" err="1"/>
              <a:t>والتى</a:t>
            </a:r>
            <a:r>
              <a:rPr lang="ar-SA" sz="2400" b="1" dirty="0"/>
              <a:t> تتصل بالأوعية الناقلة للساق لتكون بدايات الجذور.</a:t>
            </a:r>
            <a:r>
              <a:rPr lang="ar-SA" sz="2400" b="1" dirty="0" smtClean="0"/>
              <a:t/>
            </a:r>
            <a:br>
              <a:rPr lang="ar-SA" sz="2400" b="1" dirty="0" smtClean="0"/>
            </a:br>
            <a:r>
              <a:rPr lang="ar-SA" sz="2400" b="1" dirty="0"/>
              <a:t>4. </a:t>
            </a:r>
            <a:r>
              <a:rPr lang="ar-SA" sz="2400" b="1" dirty="0">
                <a:solidFill>
                  <a:srgbClr val="C00000"/>
                </a:solidFill>
              </a:rPr>
              <a:t>مرحلة التكشف </a:t>
            </a:r>
            <a:r>
              <a:rPr lang="ar-SA" sz="2400" b="1" dirty="0" err="1">
                <a:solidFill>
                  <a:srgbClr val="C00000"/>
                </a:solidFill>
              </a:rPr>
              <a:t>الجذرى</a:t>
            </a:r>
            <a:r>
              <a:rPr lang="en-US" sz="2400" b="1" dirty="0"/>
              <a:t>Differentiation phase </a:t>
            </a:r>
            <a:r>
              <a:rPr lang="ar-SA" sz="2400" b="1" dirty="0"/>
              <a:t>خروج الجذور الجديدة المتكونة مخترقة أنسجة الساق. </a:t>
            </a:r>
          </a:p>
        </p:txBody>
      </p:sp>
      <p:sp>
        <p:nvSpPr>
          <p:cNvPr id="3" name="مستطيل 2"/>
          <p:cNvSpPr/>
          <p:nvPr/>
        </p:nvSpPr>
        <p:spPr>
          <a:xfrm>
            <a:off x="1547664" y="1351508"/>
            <a:ext cx="6707088" cy="461665"/>
          </a:xfrm>
          <a:prstGeom prst="rect">
            <a:avLst/>
          </a:prstGeom>
        </p:spPr>
        <p:txBody>
          <a:bodyPr wrap="square">
            <a:spAutoFit/>
          </a:bodyPr>
          <a:lstStyle/>
          <a:p>
            <a:r>
              <a:rPr lang="ar-SA" sz="2400" b="1" dirty="0">
                <a:solidFill>
                  <a:srgbClr val="000000"/>
                </a:solidFill>
              </a:rPr>
              <a:t>تقسيم عملية خروج الجذور العرضية على الساق إلى عدة مراحل</a:t>
            </a:r>
            <a:endParaRPr lang="ar-SA" dirty="0"/>
          </a:p>
        </p:txBody>
      </p:sp>
      <p:sp>
        <p:nvSpPr>
          <p:cNvPr id="7" name="مستطيل 6"/>
          <p:cNvSpPr/>
          <p:nvPr/>
        </p:nvSpPr>
        <p:spPr>
          <a:xfrm>
            <a:off x="2411760" y="404664"/>
            <a:ext cx="3815468" cy="707886"/>
          </a:xfrm>
          <a:prstGeom prst="rect">
            <a:avLst/>
          </a:prstGeom>
        </p:spPr>
        <p:txBody>
          <a:bodyPr wrap="none">
            <a:spAutoFit/>
          </a:bodyPr>
          <a:lstStyle/>
          <a:p>
            <a:r>
              <a:rPr kumimoji="0" lang="ar-SA" sz="4000" b="1" i="0" u="none" strike="noStrike" kern="0" cap="none" spc="0" normalizeH="0" baseline="0" noProof="0" dirty="0" smtClean="0">
                <a:ln>
                  <a:noFill/>
                </a:ln>
                <a:solidFill>
                  <a:srgbClr val="FF0000"/>
                </a:solidFill>
                <a:effectLst/>
                <a:uLnTx/>
                <a:uFillTx/>
                <a:latin typeface="Arial"/>
                <a:ea typeface="+mj-ea"/>
                <a:cs typeface="+mj-cs"/>
              </a:rPr>
              <a:t>تكون الجذور العرضية</a:t>
            </a:r>
            <a:endParaRPr lang="ar-SA" dirty="0"/>
          </a:p>
        </p:txBody>
      </p:sp>
      <p:pic>
        <p:nvPicPr>
          <p:cNvPr id="9" name="Picture 24" descr="1"/>
          <p:cNvPicPr>
            <a:picLocks noChangeAspect="1" noChangeArrowheads="1"/>
          </p:cNvPicPr>
          <p:nvPr/>
        </p:nvPicPr>
        <p:blipFill>
          <a:blip r:embed="rId2" cstate="print">
            <a:lum bright="-6000" contrast="24000"/>
            <a:grayscl/>
            <a:extLst>
              <a:ext uri="{28A0092B-C50C-407E-A947-70E740481C1C}">
                <a14:useLocalDpi xmlns="" xmlns:a14="http://schemas.microsoft.com/office/drawing/2010/main" val="0"/>
              </a:ext>
            </a:extLst>
          </a:blip>
          <a:srcRect l="42606" t="64474" r="19473"/>
          <a:stretch>
            <a:fillRect/>
          </a:stretch>
        </p:blipFill>
        <p:spPr bwMode="gray">
          <a:xfrm>
            <a:off x="5796136" y="523750"/>
            <a:ext cx="1410550" cy="1042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9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ar-SA" sz="3200" dirty="0">
                <a:solidFill>
                  <a:srgbClr val="FF0000"/>
                </a:solidFill>
              </a:rPr>
              <a:t>• العوامل </a:t>
            </a:r>
            <a:r>
              <a:rPr lang="ar-SA" sz="3200" dirty="0" smtClean="0">
                <a:solidFill>
                  <a:srgbClr val="FF0000"/>
                </a:solidFill>
              </a:rPr>
              <a:t>التي </a:t>
            </a:r>
            <a:r>
              <a:rPr lang="ar-SA" sz="3200" dirty="0">
                <a:solidFill>
                  <a:srgbClr val="FF0000"/>
                </a:solidFill>
              </a:rPr>
              <a:t>تؤثر على تكوين الجذور العرضية على العقل</a:t>
            </a:r>
            <a:endParaRPr lang="en-US" sz="3200" dirty="0">
              <a:solidFill>
                <a:srgbClr val="FF0000"/>
              </a:solidFill>
            </a:endParaRPr>
          </a:p>
        </p:txBody>
      </p:sp>
      <p:sp>
        <p:nvSpPr>
          <p:cNvPr id="10243" name="AutoShape 3"/>
          <p:cNvSpPr>
            <a:spLocks noChangeArrowheads="1"/>
          </p:cNvSpPr>
          <p:nvPr/>
        </p:nvSpPr>
        <p:spPr bwMode="gray">
          <a:xfrm>
            <a:off x="6073775" y="2720975"/>
            <a:ext cx="455613" cy="381000"/>
          </a:xfrm>
          <a:prstGeom prst="downArrow">
            <a:avLst>
              <a:gd name="adj1" fmla="val 58889"/>
              <a:gd name="adj2" fmla="val 60000"/>
            </a:avLst>
          </a:prstGeom>
          <a:solidFill>
            <a:schemeClr val="accent1"/>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4" name="AutoShape 4"/>
          <p:cNvSpPr>
            <a:spLocks noChangeArrowheads="1"/>
          </p:cNvSpPr>
          <p:nvPr/>
        </p:nvSpPr>
        <p:spPr bwMode="gray">
          <a:xfrm>
            <a:off x="6086475" y="3886200"/>
            <a:ext cx="455613" cy="381000"/>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5" name="AutoShape 5"/>
          <p:cNvSpPr>
            <a:spLocks noChangeArrowheads="1"/>
          </p:cNvSpPr>
          <p:nvPr/>
        </p:nvSpPr>
        <p:spPr bwMode="gray">
          <a:xfrm>
            <a:off x="6073775" y="5352256"/>
            <a:ext cx="455613" cy="381000"/>
          </a:xfrm>
          <a:prstGeom prst="downArrow">
            <a:avLst>
              <a:gd name="adj1" fmla="val 58889"/>
              <a:gd name="adj2" fmla="val 60000"/>
            </a:avLst>
          </a:prstGeom>
          <a:solidFill>
            <a:schemeClr val="hlink"/>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6" name="Text Box 4"/>
          <p:cNvSpPr txBox="1">
            <a:spLocks noChangeArrowheads="1"/>
          </p:cNvSpPr>
          <p:nvPr/>
        </p:nvSpPr>
        <p:spPr bwMode="black">
          <a:xfrm>
            <a:off x="1187625" y="1532315"/>
            <a:ext cx="259055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fontAlgn="base">
              <a:spcBef>
                <a:spcPct val="0"/>
              </a:spcBef>
              <a:spcAft>
                <a:spcPct val="0"/>
              </a:spcAft>
              <a:defRPr>
                <a:solidFill>
                  <a:schemeClr val="tx1"/>
                </a:solidFill>
                <a:latin typeface="Arial" pitchFamily="34" charset="0"/>
              </a:defRPr>
            </a:lvl6pPr>
            <a:lvl7pPr marL="2971800" indent="-228600" algn="l" rtl="0" fontAlgn="base">
              <a:spcBef>
                <a:spcPct val="0"/>
              </a:spcBef>
              <a:spcAft>
                <a:spcPct val="0"/>
              </a:spcAft>
              <a:defRPr>
                <a:solidFill>
                  <a:schemeClr val="tx1"/>
                </a:solidFill>
                <a:latin typeface="Arial" pitchFamily="34" charset="0"/>
              </a:defRPr>
            </a:lvl7pPr>
            <a:lvl8pPr marL="3429000" indent="-228600" algn="l" rtl="0" fontAlgn="base">
              <a:spcBef>
                <a:spcPct val="0"/>
              </a:spcBef>
              <a:spcAft>
                <a:spcPct val="0"/>
              </a:spcAft>
              <a:defRPr>
                <a:solidFill>
                  <a:schemeClr val="tx1"/>
                </a:solidFill>
                <a:latin typeface="Arial" pitchFamily="34" charset="0"/>
              </a:defRPr>
            </a:lvl8pPr>
            <a:lvl9pPr marL="3886200" indent="-228600" algn="l" rtl="0" fontAlgn="base">
              <a:spcBef>
                <a:spcPct val="0"/>
              </a:spcBef>
              <a:spcAft>
                <a:spcPct val="0"/>
              </a:spcAft>
              <a:defRPr>
                <a:solidFill>
                  <a:schemeClr val="tx1"/>
                </a:solidFill>
                <a:latin typeface="Arial" pitchFamily="34" charset="0"/>
              </a:defRPr>
            </a:lvl9pPr>
          </a:lstStyle>
          <a:p>
            <a:pPr algn="ctr" eaLnBrk="0" hangingPunct="0"/>
            <a:r>
              <a:rPr lang="ar-SA" sz="2400" b="1" dirty="0">
                <a:solidFill>
                  <a:srgbClr val="000000"/>
                </a:solidFill>
                <a:cs typeface="Arial" pitchFamily="34" charset="0"/>
              </a:rPr>
              <a:t> </a:t>
            </a:r>
            <a:r>
              <a:rPr lang="ar-SA" sz="2400" b="1" dirty="0" smtClean="0">
                <a:solidFill>
                  <a:srgbClr val="000000"/>
                </a:solidFill>
                <a:cs typeface="Arial" pitchFamily="34" charset="0"/>
              </a:rPr>
              <a:t>يجب توفير ظروف مناسبة من الرطوبة </a:t>
            </a:r>
            <a:r>
              <a:rPr lang="en-US" sz="2400" b="1" dirty="0" smtClean="0">
                <a:solidFill>
                  <a:srgbClr val="000000"/>
                </a:solidFill>
                <a:cs typeface="Arial" pitchFamily="34" charset="0"/>
              </a:rPr>
              <a:t>,</a:t>
            </a:r>
            <a:r>
              <a:rPr lang="ar-SA" sz="2400" b="1" dirty="0" smtClean="0">
                <a:solidFill>
                  <a:srgbClr val="000000"/>
                </a:solidFill>
                <a:cs typeface="Arial" pitchFamily="34" charset="0"/>
              </a:rPr>
              <a:t> والضوء ودرجة الحرارة </a:t>
            </a:r>
            <a:endParaRPr lang="en-US" sz="2400" b="1" dirty="0">
              <a:solidFill>
                <a:srgbClr val="000000"/>
              </a:solidFill>
              <a:cs typeface="Arial" pitchFamily="34" charset="0"/>
            </a:endParaRPr>
          </a:p>
        </p:txBody>
      </p:sp>
      <p:grpSp>
        <p:nvGrpSpPr>
          <p:cNvPr id="10247" name="Group 7"/>
          <p:cNvGrpSpPr>
            <a:grpSpLocks/>
          </p:cNvGrpSpPr>
          <p:nvPr/>
        </p:nvGrpSpPr>
        <p:grpSpPr bwMode="auto">
          <a:xfrm>
            <a:off x="4254500" y="1958975"/>
            <a:ext cx="4051300" cy="914400"/>
            <a:chOff x="2728" y="1008"/>
            <a:chExt cx="2552" cy="576"/>
          </a:xfrm>
        </p:grpSpPr>
        <p:sp>
          <p:nvSpPr>
            <p:cNvPr id="10248" name="Rectangle 8"/>
            <p:cNvSpPr>
              <a:spLocks noChangeArrowheads="1"/>
            </p:cNvSpPr>
            <p:nvPr/>
          </p:nvSpPr>
          <p:spPr bwMode="gray">
            <a:xfrm>
              <a:off x="2728" y="1008"/>
              <a:ext cx="2552" cy="576"/>
            </a:xfrm>
            <a:prstGeom prst="rect">
              <a:avLst/>
            </a:prstGeom>
            <a:solidFill>
              <a:srgbClr val="FFFFFF"/>
            </a:solidFill>
            <a:ln w="63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9" name="Rectangle 9"/>
            <p:cNvSpPr>
              <a:spLocks noChangeArrowheads="1"/>
            </p:cNvSpPr>
            <p:nvPr/>
          </p:nvSpPr>
          <p:spPr bwMode="gray">
            <a:xfrm>
              <a:off x="2735" y="1014"/>
              <a:ext cx="2536" cy="262"/>
            </a:xfrm>
            <a:prstGeom prst="rect">
              <a:avLst/>
            </a:prstGeom>
            <a:solidFill>
              <a:schemeClr val="accent1"/>
            </a:soli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sp>
          <p:nvSpPr>
            <p:cNvPr id="10250" name="Rectangle 10"/>
            <p:cNvSpPr>
              <a:spLocks noChangeArrowheads="1"/>
            </p:cNvSpPr>
            <p:nvPr/>
          </p:nvSpPr>
          <p:spPr bwMode="gray">
            <a:xfrm>
              <a:off x="2736" y="1264"/>
              <a:ext cx="2535" cy="314"/>
            </a:xfrm>
            <a:prstGeom prst="rect">
              <a:avLst/>
            </a:prstGeom>
            <a:gradFill rotWithShape="1">
              <a:gsLst>
                <a:gs pos="0">
                  <a:schemeClr val="accent1">
                    <a:gamma/>
                    <a:tint val="61176"/>
                    <a:invGamma/>
                  </a:schemeClr>
                </a:gs>
                <a:gs pos="100000">
                  <a:schemeClr val="accent1"/>
                </a:gs>
              </a:gsLst>
              <a:lin ang="2700000" scaled="1"/>
            </a:gra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51" name="Text Box 11"/>
          <p:cNvSpPr txBox="1">
            <a:spLocks noChangeArrowheads="1"/>
          </p:cNvSpPr>
          <p:nvPr/>
        </p:nvSpPr>
        <p:spPr bwMode="gray">
          <a:xfrm>
            <a:off x="4572000" y="2492375"/>
            <a:ext cx="3746500" cy="338554"/>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ar-SA" sz="1600" b="1" dirty="0"/>
              <a:t> </a:t>
            </a:r>
            <a:r>
              <a:rPr lang="ar-SA" sz="1600" b="1" dirty="0" smtClean="0"/>
              <a:t>تقليل كمية النتروجين</a:t>
            </a:r>
            <a:r>
              <a:rPr lang="en-US" sz="1600" b="1" dirty="0" smtClean="0"/>
              <a:t> </a:t>
            </a:r>
            <a:endParaRPr lang="en-US" sz="1600" b="1" dirty="0">
              <a:solidFill>
                <a:srgbClr val="000000"/>
              </a:solidFill>
              <a:cs typeface="Arial" pitchFamily="34" charset="0"/>
            </a:endParaRPr>
          </a:p>
        </p:txBody>
      </p:sp>
      <p:grpSp>
        <p:nvGrpSpPr>
          <p:cNvPr id="10252" name="Group 12"/>
          <p:cNvGrpSpPr>
            <a:grpSpLocks/>
          </p:cNvGrpSpPr>
          <p:nvPr/>
        </p:nvGrpSpPr>
        <p:grpSpPr bwMode="auto">
          <a:xfrm>
            <a:off x="4267200" y="3130550"/>
            <a:ext cx="4051300" cy="914400"/>
            <a:chOff x="2736" y="1803"/>
            <a:chExt cx="2552" cy="576"/>
          </a:xfrm>
        </p:grpSpPr>
        <p:sp>
          <p:nvSpPr>
            <p:cNvPr id="10253" name="Rectangle 13"/>
            <p:cNvSpPr>
              <a:spLocks noChangeArrowheads="1"/>
            </p:cNvSpPr>
            <p:nvPr/>
          </p:nvSpPr>
          <p:spPr bwMode="ltGray">
            <a:xfrm>
              <a:off x="2736" y="1803"/>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54" name="Rectangle 14"/>
            <p:cNvSpPr>
              <a:spLocks noChangeArrowheads="1"/>
            </p:cNvSpPr>
            <p:nvPr/>
          </p:nvSpPr>
          <p:spPr bwMode="ltGray">
            <a:xfrm>
              <a:off x="2743" y="1809"/>
              <a:ext cx="2536" cy="268"/>
            </a:xfrm>
            <a:prstGeom prst="rect">
              <a:avLst/>
            </a:prstGeom>
            <a:solidFill>
              <a:schemeClr val="accent2"/>
            </a:soli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sp>
          <p:nvSpPr>
            <p:cNvPr id="10255" name="Rectangle 15"/>
            <p:cNvSpPr>
              <a:spLocks noChangeArrowheads="1"/>
            </p:cNvSpPr>
            <p:nvPr/>
          </p:nvSpPr>
          <p:spPr bwMode="lt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56" name="Text Box 16"/>
          <p:cNvSpPr txBox="1">
            <a:spLocks noChangeArrowheads="1"/>
          </p:cNvSpPr>
          <p:nvPr/>
        </p:nvSpPr>
        <p:spPr bwMode="gray">
          <a:xfrm>
            <a:off x="4635500" y="3649663"/>
            <a:ext cx="3289300" cy="304800"/>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smtClean="0">
                <a:solidFill>
                  <a:srgbClr val="000000"/>
                </a:solidFill>
                <a:cs typeface="Arial" pitchFamily="34" charset="0"/>
              </a:rPr>
              <a:t> </a:t>
            </a:r>
            <a:r>
              <a:rPr lang="ar-SA" sz="1400" b="1" dirty="0" smtClean="0">
                <a:solidFill>
                  <a:srgbClr val="000000"/>
                </a:solidFill>
                <a:cs typeface="Arial" pitchFamily="34" charset="0"/>
              </a:rPr>
              <a:t> بعض النباتات تتأثر بعمر الأم</a:t>
            </a:r>
            <a:endParaRPr lang="en-US" sz="1400" b="1" dirty="0">
              <a:solidFill>
                <a:srgbClr val="000000"/>
              </a:solidFill>
              <a:cs typeface="Arial" pitchFamily="34" charset="0"/>
            </a:endParaRPr>
          </a:p>
        </p:txBody>
      </p:sp>
      <p:grpSp>
        <p:nvGrpSpPr>
          <p:cNvPr id="10257" name="Group 17"/>
          <p:cNvGrpSpPr>
            <a:grpSpLocks/>
          </p:cNvGrpSpPr>
          <p:nvPr/>
        </p:nvGrpSpPr>
        <p:grpSpPr bwMode="auto">
          <a:xfrm>
            <a:off x="4254500" y="4283745"/>
            <a:ext cx="4051300" cy="1233487"/>
            <a:chOff x="2728" y="2612"/>
            <a:chExt cx="2552" cy="576"/>
          </a:xfrm>
        </p:grpSpPr>
        <p:sp>
          <p:nvSpPr>
            <p:cNvPr id="10258" name="Rectangle 18"/>
            <p:cNvSpPr>
              <a:spLocks noChangeArrowheads="1"/>
            </p:cNvSpPr>
            <p:nvPr/>
          </p:nvSpPr>
          <p:spPr bwMode="ltGray">
            <a:xfrm>
              <a:off x="2728" y="2612"/>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59" name="Rectangle 19"/>
            <p:cNvSpPr>
              <a:spLocks noChangeArrowheads="1"/>
            </p:cNvSpPr>
            <p:nvPr/>
          </p:nvSpPr>
          <p:spPr bwMode="ltGray">
            <a:xfrm>
              <a:off x="2735" y="2618"/>
              <a:ext cx="2536" cy="262"/>
            </a:xfrm>
            <a:prstGeom prst="rect">
              <a:avLst/>
            </a:prstGeom>
            <a:solidFill>
              <a:schemeClr val="hlink"/>
            </a:soli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sp>
          <p:nvSpPr>
            <p:cNvPr id="10260" name="Rectangle 20"/>
            <p:cNvSpPr>
              <a:spLocks noChangeArrowheads="1"/>
            </p:cNvSpPr>
            <p:nvPr/>
          </p:nvSpPr>
          <p:spPr bwMode="ltGray">
            <a:xfrm>
              <a:off x="2736" y="2868"/>
              <a:ext cx="2535" cy="314"/>
            </a:xfrm>
            <a:prstGeom prst="rect">
              <a:avLst/>
            </a:prstGeom>
            <a:gradFill rotWithShape="1">
              <a:gsLst>
                <a:gs pos="0">
                  <a:schemeClr val="hlink">
                    <a:gamma/>
                    <a:tint val="61176"/>
                    <a:invGamma/>
                  </a:schemeClr>
                </a:gs>
                <a:gs pos="100000">
                  <a:schemeClr val="hlink"/>
                </a:gs>
              </a:gsLst>
              <a:lin ang="2700000" scaled="1"/>
            </a:gra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61" name="Text Box 21"/>
          <p:cNvSpPr txBox="1">
            <a:spLocks noChangeArrowheads="1"/>
          </p:cNvSpPr>
          <p:nvPr/>
        </p:nvSpPr>
        <p:spPr bwMode="gray">
          <a:xfrm>
            <a:off x="4259263" y="4779741"/>
            <a:ext cx="4038600" cy="630942"/>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SA" sz="1400" b="1" dirty="0" smtClean="0">
                <a:solidFill>
                  <a:srgbClr val="000000"/>
                </a:solidFill>
                <a:cs typeface="Arial" pitchFamily="34" charset="0"/>
              </a:rPr>
              <a:t>أخذها من </a:t>
            </a:r>
            <a:r>
              <a:rPr lang="ar-SA" sz="1400" b="1" dirty="0" err="1" smtClean="0">
                <a:solidFill>
                  <a:srgbClr val="000000"/>
                </a:solidFill>
                <a:cs typeface="Arial" pitchFamily="34" charset="0"/>
              </a:rPr>
              <a:t>الافرح</a:t>
            </a:r>
            <a:r>
              <a:rPr lang="ar-SA" sz="1400" b="1" dirty="0" smtClean="0">
                <a:solidFill>
                  <a:srgbClr val="000000"/>
                </a:solidFill>
                <a:cs typeface="Arial" pitchFamily="34" charset="0"/>
              </a:rPr>
              <a:t> النامية في الربيع</a:t>
            </a:r>
          </a:p>
          <a:p>
            <a:pPr algn="ctr" rtl="1">
              <a:spcBef>
                <a:spcPct val="50000"/>
              </a:spcBef>
            </a:pPr>
            <a:r>
              <a:rPr lang="ar-SA" sz="1400" b="1" dirty="0" smtClean="0">
                <a:solidFill>
                  <a:srgbClr val="000000"/>
                </a:solidFill>
                <a:cs typeface="Arial" pitchFamily="34" charset="0"/>
              </a:rPr>
              <a:t>دائمة </a:t>
            </a:r>
            <a:r>
              <a:rPr lang="ar-SA" sz="1400" b="1" dirty="0" err="1" smtClean="0">
                <a:solidFill>
                  <a:srgbClr val="000000"/>
                </a:solidFill>
                <a:cs typeface="Arial" pitchFamily="34" charset="0"/>
              </a:rPr>
              <a:t>الافضل</a:t>
            </a:r>
            <a:r>
              <a:rPr lang="ar-SA" sz="1400" b="1" dirty="0" smtClean="0">
                <a:solidFill>
                  <a:srgbClr val="000000"/>
                </a:solidFill>
                <a:cs typeface="Arial" pitchFamily="34" charset="0"/>
              </a:rPr>
              <a:t> وقت الربيع</a:t>
            </a:r>
            <a:endParaRPr lang="en-US" sz="1400" b="1" dirty="0">
              <a:solidFill>
                <a:srgbClr val="000000"/>
              </a:solidFill>
              <a:cs typeface="Arial" pitchFamily="34" charset="0"/>
            </a:endParaRPr>
          </a:p>
        </p:txBody>
      </p:sp>
      <p:grpSp>
        <p:nvGrpSpPr>
          <p:cNvPr id="10262" name="Group 22"/>
          <p:cNvGrpSpPr>
            <a:grpSpLocks/>
          </p:cNvGrpSpPr>
          <p:nvPr/>
        </p:nvGrpSpPr>
        <p:grpSpPr bwMode="auto">
          <a:xfrm>
            <a:off x="4254500" y="5682952"/>
            <a:ext cx="4051300" cy="914400"/>
            <a:chOff x="2728" y="3421"/>
            <a:chExt cx="2552" cy="576"/>
          </a:xfrm>
        </p:grpSpPr>
        <p:sp>
          <p:nvSpPr>
            <p:cNvPr id="10263" name="Rectangle 23"/>
            <p:cNvSpPr>
              <a:spLocks noChangeArrowheads="1"/>
            </p:cNvSpPr>
            <p:nvPr/>
          </p:nvSpPr>
          <p:spPr bwMode="ltGray">
            <a:xfrm>
              <a:off x="2728" y="3421"/>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64" name="Rectangle 24"/>
            <p:cNvSpPr>
              <a:spLocks noChangeArrowheads="1"/>
            </p:cNvSpPr>
            <p:nvPr/>
          </p:nvSpPr>
          <p:spPr bwMode="ltGray">
            <a:xfrm>
              <a:off x="2735" y="3427"/>
              <a:ext cx="2536" cy="262"/>
            </a:xfrm>
            <a:prstGeom prst="rect">
              <a:avLst/>
            </a:prstGeom>
            <a:solidFill>
              <a:schemeClr val="folHlink"/>
            </a:soli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sp>
          <p:nvSpPr>
            <p:cNvPr id="10265" name="Rectangle 25"/>
            <p:cNvSpPr>
              <a:spLocks noChangeArrowheads="1"/>
            </p:cNvSpPr>
            <p:nvPr/>
          </p:nvSpPr>
          <p:spPr bwMode="ltGray">
            <a:xfrm>
              <a:off x="2736" y="3677"/>
              <a:ext cx="2535" cy="314"/>
            </a:xfrm>
            <a:prstGeom prst="rect">
              <a:avLst/>
            </a:prstGeom>
            <a:gradFill rotWithShape="1">
              <a:gsLst>
                <a:gs pos="0">
                  <a:schemeClr val="folHlink">
                    <a:gamma/>
                    <a:tint val="61176"/>
                    <a:invGamma/>
                  </a:schemeClr>
                </a:gs>
                <a:gs pos="100000">
                  <a:schemeClr val="folHlink"/>
                </a:gs>
              </a:gsLst>
              <a:lin ang="2700000" scaled="1"/>
            </a:gradFill>
            <a:ln>
              <a:noFill/>
            </a:ln>
            <a:effectLst>
              <a:outerShdw dist="35921" dir="2700000" algn="ctr" rotWithShape="0">
                <a:srgbClr val="B2B2B2">
                  <a:alpha val="50000"/>
                </a:srgbClr>
              </a:outerShdw>
            </a:effectLst>
            <a:extLst>
              <a:ext uri="{91240B29-F687-4F45-9708-019B960494DF}">
                <a14:hiddenLine xmlns=""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66" name="Text Box 26"/>
          <p:cNvSpPr txBox="1">
            <a:spLocks noChangeArrowheads="1"/>
          </p:cNvSpPr>
          <p:nvPr/>
        </p:nvSpPr>
        <p:spPr bwMode="gray">
          <a:xfrm>
            <a:off x="4635500" y="6084888"/>
            <a:ext cx="3289300" cy="369332"/>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smtClean="0">
                <a:solidFill>
                  <a:srgbClr val="000000"/>
                </a:solidFill>
                <a:cs typeface="Arial" pitchFamily="34" charset="0"/>
              </a:rPr>
              <a:t> </a:t>
            </a:r>
            <a:r>
              <a:rPr lang="ar-SA" sz="1400" b="1" smtClean="0">
                <a:solidFill>
                  <a:srgbClr val="000000"/>
                </a:solidFill>
                <a:cs typeface="Arial" pitchFamily="34" charset="0"/>
              </a:rPr>
              <a:t>الجروح </a:t>
            </a:r>
            <a:r>
              <a:rPr lang="ar-SA" b="1" smtClean="0">
                <a:solidFill>
                  <a:srgbClr val="000000"/>
                </a:solidFill>
                <a:cs typeface="Arial" pitchFamily="34" charset="0"/>
              </a:rPr>
              <a:t>–الهرمونات- </a:t>
            </a:r>
            <a:endParaRPr lang="ar-SA" b="1" dirty="0" smtClean="0">
              <a:solidFill>
                <a:srgbClr val="000000"/>
              </a:solidFill>
              <a:cs typeface="Arial" pitchFamily="34" charset="0"/>
            </a:endParaRPr>
          </a:p>
        </p:txBody>
      </p:sp>
      <p:sp>
        <p:nvSpPr>
          <p:cNvPr id="10267" name="Text Box 27"/>
          <p:cNvSpPr txBox="1">
            <a:spLocks noChangeArrowheads="1"/>
          </p:cNvSpPr>
          <p:nvPr/>
        </p:nvSpPr>
        <p:spPr bwMode="black">
          <a:xfrm>
            <a:off x="4804255" y="1966913"/>
            <a:ext cx="3240087" cy="461665"/>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spcBef>
                <a:spcPct val="50000"/>
              </a:spcBef>
            </a:pPr>
            <a:r>
              <a:rPr lang="ar-SA" sz="2200" b="1" dirty="0">
                <a:solidFill>
                  <a:srgbClr val="FFFFFF"/>
                </a:solidFill>
                <a:cs typeface="Arial" pitchFamily="34" charset="0"/>
              </a:rPr>
              <a:t> </a:t>
            </a:r>
            <a:r>
              <a:rPr lang="ar-SA" sz="2400" dirty="0"/>
              <a:t>1- الحالة الغذائية لنبات الأم:</a:t>
            </a:r>
            <a:endParaRPr lang="en-US" sz="2200" b="1" dirty="0">
              <a:solidFill>
                <a:srgbClr val="FFFFFF"/>
              </a:solidFill>
              <a:cs typeface="Arial" pitchFamily="34" charset="0"/>
            </a:endParaRPr>
          </a:p>
        </p:txBody>
      </p:sp>
      <p:sp>
        <p:nvSpPr>
          <p:cNvPr id="10268" name="Text Box 28"/>
          <p:cNvSpPr txBox="1">
            <a:spLocks noChangeArrowheads="1"/>
          </p:cNvSpPr>
          <p:nvPr/>
        </p:nvSpPr>
        <p:spPr bwMode="black">
          <a:xfrm>
            <a:off x="5111750" y="3124200"/>
            <a:ext cx="2432050" cy="461665"/>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2- عمر نبات الأم:</a:t>
            </a:r>
            <a:endParaRPr lang="en-US" sz="2200" b="1" dirty="0">
              <a:solidFill>
                <a:srgbClr val="FFFFFF"/>
              </a:solidFill>
              <a:cs typeface="Arial" pitchFamily="34" charset="0"/>
            </a:endParaRPr>
          </a:p>
        </p:txBody>
      </p:sp>
      <p:sp>
        <p:nvSpPr>
          <p:cNvPr id="10269" name="Text Box 29"/>
          <p:cNvSpPr txBox="1">
            <a:spLocks noChangeArrowheads="1"/>
          </p:cNvSpPr>
          <p:nvPr/>
        </p:nvSpPr>
        <p:spPr bwMode="black">
          <a:xfrm>
            <a:off x="5111750" y="4316413"/>
            <a:ext cx="2432050" cy="461665"/>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3- ميعاد تجهيز العقل:</a:t>
            </a:r>
            <a:endParaRPr lang="en-US" sz="2200" b="1" dirty="0">
              <a:solidFill>
                <a:srgbClr val="FFFFFF"/>
              </a:solidFill>
              <a:cs typeface="Arial" pitchFamily="34" charset="0"/>
            </a:endParaRPr>
          </a:p>
        </p:txBody>
      </p:sp>
      <p:sp>
        <p:nvSpPr>
          <p:cNvPr id="10270" name="Text Box 30"/>
          <p:cNvSpPr txBox="1">
            <a:spLocks noChangeArrowheads="1"/>
          </p:cNvSpPr>
          <p:nvPr/>
        </p:nvSpPr>
        <p:spPr bwMode="black">
          <a:xfrm>
            <a:off x="5145478" y="5705676"/>
            <a:ext cx="2432050" cy="461665"/>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4- معاملات العقل: </a:t>
            </a:r>
            <a:endParaRPr lang="en-US" sz="2200" b="1" dirty="0">
              <a:solidFill>
                <a:srgbClr val="FFFFFF"/>
              </a:solidFill>
              <a:cs typeface="Arial" pitchFamily="34" charset="0"/>
            </a:endParaRPr>
          </a:p>
        </p:txBody>
      </p:sp>
      <p:pic>
        <p:nvPicPr>
          <p:cNvPr id="10279" name="Picture 3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220" y="3229954"/>
            <a:ext cx="3517732"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ar-SA" dirty="0" smtClean="0">
                <a:solidFill>
                  <a:srgbClr val="FF0000"/>
                </a:solidFill>
              </a:rPr>
              <a:t>بعض أنواع </a:t>
            </a:r>
            <a:r>
              <a:rPr lang="ar-SA" dirty="0" err="1" smtClean="0">
                <a:solidFill>
                  <a:srgbClr val="FF0000"/>
                </a:solidFill>
              </a:rPr>
              <a:t>الاوكسينات</a:t>
            </a:r>
            <a:endParaRPr lang="en-US" dirty="0">
              <a:solidFill>
                <a:srgbClr val="FF0000"/>
              </a:solidFill>
            </a:endParaRPr>
          </a:p>
        </p:txBody>
      </p:sp>
      <p:sp>
        <p:nvSpPr>
          <p:cNvPr id="12291" name="AutoShape 3"/>
          <p:cNvSpPr>
            <a:spLocks noChangeArrowheads="1"/>
          </p:cNvSpPr>
          <p:nvPr/>
        </p:nvSpPr>
        <p:spPr bwMode="invGray">
          <a:xfrm>
            <a:off x="1619672" y="3029135"/>
            <a:ext cx="7254912" cy="3386137"/>
          </a:xfrm>
          <a:prstGeom prst="roundRect">
            <a:avLst>
              <a:gd name="adj" fmla="val 16667"/>
            </a:avLst>
          </a:prstGeom>
          <a:solidFill>
            <a:srgbClr val="FFFF00">
              <a:alpha val="50000"/>
            </a:srgbClr>
          </a:solid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2" name="Text Box 14"/>
          <p:cNvSpPr txBox="1">
            <a:spLocks noChangeArrowheads="1"/>
          </p:cNvSpPr>
          <p:nvPr/>
        </p:nvSpPr>
        <p:spPr bwMode="gray">
          <a:xfrm>
            <a:off x="1619672" y="3284129"/>
            <a:ext cx="406870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algn="l" rtl="0" fontAlgn="base">
              <a:spcBef>
                <a:spcPct val="0"/>
              </a:spcBef>
              <a:spcAft>
                <a:spcPct val="0"/>
              </a:spcAft>
              <a:defRPr>
                <a:solidFill>
                  <a:schemeClr val="tx1"/>
                </a:solidFill>
                <a:latin typeface="Arial" pitchFamily="34" charset="0"/>
              </a:defRPr>
            </a:lvl6pPr>
            <a:lvl7pPr algn="l" rtl="0" fontAlgn="base">
              <a:spcBef>
                <a:spcPct val="0"/>
              </a:spcBef>
              <a:spcAft>
                <a:spcPct val="0"/>
              </a:spcAft>
              <a:defRPr>
                <a:solidFill>
                  <a:schemeClr val="tx1"/>
                </a:solidFill>
                <a:latin typeface="Arial" pitchFamily="34" charset="0"/>
              </a:defRPr>
            </a:lvl7pPr>
            <a:lvl8pPr algn="l" rtl="0" fontAlgn="base">
              <a:spcBef>
                <a:spcPct val="0"/>
              </a:spcBef>
              <a:spcAft>
                <a:spcPct val="0"/>
              </a:spcAft>
              <a:defRPr>
                <a:solidFill>
                  <a:schemeClr val="tx1"/>
                </a:solidFill>
                <a:latin typeface="Arial" pitchFamily="34" charset="0"/>
              </a:defRPr>
            </a:lvl8pPr>
            <a:lvl9pPr algn="l" rtl="0" fontAlgn="base">
              <a:spcBef>
                <a:spcPct val="0"/>
              </a:spcBef>
              <a:spcAft>
                <a:spcPct val="0"/>
              </a:spcAft>
              <a:defRPr>
                <a:solidFill>
                  <a:schemeClr val="tx1"/>
                </a:solidFill>
                <a:latin typeface="Arial" pitchFamily="34" charset="0"/>
              </a:defRPr>
            </a:lvl9pPr>
          </a:lstStyle>
          <a:p>
            <a:pPr algn="r" rtl="1">
              <a:spcBef>
                <a:spcPct val="50000"/>
              </a:spcBef>
              <a:buFontTx/>
              <a:buChar char="•"/>
            </a:pPr>
            <a:r>
              <a:rPr lang="ar-SA" b="1" dirty="0" smtClean="0"/>
              <a:t>نفتالين حمض </a:t>
            </a:r>
            <a:r>
              <a:rPr lang="ar-SA" b="1" dirty="0" err="1" smtClean="0"/>
              <a:t>الخليك</a:t>
            </a:r>
            <a:r>
              <a:rPr lang="ar-SA" b="1" dirty="0" smtClean="0"/>
              <a:t> </a:t>
            </a:r>
            <a:r>
              <a:rPr lang="en-US" b="1" dirty="0" smtClean="0"/>
              <a:t>NAA </a:t>
            </a:r>
            <a:r>
              <a:rPr lang="ar-SA" b="1" dirty="0" smtClean="0"/>
              <a:t>  </a:t>
            </a:r>
          </a:p>
          <a:p>
            <a:pPr algn="r" rtl="1">
              <a:spcBef>
                <a:spcPct val="50000"/>
              </a:spcBef>
              <a:buFontTx/>
              <a:buChar char="•"/>
            </a:pPr>
            <a:r>
              <a:rPr lang="ar-SA" b="1" dirty="0" smtClean="0"/>
              <a:t> مجاميع </a:t>
            </a:r>
            <a:r>
              <a:rPr lang="ar-SA" b="1" dirty="0" err="1" smtClean="0"/>
              <a:t>الفينوكس</a:t>
            </a:r>
            <a:r>
              <a:rPr lang="ar-SA" b="1" dirty="0" smtClean="0"/>
              <a:t> مثل 4.2 </a:t>
            </a:r>
            <a:r>
              <a:rPr lang="ar-SA" b="1" dirty="0" err="1" smtClean="0"/>
              <a:t>داى</a:t>
            </a:r>
            <a:r>
              <a:rPr lang="ar-SA" b="1" dirty="0" smtClean="0"/>
              <a:t> </a:t>
            </a:r>
            <a:r>
              <a:rPr lang="ar-SA" b="1" dirty="0" err="1" smtClean="0"/>
              <a:t>كلوروفينوكسى</a:t>
            </a:r>
            <a:r>
              <a:rPr lang="ar-SA" b="1" dirty="0" smtClean="0"/>
              <a:t> حمض </a:t>
            </a:r>
            <a:r>
              <a:rPr lang="ar-SA" b="1" dirty="0" err="1" smtClean="0"/>
              <a:t>الخليك</a:t>
            </a:r>
            <a:r>
              <a:rPr lang="ar-SA" b="1" dirty="0" smtClean="0"/>
              <a:t> </a:t>
            </a:r>
          </a:p>
          <a:p>
            <a:pPr algn="r" rtl="1">
              <a:spcBef>
                <a:spcPct val="50000"/>
              </a:spcBef>
              <a:buFont typeface="Wingdings" pitchFamily="2" charset="2"/>
              <a:buChar char="ü"/>
            </a:pPr>
            <a:r>
              <a:rPr lang="ar-SA" b="1" dirty="0" smtClean="0"/>
              <a:t>أندول </a:t>
            </a:r>
            <a:r>
              <a:rPr lang="ar-SA" b="1" dirty="0" smtClean="0"/>
              <a:t>حمض </a:t>
            </a:r>
            <a:r>
              <a:rPr lang="ar-SA" b="1" dirty="0" err="1" smtClean="0"/>
              <a:t>الببوتريك</a:t>
            </a:r>
            <a:r>
              <a:rPr lang="ar-SA" b="1" dirty="0" smtClean="0"/>
              <a:t> </a:t>
            </a:r>
            <a:r>
              <a:rPr lang="en-US" b="1" dirty="0" smtClean="0"/>
              <a:t>IBA</a:t>
            </a:r>
            <a:endParaRPr lang="en-US" b="1" dirty="0" smtClean="0">
              <a:solidFill>
                <a:schemeClr val="bg1"/>
              </a:solidFill>
            </a:endParaRPr>
          </a:p>
        </p:txBody>
      </p:sp>
      <p:sp>
        <p:nvSpPr>
          <p:cNvPr id="12303" name="Text Box 15"/>
          <p:cNvSpPr txBox="1">
            <a:spLocks noChangeArrowheads="1"/>
          </p:cNvSpPr>
          <p:nvPr/>
        </p:nvSpPr>
        <p:spPr bwMode="gray">
          <a:xfrm>
            <a:off x="6303561" y="3461536"/>
            <a:ext cx="2380221"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algn="l" rtl="0" fontAlgn="base">
              <a:spcBef>
                <a:spcPct val="0"/>
              </a:spcBef>
              <a:spcAft>
                <a:spcPct val="0"/>
              </a:spcAft>
              <a:defRPr>
                <a:solidFill>
                  <a:schemeClr val="tx1"/>
                </a:solidFill>
                <a:latin typeface="Arial" pitchFamily="34" charset="0"/>
              </a:defRPr>
            </a:lvl6pPr>
            <a:lvl7pPr algn="l" rtl="0" fontAlgn="base">
              <a:spcBef>
                <a:spcPct val="0"/>
              </a:spcBef>
              <a:spcAft>
                <a:spcPct val="0"/>
              </a:spcAft>
              <a:defRPr>
                <a:solidFill>
                  <a:schemeClr val="tx1"/>
                </a:solidFill>
                <a:latin typeface="Arial" pitchFamily="34" charset="0"/>
              </a:defRPr>
            </a:lvl7pPr>
            <a:lvl8pPr algn="l" rtl="0" fontAlgn="base">
              <a:spcBef>
                <a:spcPct val="0"/>
              </a:spcBef>
              <a:spcAft>
                <a:spcPct val="0"/>
              </a:spcAft>
              <a:defRPr>
                <a:solidFill>
                  <a:schemeClr val="tx1"/>
                </a:solidFill>
                <a:latin typeface="Arial" pitchFamily="34" charset="0"/>
              </a:defRPr>
            </a:lvl8pPr>
            <a:lvl9pPr algn="l" rtl="0" fontAlgn="base">
              <a:spcBef>
                <a:spcPct val="0"/>
              </a:spcBef>
              <a:spcAft>
                <a:spcPct val="0"/>
              </a:spcAft>
              <a:defRPr>
                <a:solidFill>
                  <a:schemeClr val="tx1"/>
                </a:solidFill>
                <a:latin typeface="Arial" pitchFamily="34" charset="0"/>
              </a:defRPr>
            </a:lvl9pPr>
          </a:lstStyle>
          <a:p>
            <a:pPr algn="r" rtl="1">
              <a:spcBef>
                <a:spcPct val="50000"/>
              </a:spcBef>
              <a:buFontTx/>
              <a:buChar char="•"/>
            </a:pPr>
            <a:r>
              <a:rPr lang="ar-SA" sz="2000" b="1" dirty="0" smtClean="0">
                <a:solidFill>
                  <a:schemeClr val="tx1">
                    <a:lumMod val="95000"/>
                    <a:lumOff val="5000"/>
                  </a:schemeClr>
                </a:solidFill>
                <a:cs typeface="Arial" pitchFamily="34" charset="0"/>
              </a:rPr>
              <a:t> أندول حمض </a:t>
            </a:r>
            <a:r>
              <a:rPr lang="ar-SA" sz="2000" b="1" dirty="0" err="1" smtClean="0">
                <a:solidFill>
                  <a:schemeClr val="tx1">
                    <a:lumMod val="95000"/>
                    <a:lumOff val="5000"/>
                  </a:schemeClr>
                </a:solidFill>
                <a:cs typeface="Arial" pitchFamily="34" charset="0"/>
              </a:rPr>
              <a:t>البيروفيك</a:t>
            </a:r>
            <a:r>
              <a:rPr lang="ar-SA" sz="2000" b="1" dirty="0" smtClean="0">
                <a:solidFill>
                  <a:schemeClr val="tx1">
                    <a:lumMod val="95000"/>
                    <a:lumOff val="5000"/>
                  </a:schemeClr>
                </a:solidFill>
                <a:cs typeface="Arial" pitchFamily="34" charset="0"/>
              </a:rPr>
              <a:t> </a:t>
            </a:r>
          </a:p>
          <a:p>
            <a:pPr algn="r" rtl="1">
              <a:spcBef>
                <a:spcPct val="50000"/>
              </a:spcBef>
              <a:buFontTx/>
              <a:buChar char="•"/>
            </a:pPr>
            <a:r>
              <a:rPr lang="ar-SA" sz="2000" b="1" dirty="0" smtClean="0">
                <a:solidFill>
                  <a:schemeClr val="tx1">
                    <a:lumMod val="95000"/>
                    <a:lumOff val="5000"/>
                  </a:schemeClr>
                </a:solidFill>
                <a:cs typeface="Arial" pitchFamily="34" charset="0"/>
              </a:rPr>
              <a:t>  أندول حمض </a:t>
            </a:r>
            <a:r>
              <a:rPr lang="ar-SA" sz="2000" b="1" dirty="0" err="1" smtClean="0">
                <a:solidFill>
                  <a:schemeClr val="tx1">
                    <a:lumMod val="95000"/>
                    <a:lumOff val="5000"/>
                  </a:schemeClr>
                </a:solidFill>
                <a:cs typeface="Arial" pitchFamily="34" charset="0"/>
              </a:rPr>
              <a:t>البروبيونيك</a:t>
            </a:r>
            <a:endParaRPr lang="ar-SA" sz="2000" b="1" dirty="0" smtClean="0">
              <a:solidFill>
                <a:schemeClr val="tx1">
                  <a:lumMod val="95000"/>
                  <a:lumOff val="5000"/>
                </a:schemeClr>
              </a:solidFill>
              <a:cs typeface="Arial" pitchFamily="34" charset="0"/>
            </a:endParaRPr>
          </a:p>
          <a:p>
            <a:pPr algn="r" rtl="1">
              <a:spcBef>
                <a:spcPct val="50000"/>
              </a:spcBef>
              <a:buFontTx/>
              <a:buChar char="•"/>
            </a:pPr>
            <a:r>
              <a:rPr lang="ar-SA" sz="2000" b="1" dirty="0" smtClean="0">
                <a:solidFill>
                  <a:schemeClr val="tx1">
                    <a:lumMod val="95000"/>
                    <a:lumOff val="5000"/>
                  </a:schemeClr>
                </a:solidFill>
                <a:cs typeface="Arial" pitchFamily="34" charset="0"/>
              </a:rPr>
              <a:t>اندول حمض الخليك </a:t>
            </a:r>
            <a:endParaRPr lang="ar-SA" sz="2000" b="1" dirty="0" smtClean="0">
              <a:solidFill>
                <a:schemeClr val="tx1">
                  <a:lumMod val="95000"/>
                  <a:lumOff val="5000"/>
                </a:schemeClr>
              </a:solidFill>
              <a:cs typeface="Arial" pitchFamily="34" charset="0"/>
            </a:endParaRPr>
          </a:p>
        </p:txBody>
      </p:sp>
      <p:grpSp>
        <p:nvGrpSpPr>
          <p:cNvPr id="12304" name="Group 16"/>
          <p:cNvGrpSpPr>
            <a:grpSpLocks/>
          </p:cNvGrpSpPr>
          <p:nvPr/>
        </p:nvGrpSpPr>
        <p:grpSpPr bwMode="auto">
          <a:xfrm rot="5400000">
            <a:off x="2719662" y="2103031"/>
            <a:ext cx="648072" cy="1204137"/>
            <a:chOff x="1872" y="2352"/>
            <a:chExt cx="240" cy="240"/>
          </a:xfrm>
          <a:solidFill>
            <a:schemeClr val="accent2"/>
          </a:solidFill>
        </p:grpSpPr>
        <p:grpSp>
          <p:nvGrpSpPr>
            <p:cNvPr id="12305" name="Group 17"/>
            <p:cNvGrpSpPr>
              <a:grpSpLocks/>
            </p:cNvGrpSpPr>
            <p:nvPr/>
          </p:nvGrpSpPr>
          <p:grpSpPr bwMode="auto">
            <a:xfrm>
              <a:off x="1968" y="2352"/>
              <a:ext cx="144" cy="240"/>
              <a:chOff x="1968" y="2352"/>
              <a:chExt cx="144" cy="240"/>
            </a:xfrm>
            <a:grpFill/>
          </p:grpSpPr>
          <p:sp>
            <p:nvSpPr>
              <p:cNvPr id="12306" name="Oval 18"/>
              <p:cNvSpPr>
                <a:spLocks noChangeArrowheads="1"/>
              </p:cNvSpPr>
              <p:nvPr/>
            </p:nvSpPr>
            <p:spPr bwMode="gray">
              <a:xfrm>
                <a:off x="1968" y="2352"/>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7" name="Oval 19"/>
              <p:cNvSpPr>
                <a:spLocks noChangeArrowheads="1"/>
              </p:cNvSpPr>
              <p:nvPr/>
            </p:nvSpPr>
            <p:spPr bwMode="gray">
              <a:xfrm>
                <a:off x="2016" y="2400"/>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8" name="Oval 20"/>
              <p:cNvSpPr>
                <a:spLocks noChangeArrowheads="1"/>
              </p:cNvSpPr>
              <p:nvPr/>
            </p:nvSpPr>
            <p:spPr bwMode="gray">
              <a:xfrm>
                <a:off x="2064" y="2448"/>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9" name="Oval 21"/>
              <p:cNvSpPr>
                <a:spLocks noChangeArrowheads="1"/>
              </p:cNvSpPr>
              <p:nvPr/>
            </p:nvSpPr>
            <p:spPr bwMode="gray">
              <a:xfrm>
                <a:off x="2016" y="2496"/>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0" name="Oval 22"/>
              <p:cNvSpPr>
                <a:spLocks noChangeArrowheads="1"/>
              </p:cNvSpPr>
              <p:nvPr/>
            </p:nvSpPr>
            <p:spPr bwMode="gray">
              <a:xfrm>
                <a:off x="1968" y="2544"/>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11" name="Group 23"/>
            <p:cNvGrpSpPr>
              <a:grpSpLocks/>
            </p:cNvGrpSpPr>
            <p:nvPr/>
          </p:nvGrpSpPr>
          <p:grpSpPr bwMode="auto">
            <a:xfrm>
              <a:off x="1872" y="2352"/>
              <a:ext cx="144" cy="240"/>
              <a:chOff x="1968" y="2352"/>
              <a:chExt cx="144" cy="240"/>
            </a:xfrm>
            <a:grpFill/>
          </p:grpSpPr>
          <p:sp>
            <p:nvSpPr>
              <p:cNvPr id="12312" name="Oval 24"/>
              <p:cNvSpPr>
                <a:spLocks noChangeArrowheads="1"/>
              </p:cNvSpPr>
              <p:nvPr/>
            </p:nvSpPr>
            <p:spPr bwMode="gray">
              <a:xfrm>
                <a:off x="1968" y="2352"/>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3" name="Oval 25"/>
              <p:cNvSpPr>
                <a:spLocks noChangeArrowheads="1"/>
              </p:cNvSpPr>
              <p:nvPr/>
            </p:nvSpPr>
            <p:spPr bwMode="gray">
              <a:xfrm>
                <a:off x="2016" y="2400"/>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4" name="Oval 26"/>
              <p:cNvSpPr>
                <a:spLocks noChangeArrowheads="1"/>
              </p:cNvSpPr>
              <p:nvPr/>
            </p:nvSpPr>
            <p:spPr bwMode="gray">
              <a:xfrm>
                <a:off x="2064" y="2448"/>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5" name="Oval 27"/>
              <p:cNvSpPr>
                <a:spLocks noChangeArrowheads="1"/>
              </p:cNvSpPr>
              <p:nvPr/>
            </p:nvSpPr>
            <p:spPr bwMode="gray">
              <a:xfrm>
                <a:off x="2016" y="2496"/>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6" name="Oval 28"/>
              <p:cNvSpPr>
                <a:spLocks noChangeArrowheads="1"/>
              </p:cNvSpPr>
              <p:nvPr/>
            </p:nvSpPr>
            <p:spPr bwMode="gray">
              <a:xfrm>
                <a:off x="1968" y="2544"/>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12317" name="Group 29"/>
          <p:cNvGrpSpPr>
            <a:grpSpLocks/>
          </p:cNvGrpSpPr>
          <p:nvPr/>
        </p:nvGrpSpPr>
        <p:grpSpPr bwMode="auto">
          <a:xfrm rot="5400000">
            <a:off x="6831615" y="2096227"/>
            <a:ext cx="800100" cy="873358"/>
            <a:chOff x="1872" y="2352"/>
            <a:chExt cx="240" cy="240"/>
          </a:xfrm>
          <a:solidFill>
            <a:srgbClr val="00B050"/>
          </a:solidFill>
        </p:grpSpPr>
        <p:grpSp>
          <p:nvGrpSpPr>
            <p:cNvPr id="12318" name="Group 30"/>
            <p:cNvGrpSpPr>
              <a:grpSpLocks/>
            </p:cNvGrpSpPr>
            <p:nvPr/>
          </p:nvGrpSpPr>
          <p:grpSpPr bwMode="auto">
            <a:xfrm>
              <a:off x="1968" y="2352"/>
              <a:ext cx="144" cy="240"/>
              <a:chOff x="1968" y="2352"/>
              <a:chExt cx="144" cy="240"/>
            </a:xfrm>
            <a:grpFill/>
          </p:grpSpPr>
          <p:sp>
            <p:nvSpPr>
              <p:cNvPr id="12319" name="Oval 31"/>
              <p:cNvSpPr>
                <a:spLocks noChangeArrowheads="1"/>
              </p:cNvSpPr>
              <p:nvPr/>
            </p:nvSpPr>
            <p:spPr bwMode="gray">
              <a:xfrm>
                <a:off x="1968" y="2352"/>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0" name="Oval 32"/>
              <p:cNvSpPr>
                <a:spLocks noChangeArrowheads="1"/>
              </p:cNvSpPr>
              <p:nvPr/>
            </p:nvSpPr>
            <p:spPr bwMode="gray">
              <a:xfrm>
                <a:off x="2016" y="2400"/>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1" name="Oval 33"/>
              <p:cNvSpPr>
                <a:spLocks noChangeArrowheads="1"/>
              </p:cNvSpPr>
              <p:nvPr/>
            </p:nvSpPr>
            <p:spPr bwMode="gray">
              <a:xfrm>
                <a:off x="2064" y="2448"/>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2" name="Oval 34"/>
              <p:cNvSpPr>
                <a:spLocks noChangeArrowheads="1"/>
              </p:cNvSpPr>
              <p:nvPr/>
            </p:nvSpPr>
            <p:spPr bwMode="gray">
              <a:xfrm>
                <a:off x="2016" y="2496"/>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3" name="Oval 35"/>
              <p:cNvSpPr>
                <a:spLocks noChangeArrowheads="1"/>
              </p:cNvSpPr>
              <p:nvPr/>
            </p:nvSpPr>
            <p:spPr bwMode="gray">
              <a:xfrm>
                <a:off x="1968" y="2544"/>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24" name="Group 36"/>
            <p:cNvGrpSpPr>
              <a:grpSpLocks/>
            </p:cNvGrpSpPr>
            <p:nvPr/>
          </p:nvGrpSpPr>
          <p:grpSpPr bwMode="auto">
            <a:xfrm>
              <a:off x="1872" y="2352"/>
              <a:ext cx="144" cy="240"/>
              <a:chOff x="1968" y="2352"/>
              <a:chExt cx="144" cy="240"/>
            </a:xfrm>
            <a:grpFill/>
          </p:grpSpPr>
          <p:sp>
            <p:nvSpPr>
              <p:cNvPr id="12325" name="Oval 37"/>
              <p:cNvSpPr>
                <a:spLocks noChangeArrowheads="1"/>
              </p:cNvSpPr>
              <p:nvPr/>
            </p:nvSpPr>
            <p:spPr bwMode="gray">
              <a:xfrm>
                <a:off x="1968" y="2352"/>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6" name="Oval 38"/>
              <p:cNvSpPr>
                <a:spLocks noChangeArrowheads="1"/>
              </p:cNvSpPr>
              <p:nvPr/>
            </p:nvSpPr>
            <p:spPr bwMode="gray">
              <a:xfrm>
                <a:off x="2016" y="2400"/>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7" name="Oval 39"/>
              <p:cNvSpPr>
                <a:spLocks noChangeArrowheads="1"/>
              </p:cNvSpPr>
              <p:nvPr/>
            </p:nvSpPr>
            <p:spPr bwMode="gray">
              <a:xfrm>
                <a:off x="2064" y="2448"/>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8" name="Oval 40"/>
              <p:cNvSpPr>
                <a:spLocks noChangeArrowheads="1"/>
              </p:cNvSpPr>
              <p:nvPr/>
            </p:nvSpPr>
            <p:spPr bwMode="gray">
              <a:xfrm>
                <a:off x="2016" y="2496"/>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9" name="Oval 41"/>
              <p:cNvSpPr>
                <a:spLocks noChangeArrowheads="1"/>
              </p:cNvSpPr>
              <p:nvPr/>
            </p:nvSpPr>
            <p:spPr bwMode="gray">
              <a:xfrm>
                <a:off x="1968" y="2544"/>
                <a:ext cx="48" cy="4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12330" name="Text Box 42"/>
          <p:cNvSpPr txBox="1">
            <a:spLocks noChangeArrowheads="1"/>
          </p:cNvSpPr>
          <p:nvPr/>
        </p:nvSpPr>
        <p:spPr bwMode="gray">
          <a:xfrm>
            <a:off x="1823078" y="1579632"/>
            <a:ext cx="6477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ar-SA" sz="4000" b="1" dirty="0" smtClean="0">
                <a:solidFill>
                  <a:srgbClr val="FF0000"/>
                </a:solidFill>
                <a:cs typeface="Arial" pitchFamily="34" charset="0"/>
              </a:rPr>
              <a:t>طبيعية                    صناعية </a:t>
            </a:r>
            <a:endParaRPr lang="en-US" sz="4000" b="1" dirty="0">
              <a:solidFill>
                <a:srgbClr val="FF0000"/>
              </a:solidFill>
              <a:cs typeface="Arial" pitchFamily="34" charset="0"/>
            </a:endParaRPr>
          </a:p>
        </p:txBody>
      </p:sp>
      <p:sp>
        <p:nvSpPr>
          <p:cNvPr id="2" name="مستطيل 1"/>
          <p:cNvSpPr/>
          <p:nvPr/>
        </p:nvSpPr>
        <p:spPr>
          <a:xfrm>
            <a:off x="1907704" y="4797152"/>
            <a:ext cx="3926511" cy="1015663"/>
          </a:xfrm>
          <a:prstGeom prst="rect">
            <a:avLst/>
          </a:prstGeom>
        </p:spPr>
        <p:txBody>
          <a:bodyPr wrap="square">
            <a:spAutoFit/>
          </a:bodyPr>
          <a:lstStyle/>
          <a:p>
            <a:pPr algn="r" rtl="1"/>
            <a:r>
              <a:rPr lang="ar-SA" sz="2000" b="1" dirty="0" smtClean="0">
                <a:solidFill>
                  <a:schemeClr val="tx1">
                    <a:lumMod val="95000"/>
                    <a:lumOff val="5000"/>
                  </a:schemeClr>
                </a:solidFill>
              </a:rPr>
              <a:t>فمعظمها تختلف </a:t>
            </a:r>
            <a:r>
              <a:rPr lang="ar-SA" sz="2000" b="1" dirty="0" err="1" smtClean="0">
                <a:solidFill>
                  <a:schemeClr val="tx1">
                    <a:lumMod val="95000"/>
                    <a:lumOff val="5000"/>
                  </a:schemeClr>
                </a:solidFill>
              </a:rPr>
              <a:t>فى</a:t>
            </a:r>
            <a:r>
              <a:rPr lang="ar-SA" sz="2000" b="1" dirty="0" smtClean="0">
                <a:solidFill>
                  <a:schemeClr val="tx1">
                    <a:lumMod val="95000"/>
                    <a:lumOff val="5000"/>
                  </a:schemeClr>
                </a:solidFill>
              </a:rPr>
              <a:t> التركيب عن </a:t>
            </a:r>
            <a:r>
              <a:rPr lang="ar-SA" sz="2000" b="1" dirty="0" err="1" smtClean="0">
                <a:solidFill>
                  <a:schemeClr val="tx1">
                    <a:lumMod val="95000"/>
                    <a:lumOff val="5000"/>
                  </a:schemeClr>
                </a:solidFill>
              </a:rPr>
              <a:t>الاندول</a:t>
            </a:r>
            <a:r>
              <a:rPr lang="ar-SA" sz="2000" b="1" dirty="0" smtClean="0">
                <a:solidFill>
                  <a:schemeClr val="tx1">
                    <a:lumMod val="95000"/>
                    <a:lumOff val="5000"/>
                  </a:schemeClr>
                </a:solidFill>
              </a:rPr>
              <a:t> إذ تكون أحماض </a:t>
            </a:r>
            <a:r>
              <a:rPr lang="ar-SA" sz="2000" b="1" dirty="0" err="1" smtClean="0">
                <a:solidFill>
                  <a:schemeClr val="tx1">
                    <a:lumMod val="95000"/>
                    <a:lumOff val="5000"/>
                  </a:schemeClr>
                </a:solidFill>
              </a:rPr>
              <a:t>فينوكس</a:t>
            </a:r>
            <a:r>
              <a:rPr lang="ar-SA" sz="2000" b="1" dirty="0" smtClean="0">
                <a:solidFill>
                  <a:schemeClr val="tx1">
                    <a:lumMod val="95000"/>
                    <a:lumOff val="5000"/>
                  </a:schemeClr>
                </a:solidFill>
              </a:rPr>
              <a:t> أو </a:t>
            </a:r>
            <a:r>
              <a:rPr lang="ar-SA" sz="2000" b="1" dirty="0" err="1" smtClean="0">
                <a:solidFill>
                  <a:schemeClr val="tx1">
                    <a:lumMod val="95000"/>
                    <a:lumOff val="5000"/>
                  </a:schemeClr>
                </a:solidFill>
              </a:rPr>
              <a:t>نفثالين</a:t>
            </a:r>
            <a:r>
              <a:rPr lang="ar-SA" sz="2000" b="1" dirty="0" smtClean="0">
                <a:solidFill>
                  <a:schemeClr val="tx1">
                    <a:lumMod val="95000"/>
                    <a:lumOff val="5000"/>
                  </a:schemeClr>
                </a:solidFill>
              </a:rPr>
              <a:t> لكن تأثيرها </a:t>
            </a:r>
            <a:r>
              <a:rPr lang="ar-SA" sz="2000" b="1" dirty="0" err="1" smtClean="0">
                <a:solidFill>
                  <a:schemeClr val="tx1">
                    <a:lumMod val="95000"/>
                    <a:lumOff val="5000"/>
                  </a:schemeClr>
                </a:solidFill>
              </a:rPr>
              <a:t>الهرمونى</a:t>
            </a:r>
            <a:r>
              <a:rPr lang="ar-SA" sz="2000" b="1" dirty="0" smtClean="0">
                <a:solidFill>
                  <a:schemeClr val="tx1">
                    <a:lumMod val="95000"/>
                    <a:lumOff val="5000"/>
                  </a:schemeClr>
                </a:solidFill>
              </a:rPr>
              <a:t> يشبه </a:t>
            </a:r>
            <a:r>
              <a:rPr lang="ar-SA" sz="2000" b="1" dirty="0" err="1" smtClean="0">
                <a:solidFill>
                  <a:schemeClr val="tx1">
                    <a:lumMod val="95000"/>
                    <a:lumOff val="5000"/>
                  </a:schemeClr>
                </a:solidFill>
              </a:rPr>
              <a:t>الاوكسين</a:t>
            </a:r>
            <a:r>
              <a:rPr lang="ar-SA" sz="2000" b="1" dirty="0" smtClean="0">
                <a:solidFill>
                  <a:schemeClr val="tx1">
                    <a:lumMod val="95000"/>
                    <a:lumOff val="5000"/>
                  </a:schemeClr>
                </a:solidFill>
              </a:rPr>
              <a:t> .</a:t>
            </a:r>
            <a:endParaRPr lang="ar-SA" sz="2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1600" y="548680"/>
            <a:ext cx="7272808"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smtClean="0">
                <a:ln>
                  <a:noFill/>
                </a:ln>
                <a:solidFill>
                  <a:srgbClr val="FF0000"/>
                </a:solidFill>
                <a:uLnTx/>
                <a:uFillTx/>
                <a:latin typeface="Calibri"/>
                <a:cs typeface="Arial"/>
              </a:rPr>
              <a:t>ما هو الفرق الظاهري بين الهرمون الطبيعي </a:t>
            </a:r>
            <a:r>
              <a:rPr kumimoji="0" lang="en-US" sz="3200" b="1" i="0" u="none" strike="noStrike" kern="0" cap="none" spc="0" normalizeH="0" baseline="0" noProof="0" dirty="0" smtClean="0">
                <a:ln>
                  <a:noFill/>
                </a:ln>
                <a:solidFill>
                  <a:srgbClr val="FF0000"/>
                </a:solidFill>
                <a:uLnTx/>
                <a:uFillTx/>
                <a:latin typeface="Calibri"/>
              </a:rPr>
              <a:t>IAA</a:t>
            </a:r>
            <a:r>
              <a:rPr kumimoji="0" lang="ar-SA" sz="3200" b="1" i="0" u="none" strike="noStrike" kern="0" cap="none" spc="0" normalizeH="0" baseline="0" noProof="0" dirty="0" smtClean="0">
                <a:ln>
                  <a:noFill/>
                </a:ln>
                <a:solidFill>
                  <a:srgbClr val="FF0000"/>
                </a:solidFill>
                <a:uLnTx/>
                <a:uFillTx/>
                <a:latin typeface="Calibri"/>
                <a:cs typeface="Arial"/>
              </a:rPr>
              <a:t> والهرمون الصناعي </a:t>
            </a:r>
            <a:r>
              <a:rPr kumimoji="0" lang="en-US" sz="3200" b="1" i="0" u="none" strike="noStrike" kern="0" cap="none" spc="0" normalizeH="0" baseline="0" noProof="0" dirty="0" smtClean="0">
                <a:ln>
                  <a:noFill/>
                </a:ln>
                <a:solidFill>
                  <a:srgbClr val="FF0000"/>
                </a:solidFill>
                <a:uLnTx/>
                <a:uFillTx/>
                <a:latin typeface="Calibri"/>
              </a:rPr>
              <a:t>IBA</a:t>
            </a:r>
            <a:r>
              <a:rPr kumimoji="0" lang="ar-SA" sz="3200" b="1" i="0" u="none" strike="noStrike" kern="0" cap="none" spc="0" normalizeH="0" baseline="0" noProof="0" dirty="0" smtClean="0">
                <a:ln>
                  <a:noFill/>
                </a:ln>
                <a:solidFill>
                  <a:srgbClr val="FF0000"/>
                </a:solidFill>
                <a:uLnTx/>
                <a:uFillTx/>
                <a:latin typeface="Calibri"/>
                <a:cs typeface="Arial"/>
              </a:rPr>
              <a:t> </a:t>
            </a:r>
            <a:endParaRPr kumimoji="0" lang="ar-SA" sz="1200" b="0" i="0" u="none" strike="noStrike" kern="0" cap="none" spc="0" normalizeH="0" baseline="0" noProof="0" dirty="0" smtClean="0">
              <a:ln>
                <a:noFill/>
              </a:ln>
              <a:solidFill>
                <a:srgbClr val="FF0000"/>
              </a:solidFill>
              <a:uLnTx/>
              <a:uFillTx/>
            </a:endParaRPr>
          </a:p>
        </p:txBody>
      </p:sp>
      <p:pic>
        <p:nvPicPr>
          <p:cNvPr id="829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60648"/>
            <a:ext cx="12241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عنصر نائب للمحتوى 3"/>
          <p:cNvGraphicFramePr>
            <a:graphicFrameLocks/>
          </p:cNvGraphicFramePr>
          <p:nvPr>
            <p:extLst>
              <p:ext uri="{D42A27DB-BD31-4B8C-83A1-F6EECF244321}">
                <p14:modId xmlns="" xmlns:p14="http://schemas.microsoft.com/office/powerpoint/2010/main" val="2823572618"/>
              </p:ext>
            </p:extLst>
          </p:nvPr>
        </p:nvGraphicFramePr>
        <p:xfrm>
          <a:off x="1612453" y="1625898"/>
          <a:ext cx="6631955" cy="2926080"/>
        </p:xfrm>
        <a:graphic>
          <a:graphicData uri="http://schemas.openxmlformats.org/drawingml/2006/table">
            <a:tbl>
              <a:tblPr rtl="1">
                <a:tableStyleId>{D7AC3CCA-C797-4891-BE02-D94E43425B78}</a:tableStyleId>
              </a:tblPr>
              <a:tblGrid>
                <a:gridCol w="3124671"/>
                <a:gridCol w="3507284"/>
              </a:tblGrid>
              <a:tr h="540060">
                <a:tc>
                  <a:txBody>
                    <a:bodyPr/>
                    <a:lstStyle/>
                    <a:p>
                      <a:pPr algn="ctr" rtl="1">
                        <a:lnSpc>
                          <a:spcPct val="150000"/>
                        </a:lnSpc>
                        <a:spcAft>
                          <a:spcPts val="0"/>
                        </a:spcAft>
                      </a:pPr>
                      <a:r>
                        <a:rPr lang="ar-SA" sz="3200" dirty="0">
                          <a:solidFill>
                            <a:srgbClr val="FF0000"/>
                          </a:solidFill>
                        </a:rPr>
                        <a:t>الهرمون </a:t>
                      </a:r>
                      <a:r>
                        <a:rPr lang="ar-SA" sz="3200" dirty="0" smtClean="0">
                          <a:solidFill>
                            <a:srgbClr val="FF0000"/>
                          </a:solidFill>
                        </a:rPr>
                        <a:t>الطبيعي </a:t>
                      </a:r>
                      <a:r>
                        <a:rPr lang="en-US" sz="1800" b="0" i="0" kern="1200" dirty="0" smtClean="0">
                          <a:solidFill>
                            <a:schemeClr val="dk1"/>
                          </a:solidFill>
                          <a:effectLst/>
                          <a:latin typeface="+mn-lt"/>
                          <a:ea typeface="+mn-ea"/>
                          <a:cs typeface="+mn-cs"/>
                        </a:rPr>
                        <a:t> (IAA)</a:t>
                      </a:r>
                      <a:endParaRPr lang="en-US" sz="3200" dirty="0">
                        <a:solidFill>
                          <a:srgbClr val="FF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3200" dirty="0">
                          <a:solidFill>
                            <a:srgbClr val="FF0000"/>
                          </a:solidFill>
                        </a:rPr>
                        <a:t>الهرمون </a:t>
                      </a:r>
                      <a:r>
                        <a:rPr lang="ar-SA" sz="3200" dirty="0" smtClean="0">
                          <a:solidFill>
                            <a:srgbClr val="FF0000"/>
                          </a:solidFill>
                        </a:rPr>
                        <a:t>الصناعي</a:t>
                      </a:r>
                      <a:r>
                        <a:rPr lang="en-US" sz="3200" dirty="0" smtClean="0">
                          <a:solidFill>
                            <a:srgbClr val="FF0000"/>
                          </a:solidFill>
                        </a:rPr>
                        <a:t> </a:t>
                      </a:r>
                      <a:r>
                        <a:rPr lang="en-US" sz="1800" b="0" i="0" kern="1200" dirty="0" smtClean="0">
                          <a:solidFill>
                            <a:schemeClr val="dk1"/>
                          </a:solidFill>
                          <a:effectLst/>
                          <a:latin typeface="+mn-lt"/>
                          <a:ea typeface="+mn-ea"/>
                          <a:cs typeface="+mn-cs"/>
                        </a:rPr>
                        <a:t>(IBA)</a:t>
                      </a:r>
                      <a:endParaRPr lang="en-US" sz="3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r>
              <a:tr h="540060">
                <a:tc>
                  <a:txBody>
                    <a:bodyPr/>
                    <a:lstStyle/>
                    <a:p>
                      <a:pPr algn="ctr" rtl="1">
                        <a:lnSpc>
                          <a:spcPct val="150000"/>
                        </a:lnSpc>
                        <a:spcAft>
                          <a:spcPts val="0"/>
                        </a:spcAft>
                      </a:pPr>
                      <a:r>
                        <a:rPr lang="ar-SA" sz="3200" dirty="0">
                          <a:solidFill>
                            <a:schemeClr val="accent2">
                              <a:lumMod val="50000"/>
                            </a:schemeClr>
                          </a:solidFill>
                        </a:rPr>
                        <a:t>طويلة الجذور</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lnSpc>
                          <a:spcPct val="150000"/>
                        </a:lnSpc>
                        <a:spcAft>
                          <a:spcPts val="0"/>
                        </a:spcAft>
                      </a:pPr>
                      <a:r>
                        <a:rPr lang="ar-SA" sz="3200" dirty="0">
                          <a:solidFill>
                            <a:schemeClr val="accent1">
                              <a:lumMod val="50000"/>
                            </a:schemeClr>
                          </a:solidFill>
                        </a:rPr>
                        <a:t>قصيرة الجذور</a:t>
                      </a:r>
                      <a:endParaRPr lang="en-US" sz="3200" dirty="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40060">
                <a:tc>
                  <a:txBody>
                    <a:bodyPr/>
                    <a:lstStyle/>
                    <a:p>
                      <a:pPr algn="ctr" rtl="1">
                        <a:lnSpc>
                          <a:spcPct val="150000"/>
                        </a:lnSpc>
                        <a:spcAft>
                          <a:spcPts val="0"/>
                        </a:spcAft>
                      </a:pPr>
                      <a:r>
                        <a:rPr lang="ar-SA" sz="3200" dirty="0">
                          <a:solidFill>
                            <a:schemeClr val="accent2">
                              <a:lumMod val="50000"/>
                            </a:schemeClr>
                          </a:solidFill>
                        </a:rPr>
                        <a:t>عدد الجذور قليلة</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lnSpc>
                          <a:spcPct val="150000"/>
                        </a:lnSpc>
                        <a:spcAft>
                          <a:spcPts val="0"/>
                        </a:spcAft>
                      </a:pPr>
                      <a:r>
                        <a:rPr lang="ar-SA" sz="3200">
                          <a:solidFill>
                            <a:schemeClr val="accent1">
                              <a:lumMod val="50000"/>
                            </a:schemeClr>
                          </a:solidFill>
                        </a:rPr>
                        <a:t>عدد الجذور كثيرة</a:t>
                      </a:r>
                      <a:endParaRPr lang="en-US" sz="320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40060">
                <a:tc>
                  <a:txBody>
                    <a:bodyPr/>
                    <a:lstStyle/>
                    <a:p>
                      <a:pPr algn="ctr" rtl="1">
                        <a:lnSpc>
                          <a:spcPct val="150000"/>
                        </a:lnSpc>
                        <a:spcAft>
                          <a:spcPts val="0"/>
                        </a:spcAft>
                      </a:pPr>
                      <a:r>
                        <a:rPr lang="ar-SA" sz="3200" dirty="0">
                          <a:solidFill>
                            <a:schemeClr val="accent2">
                              <a:lumMod val="50000"/>
                            </a:schemeClr>
                          </a:solidFill>
                        </a:rPr>
                        <a:t>أقل من ناحية السمك</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rtl="1">
                        <a:lnSpc>
                          <a:spcPct val="150000"/>
                        </a:lnSpc>
                        <a:spcAft>
                          <a:spcPts val="0"/>
                        </a:spcAft>
                      </a:pPr>
                      <a:r>
                        <a:rPr lang="ar-SA" sz="3200" dirty="0">
                          <a:solidFill>
                            <a:schemeClr val="accent1">
                              <a:lumMod val="50000"/>
                            </a:schemeClr>
                          </a:solidFill>
                        </a:rPr>
                        <a:t>تكون سميكة جداً</a:t>
                      </a:r>
                      <a:endParaRPr lang="en-US" sz="3200" dirty="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40000"/>
                        <a:lumOff val="60000"/>
                      </a:schemeClr>
                    </a:solidFill>
                  </a:tcPr>
                </a:tc>
              </a:tr>
            </a:tbl>
          </a:graphicData>
        </a:graphic>
      </p:graphicFrame>
      <p:pic>
        <p:nvPicPr>
          <p:cNvPr id="829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4653136"/>
            <a:ext cx="2981032" cy="2204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5596252"/>
      </p:ext>
    </p:extLst>
  </p:cSld>
  <p:clrMapOvr>
    <a:masterClrMapping/>
  </p:clrMapOvr>
</p:sld>
</file>

<file path=ppt/theme/theme1.xml><?xml version="1.0" encoding="utf-8"?>
<a:theme xmlns:a="http://schemas.openxmlformats.org/drawingml/2006/main" name="572TGp_fresh_ligh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Template>
  <TotalTime>309</TotalTime>
  <Words>531</Words>
  <Application>Microsoft Office PowerPoint</Application>
  <PresentationFormat>عرض على الشاشة (3:4)‏</PresentationFormat>
  <Paragraphs>77</Paragraphs>
  <Slides>12</Slides>
  <Notes>7</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572TGp_fresh_light</vt:lpstr>
      <vt:lpstr>LAB 5 373نبت منظمات النمو</vt:lpstr>
      <vt:lpstr>المحتويات </vt:lpstr>
      <vt:lpstr> الجذور </vt:lpstr>
      <vt:lpstr>الشريحة 4</vt:lpstr>
      <vt:lpstr>الشريحة 5</vt:lpstr>
      <vt:lpstr>الشريحة 6</vt:lpstr>
      <vt:lpstr>• العوامل التي تؤثر على تكوين الجذور العرضية على العقل</vt:lpstr>
      <vt:lpstr>بعض أنواع الاوكسينات</vt:lpstr>
      <vt:lpstr>الشريحة 9</vt:lpstr>
      <vt:lpstr>الشريحة 10</vt:lpstr>
      <vt:lpstr>الشريحة 11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5 373نبت منظمات النمو</dc:title>
  <dc:creator>yasmeen</dc:creator>
  <cp:lastModifiedBy>a</cp:lastModifiedBy>
  <cp:revision>48</cp:revision>
  <dcterms:created xsi:type="dcterms:W3CDTF">2013-10-23T16:06:12Z</dcterms:created>
  <dcterms:modified xsi:type="dcterms:W3CDTF">2016-10-21T14:08:11Z</dcterms:modified>
</cp:coreProperties>
</file>