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81" r:id="rId3"/>
    <p:sldId id="282" r:id="rId4"/>
    <p:sldId id="283" r:id="rId5"/>
    <p:sldId id="293" r:id="rId6"/>
    <p:sldId id="285" r:id="rId7"/>
    <p:sldId id="295" r:id="rId8"/>
    <p:sldId id="294" r:id="rId9"/>
    <p:sldId id="287" r:id="rId10"/>
    <p:sldId id="297" r:id="rId11"/>
    <p:sldId id="289" r:id="rId12"/>
    <p:sldId id="296" r:id="rId1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itchFamily="34" charset="0"/>
        <a:ea typeface="+mn-ea"/>
        <a:cs typeface="+mn-cs"/>
      </a:defRPr>
    </a:lvl1pPr>
    <a:lvl2pPr marL="457200" algn="ctr" rtl="0" fontAlgn="base">
      <a:spcBef>
        <a:spcPct val="0"/>
      </a:spcBef>
      <a:spcAft>
        <a:spcPct val="0"/>
      </a:spcAft>
      <a:defRPr sz="2400" kern="1200">
        <a:solidFill>
          <a:schemeClr val="tx1"/>
        </a:solidFill>
        <a:latin typeface="Arial" pitchFamily="34" charset="0"/>
        <a:ea typeface="+mn-ea"/>
        <a:cs typeface="+mn-cs"/>
      </a:defRPr>
    </a:lvl2pPr>
    <a:lvl3pPr marL="914400" algn="ctr" rtl="0" fontAlgn="base">
      <a:spcBef>
        <a:spcPct val="0"/>
      </a:spcBef>
      <a:spcAft>
        <a:spcPct val="0"/>
      </a:spcAft>
      <a:defRPr sz="2400" kern="1200">
        <a:solidFill>
          <a:schemeClr val="tx1"/>
        </a:solidFill>
        <a:latin typeface="Arial" pitchFamily="34" charset="0"/>
        <a:ea typeface="+mn-ea"/>
        <a:cs typeface="+mn-cs"/>
      </a:defRPr>
    </a:lvl3pPr>
    <a:lvl4pPr marL="1371600" algn="ctr" rtl="0" fontAlgn="base">
      <a:spcBef>
        <a:spcPct val="0"/>
      </a:spcBef>
      <a:spcAft>
        <a:spcPct val="0"/>
      </a:spcAft>
      <a:defRPr sz="2400" kern="1200">
        <a:solidFill>
          <a:schemeClr val="tx1"/>
        </a:solidFill>
        <a:latin typeface="Arial" pitchFamily="34" charset="0"/>
        <a:ea typeface="+mn-ea"/>
        <a:cs typeface="+mn-cs"/>
      </a:defRPr>
    </a:lvl4pPr>
    <a:lvl5pPr marL="1828800" algn="ctr" rtl="0" fontAlgn="base">
      <a:spcBef>
        <a:spcPct val="0"/>
      </a:spcBef>
      <a:spcAft>
        <a:spcPct val="0"/>
      </a:spcAft>
      <a:defRPr sz="2400" kern="1200">
        <a:solidFill>
          <a:schemeClr val="tx1"/>
        </a:solidFill>
        <a:latin typeface="Arial" pitchFamily="34" charset="0"/>
        <a:ea typeface="+mn-ea"/>
        <a:cs typeface="+mn-cs"/>
      </a:defRPr>
    </a:lvl5pPr>
    <a:lvl6pPr marL="2286000" algn="r" defTabSz="914400" rtl="1" eaLnBrk="1" latinLnBrk="0" hangingPunct="1">
      <a:defRPr sz="2400" kern="1200">
        <a:solidFill>
          <a:schemeClr val="tx1"/>
        </a:solidFill>
        <a:latin typeface="Arial" pitchFamily="34" charset="0"/>
        <a:ea typeface="+mn-ea"/>
        <a:cs typeface="+mn-cs"/>
      </a:defRPr>
    </a:lvl6pPr>
    <a:lvl7pPr marL="2743200" algn="r" defTabSz="914400" rtl="1" eaLnBrk="1" latinLnBrk="0" hangingPunct="1">
      <a:defRPr sz="2400" kern="1200">
        <a:solidFill>
          <a:schemeClr val="tx1"/>
        </a:solidFill>
        <a:latin typeface="Arial" pitchFamily="34" charset="0"/>
        <a:ea typeface="+mn-ea"/>
        <a:cs typeface="+mn-cs"/>
      </a:defRPr>
    </a:lvl7pPr>
    <a:lvl8pPr marL="3200400" algn="r" defTabSz="914400" rtl="1" eaLnBrk="1" latinLnBrk="0" hangingPunct="1">
      <a:defRPr sz="2400" kern="1200">
        <a:solidFill>
          <a:schemeClr val="tx1"/>
        </a:solidFill>
        <a:latin typeface="Arial" pitchFamily="34" charset="0"/>
        <a:ea typeface="+mn-ea"/>
        <a:cs typeface="+mn-cs"/>
      </a:defRPr>
    </a:lvl8pPr>
    <a:lvl9pPr marL="3657600" algn="r" defTabSz="914400" rtl="1"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13"/>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نمط متوسط 4 - تميي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610" autoAdjust="0"/>
    <p:restoredTop sz="95596" autoAdjust="0"/>
  </p:normalViewPr>
  <p:slideViewPr>
    <p:cSldViewPr>
      <p:cViewPr varScale="1">
        <p:scale>
          <a:sx n="69" d="100"/>
          <a:sy n="69" d="100"/>
        </p:scale>
        <p:origin x="7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B89B91F-A0D1-4317-B10D-C1C5119AA934}" type="slidenum">
              <a:rPr lang="en-US"/>
              <a:pPr/>
              <a:t>‹#›</a:t>
            </a:fld>
            <a:endParaRPr lang="en-US"/>
          </a:p>
        </p:txBody>
      </p:sp>
    </p:spTree>
    <p:extLst>
      <p:ext uri="{BB962C8B-B14F-4D97-AF65-F5344CB8AC3E}">
        <p14:creationId xmlns:p14="http://schemas.microsoft.com/office/powerpoint/2010/main" val="13480748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4448175"/>
            <a:ext cx="8534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lgn="ctr">
              <a:defRPr sz="4000"/>
            </a:lvl1pPr>
          </a:lstStyle>
          <a:p>
            <a:pPr lvl="0"/>
            <a:r>
              <a:rPr lang="ar-SA" noProof="0" smtClean="0"/>
              <a:t>انقر لتحرير نمط العنوان الرئيسي</a:t>
            </a:r>
            <a:endParaRPr lang="en-US" noProof="0" smtClean="0"/>
          </a:p>
        </p:txBody>
      </p:sp>
      <p:sp>
        <p:nvSpPr>
          <p:cNvPr id="3075" name="Rectangle 3"/>
          <p:cNvSpPr>
            <a:spLocks noGrp="1" noChangeArrowheads="1"/>
          </p:cNvSpPr>
          <p:nvPr>
            <p:ph type="subTitle" idx="1"/>
          </p:nvPr>
        </p:nvSpPr>
        <p:spPr>
          <a:xfrm>
            <a:off x="381000" y="5133975"/>
            <a:ext cx="85344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lgn="ctr">
              <a:buFontTx/>
              <a:buNone/>
              <a:defRPr sz="2800"/>
            </a:lvl1pPr>
          </a:lstStyle>
          <a:p>
            <a:pPr lvl="0"/>
            <a:r>
              <a:rPr lang="ar-SA" noProof="0" smtClean="0"/>
              <a:t>انقر لتحرير نمط العنوان الثانوي الرئيسي</a:t>
            </a:r>
            <a:endParaRPr lang="en-US" noProof="0" smtClean="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288679157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75438" y="95250"/>
            <a:ext cx="2182812" cy="5695950"/>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123825" y="95250"/>
            <a:ext cx="6399213" cy="569595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243477997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361497524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Tree>
    <p:extLst>
      <p:ext uri="{BB962C8B-B14F-4D97-AF65-F5344CB8AC3E}">
        <p14:creationId xmlns:p14="http://schemas.microsoft.com/office/powerpoint/2010/main" val="37173536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525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86300" y="1524000"/>
            <a:ext cx="3581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183728327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Tree>
    <p:extLst>
      <p:ext uri="{BB962C8B-B14F-4D97-AF65-F5344CB8AC3E}">
        <p14:creationId xmlns:p14="http://schemas.microsoft.com/office/powerpoint/2010/main" val="20173431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254765801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7693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335576140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Tree>
    <p:extLst>
      <p:ext uri="{BB962C8B-B14F-4D97-AF65-F5344CB8AC3E}">
        <p14:creationId xmlns:p14="http://schemas.microsoft.com/office/powerpoint/2010/main" val="321122980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3825" y="95250"/>
            <a:ext cx="87344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sp>
        <p:nvSpPr>
          <p:cNvPr id="1027" name="Rectangle 3"/>
          <p:cNvSpPr>
            <a:spLocks noGrp="1" noChangeArrowheads="1"/>
          </p:cNvSpPr>
          <p:nvPr>
            <p:ph type="body" idx="1"/>
          </p:nvPr>
        </p:nvSpPr>
        <p:spPr bwMode="auto">
          <a:xfrm>
            <a:off x="952500" y="15240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Microsoft Sans Serif" pitchFamily="34" charset="0"/>
        </a:defRPr>
      </a:lvl2pPr>
      <a:lvl3pPr algn="l" rtl="1" eaLnBrk="1" fontAlgn="base" hangingPunct="1">
        <a:spcBef>
          <a:spcPct val="0"/>
        </a:spcBef>
        <a:spcAft>
          <a:spcPct val="0"/>
        </a:spcAft>
        <a:defRPr sz="4400">
          <a:solidFill>
            <a:schemeClr val="tx1"/>
          </a:solidFill>
          <a:latin typeface="Microsoft Sans Serif" pitchFamily="34" charset="0"/>
        </a:defRPr>
      </a:lvl3pPr>
      <a:lvl4pPr algn="l" rtl="1" eaLnBrk="1" fontAlgn="base" hangingPunct="1">
        <a:spcBef>
          <a:spcPct val="0"/>
        </a:spcBef>
        <a:spcAft>
          <a:spcPct val="0"/>
        </a:spcAft>
        <a:defRPr sz="4400">
          <a:solidFill>
            <a:schemeClr val="tx1"/>
          </a:solidFill>
          <a:latin typeface="Microsoft Sans Serif" pitchFamily="34" charset="0"/>
        </a:defRPr>
      </a:lvl4pPr>
      <a:lvl5pPr algn="l" rtl="1" eaLnBrk="1" fontAlgn="base" hangingPunct="1">
        <a:spcBef>
          <a:spcPct val="0"/>
        </a:spcBef>
        <a:spcAft>
          <a:spcPct val="0"/>
        </a:spcAft>
        <a:defRPr sz="4400">
          <a:solidFill>
            <a:schemeClr val="tx1"/>
          </a:solidFill>
          <a:latin typeface="Microsoft Sans Serif" pitchFamily="34" charset="0"/>
        </a:defRPr>
      </a:lvl5pPr>
      <a:lvl6pPr marL="457200" algn="l" rtl="1" eaLnBrk="1" fontAlgn="base" hangingPunct="1">
        <a:spcBef>
          <a:spcPct val="0"/>
        </a:spcBef>
        <a:spcAft>
          <a:spcPct val="0"/>
        </a:spcAft>
        <a:defRPr sz="4400">
          <a:solidFill>
            <a:schemeClr val="tx1"/>
          </a:solidFill>
          <a:latin typeface="Microsoft Sans Serif" pitchFamily="34" charset="0"/>
        </a:defRPr>
      </a:lvl6pPr>
      <a:lvl7pPr marL="914400" algn="l" rtl="1" eaLnBrk="1" fontAlgn="base" hangingPunct="1">
        <a:spcBef>
          <a:spcPct val="0"/>
        </a:spcBef>
        <a:spcAft>
          <a:spcPct val="0"/>
        </a:spcAft>
        <a:defRPr sz="4400">
          <a:solidFill>
            <a:schemeClr val="tx1"/>
          </a:solidFill>
          <a:latin typeface="Microsoft Sans Serif" pitchFamily="34" charset="0"/>
        </a:defRPr>
      </a:lvl7pPr>
      <a:lvl8pPr marL="1371600" algn="l" rtl="1" eaLnBrk="1" fontAlgn="base" hangingPunct="1">
        <a:spcBef>
          <a:spcPct val="0"/>
        </a:spcBef>
        <a:spcAft>
          <a:spcPct val="0"/>
        </a:spcAft>
        <a:defRPr sz="4400">
          <a:solidFill>
            <a:schemeClr val="tx1"/>
          </a:solidFill>
          <a:latin typeface="Microsoft Sans Serif" pitchFamily="34" charset="0"/>
        </a:defRPr>
      </a:lvl8pPr>
      <a:lvl9pPr marL="1828800" algn="l" rtl="1"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4448174"/>
            <a:ext cx="8534400" cy="1141065"/>
          </a:xfrm>
        </p:spPr>
        <p:txBody>
          <a:bodyPr/>
          <a:lstStyle/>
          <a:p>
            <a:r>
              <a:rPr lang="ar-SA" b="1" dirty="0" smtClean="0">
                <a:effectLst>
                  <a:outerShdw blurRad="50800" dist="38100" algn="tr" rotWithShape="0">
                    <a:prstClr val="black">
                      <a:alpha val="40000"/>
                    </a:prstClr>
                  </a:outerShdw>
                </a:effectLst>
              </a:rPr>
              <a:t>معمل 4-373 نبت</a:t>
            </a:r>
            <a:br>
              <a:rPr lang="ar-SA" b="1" dirty="0" smtClean="0">
                <a:effectLst>
                  <a:outerShdw blurRad="50800" dist="38100" algn="tr" rotWithShape="0">
                    <a:prstClr val="black">
                      <a:alpha val="40000"/>
                    </a:prstClr>
                  </a:outerShdw>
                </a:effectLst>
              </a:rPr>
            </a:br>
            <a:r>
              <a:rPr lang="ar-SA" b="1" dirty="0" smtClean="0">
                <a:effectLst>
                  <a:outerShdw blurRad="50800" dist="38100" algn="tr" rotWithShape="0">
                    <a:prstClr val="black">
                      <a:alpha val="40000"/>
                    </a:prstClr>
                  </a:outerShdw>
                </a:effectLst>
              </a:rPr>
              <a:t>دراسة تأثير الهرمونات ( منظمات النمو )</a:t>
            </a:r>
            <a:endParaRPr lang="ar-SA" dirty="0"/>
          </a:p>
        </p:txBody>
      </p:sp>
    </p:spTree>
    <p:extLst>
      <p:ext uri="{BB962C8B-B14F-4D97-AF65-F5344CB8AC3E}">
        <p14:creationId xmlns:p14="http://schemas.microsoft.com/office/powerpoint/2010/main" val="94530638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2"/>
          </p:nvPr>
        </p:nvSpPr>
        <p:spPr>
          <a:xfrm>
            <a:off x="4427984" y="1600200"/>
            <a:ext cx="4338064" cy="3733800"/>
          </a:xfrm>
        </p:spPr>
        <p:txBody>
          <a:bodyPr>
            <a:normAutofit/>
          </a:bodyPr>
          <a:lstStyle/>
          <a:p>
            <a:pPr marL="457200" lvl="0" indent="-457200">
              <a:buFont typeface="+mj-lt"/>
              <a:buAutoNum type="arabicPeriod"/>
            </a:pPr>
            <a:r>
              <a:rPr lang="ar-SA" sz="2800" b="1" dirty="0" smtClean="0">
                <a:solidFill>
                  <a:schemeClr val="tx1">
                    <a:lumMod val="50000"/>
                  </a:schemeClr>
                </a:solidFill>
              </a:rPr>
              <a:t>توضع كل خمسة أغماد في طبق بتري يحتوي على تركيز مختلف من </a:t>
            </a:r>
            <a:r>
              <a:rPr lang="ar-SA" sz="2800" b="1" dirty="0" err="1" smtClean="0">
                <a:solidFill>
                  <a:schemeClr val="tx1">
                    <a:lumMod val="50000"/>
                  </a:schemeClr>
                </a:solidFill>
              </a:rPr>
              <a:t>الأوكسين</a:t>
            </a:r>
            <a:endParaRPr lang="en-US" sz="2800" dirty="0" smtClean="0">
              <a:solidFill>
                <a:schemeClr val="tx1">
                  <a:lumMod val="50000"/>
                </a:schemeClr>
              </a:solidFill>
            </a:endParaRPr>
          </a:p>
          <a:p>
            <a:pPr marL="457200" lvl="0" indent="-457200">
              <a:buFont typeface="+mj-lt"/>
              <a:buAutoNum type="arabicPeriod"/>
            </a:pPr>
            <a:r>
              <a:rPr lang="ar-SA" sz="2800" b="1" dirty="0" smtClean="0">
                <a:solidFill>
                  <a:schemeClr val="tx1">
                    <a:lumMod val="50000"/>
                  </a:schemeClr>
                </a:solidFill>
              </a:rPr>
              <a:t>تترك الأطباق في مكان مظلم ويقاس بعد خمسة أيام إلى أسبوع.</a:t>
            </a:r>
            <a:endParaRPr lang="en-US" sz="2800" dirty="0" smtClean="0">
              <a:solidFill>
                <a:schemeClr val="tx1">
                  <a:lumMod val="50000"/>
                </a:schemeClr>
              </a:solidFill>
            </a:endParaRPr>
          </a:p>
          <a:p>
            <a:endParaRPr lang="ar-SA" sz="2800" dirty="0">
              <a:solidFill>
                <a:schemeClr val="tx1">
                  <a:lumMod val="50000"/>
                </a:schemeClr>
              </a:solidFill>
            </a:endParaRPr>
          </a:p>
        </p:txBody>
      </p:sp>
      <p:sp>
        <p:nvSpPr>
          <p:cNvPr id="2" name="عنوان 1"/>
          <p:cNvSpPr>
            <a:spLocks noGrp="1"/>
          </p:cNvSpPr>
          <p:nvPr>
            <p:ph type="title"/>
          </p:nvPr>
        </p:nvSpPr>
        <p:spPr>
          <a:xfrm>
            <a:off x="3419872" y="-16718"/>
            <a:ext cx="3008313" cy="1162050"/>
          </a:xfrm>
        </p:spPr>
        <p:txBody>
          <a:bodyPr>
            <a:normAutofit/>
          </a:bodyPr>
          <a:lstStyle/>
          <a:p>
            <a:r>
              <a:rPr lang="ar-SA" sz="4800" b="1" dirty="0" smtClean="0">
                <a:solidFill>
                  <a:schemeClr val="tx1">
                    <a:lumMod val="50000"/>
                  </a:schemeClr>
                </a:solidFill>
              </a:rPr>
              <a:t>الطريقة</a:t>
            </a:r>
            <a:r>
              <a:rPr lang="ar-SA" sz="1800" b="1" dirty="0" smtClean="0">
                <a:solidFill>
                  <a:schemeClr val="tx1">
                    <a:lumMod val="50000"/>
                  </a:schemeClr>
                </a:solidFill>
              </a:rPr>
              <a:t> </a:t>
            </a:r>
            <a:endParaRPr lang="ar-SA" sz="1800" dirty="0">
              <a:solidFill>
                <a:schemeClr val="tx1">
                  <a:lumMod val="50000"/>
                </a:schemeClr>
              </a:solidFill>
            </a:endParaRPr>
          </a:p>
        </p:txBody>
      </p:sp>
      <p:pic>
        <p:nvPicPr>
          <p:cNvPr id="20482" name="Picture 2" descr="78"/>
          <p:cNvPicPr>
            <a:picLocks noChangeAspect="1" noChangeArrowheads="1"/>
          </p:cNvPicPr>
          <p:nvPr/>
        </p:nvPicPr>
        <p:blipFill>
          <a:blip r:embed="rId2" cstate="print"/>
          <a:srcRect/>
          <a:stretch>
            <a:fillRect/>
          </a:stretch>
        </p:blipFill>
        <p:spPr bwMode="auto">
          <a:xfrm>
            <a:off x="0" y="1124744"/>
            <a:ext cx="4176464" cy="5517232"/>
          </a:xfrm>
          <a:prstGeom prst="rect">
            <a:avLst/>
          </a:prstGeom>
          <a:noFill/>
          <a:ln w="19050">
            <a:solidFill>
              <a:srgbClr val="000000"/>
            </a:solidFill>
            <a:miter lim="800000"/>
            <a:headEnd/>
            <a:tailEnd/>
          </a:ln>
          <a:effectLst>
            <a:outerShdw dist="107763" dir="18900000" algn="ctr" rotWithShape="0">
              <a:srgbClr val="808080">
                <a:alpha val="50000"/>
              </a:srgbClr>
            </a:outerShdw>
          </a:effectLst>
        </p:spPr>
      </p:pic>
      <p:pic>
        <p:nvPicPr>
          <p:cNvPr id="4098" name="Picture 2" descr="http://f.zira3a.net/my-files/3732_01229855990.jpg"/>
          <p:cNvPicPr>
            <a:picLocks noChangeAspect="1" noChangeArrowheads="1"/>
          </p:cNvPicPr>
          <p:nvPr/>
        </p:nvPicPr>
        <p:blipFill>
          <a:blip r:embed="rId3" cstate="print"/>
          <a:srcRect/>
          <a:stretch>
            <a:fillRect/>
          </a:stretch>
        </p:blipFill>
        <p:spPr bwMode="auto">
          <a:xfrm>
            <a:off x="4788024" y="4365104"/>
            <a:ext cx="4032448" cy="2232248"/>
          </a:xfrm>
          <a:prstGeom prst="rect">
            <a:avLst/>
          </a:prstGeom>
          <a:noFill/>
        </p:spPr>
      </p:pic>
    </p:spTree>
    <p:extLst>
      <p:ext uri="{BB962C8B-B14F-4D97-AF65-F5344CB8AC3E}">
        <p14:creationId xmlns:p14="http://schemas.microsoft.com/office/powerpoint/2010/main" val="365895677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219" y="2780928"/>
            <a:ext cx="3895725" cy="3895725"/>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08073070"/>
              </p:ext>
            </p:extLst>
          </p:nvPr>
        </p:nvGraphicFramePr>
        <p:xfrm>
          <a:off x="4067944" y="1556792"/>
          <a:ext cx="4699792" cy="3947631"/>
        </p:xfrm>
        <a:graphic>
          <a:graphicData uri="http://schemas.openxmlformats.org/drawingml/2006/table">
            <a:tbl>
              <a:tblPr rtl="1">
                <a:tableStyleId>{8A107856-5554-42FB-B03E-39F5DBC370BA}</a:tableStyleId>
              </a:tblPr>
              <a:tblGrid>
                <a:gridCol w="1411163">
                  <a:extLst>
                    <a:ext uri="{9D8B030D-6E8A-4147-A177-3AD203B41FA5}">
                      <a16:colId xmlns:a16="http://schemas.microsoft.com/office/drawing/2014/main" val="20000"/>
                    </a:ext>
                  </a:extLst>
                </a:gridCol>
                <a:gridCol w="1063177">
                  <a:extLst>
                    <a:ext uri="{9D8B030D-6E8A-4147-A177-3AD203B41FA5}">
                      <a16:colId xmlns:a16="http://schemas.microsoft.com/office/drawing/2014/main" val="20001"/>
                    </a:ext>
                  </a:extLst>
                </a:gridCol>
                <a:gridCol w="1057672">
                  <a:extLst>
                    <a:ext uri="{9D8B030D-6E8A-4147-A177-3AD203B41FA5}">
                      <a16:colId xmlns:a16="http://schemas.microsoft.com/office/drawing/2014/main" val="20002"/>
                    </a:ext>
                  </a:extLst>
                </a:gridCol>
                <a:gridCol w="1167780">
                  <a:extLst>
                    <a:ext uri="{9D8B030D-6E8A-4147-A177-3AD203B41FA5}">
                      <a16:colId xmlns:a16="http://schemas.microsoft.com/office/drawing/2014/main" val="20003"/>
                    </a:ext>
                  </a:extLst>
                </a:gridCol>
              </a:tblGrid>
              <a:tr h="1078481">
                <a:tc>
                  <a:txBody>
                    <a:bodyPr/>
                    <a:lstStyle/>
                    <a:p>
                      <a:pPr algn="ctr" rtl="1">
                        <a:lnSpc>
                          <a:spcPct val="150000"/>
                        </a:lnSpc>
                        <a:spcAft>
                          <a:spcPts val="0"/>
                        </a:spcAft>
                      </a:pPr>
                      <a:r>
                        <a:rPr lang="ar-SA" sz="2000" b="1" dirty="0">
                          <a:solidFill>
                            <a:schemeClr val="accent3"/>
                          </a:solidFill>
                        </a:rPr>
                        <a:t>تركيز هرمون </a:t>
                      </a:r>
                      <a:r>
                        <a:rPr lang="en-US" sz="2000" b="1" dirty="0" smtClean="0">
                          <a:solidFill>
                            <a:schemeClr val="accent3"/>
                          </a:solidFill>
                        </a:rPr>
                        <a:t>IAA</a:t>
                      </a:r>
                      <a:r>
                        <a:rPr lang="ar-SA" sz="1400" b="1" dirty="0" smtClean="0">
                          <a:solidFill>
                            <a:schemeClr val="accent3"/>
                          </a:solidFill>
                        </a:rPr>
                        <a:t>مليجرام / لتر</a:t>
                      </a:r>
                      <a:endParaRPr lang="en-US" sz="2000" b="1" dirty="0">
                        <a:solidFill>
                          <a:schemeClr val="accent3"/>
                        </a:solidFill>
                        <a:latin typeface="Times New Roman"/>
                        <a:ea typeface="Times New Roman"/>
                      </a:endParaRPr>
                    </a:p>
                  </a:txBody>
                  <a:tcPr marL="68580" marR="68580" marT="0" marB="0">
                    <a:solidFill>
                      <a:schemeClr val="bg2">
                        <a:lumMod val="75000"/>
                      </a:schemeClr>
                    </a:solidFill>
                  </a:tcPr>
                </a:tc>
                <a:tc>
                  <a:txBody>
                    <a:bodyPr/>
                    <a:lstStyle/>
                    <a:p>
                      <a:pPr algn="ctr" rtl="1">
                        <a:lnSpc>
                          <a:spcPct val="150000"/>
                        </a:lnSpc>
                        <a:spcAft>
                          <a:spcPts val="0"/>
                        </a:spcAft>
                      </a:pPr>
                      <a:r>
                        <a:rPr lang="ar-SA" sz="2000" dirty="0"/>
                        <a:t>الطول </a:t>
                      </a:r>
                      <a:r>
                        <a:rPr lang="ar-SA" sz="2000" dirty="0" smtClean="0"/>
                        <a:t>الابتدائي</a:t>
                      </a:r>
                      <a:endParaRPr lang="en-US" sz="2000" dirty="0">
                        <a:latin typeface="Times New Roman"/>
                        <a:ea typeface="Times New Roman"/>
                      </a:endParaRPr>
                    </a:p>
                  </a:txBody>
                  <a:tcPr marL="68580" marR="68580" marT="0" marB="0"/>
                </a:tc>
                <a:tc>
                  <a:txBody>
                    <a:bodyPr/>
                    <a:lstStyle/>
                    <a:p>
                      <a:pPr algn="ctr" rtl="1">
                        <a:lnSpc>
                          <a:spcPct val="150000"/>
                        </a:lnSpc>
                        <a:spcAft>
                          <a:spcPts val="0"/>
                        </a:spcAft>
                      </a:pPr>
                      <a:r>
                        <a:rPr lang="ar-SA" sz="2000"/>
                        <a:t>الطول النهائي</a:t>
                      </a:r>
                      <a:endParaRPr lang="en-US" sz="2000">
                        <a:latin typeface="Times New Roman"/>
                        <a:ea typeface="Times New Roman"/>
                      </a:endParaRPr>
                    </a:p>
                  </a:txBody>
                  <a:tcPr marL="68580" marR="68580" marT="0" marB="0"/>
                </a:tc>
                <a:tc>
                  <a:txBody>
                    <a:bodyPr/>
                    <a:lstStyle/>
                    <a:p>
                      <a:pPr algn="ctr" rtl="1">
                        <a:lnSpc>
                          <a:spcPct val="150000"/>
                        </a:lnSpc>
                        <a:spcAft>
                          <a:spcPts val="0"/>
                        </a:spcAft>
                      </a:pPr>
                      <a:r>
                        <a:rPr lang="ar-SA" sz="2000" dirty="0"/>
                        <a:t>الزيادة في الطول</a:t>
                      </a:r>
                      <a:endParaRPr lang="en-US" sz="2000" dirty="0">
                        <a:latin typeface="Times New Roman"/>
                        <a:ea typeface="Times New Roman"/>
                      </a:endParaRPr>
                    </a:p>
                  </a:txBody>
                  <a:tcPr marL="68580" marR="68580" marT="0" marB="0"/>
                </a:tc>
                <a:extLst>
                  <a:ext uri="{0D108BD9-81ED-4DB2-BD59-A6C34878D82A}">
                    <a16:rowId xmlns:a16="http://schemas.microsoft.com/office/drawing/2014/main" val="10000"/>
                  </a:ext>
                </a:extLst>
              </a:tr>
              <a:tr h="573830">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smtClean="0">
                          <a:solidFill>
                            <a:schemeClr val="accent3"/>
                          </a:solidFill>
                        </a:rPr>
                        <a:t>0,01</a:t>
                      </a:r>
                      <a:endParaRPr lang="en-US" sz="1600" b="1" dirty="0" smtClean="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1"/>
                  </a:ext>
                </a:extLst>
              </a:tr>
              <a:tr h="573830">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smtClean="0">
                          <a:solidFill>
                            <a:schemeClr val="accent3"/>
                          </a:solidFill>
                        </a:rPr>
                        <a:t>0,1</a:t>
                      </a:r>
                      <a:endParaRPr lang="en-US" sz="1600" b="1" dirty="0" smtClean="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2"/>
                  </a:ext>
                </a:extLst>
              </a:tr>
              <a:tr h="573830">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smtClean="0">
                          <a:solidFill>
                            <a:schemeClr val="accent3"/>
                          </a:solidFill>
                        </a:rPr>
                        <a:t>1</a:t>
                      </a:r>
                      <a:endParaRPr lang="en-US" sz="1600" b="1" dirty="0" smtClean="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3"/>
                  </a:ext>
                </a:extLst>
              </a:tr>
              <a:tr h="573830">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smtClean="0">
                          <a:solidFill>
                            <a:schemeClr val="accent3"/>
                          </a:solidFill>
                        </a:rPr>
                        <a:t>10</a:t>
                      </a:r>
                      <a:endParaRPr lang="en-US" sz="1600" b="1" dirty="0" smtClean="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tc>
                  <a:txBody>
                    <a:bodyPr/>
                    <a:lstStyle/>
                    <a:p>
                      <a:pPr algn="ctr" rtl="1">
                        <a:lnSpc>
                          <a:spcPct val="150000"/>
                        </a:lnSpc>
                        <a:spcAft>
                          <a:spcPts val="0"/>
                        </a:spcAft>
                      </a:pPr>
                      <a:endParaRPr lang="en-US" sz="2000">
                        <a:latin typeface="Times New Roman"/>
                        <a:ea typeface="Times New Roman"/>
                      </a:endParaRPr>
                    </a:p>
                  </a:txBody>
                  <a:tcPr marL="68580" marR="68580" marT="0" marB="0"/>
                </a:tc>
                <a:extLst>
                  <a:ext uri="{0D108BD9-81ED-4DB2-BD59-A6C34878D82A}">
                    <a16:rowId xmlns:a16="http://schemas.microsoft.com/office/drawing/2014/main" val="10004"/>
                  </a:ext>
                </a:extLst>
              </a:tr>
              <a:tr h="573830">
                <a:tc>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600" b="1" dirty="0" smtClean="0">
                          <a:solidFill>
                            <a:schemeClr val="accent3"/>
                          </a:solidFill>
                        </a:rPr>
                        <a:t>100</a:t>
                      </a:r>
                      <a:endParaRPr lang="en-US" sz="1600" b="1" dirty="0" smtClean="0">
                        <a:solidFill>
                          <a:schemeClr val="accent3"/>
                        </a:solidFill>
                      </a:endParaRPr>
                    </a:p>
                  </a:txBody>
                  <a:tcPr marL="68580" marR="68580" marT="0" marB="0">
                    <a:solidFill>
                      <a:schemeClr val="bg2">
                        <a:lumMod val="75000"/>
                      </a:schemeClr>
                    </a:solidFill>
                  </a:tcPr>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tc>
                  <a:txBody>
                    <a:bodyPr/>
                    <a:lstStyle/>
                    <a:p>
                      <a:pPr algn="ctr" rtl="1">
                        <a:lnSpc>
                          <a:spcPct val="150000"/>
                        </a:lnSpc>
                        <a:spcAft>
                          <a:spcPts val="0"/>
                        </a:spcAft>
                      </a:pPr>
                      <a:endParaRPr lang="en-US" sz="2000" dirty="0">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عنوان 2"/>
          <p:cNvSpPr>
            <a:spLocks noGrp="1"/>
          </p:cNvSpPr>
          <p:nvPr>
            <p:ph type="title"/>
          </p:nvPr>
        </p:nvSpPr>
        <p:spPr/>
        <p:txBody>
          <a:bodyPr/>
          <a:lstStyle/>
          <a:p>
            <a:pPr algn="ctr"/>
            <a:r>
              <a:rPr lang="ar-SA" dirty="0" smtClean="0">
                <a:solidFill>
                  <a:schemeClr val="bg2">
                    <a:lumMod val="50000"/>
                  </a:schemeClr>
                </a:solidFill>
              </a:rPr>
              <a:t>تسجيل النتائج وتناقش </a:t>
            </a:r>
            <a:endParaRPr lang="ar-SA" dirty="0">
              <a:solidFill>
                <a:schemeClr val="bg2">
                  <a:lumMod val="50000"/>
                </a:schemeClr>
              </a:solidFill>
            </a:endParaRPr>
          </a:p>
        </p:txBody>
      </p:sp>
    </p:spTree>
    <p:extLst>
      <p:ext uri="{BB962C8B-B14F-4D97-AF65-F5344CB8AC3E}">
        <p14:creationId xmlns:p14="http://schemas.microsoft.com/office/powerpoint/2010/main" val="354108635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 </a:t>
            </a:r>
            <a:r>
              <a:rPr lang="ar-SA" dirty="0" smtClean="0"/>
              <a:t>تم بحمد الله</a:t>
            </a:r>
            <a:endParaRPr lang="ar-SA" dirty="0"/>
          </a:p>
        </p:txBody>
      </p:sp>
      <p:sp>
        <p:nvSpPr>
          <p:cNvPr id="3" name="عنوان فرعي 2"/>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26024552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1268760"/>
            <a:ext cx="8016180" cy="4267200"/>
          </a:xfrm>
        </p:spPr>
        <p:txBody>
          <a:bodyPr>
            <a:normAutofit fontScale="77500" lnSpcReduction="20000"/>
          </a:bodyPr>
          <a:lstStyle/>
          <a:p>
            <a:pPr>
              <a:lnSpc>
                <a:spcPct val="150000"/>
              </a:lnSpc>
              <a:buNone/>
            </a:pPr>
            <a:r>
              <a:rPr lang="ar-SA" b="1" dirty="0" smtClean="0">
                <a:solidFill>
                  <a:srgbClr val="FF0000"/>
                </a:solidFill>
                <a:effectLst>
                  <a:outerShdw blurRad="50800" dist="38100" algn="tr" rotWithShape="0">
                    <a:prstClr val="black">
                      <a:alpha val="40000"/>
                    </a:prstClr>
                  </a:outerShdw>
                </a:effectLst>
              </a:rPr>
              <a:t>منظمات النمو:</a:t>
            </a:r>
            <a:endParaRPr lang="en-US" dirty="0" smtClean="0">
              <a:solidFill>
                <a:srgbClr val="FF0000"/>
              </a:solidFill>
            </a:endParaRPr>
          </a:p>
          <a:p>
            <a:pPr>
              <a:lnSpc>
                <a:spcPct val="150000"/>
              </a:lnSpc>
            </a:pPr>
            <a:r>
              <a:rPr lang="ar-SA" b="1" dirty="0" smtClean="0">
                <a:solidFill>
                  <a:schemeClr val="tx1">
                    <a:lumMod val="50000"/>
                  </a:schemeClr>
                </a:solidFill>
              </a:rPr>
              <a:t>عبارة عن مجموعات من الهرمونات الطبيعية التكوين والإنتاج ومختلفة في التركيب الكيميائي ومتباينة في تأثيرها البيولوجي تتكون داخل الأنسجة الحية لأفراد المملكة النباتية الراقية منها والبدائية.</a:t>
            </a:r>
            <a:endParaRPr lang="en-US" dirty="0" smtClean="0">
              <a:solidFill>
                <a:schemeClr val="tx1">
                  <a:lumMod val="50000"/>
                </a:schemeClr>
              </a:solidFill>
            </a:endParaRPr>
          </a:p>
          <a:p>
            <a:pPr>
              <a:lnSpc>
                <a:spcPct val="150000"/>
              </a:lnSpc>
            </a:pPr>
            <a:r>
              <a:rPr lang="ar-SA" b="1" dirty="0" smtClean="0">
                <a:solidFill>
                  <a:srgbClr val="FF0000"/>
                </a:solidFill>
                <a:effectLst>
                  <a:outerShdw blurRad="50800" dist="38100" algn="tr" rotWithShape="0">
                    <a:prstClr val="black">
                      <a:alpha val="40000"/>
                    </a:prstClr>
                  </a:outerShdw>
                </a:effectLst>
              </a:rPr>
              <a:t>يمكن تقسيم </a:t>
            </a:r>
            <a:r>
              <a:rPr lang="ar-SA" b="1" dirty="0" err="1" smtClean="0">
                <a:solidFill>
                  <a:srgbClr val="FF0000"/>
                </a:solidFill>
                <a:effectLst>
                  <a:outerShdw blurRad="50800" dist="38100" algn="tr" rotWithShape="0">
                    <a:prstClr val="black">
                      <a:alpha val="40000"/>
                    </a:prstClr>
                  </a:outerShdw>
                </a:effectLst>
              </a:rPr>
              <a:t>الهرمونات</a:t>
            </a:r>
            <a:r>
              <a:rPr lang="ar-SA" b="1" dirty="0" smtClean="0">
                <a:solidFill>
                  <a:srgbClr val="FF0000"/>
                </a:solidFill>
                <a:effectLst>
                  <a:outerShdw blurRad="50800" dist="38100" algn="tr" rotWithShape="0">
                    <a:prstClr val="black">
                      <a:alpha val="40000"/>
                    </a:prstClr>
                  </a:outerShdw>
                </a:effectLst>
              </a:rPr>
              <a:t> النباتية إلى :</a:t>
            </a:r>
            <a:endParaRPr lang="en-US" dirty="0" smtClean="0">
              <a:solidFill>
                <a:srgbClr val="FF0000"/>
              </a:solidFill>
            </a:endParaRPr>
          </a:p>
          <a:p>
            <a:pPr lvl="0">
              <a:lnSpc>
                <a:spcPct val="150000"/>
              </a:lnSpc>
            </a:pPr>
            <a:r>
              <a:rPr lang="ar-SA" b="1" dirty="0" smtClean="0">
                <a:solidFill>
                  <a:schemeClr val="tx1">
                    <a:lumMod val="50000"/>
                  </a:schemeClr>
                </a:solidFill>
              </a:rPr>
              <a:t>1- منشطات النمو ( </a:t>
            </a:r>
            <a:r>
              <a:rPr lang="ar-SA" b="1" dirty="0" err="1" smtClean="0">
                <a:solidFill>
                  <a:schemeClr val="tx1">
                    <a:lumMod val="50000"/>
                  </a:schemeClr>
                </a:solidFill>
              </a:rPr>
              <a:t>الأوكسينات</a:t>
            </a:r>
            <a:r>
              <a:rPr lang="ar-SA" b="1" dirty="0" smtClean="0">
                <a:solidFill>
                  <a:schemeClr val="tx1">
                    <a:lumMod val="50000"/>
                  </a:schemeClr>
                </a:solidFill>
              </a:rPr>
              <a:t> ، </a:t>
            </a:r>
            <a:r>
              <a:rPr lang="ar-SA" b="1" dirty="0" err="1" smtClean="0">
                <a:solidFill>
                  <a:schemeClr val="tx1">
                    <a:lumMod val="50000"/>
                  </a:schemeClr>
                </a:solidFill>
              </a:rPr>
              <a:t>الجبرلينات</a:t>
            </a:r>
            <a:r>
              <a:rPr lang="ar-SA" b="1" dirty="0" smtClean="0">
                <a:solidFill>
                  <a:schemeClr val="tx1">
                    <a:lumMod val="50000"/>
                  </a:schemeClr>
                </a:solidFill>
              </a:rPr>
              <a:t> ، </a:t>
            </a:r>
            <a:r>
              <a:rPr lang="ar-SA" b="1" dirty="0" err="1" smtClean="0">
                <a:solidFill>
                  <a:schemeClr val="tx1">
                    <a:lumMod val="50000"/>
                  </a:schemeClr>
                </a:solidFill>
              </a:rPr>
              <a:t>السيتوكينينات</a:t>
            </a:r>
            <a:r>
              <a:rPr lang="ar-SA" b="1" dirty="0" smtClean="0">
                <a:solidFill>
                  <a:schemeClr val="tx1">
                    <a:lumMod val="50000"/>
                  </a:schemeClr>
                </a:solidFill>
              </a:rPr>
              <a:t> )</a:t>
            </a:r>
            <a:endParaRPr lang="en-US" b="1" dirty="0" smtClean="0">
              <a:solidFill>
                <a:schemeClr val="tx1">
                  <a:lumMod val="50000"/>
                </a:schemeClr>
              </a:solidFill>
            </a:endParaRPr>
          </a:p>
          <a:p>
            <a:pPr lvl="0">
              <a:lnSpc>
                <a:spcPct val="150000"/>
              </a:lnSpc>
            </a:pPr>
            <a:r>
              <a:rPr lang="ar-SA" b="1" dirty="0" smtClean="0">
                <a:solidFill>
                  <a:schemeClr val="tx1">
                    <a:lumMod val="50000"/>
                  </a:schemeClr>
                </a:solidFill>
              </a:rPr>
              <a:t>2- مثبطات النمو مثل ( حمض </a:t>
            </a:r>
            <a:r>
              <a:rPr lang="ar-SA" b="1" dirty="0" err="1" smtClean="0">
                <a:solidFill>
                  <a:schemeClr val="tx1">
                    <a:lumMod val="50000"/>
                  </a:schemeClr>
                </a:solidFill>
              </a:rPr>
              <a:t>الأبسيسيك</a:t>
            </a:r>
            <a:r>
              <a:rPr lang="ar-SA" b="1" dirty="0" smtClean="0">
                <a:solidFill>
                  <a:schemeClr val="tx1">
                    <a:lumMod val="50000"/>
                  </a:schemeClr>
                </a:solidFill>
              </a:rPr>
              <a:t> ، </a:t>
            </a:r>
            <a:r>
              <a:rPr lang="ar-SA" b="1" dirty="0" err="1" smtClean="0">
                <a:solidFill>
                  <a:schemeClr val="tx1">
                    <a:lumMod val="50000"/>
                  </a:schemeClr>
                </a:solidFill>
              </a:rPr>
              <a:t>الفينولات</a:t>
            </a:r>
            <a:r>
              <a:rPr lang="ar-SA" b="1" dirty="0" smtClean="0">
                <a:solidFill>
                  <a:schemeClr val="tx1">
                    <a:lumMod val="50000"/>
                  </a:schemeClr>
                </a:solidFill>
              </a:rPr>
              <a:t> ، </a:t>
            </a:r>
            <a:r>
              <a:rPr lang="ar-SA" b="1" dirty="0" err="1" smtClean="0">
                <a:solidFill>
                  <a:schemeClr val="tx1">
                    <a:lumMod val="50000"/>
                  </a:schemeClr>
                </a:solidFill>
              </a:rPr>
              <a:t>الإيثيلين</a:t>
            </a:r>
            <a:r>
              <a:rPr lang="ar-SA" b="1" dirty="0" smtClean="0">
                <a:solidFill>
                  <a:schemeClr val="tx1">
                    <a:lumMod val="50000"/>
                  </a:schemeClr>
                </a:solidFill>
              </a:rPr>
              <a:t> )</a:t>
            </a:r>
            <a:endParaRPr lang="en-US" b="1" dirty="0" smtClean="0">
              <a:solidFill>
                <a:schemeClr val="tx1">
                  <a:lumMod val="50000"/>
                </a:schemeClr>
              </a:solidFill>
            </a:endParaRPr>
          </a:p>
          <a:p>
            <a:pPr>
              <a:lnSpc>
                <a:spcPct val="150000"/>
              </a:lnSpc>
            </a:pPr>
            <a:endParaRPr lang="ar-SA" dirty="0"/>
          </a:p>
        </p:txBody>
      </p:sp>
      <p:sp>
        <p:nvSpPr>
          <p:cNvPr id="2" name="عنوان 1"/>
          <p:cNvSpPr>
            <a:spLocks noGrp="1"/>
          </p:cNvSpPr>
          <p:nvPr>
            <p:ph type="title"/>
          </p:nvPr>
        </p:nvSpPr>
        <p:spPr/>
        <p:txBody>
          <a:bodyPr>
            <a:normAutofit fontScale="90000"/>
          </a:bodyPr>
          <a:lstStyle/>
          <a:p>
            <a:pPr algn="ctr"/>
            <a:r>
              <a:rPr lang="ar-SA" b="1" dirty="0" err="1" smtClean="0">
                <a:effectLst>
                  <a:outerShdw blurRad="50800" dist="38100" algn="tr" rotWithShape="0">
                    <a:prstClr val="black">
                      <a:alpha val="40000"/>
                    </a:prstClr>
                  </a:outerShdw>
                </a:effectLst>
              </a:rPr>
              <a:t>الهرمونات</a:t>
            </a:r>
            <a:r>
              <a:rPr lang="ar-SA" b="1" dirty="0" smtClean="0">
                <a:effectLst>
                  <a:outerShdw blurRad="50800" dist="38100" algn="tr" rotWithShape="0">
                    <a:prstClr val="black">
                      <a:alpha val="40000"/>
                    </a:prstClr>
                  </a:outerShdw>
                </a:effectLst>
              </a:rPr>
              <a:t> النباتية</a:t>
            </a:r>
            <a:endParaRPr lang="ar-SA" dirty="0"/>
          </a:p>
        </p:txBody>
      </p:sp>
    </p:spTree>
    <p:extLst>
      <p:ext uri="{BB962C8B-B14F-4D97-AF65-F5344CB8AC3E}">
        <p14:creationId xmlns:p14="http://schemas.microsoft.com/office/powerpoint/2010/main" val="206539767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95" y="3286125"/>
            <a:ext cx="2613997" cy="3571875"/>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normAutofit fontScale="90000"/>
          </a:bodyPr>
          <a:lstStyle/>
          <a:p>
            <a:pPr algn="ctr"/>
            <a:r>
              <a:rPr lang="ar-SA" sz="3600" b="1" dirty="0" err="1" smtClean="0">
                <a:effectLst>
                  <a:outerShdw blurRad="50800" dist="38100" algn="tr" rotWithShape="0">
                    <a:prstClr val="black">
                      <a:alpha val="40000"/>
                    </a:prstClr>
                  </a:outerShdw>
                </a:effectLst>
              </a:rPr>
              <a:t>الأوكسينات</a:t>
            </a:r>
            <a:r>
              <a:rPr lang="ar-SA" b="1" dirty="0" smtClean="0">
                <a:effectLst>
                  <a:outerShdw blurRad="50800" dist="38100" algn="tr" rotWithShape="0">
                    <a:prstClr val="black">
                      <a:alpha val="40000"/>
                    </a:prstClr>
                  </a:outerShdw>
                </a:effectLst>
              </a:rPr>
              <a:t> </a:t>
            </a:r>
            <a:r>
              <a:rPr lang="ar-SA" dirty="0" smtClean="0"/>
              <a:t> </a:t>
            </a:r>
            <a:r>
              <a:rPr lang="en-US" sz="3600" b="1" dirty="0" smtClean="0">
                <a:effectLst>
                  <a:outerShdw blurRad="50800" dist="38100" algn="tr" rotWithShape="0">
                    <a:prstClr val="black">
                      <a:alpha val="40000"/>
                    </a:prstClr>
                  </a:outerShdw>
                </a:effectLst>
              </a:rPr>
              <a:t> </a:t>
            </a:r>
            <a:endParaRPr lang="ar-SA" dirty="0"/>
          </a:p>
        </p:txBody>
      </p:sp>
      <p:sp>
        <p:nvSpPr>
          <p:cNvPr id="4" name="عنصر نائب للمحتوى 3"/>
          <p:cNvSpPr>
            <a:spLocks noGrp="1"/>
          </p:cNvSpPr>
          <p:nvPr>
            <p:ph sz="half" idx="2"/>
          </p:nvPr>
        </p:nvSpPr>
        <p:spPr>
          <a:xfrm>
            <a:off x="2339752" y="1196752"/>
            <a:ext cx="6291614" cy="5095892"/>
          </a:xfrm>
        </p:spPr>
        <p:txBody>
          <a:bodyPr>
            <a:noAutofit/>
          </a:bodyPr>
          <a:lstStyle/>
          <a:p>
            <a:pPr algn="just">
              <a:lnSpc>
                <a:spcPct val="150000"/>
              </a:lnSpc>
            </a:pPr>
            <a:r>
              <a:rPr lang="ar-SA" sz="2000" b="1" dirty="0" smtClean="0">
                <a:solidFill>
                  <a:schemeClr val="tx1">
                    <a:lumMod val="50000"/>
                  </a:schemeClr>
                </a:solidFill>
              </a:rPr>
              <a:t>كلمة </a:t>
            </a:r>
            <a:r>
              <a:rPr lang="ar-SA" sz="2000" b="1" dirty="0" err="1" smtClean="0">
                <a:solidFill>
                  <a:schemeClr val="tx1">
                    <a:lumMod val="50000"/>
                  </a:schemeClr>
                </a:solidFill>
              </a:rPr>
              <a:t>اوكسين</a:t>
            </a:r>
            <a:r>
              <a:rPr lang="ar-SA" sz="2000" b="1" dirty="0" smtClean="0">
                <a:solidFill>
                  <a:schemeClr val="tx1">
                    <a:lumMod val="50000"/>
                  </a:schemeClr>
                </a:solidFill>
              </a:rPr>
              <a:t> مشتقة من اللغة اليونانية تعني ( ينمو) </a:t>
            </a:r>
          </a:p>
          <a:p>
            <a:pPr algn="just">
              <a:lnSpc>
                <a:spcPct val="150000"/>
              </a:lnSpc>
            </a:pPr>
            <a:r>
              <a:rPr lang="ar-SA" sz="2000" b="1" dirty="0" smtClean="0">
                <a:solidFill>
                  <a:schemeClr val="tx1">
                    <a:lumMod val="50000"/>
                  </a:schemeClr>
                </a:solidFill>
              </a:rPr>
              <a:t>يعتبر  </a:t>
            </a:r>
            <a:r>
              <a:rPr lang="ar-SA" sz="2000" b="1" dirty="0" err="1" smtClean="0">
                <a:solidFill>
                  <a:schemeClr val="tx1">
                    <a:lumMod val="50000"/>
                  </a:schemeClr>
                </a:solidFill>
              </a:rPr>
              <a:t>الاوكسين</a:t>
            </a:r>
            <a:r>
              <a:rPr lang="ar-SA" sz="2000" b="1" dirty="0" smtClean="0">
                <a:solidFill>
                  <a:schemeClr val="tx1">
                    <a:lumMod val="50000"/>
                  </a:schemeClr>
                </a:solidFill>
              </a:rPr>
              <a:t> من الهرمونات النباتية التي تم اكتشافها مبكرا </a:t>
            </a:r>
          </a:p>
          <a:p>
            <a:pPr algn="just">
              <a:lnSpc>
                <a:spcPct val="150000"/>
              </a:lnSpc>
            </a:pPr>
            <a:r>
              <a:rPr lang="ar-SA" sz="2000" b="1" dirty="0" smtClean="0">
                <a:solidFill>
                  <a:schemeClr val="tx1">
                    <a:lumMod val="50000"/>
                  </a:schemeClr>
                </a:solidFill>
              </a:rPr>
              <a:t>بتقدم العلم تم التعرف على  أنواع عديده منها .</a:t>
            </a:r>
          </a:p>
          <a:p>
            <a:pPr algn="just">
              <a:lnSpc>
                <a:spcPct val="150000"/>
              </a:lnSpc>
            </a:pPr>
            <a:r>
              <a:rPr lang="ar-SA" sz="2000" b="1" dirty="0" smtClean="0">
                <a:solidFill>
                  <a:schemeClr val="tx1">
                    <a:lumMod val="50000"/>
                  </a:schemeClr>
                </a:solidFill>
              </a:rPr>
              <a:t>اول  </a:t>
            </a:r>
            <a:r>
              <a:rPr lang="ar-SA" sz="2000" b="1" dirty="0" err="1" smtClean="0">
                <a:solidFill>
                  <a:schemeClr val="tx1">
                    <a:lumMod val="50000"/>
                  </a:schemeClr>
                </a:solidFill>
              </a:rPr>
              <a:t>اوكسين</a:t>
            </a:r>
            <a:r>
              <a:rPr lang="ar-SA" sz="2000" b="1" dirty="0" smtClean="0">
                <a:solidFill>
                  <a:schemeClr val="tx1">
                    <a:lumMod val="50000"/>
                  </a:schemeClr>
                </a:solidFill>
              </a:rPr>
              <a:t> كان </a:t>
            </a:r>
            <a:r>
              <a:rPr lang="en-US" sz="2000" b="1" dirty="0" smtClean="0">
                <a:solidFill>
                  <a:schemeClr val="tx1">
                    <a:lumMod val="50000"/>
                  </a:schemeClr>
                </a:solidFill>
              </a:rPr>
              <a:t>IAA</a:t>
            </a:r>
            <a:r>
              <a:rPr lang="ar-SA" sz="2000" b="1" dirty="0" err="1" smtClean="0">
                <a:solidFill>
                  <a:schemeClr val="tx1">
                    <a:lumMod val="50000"/>
                  </a:schemeClr>
                </a:solidFill>
              </a:rPr>
              <a:t>.</a:t>
            </a:r>
            <a:endParaRPr lang="ar-SA" sz="2000" b="1" dirty="0" smtClean="0">
              <a:solidFill>
                <a:schemeClr val="tx1">
                  <a:lumMod val="50000"/>
                </a:schemeClr>
              </a:solidFill>
            </a:endParaRPr>
          </a:p>
          <a:p>
            <a:pPr algn="just">
              <a:lnSpc>
                <a:spcPct val="150000"/>
              </a:lnSpc>
            </a:pPr>
            <a:r>
              <a:rPr lang="ar-SA" sz="2000" b="1" dirty="0" smtClean="0">
                <a:solidFill>
                  <a:schemeClr val="tx1">
                    <a:lumMod val="50000"/>
                  </a:schemeClr>
                </a:solidFill>
              </a:rPr>
              <a:t>المركز الطبيعي لبناءة في النباتات الراقية يكون في الأنسجة الإنشائية والأماكن النشطة مثل البراعم الطرفية والقمم </a:t>
            </a:r>
            <a:r>
              <a:rPr lang="ar-SA" sz="2000" b="1" dirty="0" err="1" smtClean="0">
                <a:solidFill>
                  <a:schemeClr val="tx1">
                    <a:lumMod val="50000"/>
                  </a:schemeClr>
                </a:solidFill>
              </a:rPr>
              <a:t>الناميه</a:t>
            </a:r>
            <a:r>
              <a:rPr lang="ar-SA" sz="2000" b="1" dirty="0" smtClean="0">
                <a:solidFill>
                  <a:schemeClr val="tx1">
                    <a:lumMod val="50000"/>
                  </a:schemeClr>
                </a:solidFill>
              </a:rPr>
              <a:t> لساق </a:t>
            </a:r>
            <a:r>
              <a:rPr lang="ar-SA" sz="2000" b="1" dirty="0" err="1" smtClean="0">
                <a:solidFill>
                  <a:schemeClr val="tx1">
                    <a:lumMod val="50000"/>
                  </a:schemeClr>
                </a:solidFill>
              </a:rPr>
              <a:t>والجذرهو</a:t>
            </a:r>
            <a:r>
              <a:rPr lang="ar-SA" sz="2000" b="1" dirty="0" smtClean="0">
                <a:solidFill>
                  <a:schemeClr val="tx1">
                    <a:lumMod val="50000"/>
                  </a:schemeClr>
                </a:solidFill>
              </a:rPr>
              <a:t> يتناسب مع نمو الجذر الطبيعي</a:t>
            </a:r>
          </a:p>
          <a:p>
            <a:pPr algn="just">
              <a:lnSpc>
                <a:spcPct val="150000"/>
              </a:lnSpc>
            </a:pPr>
            <a:r>
              <a:rPr lang="ar-SA" sz="2000" b="1" dirty="0" smtClean="0">
                <a:solidFill>
                  <a:schemeClr val="tx1">
                    <a:lumMod val="50000"/>
                  </a:schemeClr>
                </a:solidFill>
              </a:rPr>
              <a:t>وانتقال </a:t>
            </a:r>
            <a:r>
              <a:rPr lang="ar-SA" sz="2000" b="1" dirty="0" err="1" smtClean="0">
                <a:solidFill>
                  <a:schemeClr val="tx1">
                    <a:lumMod val="50000"/>
                  </a:schemeClr>
                </a:solidFill>
              </a:rPr>
              <a:t>الأوكسين</a:t>
            </a:r>
            <a:r>
              <a:rPr lang="ar-SA" sz="2000" b="1" dirty="0" smtClean="0">
                <a:solidFill>
                  <a:schemeClr val="tx1">
                    <a:lumMod val="50000"/>
                  </a:schemeClr>
                </a:solidFill>
              </a:rPr>
              <a:t> قطبي حيث ينتشر طبيعياً عبر الخلايا </a:t>
            </a:r>
            <a:r>
              <a:rPr lang="ar-SA" sz="2000" b="1" dirty="0" err="1" smtClean="0">
                <a:solidFill>
                  <a:schemeClr val="tx1">
                    <a:lumMod val="50000"/>
                  </a:schemeClr>
                </a:solidFill>
              </a:rPr>
              <a:t>البرنشيمية</a:t>
            </a:r>
            <a:r>
              <a:rPr lang="ar-SA" sz="2000" b="1" dirty="0" smtClean="0">
                <a:solidFill>
                  <a:schemeClr val="tx1">
                    <a:lumMod val="50000"/>
                  </a:schemeClr>
                </a:solidFill>
              </a:rPr>
              <a:t> الملاصقة للحزمة الوعائية ضد منحدر التركيز مغاير لحركة انتقال المواد الغذائية.</a:t>
            </a:r>
            <a:endParaRPr lang="en-US" sz="2000" dirty="0" smtClean="0">
              <a:solidFill>
                <a:schemeClr val="tx1">
                  <a:lumMod val="50000"/>
                </a:schemeClr>
              </a:solidFill>
            </a:endParaRPr>
          </a:p>
          <a:p>
            <a:pPr algn="just"/>
            <a:endParaRPr lang="ar-SA" sz="2000" dirty="0">
              <a:solidFill>
                <a:schemeClr val="tx1">
                  <a:lumMod val="50000"/>
                </a:schemeClr>
              </a:solidFill>
            </a:endParaRPr>
          </a:p>
        </p:txBody>
      </p:sp>
      <p:pic>
        <p:nvPicPr>
          <p:cNvPr id="165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2" y="101000"/>
            <a:ext cx="3238500" cy="87972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8" y="1196753"/>
            <a:ext cx="2057400" cy="2088232"/>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5238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smtClean="0">
                <a:effectLst>
                  <a:outerShdw blurRad="50800" dist="38100" algn="tr" rotWithShape="0">
                    <a:prstClr val="black">
                      <a:alpha val="40000"/>
                    </a:prstClr>
                  </a:outerShdw>
                </a:effectLst>
              </a:rPr>
              <a:t>الوظائف الفسيولوجية </a:t>
            </a:r>
            <a:r>
              <a:rPr lang="ar-SA" b="1" dirty="0" err="1" smtClean="0">
                <a:effectLst>
                  <a:outerShdw blurRad="50800" dist="38100" algn="tr" rotWithShape="0">
                    <a:prstClr val="black">
                      <a:alpha val="40000"/>
                    </a:prstClr>
                  </a:outerShdw>
                </a:effectLst>
              </a:rPr>
              <a:t>للأكسينات</a:t>
            </a:r>
            <a:endParaRPr lang="ar-SA"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2" y="101000"/>
            <a:ext cx="3238500" cy="879728"/>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عنصر نائب للمحتوى 3"/>
          <p:cNvSpPr>
            <a:spLocks noGrp="1"/>
          </p:cNvSpPr>
          <p:nvPr>
            <p:ph idx="1"/>
          </p:nvPr>
        </p:nvSpPr>
        <p:spPr/>
        <p:txBody>
          <a:bodyPr/>
          <a:lstStyle/>
          <a:p>
            <a:r>
              <a:rPr lang="ar-SA" dirty="0" smtClean="0">
                <a:solidFill>
                  <a:schemeClr val="tx1">
                    <a:lumMod val="50000"/>
                  </a:schemeClr>
                </a:solidFill>
              </a:rPr>
              <a:t>الاستطالة</a:t>
            </a:r>
          </a:p>
          <a:p>
            <a:r>
              <a:rPr lang="ar-SA" dirty="0" err="1" smtClean="0">
                <a:solidFill>
                  <a:schemeClr val="tx1">
                    <a:lumMod val="50000"/>
                  </a:schemeClr>
                </a:solidFill>
              </a:rPr>
              <a:t>الإنتحاءات</a:t>
            </a:r>
            <a:endParaRPr lang="ar-SA" dirty="0" smtClean="0">
              <a:solidFill>
                <a:schemeClr val="tx1">
                  <a:lumMod val="50000"/>
                </a:schemeClr>
              </a:solidFill>
            </a:endParaRPr>
          </a:p>
          <a:p>
            <a:r>
              <a:rPr lang="ar-SA" dirty="0" smtClean="0">
                <a:solidFill>
                  <a:schemeClr val="tx1">
                    <a:lumMod val="50000"/>
                  </a:schemeClr>
                </a:solidFill>
              </a:rPr>
              <a:t>السيادة </a:t>
            </a:r>
            <a:r>
              <a:rPr lang="ar-SA" dirty="0" err="1" smtClean="0">
                <a:solidFill>
                  <a:schemeClr val="tx1">
                    <a:lumMod val="50000"/>
                  </a:schemeClr>
                </a:solidFill>
              </a:rPr>
              <a:t>القمية</a:t>
            </a:r>
            <a:endParaRPr lang="ar-SA" dirty="0" smtClean="0">
              <a:solidFill>
                <a:schemeClr val="tx1">
                  <a:lumMod val="50000"/>
                </a:schemeClr>
              </a:solidFill>
            </a:endParaRPr>
          </a:p>
          <a:p>
            <a:r>
              <a:rPr lang="ar-SA" dirty="0" smtClean="0">
                <a:solidFill>
                  <a:schemeClr val="tx1">
                    <a:lumMod val="50000"/>
                  </a:schemeClr>
                </a:solidFill>
              </a:rPr>
              <a:t>الإزهار</a:t>
            </a:r>
          </a:p>
          <a:p>
            <a:r>
              <a:rPr lang="ar-SA" dirty="0" smtClean="0">
                <a:solidFill>
                  <a:schemeClr val="tx1">
                    <a:lumMod val="50000"/>
                  </a:schemeClr>
                </a:solidFill>
              </a:rPr>
              <a:t>تأخير الشيخوخة الأوراق</a:t>
            </a:r>
          </a:p>
          <a:p>
            <a:r>
              <a:rPr lang="ar-SA" dirty="0" smtClean="0">
                <a:solidFill>
                  <a:schemeClr val="tx1">
                    <a:lumMod val="50000"/>
                  </a:schemeClr>
                </a:solidFill>
              </a:rPr>
              <a:t>تكوين الجذور العرضية</a:t>
            </a:r>
          </a:p>
          <a:p>
            <a:r>
              <a:rPr lang="ar-SA" dirty="0" smtClean="0">
                <a:solidFill>
                  <a:schemeClr val="tx1">
                    <a:lumMod val="50000"/>
                  </a:schemeClr>
                </a:solidFill>
              </a:rPr>
              <a:t>استخدام </a:t>
            </a:r>
            <a:r>
              <a:rPr lang="ar-SA" dirty="0" err="1" smtClean="0">
                <a:solidFill>
                  <a:schemeClr val="tx1">
                    <a:lumMod val="50000"/>
                  </a:schemeClr>
                </a:solidFill>
              </a:rPr>
              <a:t>الأوكسين</a:t>
            </a:r>
            <a:r>
              <a:rPr lang="ar-SA" dirty="0" smtClean="0">
                <a:solidFill>
                  <a:schemeClr val="tx1">
                    <a:lumMod val="50000"/>
                  </a:schemeClr>
                </a:solidFill>
              </a:rPr>
              <a:t> كمبيد للأعشاب</a:t>
            </a:r>
          </a:p>
        </p:txBody>
      </p:sp>
    </p:spTree>
    <p:extLst>
      <p:ext uri="{BB962C8B-B14F-4D97-AF65-F5344CB8AC3E}">
        <p14:creationId xmlns:p14="http://schemas.microsoft.com/office/powerpoint/2010/main" val="80949131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827584" y="1268760"/>
            <a:ext cx="8107288" cy="4267200"/>
          </a:xfrm>
          <a:prstGeom prst="rect">
            <a:avLst/>
          </a:prstGeom>
        </p:spPr>
        <p:txBody>
          <a:bodyPr>
            <a:noAutofit/>
          </a:bodyPr>
          <a:lstStyle>
            <a:lvl1pPr marL="342900" indent="-342900" algn="r" rtl="1" eaLnBrk="1" fontAlgn="base" hangingPunct="1">
              <a:spcBef>
                <a:spcPct val="20000"/>
              </a:spcBef>
              <a:spcAft>
                <a:spcPct val="0"/>
              </a:spcAft>
              <a:buChar char="•"/>
              <a:defRPr sz="3200">
                <a:solidFill>
                  <a:schemeClr val="bg1"/>
                </a:solidFill>
                <a:latin typeface="+mn-lt"/>
                <a:ea typeface="+mn-ea"/>
                <a:cs typeface="+mn-cs"/>
              </a:defRPr>
            </a:lvl1pPr>
            <a:lvl2pPr marL="742950" indent="-285750" algn="r" rtl="1" eaLnBrk="1" fontAlgn="base" hangingPunct="1">
              <a:spcBef>
                <a:spcPct val="20000"/>
              </a:spcBef>
              <a:spcAft>
                <a:spcPct val="0"/>
              </a:spcAft>
              <a:buChar char="–"/>
              <a:defRPr sz="2800">
                <a:solidFill>
                  <a:schemeClr val="bg1"/>
                </a:solidFill>
                <a:latin typeface="+mn-lt"/>
              </a:defRPr>
            </a:lvl2pPr>
            <a:lvl3pPr marL="1143000" indent="-228600" algn="r" rtl="1" eaLnBrk="1" fontAlgn="base" hangingPunct="1">
              <a:spcBef>
                <a:spcPct val="20000"/>
              </a:spcBef>
              <a:spcAft>
                <a:spcPct val="0"/>
              </a:spcAft>
              <a:buChar char="•"/>
              <a:defRPr sz="2400">
                <a:solidFill>
                  <a:schemeClr val="bg1"/>
                </a:solidFill>
                <a:latin typeface="+mn-lt"/>
              </a:defRPr>
            </a:lvl3pPr>
            <a:lvl4pPr marL="1600200" indent="-228600" algn="r" rtl="1" eaLnBrk="1" fontAlgn="base" hangingPunct="1">
              <a:spcBef>
                <a:spcPct val="20000"/>
              </a:spcBef>
              <a:spcAft>
                <a:spcPct val="0"/>
              </a:spcAft>
              <a:buChar char="–"/>
              <a:defRPr sz="2000">
                <a:solidFill>
                  <a:schemeClr val="bg1"/>
                </a:solidFill>
                <a:latin typeface="+mn-lt"/>
              </a:defRPr>
            </a:lvl4pPr>
            <a:lvl5pPr marL="2057400" indent="-228600" algn="r" rtl="1" eaLnBrk="1" fontAlgn="base" hangingPunct="1">
              <a:spcBef>
                <a:spcPct val="20000"/>
              </a:spcBef>
              <a:spcAft>
                <a:spcPct val="0"/>
              </a:spcAft>
              <a:buChar char="»"/>
              <a:defRPr sz="2000">
                <a:solidFill>
                  <a:schemeClr val="bg1"/>
                </a:solidFill>
                <a:latin typeface="+mn-lt"/>
              </a:defRPr>
            </a:lvl5pPr>
            <a:lvl6pPr marL="2514600" indent="-228600" algn="r" rtl="1" eaLnBrk="1" fontAlgn="base" hangingPunct="1">
              <a:spcBef>
                <a:spcPct val="20000"/>
              </a:spcBef>
              <a:spcAft>
                <a:spcPct val="0"/>
              </a:spcAft>
              <a:buChar char="»"/>
              <a:defRPr sz="2000">
                <a:solidFill>
                  <a:schemeClr val="bg1"/>
                </a:solidFill>
                <a:latin typeface="+mn-lt"/>
              </a:defRPr>
            </a:lvl6pPr>
            <a:lvl7pPr marL="2971800" indent="-228600" algn="r" rtl="1" eaLnBrk="1" fontAlgn="base" hangingPunct="1">
              <a:spcBef>
                <a:spcPct val="20000"/>
              </a:spcBef>
              <a:spcAft>
                <a:spcPct val="0"/>
              </a:spcAft>
              <a:buChar char="»"/>
              <a:defRPr sz="2000">
                <a:solidFill>
                  <a:schemeClr val="bg1"/>
                </a:solidFill>
                <a:latin typeface="+mn-lt"/>
              </a:defRPr>
            </a:lvl7pPr>
            <a:lvl8pPr marL="3429000" indent="-228600" algn="r" rtl="1" eaLnBrk="1" fontAlgn="base" hangingPunct="1">
              <a:spcBef>
                <a:spcPct val="20000"/>
              </a:spcBef>
              <a:spcAft>
                <a:spcPct val="0"/>
              </a:spcAft>
              <a:buChar char="»"/>
              <a:defRPr sz="2000">
                <a:solidFill>
                  <a:schemeClr val="bg1"/>
                </a:solidFill>
                <a:latin typeface="+mn-lt"/>
              </a:defRPr>
            </a:lvl8pPr>
            <a:lvl9pPr marL="3886200" indent="-228600" algn="r" rtl="1" eaLnBrk="1" fontAlgn="base" hangingPunct="1">
              <a:spcBef>
                <a:spcPct val="20000"/>
              </a:spcBef>
              <a:spcAft>
                <a:spcPct val="0"/>
              </a:spcAft>
              <a:buChar char="»"/>
              <a:defRPr sz="2000">
                <a:solidFill>
                  <a:schemeClr val="bg1"/>
                </a:solidFill>
                <a:latin typeface="+mn-lt"/>
              </a:defRPr>
            </a:lvl9pPr>
          </a:lstStyle>
          <a:p>
            <a:r>
              <a:rPr lang="ar-SA" sz="2000" b="1" smtClean="0">
                <a:solidFill>
                  <a:schemeClr val="tx1">
                    <a:lumMod val="50000"/>
                  </a:schemeClr>
                </a:solidFill>
              </a:rPr>
              <a:t>يحفز استطالة الخلية </a:t>
            </a:r>
          </a:p>
          <a:p>
            <a:r>
              <a:rPr lang="ar-SA" sz="2000" b="1" smtClean="0">
                <a:solidFill>
                  <a:schemeClr val="tx1">
                    <a:lumMod val="50000"/>
                  </a:schemeClr>
                </a:solidFill>
              </a:rPr>
              <a:t>يحفز انقسام الخلايا في طبقة الكامبيوم و، في تركيبة مع </a:t>
            </a:r>
            <a:r>
              <a:rPr lang="en-US" sz="2000" b="1" smtClean="0">
                <a:solidFill>
                  <a:schemeClr val="tx1">
                    <a:lumMod val="50000"/>
                  </a:schemeClr>
                </a:solidFill>
              </a:rPr>
              <a:t>cytokinins </a:t>
            </a:r>
            <a:r>
              <a:rPr lang="ar-SA" sz="2000" b="1" smtClean="0">
                <a:solidFill>
                  <a:schemeClr val="tx1">
                    <a:lumMod val="50000"/>
                  </a:schemeClr>
                </a:solidFill>
              </a:rPr>
              <a:t>في زراعة الأنسجة </a:t>
            </a:r>
          </a:p>
          <a:p>
            <a:r>
              <a:rPr lang="ar-SA" sz="2000" b="1" smtClean="0">
                <a:solidFill>
                  <a:schemeClr val="tx1">
                    <a:lumMod val="50000"/>
                  </a:schemeClr>
                </a:solidFill>
              </a:rPr>
              <a:t>يحفز التفريق بين اللحاء والخشب </a:t>
            </a:r>
          </a:p>
          <a:p>
            <a:r>
              <a:rPr lang="ar-SA" sz="2000" b="1" smtClean="0">
                <a:solidFill>
                  <a:schemeClr val="tx1">
                    <a:lumMod val="50000"/>
                  </a:schemeClr>
                </a:solidFill>
              </a:rPr>
              <a:t>يحفز بدء الجذر على العقل الساقية والتنمية الجذر في زراعة الأنسجة </a:t>
            </a:r>
          </a:p>
          <a:p>
            <a:r>
              <a:rPr lang="ar-SA" sz="2000" b="1" smtClean="0">
                <a:solidFill>
                  <a:schemeClr val="tx1">
                    <a:lumMod val="50000"/>
                  </a:schemeClr>
                </a:solidFill>
              </a:rPr>
              <a:t>يتوسط الاستجابة </a:t>
            </a:r>
            <a:r>
              <a:rPr lang="en-US" sz="2000" b="1" smtClean="0">
                <a:solidFill>
                  <a:schemeClr val="tx1">
                    <a:lumMod val="50000"/>
                  </a:schemeClr>
                </a:solidFill>
              </a:rPr>
              <a:t>tropistic </a:t>
            </a:r>
            <a:r>
              <a:rPr lang="ar-SA" sz="2000" b="1" smtClean="0">
                <a:solidFill>
                  <a:schemeClr val="tx1">
                    <a:lumMod val="50000"/>
                  </a:schemeClr>
                </a:solidFill>
              </a:rPr>
              <a:t>من الانحناء ردا على الجاذبية والضوء </a:t>
            </a:r>
          </a:p>
          <a:p>
            <a:r>
              <a:rPr lang="ar-SA" sz="2000" b="1" smtClean="0">
                <a:solidFill>
                  <a:schemeClr val="tx1">
                    <a:lumMod val="50000"/>
                  </a:schemeClr>
                </a:solidFill>
              </a:rPr>
              <a:t>وجود أوكسين من البرعم القمية يقمع نمو البراعم الجانبية </a:t>
            </a:r>
          </a:p>
          <a:p>
            <a:r>
              <a:rPr lang="ar-SA" sz="2000" b="1" smtClean="0">
                <a:solidFill>
                  <a:schemeClr val="tx1">
                    <a:lumMod val="50000"/>
                  </a:schemeClr>
                </a:solidFill>
              </a:rPr>
              <a:t>تأخير الشيخوخة ورقة </a:t>
            </a:r>
          </a:p>
          <a:p>
            <a:r>
              <a:rPr lang="ar-SA" sz="2000" b="1" smtClean="0">
                <a:solidFill>
                  <a:schemeClr val="tx1">
                    <a:lumMod val="50000"/>
                  </a:schemeClr>
                </a:solidFill>
              </a:rPr>
              <a:t>يمكن أن تمنع أو الترويج (عن طريق التحفيز الاثيلين) ورقة، واقتطاع الفاكهة </a:t>
            </a:r>
          </a:p>
          <a:p>
            <a:r>
              <a:rPr lang="ar-SA" sz="2000" b="1" smtClean="0">
                <a:solidFill>
                  <a:schemeClr val="tx1">
                    <a:lumMod val="50000"/>
                  </a:schemeClr>
                </a:solidFill>
              </a:rPr>
              <a:t>يمكن أن تحفز الثمار والنمو في بعض النباتات </a:t>
            </a:r>
          </a:p>
          <a:p>
            <a:r>
              <a:rPr lang="ar-SA" sz="2000" b="1" smtClean="0">
                <a:solidFill>
                  <a:schemeClr val="tx1">
                    <a:lumMod val="50000"/>
                  </a:schemeClr>
                </a:solidFill>
              </a:rPr>
              <a:t>المشاركة في استيعاب حركة نحو أوكسين ربما عن طريق تأثير على النقل اللحاء </a:t>
            </a:r>
          </a:p>
          <a:p>
            <a:r>
              <a:rPr lang="ar-SA" sz="2000" b="1" smtClean="0">
                <a:solidFill>
                  <a:schemeClr val="tx1">
                    <a:lumMod val="50000"/>
                  </a:schemeClr>
                </a:solidFill>
              </a:rPr>
              <a:t>تأخير نضج الثمار </a:t>
            </a:r>
          </a:p>
          <a:p>
            <a:r>
              <a:rPr lang="ar-SA" sz="2000" b="1" smtClean="0">
                <a:solidFill>
                  <a:schemeClr val="tx1">
                    <a:lumMod val="50000"/>
                  </a:schemeClr>
                </a:solidFill>
              </a:rPr>
              <a:t>يعزز المزهرة في بروميلياس </a:t>
            </a:r>
          </a:p>
          <a:p>
            <a:r>
              <a:rPr lang="ar-SA" sz="2000" b="1" smtClean="0">
                <a:solidFill>
                  <a:schemeClr val="tx1">
                    <a:lumMod val="50000"/>
                  </a:schemeClr>
                </a:solidFill>
              </a:rPr>
              <a:t>يحفز نمو أجزاء الزهرة </a:t>
            </a:r>
          </a:p>
          <a:p>
            <a:r>
              <a:rPr lang="ar-SA" sz="2000" b="1" smtClean="0">
                <a:solidFill>
                  <a:schemeClr val="tx1">
                    <a:lumMod val="50000"/>
                  </a:schemeClr>
                </a:solidFill>
              </a:rPr>
              <a:t>يشجع (عن طريق إنتاج الإيثيلين) الأنوثة في الزهور ثنائي المسكن </a:t>
            </a:r>
          </a:p>
          <a:p>
            <a:r>
              <a:rPr lang="ar-SA" sz="2000" b="1" smtClean="0">
                <a:solidFill>
                  <a:schemeClr val="tx1">
                    <a:lumMod val="50000"/>
                  </a:schemeClr>
                </a:solidFill>
              </a:rPr>
              <a:t>يحفز إنتاج الإيثيلين في تركيزات عالية</a:t>
            </a:r>
            <a:endParaRPr lang="ar-SA" sz="2000" b="1" dirty="0">
              <a:solidFill>
                <a:schemeClr val="tx1">
                  <a:lumMod val="50000"/>
                </a:schemeClr>
              </a:solidFill>
            </a:endParaRPr>
          </a:p>
        </p:txBody>
      </p:sp>
    </p:spTree>
    <p:extLst>
      <p:ext uri="{BB962C8B-B14F-4D97-AF65-F5344CB8AC3E}">
        <p14:creationId xmlns:p14="http://schemas.microsoft.com/office/powerpoint/2010/main" val="18086416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2660650" y="1196752"/>
            <a:ext cx="6327130" cy="5832648"/>
          </a:xfrm>
        </p:spPr>
        <p:txBody>
          <a:bodyPr>
            <a:normAutofit fontScale="62500" lnSpcReduction="20000"/>
          </a:bodyPr>
          <a:lstStyle/>
          <a:p>
            <a:pPr>
              <a:lnSpc>
                <a:spcPct val="150000"/>
              </a:lnSpc>
              <a:buNone/>
            </a:pPr>
            <a:r>
              <a:rPr lang="ar-SA" b="1" dirty="0" err="1" smtClean="0">
                <a:solidFill>
                  <a:schemeClr val="tx1">
                    <a:lumMod val="50000"/>
                  </a:schemeClr>
                </a:solidFill>
              </a:rPr>
              <a:t>الاوكسين</a:t>
            </a:r>
            <a:r>
              <a:rPr lang="ar-SA" b="1" dirty="0" smtClean="0">
                <a:solidFill>
                  <a:schemeClr val="tx1">
                    <a:lumMod val="50000"/>
                  </a:schemeClr>
                </a:solidFill>
              </a:rPr>
              <a:t> يشجع عملية الانقسام غير المباشر في الخلايا، كما أنه يستحث استطالة الخلايا الواقعة تحت القمة النامية التي بدأت بالتميز، </a:t>
            </a:r>
            <a:r>
              <a:rPr lang="ar-SA" b="1" dirty="0" err="1" smtClean="0">
                <a:solidFill>
                  <a:schemeClr val="tx1">
                    <a:lumMod val="50000"/>
                  </a:schemeClr>
                </a:solidFill>
              </a:rPr>
              <a:t>والأوكسين</a:t>
            </a:r>
            <a:r>
              <a:rPr lang="ar-SA" b="1" dirty="0" smtClean="0">
                <a:solidFill>
                  <a:schemeClr val="tx1">
                    <a:lumMod val="50000"/>
                  </a:schemeClr>
                </a:solidFill>
              </a:rPr>
              <a:t> ينفر من الضوء فيتجه </a:t>
            </a:r>
            <a:r>
              <a:rPr lang="ar-SA" b="1" dirty="0" err="1" smtClean="0">
                <a:solidFill>
                  <a:schemeClr val="tx1">
                    <a:lumMod val="50000"/>
                  </a:schemeClr>
                </a:solidFill>
              </a:rPr>
              <a:t>الأوكسين</a:t>
            </a:r>
            <a:r>
              <a:rPr lang="ar-SA" b="1" dirty="0" smtClean="0">
                <a:solidFill>
                  <a:schemeClr val="tx1">
                    <a:lumMod val="50000"/>
                  </a:schemeClr>
                </a:solidFill>
              </a:rPr>
              <a:t> إلى الجانب المظلم (البعيد عن الضوء) وبذلك يصبح تركيز </a:t>
            </a:r>
            <a:r>
              <a:rPr lang="ar-SA" b="1" dirty="0" err="1" smtClean="0">
                <a:solidFill>
                  <a:schemeClr val="tx1">
                    <a:lumMod val="50000"/>
                  </a:schemeClr>
                </a:solidFill>
              </a:rPr>
              <a:t>الأوكسين</a:t>
            </a:r>
            <a:r>
              <a:rPr lang="ar-SA" b="1" dirty="0" smtClean="0">
                <a:solidFill>
                  <a:schemeClr val="tx1">
                    <a:lumMod val="50000"/>
                  </a:schemeClr>
                </a:solidFill>
              </a:rPr>
              <a:t> على الجانب البعيد من الضوء أكثر من تركيزه على الجانب القريب من الضوء، وبذلك تبدأ الانقسامات غير المباشرة والاستطالات في الخلايا على غير ذلك الجانب، أي أن هناك نموا غير متوازن على جانبي البادرة. ونتيجة لاستطالة جانب دون الآخر، فان البادرة تتجه نحو الضوء وهذا ما يسمى بالانحناء الضوئي</a:t>
            </a:r>
          </a:p>
          <a:p>
            <a:pPr>
              <a:lnSpc>
                <a:spcPct val="150000"/>
              </a:lnSpc>
              <a:buNone/>
            </a:pPr>
            <a:r>
              <a:rPr lang="ar-SA" b="1" dirty="0" smtClean="0">
                <a:solidFill>
                  <a:schemeClr val="tx1">
                    <a:lumMod val="50000"/>
                  </a:schemeClr>
                </a:solidFill>
              </a:rPr>
              <a:t>استخلص العالم فنت هرمون النمو وأجرى التجارب عليه وأعطى هذا الهرمون اسم </a:t>
            </a:r>
            <a:r>
              <a:rPr lang="ar-SA" b="1" dirty="0" err="1" smtClean="0">
                <a:solidFill>
                  <a:schemeClr val="tx1">
                    <a:lumMod val="50000"/>
                  </a:schemeClr>
                </a:solidFill>
              </a:rPr>
              <a:t>الأوكسين</a:t>
            </a:r>
            <a:r>
              <a:rPr lang="ar-SA" b="1" dirty="0" smtClean="0">
                <a:solidFill>
                  <a:schemeClr val="tx1">
                    <a:lumMod val="50000"/>
                  </a:schemeClr>
                </a:solidFill>
              </a:rPr>
              <a:t> ويصنع في القمم النامية في النبات. مميزات </a:t>
            </a:r>
            <a:r>
              <a:rPr lang="ar-SA" b="1" dirty="0" err="1" smtClean="0">
                <a:solidFill>
                  <a:schemeClr val="tx1">
                    <a:lumMod val="50000"/>
                  </a:schemeClr>
                </a:solidFill>
              </a:rPr>
              <a:t>الأوكسين</a:t>
            </a:r>
            <a:r>
              <a:rPr lang="ar-SA" b="1" dirty="0" smtClean="0">
                <a:solidFill>
                  <a:schemeClr val="tx1">
                    <a:lumMod val="50000"/>
                  </a:schemeClr>
                </a:solidFill>
              </a:rPr>
              <a:t>: ينفر من الضوء. ينساب من أعلى إلى أسفل. يعمل على الإسراع من الانقسام غير المباشر للخلايا وبالتالي استطالة الخلايا</a:t>
            </a:r>
            <a:endParaRPr lang="ar-SA" dirty="0">
              <a:solidFill>
                <a:schemeClr val="tx1">
                  <a:lumMod val="50000"/>
                </a:schemeClr>
              </a:solidFill>
            </a:endParaRPr>
          </a:p>
        </p:txBody>
      </p:sp>
      <p:sp>
        <p:nvSpPr>
          <p:cNvPr id="3" name="عنوان 2"/>
          <p:cNvSpPr>
            <a:spLocks noGrp="1"/>
          </p:cNvSpPr>
          <p:nvPr>
            <p:ph type="title"/>
          </p:nvPr>
        </p:nvSpPr>
        <p:spPr/>
        <p:txBody>
          <a:bodyPr/>
          <a:lstStyle/>
          <a:p>
            <a:pPr algn="ctr"/>
            <a:r>
              <a:rPr lang="ar-SA" dirty="0">
                <a:solidFill>
                  <a:schemeClr val="tx1"/>
                </a:solidFill>
                <a:latin typeface="+mj-lt"/>
                <a:ea typeface="+mj-ea"/>
                <a:cs typeface="+mj-cs"/>
              </a:rPr>
              <a:t>عمل </a:t>
            </a:r>
            <a:r>
              <a:rPr lang="ar-SA" dirty="0" err="1">
                <a:solidFill>
                  <a:schemeClr val="tx1"/>
                </a:solidFill>
                <a:latin typeface="+mj-lt"/>
                <a:ea typeface="+mj-ea"/>
                <a:cs typeface="+mj-cs"/>
              </a:rPr>
              <a:t>الأوكسين</a:t>
            </a:r>
            <a:endParaRPr lang="ar-SA" dirty="0">
              <a:solidFill>
                <a:schemeClr val="tx1"/>
              </a:solidFill>
              <a:latin typeface="+mj-lt"/>
              <a:ea typeface="+mj-ea"/>
              <a:cs typeface="+mj-cs"/>
            </a:endParaRPr>
          </a:p>
        </p:txBody>
      </p:sp>
      <p:pic>
        <p:nvPicPr>
          <p:cNvPr id="167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076945"/>
            <a:ext cx="2736850" cy="3072135"/>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35457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836712"/>
            <a:ext cx="5688632" cy="5750074"/>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0808" y="909910"/>
            <a:ext cx="2840732" cy="5399409"/>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9544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6888" y="1340768"/>
            <a:ext cx="9073008" cy="4893647"/>
          </a:xfrm>
          <a:prstGeom prst="rect">
            <a:avLst/>
          </a:prstGeom>
        </p:spPr>
        <p:txBody>
          <a:bodyPr wrap="square">
            <a:spAutoFit/>
          </a:bodyPr>
          <a:lstStyle/>
          <a:p>
            <a:pPr algn="r"/>
            <a:r>
              <a:rPr lang="ar-SA" dirty="0" smtClean="0"/>
              <a:t>تستخدم </a:t>
            </a:r>
            <a:r>
              <a:rPr lang="ar-SA" dirty="0" err="1" smtClean="0"/>
              <a:t>الأكسينات</a:t>
            </a:r>
            <a:r>
              <a:rPr lang="ar-SA" dirty="0" smtClean="0"/>
              <a:t> كهرمونات تجذير لأنها تحرض نمو الجذور في العقل، حيث أن </a:t>
            </a:r>
            <a:r>
              <a:rPr lang="ar-SA" dirty="0" err="1" smtClean="0"/>
              <a:t>الأكسين</a:t>
            </a:r>
            <a:r>
              <a:rPr lang="ar-SA" dirty="0" smtClean="0"/>
              <a:t> يشجع نمو الجذور العرضية على العقد الساقية القريبة من الأرض.</a:t>
            </a:r>
          </a:p>
          <a:p>
            <a:pPr algn="r"/>
            <a:r>
              <a:rPr lang="ar-SA" dirty="0" smtClean="0"/>
              <a:t>والمعاملة </a:t>
            </a:r>
            <a:r>
              <a:rPr lang="ar-SA" dirty="0" err="1" smtClean="0"/>
              <a:t>بالأوكسين</a:t>
            </a:r>
            <a:r>
              <a:rPr lang="ar-SA" dirty="0" smtClean="0"/>
              <a:t> تطيل العمر الخضري للنبات وتمنع تكوين الأزهار وتستغل هذه الخاصية في إنتاج المحاصيل والخضار الورقية.</a:t>
            </a:r>
          </a:p>
          <a:p>
            <a:pPr algn="r"/>
            <a:r>
              <a:rPr lang="ar-SA" dirty="0" smtClean="0"/>
              <a:t>وتعامل بعض النباتات </a:t>
            </a:r>
            <a:r>
              <a:rPr lang="ar-SA" dirty="0" err="1" smtClean="0"/>
              <a:t>بالأوكسينات</a:t>
            </a:r>
            <a:r>
              <a:rPr lang="ar-SA" dirty="0" smtClean="0"/>
              <a:t> لإنتاج ثمار خالية من البذور ومنع ظهور البراعم على درنات البطاطا المخزنة. أيضا من الاستخدامات الزراعية </a:t>
            </a:r>
            <a:r>
              <a:rPr lang="ar-SA" dirty="0" err="1" smtClean="0"/>
              <a:t>للأوكسينات</a:t>
            </a:r>
            <a:r>
              <a:rPr lang="ar-SA" dirty="0" smtClean="0"/>
              <a:t> النباتية ما يلي:</a:t>
            </a:r>
          </a:p>
          <a:p>
            <a:pPr algn="r"/>
            <a:r>
              <a:rPr lang="ar-SA" dirty="0" smtClean="0"/>
              <a:t>تكوين الثمار.</a:t>
            </a:r>
          </a:p>
          <a:p>
            <a:pPr algn="r"/>
            <a:r>
              <a:rPr lang="ar-SA" dirty="0" smtClean="0"/>
              <a:t>إنتاج ثمار بدون بذور.</a:t>
            </a:r>
          </a:p>
          <a:p>
            <a:pPr algn="r"/>
            <a:r>
              <a:rPr lang="ar-SA" dirty="0" smtClean="0"/>
              <a:t>سيادة القمة النامية.</a:t>
            </a:r>
          </a:p>
          <a:p>
            <a:pPr algn="r"/>
            <a:r>
              <a:rPr lang="ar-SA" dirty="0" smtClean="0"/>
              <a:t>الكمون.</a:t>
            </a:r>
          </a:p>
          <a:p>
            <a:pPr algn="r"/>
            <a:r>
              <a:rPr lang="ar-SA" dirty="0" smtClean="0"/>
              <a:t>سقوط الأوراق.</a:t>
            </a:r>
          </a:p>
          <a:p>
            <a:pPr algn="r"/>
            <a:r>
              <a:rPr lang="ar-SA" dirty="0" smtClean="0"/>
              <a:t>تكوين الجذور والإنبات.</a:t>
            </a:r>
          </a:p>
          <a:p>
            <a:pPr algn="r"/>
            <a:endParaRPr lang="ar-SA" dirty="0"/>
          </a:p>
        </p:txBody>
      </p:sp>
      <p:sp>
        <p:nvSpPr>
          <p:cNvPr id="4" name="مستطيل 3"/>
          <p:cNvSpPr/>
          <p:nvPr/>
        </p:nvSpPr>
        <p:spPr>
          <a:xfrm>
            <a:off x="3779912" y="114390"/>
            <a:ext cx="2781531" cy="646331"/>
          </a:xfrm>
          <a:prstGeom prst="rect">
            <a:avLst/>
          </a:prstGeom>
        </p:spPr>
        <p:txBody>
          <a:bodyPr wrap="none">
            <a:spAutoFit/>
          </a:bodyPr>
          <a:lstStyle/>
          <a:p>
            <a:r>
              <a:rPr lang="ar-SA" sz="3600" b="1" dirty="0">
                <a:solidFill>
                  <a:schemeClr val="bg2">
                    <a:lumMod val="75000"/>
                  </a:schemeClr>
                </a:solidFill>
              </a:rPr>
              <a:t>تطبيقاته الزراعية</a:t>
            </a:r>
          </a:p>
        </p:txBody>
      </p:sp>
    </p:spTree>
    <p:extLst>
      <p:ext uri="{BB962C8B-B14F-4D97-AF65-F5344CB8AC3E}">
        <p14:creationId xmlns:p14="http://schemas.microsoft.com/office/powerpoint/2010/main" val="342728774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r>
              <a:rPr lang="ar-SA" b="1" dirty="0" smtClean="0">
                <a:solidFill>
                  <a:srgbClr val="FF0000"/>
                </a:solidFill>
              </a:rPr>
              <a:t>الأدوات :</a:t>
            </a:r>
            <a:endParaRPr lang="en-US" dirty="0" smtClean="0">
              <a:solidFill>
                <a:srgbClr val="FF0000"/>
              </a:solidFill>
            </a:endParaRPr>
          </a:p>
          <a:p>
            <a:r>
              <a:rPr lang="ar-SA" b="1" dirty="0" err="1" smtClean="0">
                <a:solidFill>
                  <a:schemeClr val="tx1">
                    <a:lumMod val="50000"/>
                  </a:schemeClr>
                </a:solidFill>
              </a:rPr>
              <a:t>اندول</a:t>
            </a:r>
            <a:r>
              <a:rPr lang="ar-SA" b="1" dirty="0" smtClean="0">
                <a:solidFill>
                  <a:schemeClr val="tx1">
                    <a:lumMod val="50000"/>
                  </a:schemeClr>
                </a:solidFill>
              </a:rPr>
              <a:t> حمض </a:t>
            </a:r>
            <a:r>
              <a:rPr lang="ar-SA" b="1" dirty="0" err="1" smtClean="0">
                <a:solidFill>
                  <a:schemeClr val="tx1">
                    <a:lumMod val="50000"/>
                  </a:schemeClr>
                </a:solidFill>
              </a:rPr>
              <a:t>الخليك</a:t>
            </a:r>
            <a:r>
              <a:rPr lang="ar-SA" b="1" dirty="0" smtClean="0">
                <a:solidFill>
                  <a:schemeClr val="tx1">
                    <a:lumMod val="50000"/>
                  </a:schemeClr>
                </a:solidFill>
              </a:rPr>
              <a:t> </a:t>
            </a:r>
            <a:r>
              <a:rPr lang="ar-SA" b="1" dirty="0" err="1" smtClean="0">
                <a:solidFill>
                  <a:schemeClr val="tx1">
                    <a:lumMod val="50000"/>
                  </a:schemeClr>
                </a:solidFill>
              </a:rPr>
              <a:t>بتراكيز</a:t>
            </a:r>
            <a:r>
              <a:rPr lang="ar-SA" b="1" dirty="0" smtClean="0">
                <a:solidFill>
                  <a:schemeClr val="tx1">
                    <a:lumMod val="50000"/>
                  </a:schemeClr>
                </a:solidFill>
              </a:rPr>
              <a:t> مختلفة</a:t>
            </a:r>
            <a:endParaRPr lang="en-US" dirty="0" smtClean="0">
              <a:solidFill>
                <a:schemeClr val="tx1">
                  <a:lumMod val="50000"/>
                </a:schemeClr>
              </a:solidFill>
            </a:endParaRPr>
          </a:p>
          <a:p>
            <a:r>
              <a:rPr lang="ar-SA" b="1" dirty="0" smtClean="0">
                <a:solidFill>
                  <a:schemeClr val="tx1">
                    <a:lumMod val="50000"/>
                  </a:schemeClr>
                </a:solidFill>
              </a:rPr>
              <a:t>0,01 مليجرام / لتر</a:t>
            </a:r>
            <a:endParaRPr lang="en-US" dirty="0" smtClean="0">
              <a:solidFill>
                <a:schemeClr val="tx1">
                  <a:lumMod val="50000"/>
                </a:schemeClr>
              </a:solidFill>
            </a:endParaRPr>
          </a:p>
          <a:p>
            <a:r>
              <a:rPr lang="ar-SA" b="1" dirty="0" smtClean="0">
                <a:solidFill>
                  <a:schemeClr val="tx1">
                    <a:lumMod val="50000"/>
                  </a:schemeClr>
                </a:solidFill>
              </a:rPr>
              <a:t>0,1مليجرام / لتر</a:t>
            </a:r>
            <a:endParaRPr lang="en-US" dirty="0" smtClean="0">
              <a:solidFill>
                <a:schemeClr val="tx1">
                  <a:lumMod val="50000"/>
                </a:schemeClr>
              </a:solidFill>
            </a:endParaRPr>
          </a:p>
          <a:p>
            <a:r>
              <a:rPr lang="ar-SA" b="1" dirty="0" smtClean="0">
                <a:solidFill>
                  <a:schemeClr val="tx1">
                    <a:lumMod val="50000"/>
                  </a:schemeClr>
                </a:solidFill>
              </a:rPr>
              <a:t>1 مليجرام / لتر</a:t>
            </a:r>
            <a:endParaRPr lang="en-US" dirty="0" smtClean="0">
              <a:solidFill>
                <a:schemeClr val="tx1">
                  <a:lumMod val="50000"/>
                </a:schemeClr>
              </a:solidFill>
            </a:endParaRPr>
          </a:p>
          <a:p>
            <a:r>
              <a:rPr lang="ar-SA" b="1" dirty="0" smtClean="0">
                <a:solidFill>
                  <a:schemeClr val="tx1">
                    <a:lumMod val="50000"/>
                  </a:schemeClr>
                </a:solidFill>
              </a:rPr>
              <a:t>10 مليجرام / لتر</a:t>
            </a:r>
            <a:endParaRPr lang="en-US" dirty="0" smtClean="0">
              <a:solidFill>
                <a:schemeClr val="tx1">
                  <a:lumMod val="50000"/>
                </a:schemeClr>
              </a:solidFill>
            </a:endParaRPr>
          </a:p>
          <a:p>
            <a:r>
              <a:rPr lang="ar-SA" b="1" dirty="0" smtClean="0">
                <a:solidFill>
                  <a:schemeClr val="tx1">
                    <a:lumMod val="50000"/>
                  </a:schemeClr>
                </a:solidFill>
              </a:rPr>
              <a:t>100 مليجرام / لتر</a:t>
            </a:r>
            <a:endParaRPr lang="en-US" dirty="0" smtClean="0">
              <a:solidFill>
                <a:schemeClr val="tx1">
                  <a:lumMod val="50000"/>
                </a:schemeClr>
              </a:solidFill>
            </a:endParaRPr>
          </a:p>
          <a:p>
            <a:r>
              <a:rPr lang="ar-SA" b="1" dirty="0" smtClean="0">
                <a:solidFill>
                  <a:schemeClr val="tx1">
                    <a:lumMod val="50000"/>
                  </a:schemeClr>
                </a:solidFill>
              </a:rPr>
              <a:t>  أطباق بتري بعدد التراكيز +طبق </a:t>
            </a:r>
            <a:r>
              <a:rPr lang="ar-SA" b="1" dirty="0" err="1" smtClean="0">
                <a:solidFill>
                  <a:schemeClr val="tx1">
                    <a:lumMod val="50000"/>
                  </a:schemeClr>
                </a:solidFill>
              </a:rPr>
              <a:t>للكنترول</a:t>
            </a:r>
            <a:endParaRPr lang="en-US" dirty="0" smtClean="0">
              <a:solidFill>
                <a:schemeClr val="tx1">
                  <a:lumMod val="50000"/>
                </a:schemeClr>
              </a:solidFill>
            </a:endParaRPr>
          </a:p>
          <a:p>
            <a:r>
              <a:rPr lang="ar-SA" b="1" dirty="0" smtClean="0">
                <a:solidFill>
                  <a:schemeClr val="tx1">
                    <a:lumMod val="50000"/>
                  </a:schemeClr>
                </a:solidFill>
              </a:rPr>
              <a:t>  أغماد نبات الشوفان ( تقطع بنسبة 1 سم )</a:t>
            </a:r>
            <a:endParaRPr lang="en-US" dirty="0" smtClean="0">
              <a:solidFill>
                <a:schemeClr val="tx1">
                  <a:lumMod val="50000"/>
                </a:schemeClr>
              </a:solidFill>
            </a:endParaRPr>
          </a:p>
          <a:p>
            <a:endParaRPr lang="ar-SA" dirty="0"/>
          </a:p>
        </p:txBody>
      </p:sp>
      <p:sp>
        <p:nvSpPr>
          <p:cNvPr id="2" name="عنوان 1"/>
          <p:cNvSpPr>
            <a:spLocks noGrp="1"/>
          </p:cNvSpPr>
          <p:nvPr>
            <p:ph type="title"/>
          </p:nvPr>
        </p:nvSpPr>
        <p:spPr/>
        <p:txBody>
          <a:bodyPr>
            <a:normAutofit fontScale="90000"/>
          </a:bodyPr>
          <a:lstStyle/>
          <a:p>
            <a:pPr algn="ctr"/>
            <a:r>
              <a:rPr lang="ar-SA" b="1" dirty="0" smtClean="0">
                <a:solidFill>
                  <a:schemeClr val="bg2">
                    <a:lumMod val="75000"/>
                  </a:schemeClr>
                </a:solidFill>
              </a:rPr>
              <a:t>تجربة دور </a:t>
            </a:r>
            <a:r>
              <a:rPr lang="ar-SA" b="1" dirty="0" err="1" smtClean="0">
                <a:solidFill>
                  <a:schemeClr val="bg2">
                    <a:lumMod val="75000"/>
                  </a:schemeClr>
                </a:solidFill>
              </a:rPr>
              <a:t>الأوكسين</a:t>
            </a:r>
            <a:r>
              <a:rPr lang="ar-SA" b="1" dirty="0" smtClean="0">
                <a:solidFill>
                  <a:schemeClr val="bg2">
                    <a:lumMod val="75000"/>
                  </a:schemeClr>
                </a:solidFill>
              </a:rPr>
              <a:t> في </a:t>
            </a:r>
            <a:r>
              <a:rPr lang="ar-SA" b="1" dirty="0" err="1" smtClean="0">
                <a:solidFill>
                  <a:schemeClr val="bg2">
                    <a:lumMod val="75000"/>
                  </a:schemeClr>
                </a:solidFill>
              </a:rPr>
              <a:t>الإستطالة</a:t>
            </a:r>
            <a:endParaRPr lang="ar-SA" dirty="0">
              <a:solidFill>
                <a:schemeClr val="bg2">
                  <a:lumMod val="75000"/>
                </a:schemeClr>
              </a:solidFill>
            </a:endParaRPr>
          </a:p>
        </p:txBody>
      </p:sp>
      <p:pic>
        <p:nvPicPr>
          <p:cNvPr id="4" name="Picture 4" descr="http://f.zira3a.net/my-files/3732_11229894462.jpg"/>
          <p:cNvPicPr>
            <a:picLocks noChangeAspect="1" noChangeArrowheads="1"/>
          </p:cNvPicPr>
          <p:nvPr/>
        </p:nvPicPr>
        <p:blipFill>
          <a:blip r:embed="rId2" cstate="print"/>
          <a:srcRect/>
          <a:stretch>
            <a:fillRect/>
          </a:stretch>
        </p:blipFill>
        <p:spPr bwMode="auto">
          <a:xfrm>
            <a:off x="251520" y="3789040"/>
            <a:ext cx="1842620" cy="2736304"/>
          </a:xfrm>
          <a:prstGeom prst="rect">
            <a:avLst/>
          </a:prstGeom>
          <a:noFill/>
        </p:spPr>
      </p:pic>
      <p:cxnSp>
        <p:nvCxnSpPr>
          <p:cNvPr id="6" name="رابط كسهم مستقيم 5"/>
          <p:cNvCxnSpPr/>
          <p:nvPr/>
        </p:nvCxnSpPr>
        <p:spPr bwMode="auto">
          <a:xfrm>
            <a:off x="1547664" y="6209928"/>
            <a:ext cx="1800200" cy="315416"/>
          </a:xfrm>
          <a:prstGeom prst="straightConnector1">
            <a:avLst/>
          </a:prstGeom>
          <a:gradFill rotWithShape="1">
            <a:gsLst>
              <a:gs pos="0">
                <a:schemeClr val="bg2">
                  <a:gamma/>
                  <a:tint val="26667"/>
                  <a:invGamma/>
                </a:schemeClr>
              </a:gs>
              <a:gs pos="100000">
                <a:schemeClr val="bg2">
                  <a:alpha val="14999"/>
                </a:schemeClr>
              </a:gs>
            </a:gsLst>
            <a:lin ang="5400000" scaled="1"/>
          </a:gradFill>
          <a:ln>
            <a:solidFill>
              <a:schemeClr val="bg1"/>
            </a:solidFill>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مربع نص 9"/>
          <p:cNvSpPr txBox="1"/>
          <p:nvPr/>
        </p:nvSpPr>
        <p:spPr>
          <a:xfrm>
            <a:off x="3491880" y="6396335"/>
            <a:ext cx="745718" cy="461665"/>
          </a:xfrm>
          <a:prstGeom prst="rect">
            <a:avLst/>
          </a:prstGeom>
          <a:noFill/>
        </p:spPr>
        <p:txBody>
          <a:bodyPr wrap="none" rtlCol="1">
            <a:spAutoFit/>
          </a:bodyPr>
          <a:lstStyle/>
          <a:p>
            <a:r>
              <a:rPr lang="ar-SA" dirty="0" smtClean="0"/>
              <a:t>الغمد </a:t>
            </a:r>
            <a:endParaRPr lang="ar-SA" dirty="0"/>
          </a:p>
        </p:txBody>
      </p:sp>
    </p:spTree>
    <p:extLst>
      <p:ext uri="{BB962C8B-B14F-4D97-AF65-F5344CB8AC3E}">
        <p14:creationId xmlns:p14="http://schemas.microsoft.com/office/powerpoint/2010/main" val="316233008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90D9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8C00"/>
        </a:lt2>
        <a:accent1>
          <a:srgbClr val="5AA700"/>
        </a:accent1>
        <a:accent2>
          <a:srgbClr val="63CB23"/>
        </a:accent2>
        <a:accent3>
          <a:srgbClr val="FFFFFF"/>
        </a:accent3>
        <a:accent4>
          <a:srgbClr val="404040"/>
        </a:accent4>
        <a:accent5>
          <a:srgbClr val="B5D0AA"/>
        </a:accent5>
        <a:accent6>
          <a:srgbClr val="59B81F"/>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288C00"/>
        </a:lt2>
        <a:accent1>
          <a:srgbClr val="44A800"/>
        </a:accent1>
        <a:accent2>
          <a:srgbClr val="52CE20"/>
        </a:accent2>
        <a:accent3>
          <a:srgbClr val="FFFFFF"/>
        </a:accent3>
        <a:accent4>
          <a:srgbClr val="404040"/>
        </a:accent4>
        <a:accent5>
          <a:srgbClr val="B0D1AA"/>
        </a:accent5>
        <a:accent6>
          <a:srgbClr val="49BA1C"/>
        </a:accent6>
        <a:hlink>
          <a:srgbClr val="7DDA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158920"/>
        </a:lt2>
        <a:accent1>
          <a:srgbClr val="2FA73D"/>
        </a:accent1>
        <a:accent2>
          <a:srgbClr val="4ACA4A"/>
        </a:accent2>
        <a:accent3>
          <a:srgbClr val="FFFFFF"/>
        </a:accent3>
        <a:accent4>
          <a:srgbClr val="404040"/>
        </a:accent4>
        <a:accent5>
          <a:srgbClr val="ADD0AF"/>
        </a:accent5>
        <a:accent6>
          <a:srgbClr val="42B742"/>
        </a:accent6>
        <a:hlink>
          <a:srgbClr val="59D571"/>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124</TotalTime>
  <Words>495</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Microsoft Sans Serif</vt:lpstr>
      <vt:lpstr>Times New Roman</vt:lpstr>
      <vt:lpstr>powerpoint-template</vt:lpstr>
      <vt:lpstr>معمل 4-373 نبت دراسة تأثير الهرمونات ( منظمات النمو )</vt:lpstr>
      <vt:lpstr>الهرمونات النباتية</vt:lpstr>
      <vt:lpstr>الأوكسينات   </vt:lpstr>
      <vt:lpstr>الوظائف الفسيولوجية للأكسينات</vt:lpstr>
      <vt:lpstr>PowerPoint Presentation</vt:lpstr>
      <vt:lpstr>عمل الأوكسين</vt:lpstr>
      <vt:lpstr>PowerPoint Presentation</vt:lpstr>
      <vt:lpstr>PowerPoint Presentation</vt:lpstr>
      <vt:lpstr>تجربة دور الأوكسين في الإستطالة</vt:lpstr>
      <vt:lpstr>الطريقة </vt:lpstr>
      <vt:lpstr>تسجيل النتائج وتناقش </vt:lpstr>
      <vt:lpstr> تم بحمد الله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معمل 4-373 نبت دراسة تأثير الهرمونات ( منظمات النمو )</dc:title>
  <dc:creator>yasmeen</dc:creator>
  <cp:lastModifiedBy>maha abanomai</cp:lastModifiedBy>
  <cp:revision>24</cp:revision>
  <dcterms:created xsi:type="dcterms:W3CDTF">2013-09-30T22:40:56Z</dcterms:created>
  <dcterms:modified xsi:type="dcterms:W3CDTF">2026-01-30T07:57:47Z</dcterms:modified>
</cp:coreProperties>
</file>