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300" r:id="rId3"/>
    <p:sldId id="289" r:id="rId4"/>
    <p:sldId id="299" r:id="rId5"/>
    <p:sldId id="290" r:id="rId6"/>
    <p:sldId id="291" r:id="rId7"/>
    <p:sldId id="292" r:id="rId8"/>
    <p:sldId id="295" r:id="rId9"/>
    <p:sldId id="274" r:id="rId10"/>
    <p:sldId id="296" r:id="rId11"/>
    <p:sldId id="28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r" defTabSz="914400" rtl="1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8DA"/>
    <a:srgbClr val="C5C5C5"/>
    <a:srgbClr val="C0C0C0"/>
    <a:srgbClr val="DDDDDD"/>
    <a:srgbClr val="333333"/>
    <a:srgbClr val="FFFFFF"/>
    <a:srgbClr val="357DA9"/>
    <a:srgbClr val="FF99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125E5076-3810-47DD-B79F-674D7AD40C01}" styleName="نمط داكن 1 - تمييز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النمط الفاتح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93743" autoAdjust="0"/>
  </p:normalViewPr>
  <p:slideViewPr>
    <p:cSldViewPr>
      <p:cViewPr varScale="1">
        <p:scale>
          <a:sx n="50" d="100"/>
          <a:sy n="50" d="100"/>
        </p:scale>
        <p:origin x="-1243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B735CC3-9F58-45C5-8209-0ECF681B4B2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6015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Rectangle 73"/>
          <p:cNvSpPr>
            <a:spLocks noChangeArrowheads="1"/>
          </p:cNvSpPr>
          <p:nvPr/>
        </p:nvSpPr>
        <p:spPr bwMode="gray">
          <a:xfrm>
            <a:off x="1698625" y="370522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16" name="Rectangle 44" descr="3"/>
          <p:cNvSpPr>
            <a:spLocks noChangeArrowheads="1"/>
          </p:cNvSpPr>
          <p:nvPr/>
        </p:nvSpPr>
        <p:spPr bwMode="gray">
          <a:xfrm>
            <a:off x="2492375" y="4510088"/>
            <a:ext cx="742950" cy="744537"/>
          </a:xfrm>
          <a:prstGeom prst="rect">
            <a:avLst/>
          </a:prstGeom>
          <a:blipFill dpi="0" rotWithShape="1">
            <a:blip r:embed="rId2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06" name="Rectangle 34" descr="5"/>
          <p:cNvSpPr>
            <a:spLocks noChangeArrowheads="1"/>
          </p:cNvSpPr>
          <p:nvPr/>
        </p:nvSpPr>
        <p:spPr bwMode="gray">
          <a:xfrm>
            <a:off x="915988" y="4510088"/>
            <a:ext cx="742950" cy="744537"/>
          </a:xfrm>
          <a:prstGeom prst="rect">
            <a:avLst/>
          </a:prstGeom>
          <a:blipFill dpi="0" rotWithShape="1">
            <a:blip r:embed="rId3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6" name="Rectangle 54"/>
          <p:cNvSpPr>
            <a:spLocks noChangeArrowheads="1"/>
          </p:cNvSpPr>
          <p:nvPr/>
        </p:nvSpPr>
        <p:spPr bwMode="gray">
          <a:xfrm>
            <a:off x="128588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8" name="Rectangle 56"/>
          <p:cNvSpPr>
            <a:spLocks noChangeArrowheads="1"/>
          </p:cNvSpPr>
          <p:nvPr/>
        </p:nvSpPr>
        <p:spPr bwMode="gray">
          <a:xfrm>
            <a:off x="2492375" y="3705225"/>
            <a:ext cx="742950" cy="742950"/>
          </a:xfrm>
          <a:prstGeom prst="rect">
            <a:avLst/>
          </a:prstGeom>
          <a:solidFill>
            <a:srgbClr val="DDDDD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147" name="Group 75"/>
          <p:cNvGrpSpPr>
            <a:grpSpLocks/>
          </p:cNvGrpSpPr>
          <p:nvPr/>
        </p:nvGrpSpPr>
        <p:grpSpPr bwMode="auto">
          <a:xfrm>
            <a:off x="112713" y="5954713"/>
            <a:ext cx="8936037" cy="631825"/>
            <a:chOff x="71" y="3751"/>
            <a:chExt cx="5629" cy="398"/>
          </a:xfrm>
        </p:grpSpPr>
        <p:sp>
          <p:nvSpPr>
            <p:cNvPr id="3096" name="Freeform 24"/>
            <p:cNvSpPr>
              <a:spLocks/>
            </p:cNvSpPr>
            <p:nvPr userDrawn="1"/>
          </p:nvSpPr>
          <p:spPr bwMode="gray">
            <a:xfrm>
              <a:off x="71" y="3751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64 w 5626"/>
                <a:gd name="T9" fmla="*/ 118 h 349"/>
                <a:gd name="T10" fmla="*/ 4329 w 5626"/>
                <a:gd name="T11" fmla="*/ 0 h 349"/>
                <a:gd name="T12" fmla="*/ 5623 w 5626"/>
                <a:gd name="T13" fmla="*/ 0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78" y="103"/>
                    <a:pt x="3343" y="137"/>
                    <a:pt x="4064" y="118"/>
                  </a:cubicBezTo>
                  <a:lnTo>
                    <a:pt x="4329" y="0"/>
                  </a:lnTo>
                  <a:lnTo>
                    <a:pt x="5623" y="0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>
              <a:off x="71" y="3800"/>
              <a:ext cx="5626" cy="349"/>
            </a:xfrm>
            <a:custGeom>
              <a:avLst/>
              <a:gdLst>
                <a:gd name="T0" fmla="*/ 5626 w 5626"/>
                <a:gd name="T1" fmla="*/ 349 h 349"/>
                <a:gd name="T2" fmla="*/ 0 w 5626"/>
                <a:gd name="T3" fmla="*/ 349 h 349"/>
                <a:gd name="T4" fmla="*/ 0 w 5626"/>
                <a:gd name="T5" fmla="*/ 187 h 349"/>
                <a:gd name="T6" fmla="*/ 0 w 5626"/>
                <a:gd name="T7" fmla="*/ 114 h 349"/>
                <a:gd name="T8" fmla="*/ 4082 w 5626"/>
                <a:gd name="T9" fmla="*/ 118 h 349"/>
                <a:gd name="T10" fmla="*/ 4345 w 5626"/>
                <a:gd name="T11" fmla="*/ 0 h 349"/>
                <a:gd name="T12" fmla="*/ 5623 w 5626"/>
                <a:gd name="T13" fmla="*/ 6 h 349"/>
                <a:gd name="T14" fmla="*/ 5626 w 5626"/>
                <a:gd name="T15" fmla="*/ 349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26" h="349">
                  <a:moveTo>
                    <a:pt x="5626" y="349"/>
                  </a:moveTo>
                  <a:lnTo>
                    <a:pt x="0" y="349"/>
                  </a:lnTo>
                  <a:lnTo>
                    <a:pt x="0" y="187"/>
                  </a:lnTo>
                  <a:lnTo>
                    <a:pt x="0" y="114"/>
                  </a:lnTo>
                  <a:cubicBezTo>
                    <a:pt x="680" y="103"/>
                    <a:pt x="3358" y="137"/>
                    <a:pt x="4082" y="118"/>
                  </a:cubicBezTo>
                  <a:lnTo>
                    <a:pt x="4345" y="0"/>
                  </a:lnTo>
                  <a:lnTo>
                    <a:pt x="5623" y="6"/>
                  </a:lnTo>
                  <a:lnTo>
                    <a:pt x="5626" y="3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098" name="Freeform 26"/>
            <p:cNvSpPr>
              <a:spLocks/>
            </p:cNvSpPr>
            <p:nvPr userDrawn="1"/>
          </p:nvSpPr>
          <p:spPr bwMode="gray">
            <a:xfrm>
              <a:off x="4209" y="3833"/>
              <a:ext cx="1491" cy="88"/>
            </a:xfrm>
            <a:custGeom>
              <a:avLst/>
              <a:gdLst>
                <a:gd name="T0" fmla="*/ 0 w 1491"/>
                <a:gd name="T1" fmla="*/ 84 h 88"/>
                <a:gd name="T2" fmla="*/ 223 w 1491"/>
                <a:gd name="T3" fmla="*/ 0 h 88"/>
                <a:gd name="T4" fmla="*/ 1491 w 1491"/>
                <a:gd name="T5" fmla="*/ 0 h 88"/>
                <a:gd name="T6" fmla="*/ 1488 w 1491"/>
                <a:gd name="T7" fmla="*/ 60 h 88"/>
                <a:gd name="T8" fmla="*/ 383 w 1491"/>
                <a:gd name="T9" fmla="*/ 59 h 88"/>
                <a:gd name="T10" fmla="*/ 273 w 1491"/>
                <a:gd name="T11" fmla="*/ 88 h 88"/>
                <a:gd name="T12" fmla="*/ 0 w 1491"/>
                <a:gd name="T13" fmla="*/ 84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1" h="88">
                  <a:moveTo>
                    <a:pt x="0" y="84"/>
                  </a:moveTo>
                  <a:lnTo>
                    <a:pt x="223" y="0"/>
                  </a:lnTo>
                  <a:lnTo>
                    <a:pt x="1491" y="0"/>
                  </a:lnTo>
                  <a:lnTo>
                    <a:pt x="1488" y="60"/>
                  </a:lnTo>
                  <a:lnTo>
                    <a:pt x="383" y="59"/>
                  </a:lnTo>
                  <a:lnTo>
                    <a:pt x="273" y="88"/>
                  </a:lnTo>
                  <a:lnTo>
                    <a:pt x="0" y="84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grpSp>
        <p:nvGrpSpPr>
          <p:cNvPr id="3079" name="Group 7"/>
          <p:cNvGrpSpPr>
            <a:grpSpLocks/>
          </p:cNvGrpSpPr>
          <p:nvPr/>
        </p:nvGrpSpPr>
        <p:grpSpPr bwMode="auto">
          <a:xfrm rot="10800000">
            <a:off x="6003925" y="1778000"/>
            <a:ext cx="2768600" cy="779463"/>
            <a:chOff x="1566" y="164"/>
            <a:chExt cx="1455" cy="425"/>
          </a:xfrm>
        </p:grpSpPr>
        <p:sp>
          <p:nvSpPr>
            <p:cNvPr id="3080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1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2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3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4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5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6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7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8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89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90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91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92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93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94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3095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099" name="Freeform 27" descr="Dark upward diagonal"/>
          <p:cNvSpPr>
            <a:spLocks/>
          </p:cNvSpPr>
          <p:nvPr/>
        </p:nvSpPr>
        <p:spPr bwMode="gray">
          <a:xfrm>
            <a:off x="85725" y="76200"/>
            <a:ext cx="8977313" cy="500063"/>
          </a:xfrm>
          <a:custGeom>
            <a:avLst/>
            <a:gdLst>
              <a:gd name="T0" fmla="*/ 0 w 5655"/>
              <a:gd name="T1" fmla="*/ 1 h 315"/>
              <a:gd name="T2" fmla="*/ 5546 w 5655"/>
              <a:gd name="T3" fmla="*/ 0 h 315"/>
              <a:gd name="T4" fmla="*/ 5655 w 5655"/>
              <a:gd name="T5" fmla="*/ 84 h 315"/>
              <a:gd name="T6" fmla="*/ 5649 w 5655"/>
              <a:gd name="T7" fmla="*/ 315 h 315"/>
              <a:gd name="T8" fmla="*/ 1 w 5655"/>
              <a:gd name="T9" fmla="*/ 314 h 315"/>
              <a:gd name="T10" fmla="*/ 0 w 5655"/>
              <a:gd name="T11" fmla="*/ 1 h 3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55" h="315">
                <a:moveTo>
                  <a:pt x="0" y="1"/>
                </a:moveTo>
                <a:lnTo>
                  <a:pt x="5546" y="0"/>
                </a:lnTo>
                <a:cubicBezTo>
                  <a:pt x="5652" y="0"/>
                  <a:pt x="5655" y="84"/>
                  <a:pt x="5655" y="84"/>
                </a:cubicBezTo>
                <a:lnTo>
                  <a:pt x="5649" y="315"/>
                </a:lnTo>
                <a:lnTo>
                  <a:pt x="1" y="314"/>
                </a:lnTo>
                <a:lnTo>
                  <a:pt x="0" y="1"/>
                </a:lnTo>
                <a:close/>
              </a:path>
            </a:pathLst>
          </a:custGeom>
          <a:pattFill prst="dkUpDiag">
            <a:fgClr>
              <a:schemeClr val="bg1">
                <a:alpha val="77000"/>
              </a:schemeClr>
            </a:fgClr>
            <a:bgClr>
              <a:schemeClr val="tx1">
                <a:alpha val="77000"/>
              </a:schemeClr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3100" name="Rectangle 28"/>
          <p:cNvSpPr>
            <a:spLocks noChangeArrowheads="1"/>
          </p:cNvSpPr>
          <p:nvPr/>
        </p:nvSpPr>
        <p:spPr bwMode="gray">
          <a:xfrm>
            <a:off x="114300" y="6610350"/>
            <a:ext cx="8931275" cy="163513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grpSp>
        <p:nvGrpSpPr>
          <p:cNvPr id="3146" name="Group 74"/>
          <p:cNvGrpSpPr>
            <a:grpSpLocks/>
          </p:cNvGrpSpPr>
          <p:nvPr/>
        </p:nvGrpSpPr>
        <p:grpSpPr bwMode="auto">
          <a:xfrm>
            <a:off x="85725" y="854075"/>
            <a:ext cx="8982075" cy="1131888"/>
            <a:chOff x="54" y="538"/>
            <a:chExt cx="5658" cy="713"/>
          </a:xfrm>
        </p:grpSpPr>
        <p:sp>
          <p:nvSpPr>
            <p:cNvPr id="3102" name="Freeform 30"/>
            <p:cNvSpPr>
              <a:spLocks/>
            </p:cNvSpPr>
            <p:nvPr userDrawn="1"/>
          </p:nvSpPr>
          <p:spPr bwMode="gray">
            <a:xfrm>
              <a:off x="54" y="736"/>
              <a:ext cx="5658" cy="515"/>
            </a:xfrm>
            <a:custGeom>
              <a:avLst/>
              <a:gdLst>
                <a:gd name="T0" fmla="*/ 0 w 5446"/>
                <a:gd name="T1" fmla="*/ 0 h 590"/>
                <a:gd name="T2" fmla="*/ 5446 w 5446"/>
                <a:gd name="T3" fmla="*/ 0 h 590"/>
                <a:gd name="T4" fmla="*/ 5446 w 5446"/>
                <a:gd name="T5" fmla="*/ 312 h 590"/>
                <a:gd name="T6" fmla="*/ 5446 w 5446"/>
                <a:gd name="T7" fmla="*/ 451 h 590"/>
                <a:gd name="T8" fmla="*/ 1512 w 5446"/>
                <a:gd name="T9" fmla="*/ 443 h 590"/>
                <a:gd name="T10" fmla="*/ 1288 w 5446"/>
                <a:gd name="T11" fmla="*/ 584 h 590"/>
                <a:gd name="T12" fmla="*/ 0 w 5446"/>
                <a:gd name="T13" fmla="*/ 590 h 590"/>
                <a:gd name="T14" fmla="*/ 0 w 5446"/>
                <a:gd name="T15" fmla="*/ 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46" h="590">
                  <a:moveTo>
                    <a:pt x="0" y="0"/>
                  </a:moveTo>
                  <a:lnTo>
                    <a:pt x="5446" y="0"/>
                  </a:lnTo>
                  <a:lnTo>
                    <a:pt x="5446" y="312"/>
                  </a:lnTo>
                  <a:lnTo>
                    <a:pt x="5446" y="451"/>
                  </a:lnTo>
                  <a:cubicBezTo>
                    <a:pt x="4790" y="473"/>
                    <a:pt x="2205" y="421"/>
                    <a:pt x="1512" y="443"/>
                  </a:cubicBezTo>
                  <a:lnTo>
                    <a:pt x="1288" y="584"/>
                  </a:lnTo>
                  <a:lnTo>
                    <a:pt x="0" y="59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3" name="Freeform 31"/>
            <p:cNvSpPr>
              <a:spLocks/>
            </p:cNvSpPr>
            <p:nvPr userDrawn="1"/>
          </p:nvSpPr>
          <p:spPr bwMode="gray">
            <a:xfrm>
              <a:off x="54" y="538"/>
              <a:ext cx="5658" cy="655"/>
            </a:xfrm>
            <a:custGeom>
              <a:avLst/>
              <a:gdLst>
                <a:gd name="T0" fmla="*/ 1 w 5658"/>
                <a:gd name="T1" fmla="*/ 0 h 655"/>
                <a:gd name="T2" fmla="*/ 5657 w 5658"/>
                <a:gd name="T3" fmla="*/ 0 h 655"/>
                <a:gd name="T4" fmla="*/ 5658 w 5658"/>
                <a:gd name="T5" fmla="*/ 534 h 655"/>
                <a:gd name="T6" fmla="*/ 1553 w 5658"/>
                <a:gd name="T7" fmla="*/ 528 h 655"/>
                <a:gd name="T8" fmla="*/ 1317 w 5658"/>
                <a:gd name="T9" fmla="*/ 651 h 655"/>
                <a:gd name="T10" fmla="*/ 0 w 5658"/>
                <a:gd name="T11" fmla="*/ 655 h 655"/>
                <a:gd name="T12" fmla="*/ 1 w 5658"/>
                <a:gd name="T13" fmla="*/ 0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8" h="655">
                  <a:moveTo>
                    <a:pt x="1" y="0"/>
                  </a:moveTo>
                  <a:lnTo>
                    <a:pt x="5657" y="0"/>
                  </a:lnTo>
                  <a:lnTo>
                    <a:pt x="5658" y="534"/>
                  </a:lnTo>
                  <a:lnTo>
                    <a:pt x="1553" y="528"/>
                  </a:lnTo>
                  <a:lnTo>
                    <a:pt x="1317" y="651"/>
                  </a:lnTo>
                  <a:lnTo>
                    <a:pt x="0" y="655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  <p:sp>
          <p:nvSpPr>
            <p:cNvPr id="3104" name="Freeform 32"/>
            <p:cNvSpPr>
              <a:spLocks/>
            </p:cNvSpPr>
            <p:nvPr userDrawn="1"/>
          </p:nvSpPr>
          <p:spPr bwMode="gray">
            <a:xfrm>
              <a:off x="54" y="1062"/>
              <a:ext cx="1496" cy="98"/>
            </a:xfrm>
            <a:custGeom>
              <a:avLst/>
              <a:gdLst>
                <a:gd name="T0" fmla="*/ 1440 w 1440"/>
                <a:gd name="T1" fmla="*/ 1 h 112"/>
                <a:gd name="T2" fmla="*/ 1261 w 1440"/>
                <a:gd name="T3" fmla="*/ 112 h 112"/>
                <a:gd name="T4" fmla="*/ 0 w 1440"/>
                <a:gd name="T5" fmla="*/ 110 h 112"/>
                <a:gd name="T6" fmla="*/ 0 w 1440"/>
                <a:gd name="T7" fmla="*/ 49 h 112"/>
                <a:gd name="T8" fmla="*/ 1069 w 1440"/>
                <a:gd name="T9" fmla="*/ 50 h 112"/>
                <a:gd name="T10" fmla="*/ 1142 w 1440"/>
                <a:gd name="T11" fmla="*/ 0 h 112"/>
                <a:gd name="T12" fmla="*/ 1440 w 1440"/>
                <a:gd name="T13" fmla="*/ 1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0" h="112">
                  <a:moveTo>
                    <a:pt x="1440" y="1"/>
                  </a:moveTo>
                  <a:lnTo>
                    <a:pt x="1261" y="112"/>
                  </a:lnTo>
                  <a:lnTo>
                    <a:pt x="0" y="110"/>
                  </a:lnTo>
                  <a:lnTo>
                    <a:pt x="0" y="49"/>
                  </a:lnTo>
                  <a:lnTo>
                    <a:pt x="1069" y="50"/>
                  </a:lnTo>
                  <a:lnTo>
                    <a:pt x="1142" y="0"/>
                  </a:lnTo>
                  <a:lnTo>
                    <a:pt x="1440" y="1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3105" name="Rectangle 33"/>
          <p:cNvSpPr>
            <a:spLocks noChangeArrowheads="1"/>
          </p:cNvSpPr>
          <p:nvPr/>
        </p:nvSpPr>
        <p:spPr bwMode="gray">
          <a:xfrm>
            <a:off x="85725" y="609600"/>
            <a:ext cx="8982075" cy="18573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10" name="Rectangle 38" descr="1"/>
          <p:cNvSpPr>
            <a:spLocks noChangeArrowheads="1"/>
          </p:cNvSpPr>
          <p:nvPr/>
        </p:nvSpPr>
        <p:spPr bwMode="gray">
          <a:xfrm>
            <a:off x="4067175" y="4497388"/>
            <a:ext cx="741363" cy="74295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12" name="Rectangle 40" descr="7"/>
          <p:cNvSpPr>
            <a:spLocks noChangeArrowheads="1"/>
          </p:cNvSpPr>
          <p:nvPr/>
        </p:nvSpPr>
        <p:spPr bwMode="gray">
          <a:xfrm>
            <a:off x="3275013" y="5314950"/>
            <a:ext cx="742950" cy="742950"/>
          </a:xfrm>
          <a:prstGeom prst="rect">
            <a:avLst/>
          </a:prstGeom>
          <a:blipFill dpi="0" rotWithShape="1">
            <a:blip r:embed="rId5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14" name="Rectangle 42"/>
          <p:cNvSpPr>
            <a:spLocks noChangeArrowheads="1"/>
          </p:cNvSpPr>
          <p:nvPr/>
        </p:nvSpPr>
        <p:spPr bwMode="gray">
          <a:xfrm>
            <a:off x="3282950" y="4510088"/>
            <a:ext cx="741363" cy="744537"/>
          </a:xfrm>
          <a:prstGeom prst="rect">
            <a:avLst/>
          </a:prstGeom>
          <a:solidFill>
            <a:srgbClr val="D7D7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09" name="Rectangle 37" descr="6"/>
          <p:cNvSpPr>
            <a:spLocks noChangeArrowheads="1"/>
          </p:cNvSpPr>
          <p:nvPr/>
        </p:nvSpPr>
        <p:spPr bwMode="gray">
          <a:xfrm>
            <a:off x="1703388" y="5314950"/>
            <a:ext cx="742950" cy="742950"/>
          </a:xfrm>
          <a:prstGeom prst="rect">
            <a:avLst/>
          </a:prstGeom>
          <a:blipFill dpi="0" rotWithShape="1">
            <a:blip r:embed="rId6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14800" y="6196013"/>
            <a:ext cx="4811713" cy="403225"/>
          </a:xfrm>
        </p:spPr>
        <p:txBody>
          <a:bodyPr/>
          <a:lstStyle>
            <a:lvl1pPr marL="0" indent="0" algn="r">
              <a:buFontTx/>
              <a:buNone/>
              <a:defRPr sz="1600" i="1">
                <a:solidFill>
                  <a:srgbClr val="FFFFFF"/>
                </a:solidFill>
                <a:latin typeface="Times New Roman" pitchFamily="18" charset="0"/>
              </a:defRPr>
            </a:lvl1pPr>
          </a:lstStyle>
          <a:p>
            <a:pPr lvl="0"/>
            <a:r>
              <a:rPr lang="ar-SA" noProof="0" smtClean="0"/>
              <a:t>انقر لتحرير نمط العنوان الثانوي الرئيسي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231775" y="6445250"/>
            <a:ext cx="2205038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574925" y="6445250"/>
            <a:ext cx="2990850" cy="3175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5700713" y="6445250"/>
            <a:ext cx="2205037" cy="317500"/>
          </a:xfrm>
        </p:spPr>
        <p:txBody>
          <a:bodyPr/>
          <a:lstStyle>
            <a:lvl1pPr>
              <a:defRPr/>
            </a:lvl1pPr>
          </a:lstStyle>
          <a:p>
            <a:fld id="{D266361E-1139-4994-AB09-EE8EFE438A4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3117" name="Text Box 45"/>
          <p:cNvSpPr txBox="1">
            <a:spLocks noChangeArrowheads="1"/>
          </p:cNvSpPr>
          <p:nvPr/>
        </p:nvSpPr>
        <p:spPr bwMode="gray">
          <a:xfrm>
            <a:off x="161925" y="842963"/>
            <a:ext cx="1303338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solidFill>
                  <a:srgbClr val="FFFFFF"/>
                </a:solidFill>
                <a:latin typeface="Arial Black" pitchFamily="34" charset="0"/>
              </a:rPr>
              <a:t>L/O/G/O</a:t>
            </a:r>
          </a:p>
        </p:txBody>
      </p:sp>
      <p:sp>
        <p:nvSpPr>
          <p:cNvPr id="3121" name="Rectangle 49"/>
          <p:cNvSpPr>
            <a:spLocks noChangeArrowheads="1"/>
          </p:cNvSpPr>
          <p:nvPr/>
        </p:nvSpPr>
        <p:spPr bwMode="gray">
          <a:xfrm>
            <a:off x="1703388" y="4511675"/>
            <a:ext cx="742950" cy="74295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2" name="Rectangle 50"/>
          <p:cNvSpPr>
            <a:spLocks noChangeArrowheads="1"/>
          </p:cNvSpPr>
          <p:nvPr/>
        </p:nvSpPr>
        <p:spPr bwMode="gray">
          <a:xfrm>
            <a:off x="128588" y="4511675"/>
            <a:ext cx="741362" cy="74295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2492375" y="5314950"/>
            <a:ext cx="742950" cy="7429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3115" name="Picture 43" descr="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130175" y="2911475"/>
            <a:ext cx="1347788" cy="1531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19400" y="2819400"/>
            <a:ext cx="6019800" cy="1470025"/>
          </a:xfrm>
        </p:spPr>
        <p:txBody>
          <a:bodyPr/>
          <a:lstStyle>
            <a:lvl1pPr algn="r">
              <a:defRPr sz="4800">
                <a:solidFill>
                  <a:srgbClr val="000000"/>
                </a:solidFill>
              </a:defRPr>
            </a:lvl1pPr>
          </a:lstStyle>
          <a:p>
            <a:pPr lvl="0"/>
            <a:r>
              <a:rPr lang="ar-SA" noProof="0" smtClean="0"/>
              <a:t>انقر لتحرير نمط العنوان الرئيسي</a:t>
            </a:r>
            <a:endParaRPr lang="en-US" noProof="0" smtClean="0"/>
          </a:p>
        </p:txBody>
      </p:sp>
      <p:sp>
        <p:nvSpPr>
          <p:cNvPr id="3142" name="Rectangle 70" descr="2"/>
          <p:cNvSpPr>
            <a:spLocks noChangeArrowheads="1"/>
          </p:cNvSpPr>
          <p:nvPr/>
        </p:nvSpPr>
        <p:spPr bwMode="gray">
          <a:xfrm>
            <a:off x="1701800" y="3705225"/>
            <a:ext cx="744538" cy="742950"/>
          </a:xfrm>
          <a:prstGeom prst="rect">
            <a:avLst/>
          </a:prstGeom>
          <a:blipFill dpi="0" rotWithShape="1">
            <a:blip r:embed="rId8" cstate="print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3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3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5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31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6" grpId="0" animBg="1"/>
      <p:bldP spid="3128" grpId="0" animBg="1"/>
      <p:bldP spid="3099" grpId="0" animBg="1"/>
      <p:bldP spid="3100" grpId="0" animBg="1"/>
      <p:bldP spid="3105" grpId="0" animBg="1"/>
      <p:bldP spid="3109" grpId="0" animBg="1"/>
      <p:bldP spid="3121" grpId="0" animBg="1"/>
      <p:bldP spid="3074" grpId="0"/>
      <p:bldP spid="3142" grpId="0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41874-553C-445F-8E3D-864F2C72286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174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38125"/>
            <a:ext cx="2057400" cy="593407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38125"/>
            <a:ext cx="6019800" cy="593407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B48971-9C63-49E4-A4A9-FB0B50FCE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851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عنوان، ونص،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5F5C1F1D-092B-42D8-9477-8E9A9D7BDD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37133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عنوان وجدو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جدول 2"/>
          <p:cNvSpPr>
            <a:spLocks noGrp="1"/>
          </p:cNvSpPr>
          <p:nvPr>
            <p:ph type="tbl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ar-SA" smtClean="0"/>
              <a:t>انقر فوق الأيقونة لإضافة جدول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EC41E996-31F9-4464-AC46-65CA190519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95083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عنوان ومخط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خطط 2"/>
          <p:cNvSpPr>
            <a:spLocks noGrp="1"/>
          </p:cNvSpPr>
          <p:nvPr>
            <p:ph type="chart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ar-SA" smtClean="0"/>
              <a:t>انقر فوق الأيقونة لإضافة مخطط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EA7A9FD0-A38A-43EF-9B2D-0E9CB70A15D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9364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عنوان ومخطط أو مخطط هيكل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38125"/>
            <a:ext cx="6477000" cy="8683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ـ SmartArt 2"/>
          <p:cNvSpPr>
            <a:spLocks noGrp="1"/>
          </p:cNvSpPr>
          <p:nvPr>
            <p:ph type="dgm" idx="1"/>
          </p:nvPr>
        </p:nvSpPr>
        <p:spPr>
          <a:xfrm>
            <a:off x="457200" y="1438275"/>
            <a:ext cx="8229600" cy="4733925"/>
          </a:xfrm>
        </p:spPr>
        <p:txBody>
          <a:bodyPr/>
          <a:lstStyle/>
          <a:p>
            <a:r>
              <a:rPr lang="ar-SA" smtClean="0"/>
              <a:t>انقر فوق الأيقونة لإضافة رسم SmartArt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>
          <a:xfrm>
            <a:off x="3048000" y="6311900"/>
            <a:ext cx="1712913" cy="290513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>
          <a:xfrm>
            <a:off x="4830763" y="6323013"/>
            <a:ext cx="2311400" cy="29051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>
          <a:xfrm>
            <a:off x="7116763" y="6323013"/>
            <a:ext cx="1616075" cy="290512"/>
          </a:xfrm>
        </p:spPr>
        <p:txBody>
          <a:bodyPr/>
          <a:lstStyle>
            <a:lvl1pPr>
              <a:defRPr/>
            </a:lvl1pPr>
          </a:lstStyle>
          <a:p>
            <a:fld id="{06F1E0A9-5AEA-498B-8CA4-1FD13B4CE0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89875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D3E706-6B8D-42E6-BBA6-66BFB2CB93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839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D9D166-3FFA-417B-BDCB-9AD35B72AC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68349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438275"/>
            <a:ext cx="4038600" cy="47339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64F26D-3F18-45C9-A812-42B9F977F2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84826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E1ED05-E1C4-4753-8E36-1955DA1E528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384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05D4CC-FBBB-4F73-8E1C-653C72147B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17898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C82C2B-FE7A-4CE3-A1B3-F1E1F512D7F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0644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D73823-3A94-41A4-9732-43192C52027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542423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22E234-DC8D-49FC-813F-84BDF99FFCF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206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6553200" y="6013450"/>
            <a:ext cx="2392363" cy="563563"/>
            <a:chOff x="1566" y="164"/>
            <a:chExt cx="1455" cy="425"/>
          </a:xfrm>
        </p:grpSpPr>
        <p:sp>
          <p:nvSpPr>
            <p:cNvPr id="1032" name="Freeform 8"/>
            <p:cNvSpPr>
              <a:spLocks/>
            </p:cNvSpPr>
            <p:nvPr/>
          </p:nvSpPr>
          <p:spPr bwMode="gray">
            <a:xfrm>
              <a:off x="1892" y="468"/>
              <a:ext cx="39" cy="121"/>
            </a:xfrm>
            <a:custGeom>
              <a:avLst/>
              <a:gdLst>
                <a:gd name="T0" fmla="*/ 37 w 39"/>
                <a:gd name="T1" fmla="*/ 36 h 121"/>
                <a:gd name="T2" fmla="*/ 35 w 39"/>
                <a:gd name="T3" fmla="*/ 36 h 121"/>
                <a:gd name="T4" fmla="*/ 30 w 39"/>
                <a:gd name="T5" fmla="*/ 36 h 121"/>
                <a:gd name="T6" fmla="*/ 22 w 39"/>
                <a:gd name="T7" fmla="*/ 34 h 121"/>
                <a:gd name="T8" fmla="*/ 15 w 39"/>
                <a:gd name="T9" fmla="*/ 30 h 121"/>
                <a:gd name="T10" fmla="*/ 7 w 39"/>
                <a:gd name="T11" fmla="*/ 23 h 121"/>
                <a:gd name="T12" fmla="*/ 3 w 39"/>
                <a:gd name="T13" fmla="*/ 13 h 121"/>
                <a:gd name="T14" fmla="*/ 0 w 39"/>
                <a:gd name="T15" fmla="*/ 0 h 121"/>
                <a:gd name="T16" fmla="*/ 3 w 39"/>
                <a:gd name="T17" fmla="*/ 0 h 121"/>
                <a:gd name="T18" fmla="*/ 7 w 39"/>
                <a:gd name="T19" fmla="*/ 1 h 121"/>
                <a:gd name="T20" fmla="*/ 15 w 39"/>
                <a:gd name="T21" fmla="*/ 3 h 121"/>
                <a:gd name="T22" fmla="*/ 23 w 39"/>
                <a:gd name="T23" fmla="*/ 5 h 121"/>
                <a:gd name="T24" fmla="*/ 30 w 39"/>
                <a:gd name="T25" fmla="*/ 11 h 121"/>
                <a:gd name="T26" fmla="*/ 37 w 39"/>
                <a:gd name="T27" fmla="*/ 20 h 121"/>
                <a:gd name="T28" fmla="*/ 39 w 39"/>
                <a:gd name="T29" fmla="*/ 34 h 121"/>
                <a:gd name="T30" fmla="*/ 39 w 39"/>
                <a:gd name="T31" fmla="*/ 121 h 121"/>
                <a:gd name="T32" fmla="*/ 37 w 39"/>
                <a:gd name="T33" fmla="*/ 121 h 121"/>
                <a:gd name="T34" fmla="*/ 37 w 39"/>
                <a:gd name="T35" fmla="*/ 3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9" h="121">
                  <a:moveTo>
                    <a:pt x="37" y="36"/>
                  </a:moveTo>
                  <a:lnTo>
                    <a:pt x="35" y="36"/>
                  </a:lnTo>
                  <a:lnTo>
                    <a:pt x="30" y="36"/>
                  </a:lnTo>
                  <a:lnTo>
                    <a:pt x="22" y="34"/>
                  </a:lnTo>
                  <a:lnTo>
                    <a:pt x="15" y="30"/>
                  </a:lnTo>
                  <a:lnTo>
                    <a:pt x="7" y="23"/>
                  </a:lnTo>
                  <a:lnTo>
                    <a:pt x="3" y="13"/>
                  </a:lnTo>
                  <a:lnTo>
                    <a:pt x="0" y="0"/>
                  </a:lnTo>
                  <a:lnTo>
                    <a:pt x="3" y="0"/>
                  </a:lnTo>
                  <a:lnTo>
                    <a:pt x="7" y="1"/>
                  </a:lnTo>
                  <a:lnTo>
                    <a:pt x="15" y="3"/>
                  </a:lnTo>
                  <a:lnTo>
                    <a:pt x="23" y="5"/>
                  </a:lnTo>
                  <a:lnTo>
                    <a:pt x="30" y="11"/>
                  </a:lnTo>
                  <a:lnTo>
                    <a:pt x="37" y="20"/>
                  </a:lnTo>
                  <a:lnTo>
                    <a:pt x="39" y="34"/>
                  </a:lnTo>
                  <a:lnTo>
                    <a:pt x="39" y="121"/>
                  </a:lnTo>
                  <a:lnTo>
                    <a:pt x="37" y="121"/>
                  </a:lnTo>
                  <a:lnTo>
                    <a:pt x="37" y="36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gray">
            <a:xfrm>
              <a:off x="2271" y="450"/>
              <a:ext cx="45" cy="139"/>
            </a:xfrm>
            <a:custGeom>
              <a:avLst/>
              <a:gdLst>
                <a:gd name="T0" fmla="*/ 3 w 45"/>
                <a:gd name="T1" fmla="*/ 42 h 139"/>
                <a:gd name="T2" fmla="*/ 6 w 45"/>
                <a:gd name="T3" fmla="*/ 42 h 139"/>
                <a:gd name="T4" fmla="*/ 12 w 45"/>
                <a:gd name="T5" fmla="*/ 42 h 139"/>
                <a:gd name="T6" fmla="*/ 20 w 45"/>
                <a:gd name="T7" fmla="*/ 39 h 139"/>
                <a:gd name="T8" fmla="*/ 29 w 45"/>
                <a:gd name="T9" fmla="*/ 35 h 139"/>
                <a:gd name="T10" fmla="*/ 37 w 45"/>
                <a:gd name="T11" fmla="*/ 27 h 139"/>
                <a:gd name="T12" fmla="*/ 43 w 45"/>
                <a:gd name="T13" fmla="*/ 17 h 139"/>
                <a:gd name="T14" fmla="*/ 45 w 45"/>
                <a:gd name="T15" fmla="*/ 2 h 139"/>
                <a:gd name="T16" fmla="*/ 43 w 45"/>
                <a:gd name="T17" fmla="*/ 0 h 139"/>
                <a:gd name="T18" fmla="*/ 37 w 45"/>
                <a:gd name="T19" fmla="*/ 2 h 139"/>
                <a:gd name="T20" fmla="*/ 29 w 45"/>
                <a:gd name="T21" fmla="*/ 3 h 139"/>
                <a:gd name="T22" fmla="*/ 19 w 45"/>
                <a:gd name="T23" fmla="*/ 7 h 139"/>
                <a:gd name="T24" fmla="*/ 11 w 45"/>
                <a:gd name="T25" fmla="*/ 14 h 139"/>
                <a:gd name="T26" fmla="*/ 4 w 45"/>
                <a:gd name="T27" fmla="*/ 23 h 139"/>
                <a:gd name="T28" fmla="*/ 0 w 45"/>
                <a:gd name="T29" fmla="*/ 39 h 139"/>
                <a:gd name="T30" fmla="*/ 0 w 45"/>
                <a:gd name="T31" fmla="*/ 139 h 139"/>
                <a:gd name="T32" fmla="*/ 3 w 45"/>
                <a:gd name="T33" fmla="*/ 139 h 139"/>
                <a:gd name="T34" fmla="*/ 3 w 45"/>
                <a:gd name="T35" fmla="*/ 42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5" h="139">
                  <a:moveTo>
                    <a:pt x="3" y="42"/>
                  </a:moveTo>
                  <a:lnTo>
                    <a:pt x="6" y="42"/>
                  </a:lnTo>
                  <a:lnTo>
                    <a:pt x="12" y="42"/>
                  </a:lnTo>
                  <a:lnTo>
                    <a:pt x="20" y="39"/>
                  </a:lnTo>
                  <a:lnTo>
                    <a:pt x="29" y="35"/>
                  </a:lnTo>
                  <a:lnTo>
                    <a:pt x="37" y="27"/>
                  </a:lnTo>
                  <a:lnTo>
                    <a:pt x="43" y="17"/>
                  </a:lnTo>
                  <a:lnTo>
                    <a:pt x="45" y="2"/>
                  </a:lnTo>
                  <a:lnTo>
                    <a:pt x="43" y="0"/>
                  </a:lnTo>
                  <a:lnTo>
                    <a:pt x="37" y="2"/>
                  </a:lnTo>
                  <a:lnTo>
                    <a:pt x="29" y="3"/>
                  </a:lnTo>
                  <a:lnTo>
                    <a:pt x="19" y="7"/>
                  </a:lnTo>
                  <a:lnTo>
                    <a:pt x="11" y="14"/>
                  </a:lnTo>
                  <a:lnTo>
                    <a:pt x="4" y="23"/>
                  </a:lnTo>
                  <a:lnTo>
                    <a:pt x="0" y="39"/>
                  </a:lnTo>
                  <a:lnTo>
                    <a:pt x="0" y="139"/>
                  </a:lnTo>
                  <a:lnTo>
                    <a:pt x="3" y="139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gray">
            <a:xfrm>
              <a:off x="1765" y="378"/>
              <a:ext cx="146" cy="211"/>
            </a:xfrm>
            <a:custGeom>
              <a:avLst/>
              <a:gdLst>
                <a:gd name="T0" fmla="*/ 68 w 146"/>
                <a:gd name="T1" fmla="*/ 67 h 211"/>
                <a:gd name="T2" fmla="*/ 67 w 146"/>
                <a:gd name="T3" fmla="*/ 67 h 211"/>
                <a:gd name="T4" fmla="*/ 60 w 146"/>
                <a:gd name="T5" fmla="*/ 66 h 211"/>
                <a:gd name="T6" fmla="*/ 50 w 146"/>
                <a:gd name="T7" fmla="*/ 64 h 211"/>
                <a:gd name="T8" fmla="*/ 41 w 146"/>
                <a:gd name="T9" fmla="*/ 62 h 211"/>
                <a:gd name="T10" fmla="*/ 29 w 146"/>
                <a:gd name="T11" fmla="*/ 55 h 211"/>
                <a:gd name="T12" fmla="*/ 18 w 146"/>
                <a:gd name="T13" fmla="*/ 47 h 211"/>
                <a:gd name="T14" fmla="*/ 10 w 146"/>
                <a:gd name="T15" fmla="*/ 35 h 211"/>
                <a:gd name="T16" fmla="*/ 3 w 146"/>
                <a:gd name="T17" fmla="*/ 20 h 211"/>
                <a:gd name="T18" fmla="*/ 0 w 146"/>
                <a:gd name="T19" fmla="*/ 0 h 211"/>
                <a:gd name="T20" fmla="*/ 3 w 146"/>
                <a:gd name="T21" fmla="*/ 0 h 211"/>
                <a:gd name="T22" fmla="*/ 10 w 146"/>
                <a:gd name="T23" fmla="*/ 0 h 211"/>
                <a:gd name="T24" fmla="*/ 19 w 146"/>
                <a:gd name="T25" fmla="*/ 0 h 211"/>
                <a:gd name="T26" fmla="*/ 30 w 146"/>
                <a:gd name="T27" fmla="*/ 2 h 211"/>
                <a:gd name="T28" fmla="*/ 41 w 146"/>
                <a:gd name="T29" fmla="*/ 6 h 211"/>
                <a:gd name="T30" fmla="*/ 53 w 146"/>
                <a:gd name="T31" fmla="*/ 14 h 211"/>
                <a:gd name="T32" fmla="*/ 62 w 146"/>
                <a:gd name="T33" fmla="*/ 25 h 211"/>
                <a:gd name="T34" fmla="*/ 69 w 146"/>
                <a:gd name="T35" fmla="*/ 41 h 211"/>
                <a:gd name="T36" fmla="*/ 73 w 146"/>
                <a:gd name="T37" fmla="*/ 62 h 211"/>
                <a:gd name="T38" fmla="*/ 73 w 146"/>
                <a:gd name="T39" fmla="*/ 60 h 211"/>
                <a:gd name="T40" fmla="*/ 73 w 146"/>
                <a:gd name="T41" fmla="*/ 55 h 211"/>
                <a:gd name="T42" fmla="*/ 75 w 146"/>
                <a:gd name="T43" fmla="*/ 45 h 211"/>
                <a:gd name="T44" fmla="*/ 79 w 146"/>
                <a:gd name="T45" fmla="*/ 36 h 211"/>
                <a:gd name="T46" fmla="*/ 84 w 146"/>
                <a:gd name="T47" fmla="*/ 25 h 211"/>
                <a:gd name="T48" fmla="*/ 92 w 146"/>
                <a:gd name="T49" fmla="*/ 16 h 211"/>
                <a:gd name="T50" fmla="*/ 106 w 146"/>
                <a:gd name="T51" fmla="*/ 8 h 211"/>
                <a:gd name="T52" fmla="*/ 123 w 146"/>
                <a:gd name="T53" fmla="*/ 2 h 211"/>
                <a:gd name="T54" fmla="*/ 146 w 146"/>
                <a:gd name="T55" fmla="*/ 0 h 211"/>
                <a:gd name="T56" fmla="*/ 145 w 146"/>
                <a:gd name="T57" fmla="*/ 2 h 211"/>
                <a:gd name="T58" fmla="*/ 145 w 146"/>
                <a:gd name="T59" fmla="*/ 8 h 211"/>
                <a:gd name="T60" fmla="*/ 143 w 146"/>
                <a:gd name="T61" fmla="*/ 17 h 211"/>
                <a:gd name="T62" fmla="*/ 139 w 146"/>
                <a:gd name="T63" fmla="*/ 28 h 211"/>
                <a:gd name="T64" fmla="*/ 134 w 146"/>
                <a:gd name="T65" fmla="*/ 39 h 211"/>
                <a:gd name="T66" fmla="*/ 126 w 146"/>
                <a:gd name="T67" fmla="*/ 49 h 211"/>
                <a:gd name="T68" fmla="*/ 114 w 146"/>
                <a:gd name="T69" fmla="*/ 59 h 211"/>
                <a:gd name="T70" fmla="*/ 98 w 146"/>
                <a:gd name="T71" fmla="*/ 64 h 211"/>
                <a:gd name="T72" fmla="*/ 79 w 146"/>
                <a:gd name="T73" fmla="*/ 67 h 211"/>
                <a:gd name="T74" fmla="*/ 79 w 146"/>
                <a:gd name="T75" fmla="*/ 211 h 211"/>
                <a:gd name="T76" fmla="*/ 68 w 146"/>
                <a:gd name="T77" fmla="*/ 211 h 211"/>
                <a:gd name="T78" fmla="*/ 68 w 146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6" h="211">
                  <a:moveTo>
                    <a:pt x="68" y="67"/>
                  </a:moveTo>
                  <a:lnTo>
                    <a:pt x="67" y="67"/>
                  </a:lnTo>
                  <a:lnTo>
                    <a:pt x="60" y="66"/>
                  </a:lnTo>
                  <a:lnTo>
                    <a:pt x="50" y="64"/>
                  </a:lnTo>
                  <a:lnTo>
                    <a:pt x="41" y="62"/>
                  </a:lnTo>
                  <a:lnTo>
                    <a:pt x="29" y="55"/>
                  </a:lnTo>
                  <a:lnTo>
                    <a:pt x="18" y="47"/>
                  </a:lnTo>
                  <a:lnTo>
                    <a:pt x="10" y="35"/>
                  </a:lnTo>
                  <a:lnTo>
                    <a:pt x="3" y="20"/>
                  </a:lnTo>
                  <a:lnTo>
                    <a:pt x="0" y="0"/>
                  </a:lnTo>
                  <a:lnTo>
                    <a:pt x="3" y="0"/>
                  </a:lnTo>
                  <a:lnTo>
                    <a:pt x="10" y="0"/>
                  </a:lnTo>
                  <a:lnTo>
                    <a:pt x="19" y="0"/>
                  </a:lnTo>
                  <a:lnTo>
                    <a:pt x="30" y="2"/>
                  </a:lnTo>
                  <a:lnTo>
                    <a:pt x="41" y="6"/>
                  </a:lnTo>
                  <a:lnTo>
                    <a:pt x="53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5" y="45"/>
                  </a:lnTo>
                  <a:lnTo>
                    <a:pt x="79" y="36"/>
                  </a:lnTo>
                  <a:lnTo>
                    <a:pt x="84" y="25"/>
                  </a:lnTo>
                  <a:lnTo>
                    <a:pt x="92" y="16"/>
                  </a:lnTo>
                  <a:lnTo>
                    <a:pt x="106" y="8"/>
                  </a:lnTo>
                  <a:lnTo>
                    <a:pt x="123" y="2"/>
                  </a:lnTo>
                  <a:lnTo>
                    <a:pt x="146" y="0"/>
                  </a:lnTo>
                  <a:lnTo>
                    <a:pt x="145" y="2"/>
                  </a:lnTo>
                  <a:lnTo>
                    <a:pt x="145" y="8"/>
                  </a:lnTo>
                  <a:lnTo>
                    <a:pt x="143" y="17"/>
                  </a:lnTo>
                  <a:lnTo>
                    <a:pt x="139" y="28"/>
                  </a:lnTo>
                  <a:lnTo>
                    <a:pt x="134" y="39"/>
                  </a:lnTo>
                  <a:lnTo>
                    <a:pt x="126" y="49"/>
                  </a:lnTo>
                  <a:lnTo>
                    <a:pt x="114" y="59"/>
                  </a:lnTo>
                  <a:lnTo>
                    <a:pt x="98" y="64"/>
                  </a:lnTo>
                  <a:lnTo>
                    <a:pt x="79" y="67"/>
                  </a:lnTo>
                  <a:lnTo>
                    <a:pt x="79" y="211"/>
                  </a:lnTo>
                  <a:lnTo>
                    <a:pt x="68" y="211"/>
                  </a:lnTo>
                  <a:lnTo>
                    <a:pt x="68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gray">
            <a:xfrm>
              <a:off x="2792" y="378"/>
              <a:ext cx="144" cy="211"/>
            </a:xfrm>
            <a:custGeom>
              <a:avLst/>
              <a:gdLst>
                <a:gd name="T0" fmla="*/ 67 w 144"/>
                <a:gd name="T1" fmla="*/ 67 h 211"/>
                <a:gd name="T2" fmla="*/ 66 w 144"/>
                <a:gd name="T3" fmla="*/ 67 h 211"/>
                <a:gd name="T4" fmla="*/ 59 w 144"/>
                <a:gd name="T5" fmla="*/ 66 h 211"/>
                <a:gd name="T6" fmla="*/ 50 w 144"/>
                <a:gd name="T7" fmla="*/ 64 h 211"/>
                <a:gd name="T8" fmla="*/ 39 w 144"/>
                <a:gd name="T9" fmla="*/ 62 h 211"/>
                <a:gd name="T10" fmla="*/ 28 w 144"/>
                <a:gd name="T11" fmla="*/ 55 h 211"/>
                <a:gd name="T12" fmla="*/ 17 w 144"/>
                <a:gd name="T13" fmla="*/ 47 h 211"/>
                <a:gd name="T14" fmla="*/ 9 w 144"/>
                <a:gd name="T15" fmla="*/ 35 h 211"/>
                <a:gd name="T16" fmla="*/ 2 w 144"/>
                <a:gd name="T17" fmla="*/ 20 h 211"/>
                <a:gd name="T18" fmla="*/ 0 w 144"/>
                <a:gd name="T19" fmla="*/ 0 h 211"/>
                <a:gd name="T20" fmla="*/ 2 w 144"/>
                <a:gd name="T21" fmla="*/ 0 h 211"/>
                <a:gd name="T22" fmla="*/ 9 w 144"/>
                <a:gd name="T23" fmla="*/ 0 h 211"/>
                <a:gd name="T24" fmla="*/ 17 w 144"/>
                <a:gd name="T25" fmla="*/ 0 h 211"/>
                <a:gd name="T26" fmla="*/ 28 w 144"/>
                <a:gd name="T27" fmla="*/ 2 h 211"/>
                <a:gd name="T28" fmla="*/ 40 w 144"/>
                <a:gd name="T29" fmla="*/ 6 h 211"/>
                <a:gd name="T30" fmla="*/ 51 w 144"/>
                <a:gd name="T31" fmla="*/ 14 h 211"/>
                <a:gd name="T32" fmla="*/ 62 w 144"/>
                <a:gd name="T33" fmla="*/ 25 h 211"/>
                <a:gd name="T34" fmla="*/ 69 w 144"/>
                <a:gd name="T35" fmla="*/ 41 h 211"/>
                <a:gd name="T36" fmla="*/ 73 w 144"/>
                <a:gd name="T37" fmla="*/ 62 h 211"/>
                <a:gd name="T38" fmla="*/ 73 w 144"/>
                <a:gd name="T39" fmla="*/ 60 h 211"/>
                <a:gd name="T40" fmla="*/ 73 w 144"/>
                <a:gd name="T41" fmla="*/ 55 h 211"/>
                <a:gd name="T42" fmla="*/ 74 w 144"/>
                <a:gd name="T43" fmla="*/ 45 h 211"/>
                <a:gd name="T44" fmla="*/ 77 w 144"/>
                <a:gd name="T45" fmla="*/ 36 h 211"/>
                <a:gd name="T46" fmla="*/ 82 w 144"/>
                <a:gd name="T47" fmla="*/ 25 h 211"/>
                <a:gd name="T48" fmla="*/ 91 w 144"/>
                <a:gd name="T49" fmla="*/ 16 h 211"/>
                <a:gd name="T50" fmla="*/ 105 w 144"/>
                <a:gd name="T51" fmla="*/ 8 h 211"/>
                <a:gd name="T52" fmla="*/ 121 w 144"/>
                <a:gd name="T53" fmla="*/ 2 h 211"/>
                <a:gd name="T54" fmla="*/ 144 w 144"/>
                <a:gd name="T55" fmla="*/ 0 h 211"/>
                <a:gd name="T56" fmla="*/ 144 w 144"/>
                <a:gd name="T57" fmla="*/ 2 h 211"/>
                <a:gd name="T58" fmla="*/ 144 w 144"/>
                <a:gd name="T59" fmla="*/ 8 h 211"/>
                <a:gd name="T60" fmla="*/ 141 w 144"/>
                <a:gd name="T61" fmla="*/ 17 h 211"/>
                <a:gd name="T62" fmla="*/ 139 w 144"/>
                <a:gd name="T63" fmla="*/ 28 h 211"/>
                <a:gd name="T64" fmla="*/ 133 w 144"/>
                <a:gd name="T65" fmla="*/ 39 h 211"/>
                <a:gd name="T66" fmla="*/ 125 w 144"/>
                <a:gd name="T67" fmla="*/ 49 h 211"/>
                <a:gd name="T68" fmla="*/ 113 w 144"/>
                <a:gd name="T69" fmla="*/ 59 h 211"/>
                <a:gd name="T70" fmla="*/ 97 w 144"/>
                <a:gd name="T71" fmla="*/ 64 h 211"/>
                <a:gd name="T72" fmla="*/ 77 w 144"/>
                <a:gd name="T73" fmla="*/ 67 h 211"/>
                <a:gd name="T74" fmla="*/ 77 w 144"/>
                <a:gd name="T75" fmla="*/ 211 h 211"/>
                <a:gd name="T76" fmla="*/ 67 w 144"/>
                <a:gd name="T77" fmla="*/ 211 h 211"/>
                <a:gd name="T78" fmla="*/ 67 w 144"/>
                <a:gd name="T79" fmla="*/ 67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44" h="211">
                  <a:moveTo>
                    <a:pt x="67" y="67"/>
                  </a:moveTo>
                  <a:lnTo>
                    <a:pt x="66" y="67"/>
                  </a:lnTo>
                  <a:lnTo>
                    <a:pt x="59" y="66"/>
                  </a:lnTo>
                  <a:lnTo>
                    <a:pt x="50" y="64"/>
                  </a:lnTo>
                  <a:lnTo>
                    <a:pt x="39" y="62"/>
                  </a:lnTo>
                  <a:lnTo>
                    <a:pt x="28" y="55"/>
                  </a:lnTo>
                  <a:lnTo>
                    <a:pt x="17" y="47"/>
                  </a:lnTo>
                  <a:lnTo>
                    <a:pt x="9" y="35"/>
                  </a:lnTo>
                  <a:lnTo>
                    <a:pt x="2" y="20"/>
                  </a:lnTo>
                  <a:lnTo>
                    <a:pt x="0" y="0"/>
                  </a:lnTo>
                  <a:lnTo>
                    <a:pt x="2" y="0"/>
                  </a:lnTo>
                  <a:lnTo>
                    <a:pt x="9" y="0"/>
                  </a:lnTo>
                  <a:lnTo>
                    <a:pt x="17" y="0"/>
                  </a:lnTo>
                  <a:lnTo>
                    <a:pt x="28" y="2"/>
                  </a:lnTo>
                  <a:lnTo>
                    <a:pt x="40" y="6"/>
                  </a:lnTo>
                  <a:lnTo>
                    <a:pt x="51" y="14"/>
                  </a:lnTo>
                  <a:lnTo>
                    <a:pt x="62" y="25"/>
                  </a:lnTo>
                  <a:lnTo>
                    <a:pt x="69" y="41"/>
                  </a:lnTo>
                  <a:lnTo>
                    <a:pt x="73" y="62"/>
                  </a:lnTo>
                  <a:lnTo>
                    <a:pt x="73" y="60"/>
                  </a:lnTo>
                  <a:lnTo>
                    <a:pt x="73" y="55"/>
                  </a:lnTo>
                  <a:lnTo>
                    <a:pt x="74" y="45"/>
                  </a:lnTo>
                  <a:lnTo>
                    <a:pt x="77" y="36"/>
                  </a:lnTo>
                  <a:lnTo>
                    <a:pt x="82" y="25"/>
                  </a:lnTo>
                  <a:lnTo>
                    <a:pt x="91" y="16"/>
                  </a:lnTo>
                  <a:lnTo>
                    <a:pt x="105" y="8"/>
                  </a:lnTo>
                  <a:lnTo>
                    <a:pt x="121" y="2"/>
                  </a:lnTo>
                  <a:lnTo>
                    <a:pt x="144" y="0"/>
                  </a:lnTo>
                  <a:lnTo>
                    <a:pt x="144" y="2"/>
                  </a:lnTo>
                  <a:lnTo>
                    <a:pt x="144" y="8"/>
                  </a:lnTo>
                  <a:lnTo>
                    <a:pt x="141" y="17"/>
                  </a:lnTo>
                  <a:lnTo>
                    <a:pt x="139" y="28"/>
                  </a:lnTo>
                  <a:lnTo>
                    <a:pt x="133" y="39"/>
                  </a:lnTo>
                  <a:lnTo>
                    <a:pt x="125" y="49"/>
                  </a:lnTo>
                  <a:lnTo>
                    <a:pt x="113" y="59"/>
                  </a:lnTo>
                  <a:lnTo>
                    <a:pt x="97" y="64"/>
                  </a:lnTo>
                  <a:lnTo>
                    <a:pt x="77" y="67"/>
                  </a:lnTo>
                  <a:lnTo>
                    <a:pt x="77" y="211"/>
                  </a:lnTo>
                  <a:lnTo>
                    <a:pt x="67" y="211"/>
                  </a:lnTo>
                  <a:lnTo>
                    <a:pt x="67" y="6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gray">
            <a:xfrm>
              <a:off x="2631" y="457"/>
              <a:ext cx="89" cy="132"/>
            </a:xfrm>
            <a:custGeom>
              <a:avLst/>
              <a:gdLst>
                <a:gd name="T0" fmla="*/ 42 w 89"/>
                <a:gd name="T1" fmla="*/ 43 h 132"/>
                <a:gd name="T2" fmla="*/ 39 w 89"/>
                <a:gd name="T3" fmla="*/ 42 h 132"/>
                <a:gd name="T4" fmla="*/ 33 w 89"/>
                <a:gd name="T5" fmla="*/ 42 h 132"/>
                <a:gd name="T6" fmla="*/ 25 w 89"/>
                <a:gd name="T7" fmla="*/ 39 h 132"/>
                <a:gd name="T8" fmla="*/ 16 w 89"/>
                <a:gd name="T9" fmla="*/ 35 h 132"/>
                <a:gd name="T10" fmla="*/ 8 w 89"/>
                <a:gd name="T11" fmla="*/ 27 h 132"/>
                <a:gd name="T12" fmla="*/ 2 w 89"/>
                <a:gd name="T13" fmla="*/ 16 h 132"/>
                <a:gd name="T14" fmla="*/ 0 w 89"/>
                <a:gd name="T15" fmla="*/ 0 h 132"/>
                <a:gd name="T16" fmla="*/ 2 w 89"/>
                <a:gd name="T17" fmla="*/ 0 h 132"/>
                <a:gd name="T18" fmla="*/ 6 w 89"/>
                <a:gd name="T19" fmla="*/ 0 h 132"/>
                <a:gd name="T20" fmla="*/ 12 w 89"/>
                <a:gd name="T21" fmla="*/ 1 h 132"/>
                <a:gd name="T22" fmla="*/ 21 w 89"/>
                <a:gd name="T23" fmla="*/ 3 h 132"/>
                <a:gd name="T24" fmla="*/ 29 w 89"/>
                <a:gd name="T25" fmla="*/ 8 h 132"/>
                <a:gd name="T26" fmla="*/ 37 w 89"/>
                <a:gd name="T27" fmla="*/ 15 h 132"/>
                <a:gd name="T28" fmla="*/ 42 w 89"/>
                <a:gd name="T29" fmla="*/ 26 h 132"/>
                <a:gd name="T30" fmla="*/ 45 w 89"/>
                <a:gd name="T31" fmla="*/ 39 h 132"/>
                <a:gd name="T32" fmla="*/ 45 w 89"/>
                <a:gd name="T33" fmla="*/ 38 h 132"/>
                <a:gd name="T34" fmla="*/ 45 w 89"/>
                <a:gd name="T35" fmla="*/ 34 h 132"/>
                <a:gd name="T36" fmla="*/ 46 w 89"/>
                <a:gd name="T37" fmla="*/ 27 h 132"/>
                <a:gd name="T38" fmla="*/ 49 w 89"/>
                <a:gd name="T39" fmla="*/ 20 h 132"/>
                <a:gd name="T40" fmla="*/ 54 w 89"/>
                <a:gd name="T41" fmla="*/ 14 h 132"/>
                <a:gd name="T42" fmla="*/ 62 w 89"/>
                <a:gd name="T43" fmla="*/ 7 h 132"/>
                <a:gd name="T44" fmla="*/ 73 w 89"/>
                <a:gd name="T45" fmla="*/ 3 h 132"/>
                <a:gd name="T46" fmla="*/ 89 w 89"/>
                <a:gd name="T47" fmla="*/ 0 h 132"/>
                <a:gd name="T48" fmla="*/ 89 w 89"/>
                <a:gd name="T49" fmla="*/ 3 h 132"/>
                <a:gd name="T50" fmla="*/ 88 w 89"/>
                <a:gd name="T51" fmla="*/ 10 h 132"/>
                <a:gd name="T52" fmla="*/ 87 w 89"/>
                <a:gd name="T53" fmla="*/ 18 h 132"/>
                <a:gd name="T54" fmla="*/ 81 w 89"/>
                <a:gd name="T55" fmla="*/ 26 h 132"/>
                <a:gd name="T56" fmla="*/ 74 w 89"/>
                <a:gd name="T57" fmla="*/ 34 h 132"/>
                <a:gd name="T58" fmla="*/ 64 w 89"/>
                <a:gd name="T59" fmla="*/ 41 h 132"/>
                <a:gd name="T60" fmla="*/ 47 w 89"/>
                <a:gd name="T61" fmla="*/ 43 h 132"/>
                <a:gd name="T62" fmla="*/ 47 w 89"/>
                <a:gd name="T63" fmla="*/ 132 h 132"/>
                <a:gd name="T64" fmla="*/ 42 w 89"/>
                <a:gd name="T65" fmla="*/ 132 h 132"/>
                <a:gd name="T66" fmla="*/ 42 w 89"/>
                <a:gd name="T67" fmla="*/ 43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89" h="132">
                  <a:moveTo>
                    <a:pt x="42" y="43"/>
                  </a:moveTo>
                  <a:lnTo>
                    <a:pt x="39" y="42"/>
                  </a:lnTo>
                  <a:lnTo>
                    <a:pt x="33" y="42"/>
                  </a:lnTo>
                  <a:lnTo>
                    <a:pt x="25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2" y="16"/>
                  </a:lnTo>
                  <a:lnTo>
                    <a:pt x="0" y="0"/>
                  </a:lnTo>
                  <a:lnTo>
                    <a:pt x="2" y="0"/>
                  </a:lnTo>
                  <a:lnTo>
                    <a:pt x="6" y="0"/>
                  </a:lnTo>
                  <a:lnTo>
                    <a:pt x="12" y="1"/>
                  </a:lnTo>
                  <a:lnTo>
                    <a:pt x="21" y="3"/>
                  </a:lnTo>
                  <a:lnTo>
                    <a:pt x="29" y="8"/>
                  </a:lnTo>
                  <a:lnTo>
                    <a:pt x="37" y="15"/>
                  </a:lnTo>
                  <a:lnTo>
                    <a:pt x="42" y="26"/>
                  </a:lnTo>
                  <a:lnTo>
                    <a:pt x="45" y="39"/>
                  </a:lnTo>
                  <a:lnTo>
                    <a:pt x="45" y="38"/>
                  </a:lnTo>
                  <a:lnTo>
                    <a:pt x="45" y="34"/>
                  </a:lnTo>
                  <a:lnTo>
                    <a:pt x="46" y="27"/>
                  </a:lnTo>
                  <a:lnTo>
                    <a:pt x="49" y="20"/>
                  </a:lnTo>
                  <a:lnTo>
                    <a:pt x="54" y="14"/>
                  </a:lnTo>
                  <a:lnTo>
                    <a:pt x="62" y="7"/>
                  </a:lnTo>
                  <a:lnTo>
                    <a:pt x="73" y="3"/>
                  </a:lnTo>
                  <a:lnTo>
                    <a:pt x="89" y="0"/>
                  </a:lnTo>
                  <a:lnTo>
                    <a:pt x="89" y="3"/>
                  </a:lnTo>
                  <a:lnTo>
                    <a:pt x="88" y="10"/>
                  </a:lnTo>
                  <a:lnTo>
                    <a:pt x="87" y="18"/>
                  </a:lnTo>
                  <a:lnTo>
                    <a:pt x="81" y="26"/>
                  </a:lnTo>
                  <a:lnTo>
                    <a:pt x="74" y="34"/>
                  </a:lnTo>
                  <a:lnTo>
                    <a:pt x="64" y="41"/>
                  </a:lnTo>
                  <a:lnTo>
                    <a:pt x="47" y="43"/>
                  </a:lnTo>
                  <a:lnTo>
                    <a:pt x="47" y="132"/>
                  </a:lnTo>
                  <a:lnTo>
                    <a:pt x="42" y="132"/>
                  </a:lnTo>
                  <a:lnTo>
                    <a:pt x="42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gray">
            <a:xfrm>
              <a:off x="2430" y="403"/>
              <a:ext cx="88" cy="186"/>
            </a:xfrm>
            <a:custGeom>
              <a:avLst/>
              <a:gdLst>
                <a:gd name="T0" fmla="*/ 43 w 88"/>
                <a:gd name="T1" fmla="*/ 43 h 186"/>
                <a:gd name="T2" fmla="*/ 41 w 88"/>
                <a:gd name="T3" fmla="*/ 43 h 186"/>
                <a:gd name="T4" fmla="*/ 35 w 88"/>
                <a:gd name="T5" fmla="*/ 43 h 186"/>
                <a:gd name="T6" fmla="*/ 27 w 88"/>
                <a:gd name="T7" fmla="*/ 41 h 186"/>
                <a:gd name="T8" fmla="*/ 18 w 88"/>
                <a:gd name="T9" fmla="*/ 35 h 186"/>
                <a:gd name="T10" fmla="*/ 8 w 88"/>
                <a:gd name="T11" fmla="*/ 28 h 186"/>
                <a:gd name="T12" fmla="*/ 3 w 88"/>
                <a:gd name="T13" fmla="*/ 16 h 186"/>
                <a:gd name="T14" fmla="*/ 0 w 88"/>
                <a:gd name="T15" fmla="*/ 0 h 186"/>
                <a:gd name="T16" fmla="*/ 3 w 88"/>
                <a:gd name="T17" fmla="*/ 0 h 186"/>
                <a:gd name="T18" fmla="*/ 8 w 88"/>
                <a:gd name="T19" fmla="*/ 0 h 186"/>
                <a:gd name="T20" fmla="*/ 17 w 88"/>
                <a:gd name="T21" fmla="*/ 1 h 186"/>
                <a:gd name="T22" fmla="*/ 26 w 88"/>
                <a:gd name="T23" fmla="*/ 6 h 186"/>
                <a:gd name="T24" fmla="*/ 35 w 88"/>
                <a:gd name="T25" fmla="*/ 12 h 186"/>
                <a:gd name="T26" fmla="*/ 42 w 88"/>
                <a:gd name="T27" fmla="*/ 24 h 186"/>
                <a:gd name="T28" fmla="*/ 48 w 88"/>
                <a:gd name="T29" fmla="*/ 41 h 186"/>
                <a:gd name="T30" fmla="*/ 48 w 88"/>
                <a:gd name="T31" fmla="*/ 90 h 186"/>
                <a:gd name="T32" fmla="*/ 48 w 88"/>
                <a:gd name="T33" fmla="*/ 88 h 186"/>
                <a:gd name="T34" fmla="*/ 48 w 88"/>
                <a:gd name="T35" fmla="*/ 82 h 186"/>
                <a:gd name="T36" fmla="*/ 50 w 88"/>
                <a:gd name="T37" fmla="*/ 74 h 186"/>
                <a:gd name="T38" fmla="*/ 54 w 88"/>
                <a:gd name="T39" fmla="*/ 66 h 186"/>
                <a:gd name="T40" fmla="*/ 61 w 88"/>
                <a:gd name="T41" fmla="*/ 58 h 186"/>
                <a:gd name="T42" fmla="*/ 72 w 88"/>
                <a:gd name="T43" fmla="*/ 53 h 186"/>
                <a:gd name="T44" fmla="*/ 87 w 88"/>
                <a:gd name="T45" fmla="*/ 50 h 186"/>
                <a:gd name="T46" fmla="*/ 88 w 88"/>
                <a:gd name="T47" fmla="*/ 51 h 186"/>
                <a:gd name="T48" fmla="*/ 88 w 88"/>
                <a:gd name="T49" fmla="*/ 57 h 186"/>
                <a:gd name="T50" fmla="*/ 87 w 88"/>
                <a:gd name="T51" fmla="*/ 64 h 186"/>
                <a:gd name="T52" fmla="*/ 84 w 88"/>
                <a:gd name="T53" fmla="*/ 72 h 186"/>
                <a:gd name="T54" fmla="*/ 80 w 88"/>
                <a:gd name="T55" fmla="*/ 80 h 186"/>
                <a:gd name="T56" fmla="*/ 73 w 88"/>
                <a:gd name="T57" fmla="*/ 86 h 186"/>
                <a:gd name="T58" fmla="*/ 62 w 88"/>
                <a:gd name="T59" fmla="*/ 92 h 186"/>
                <a:gd name="T60" fmla="*/ 48 w 88"/>
                <a:gd name="T61" fmla="*/ 93 h 186"/>
                <a:gd name="T62" fmla="*/ 48 w 88"/>
                <a:gd name="T63" fmla="*/ 186 h 186"/>
                <a:gd name="T64" fmla="*/ 43 w 88"/>
                <a:gd name="T65" fmla="*/ 186 h 186"/>
                <a:gd name="T66" fmla="*/ 43 w 88"/>
                <a:gd name="T67" fmla="*/ 143 h 186"/>
                <a:gd name="T68" fmla="*/ 42 w 88"/>
                <a:gd name="T69" fmla="*/ 143 h 186"/>
                <a:gd name="T70" fmla="*/ 37 w 88"/>
                <a:gd name="T71" fmla="*/ 142 h 186"/>
                <a:gd name="T72" fmla="*/ 29 w 88"/>
                <a:gd name="T73" fmla="*/ 140 h 186"/>
                <a:gd name="T74" fmla="*/ 22 w 88"/>
                <a:gd name="T75" fmla="*/ 136 h 186"/>
                <a:gd name="T76" fmla="*/ 14 w 88"/>
                <a:gd name="T77" fmla="*/ 130 h 186"/>
                <a:gd name="T78" fmla="*/ 8 w 88"/>
                <a:gd name="T79" fmla="*/ 120 h 186"/>
                <a:gd name="T80" fmla="*/ 7 w 88"/>
                <a:gd name="T81" fmla="*/ 105 h 186"/>
                <a:gd name="T82" fmla="*/ 8 w 88"/>
                <a:gd name="T83" fmla="*/ 105 h 186"/>
                <a:gd name="T84" fmla="*/ 12 w 88"/>
                <a:gd name="T85" fmla="*/ 107 h 186"/>
                <a:gd name="T86" fmla="*/ 19 w 88"/>
                <a:gd name="T87" fmla="*/ 108 h 186"/>
                <a:gd name="T88" fmla="*/ 26 w 88"/>
                <a:gd name="T89" fmla="*/ 111 h 186"/>
                <a:gd name="T90" fmla="*/ 34 w 88"/>
                <a:gd name="T91" fmla="*/ 117 h 186"/>
                <a:gd name="T92" fmla="*/ 39 w 88"/>
                <a:gd name="T93" fmla="*/ 127 h 186"/>
                <a:gd name="T94" fmla="*/ 43 w 88"/>
                <a:gd name="T95" fmla="*/ 140 h 186"/>
                <a:gd name="T96" fmla="*/ 43 w 88"/>
                <a:gd name="T97" fmla="*/ 43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8" h="186">
                  <a:moveTo>
                    <a:pt x="43" y="43"/>
                  </a:moveTo>
                  <a:lnTo>
                    <a:pt x="41" y="43"/>
                  </a:lnTo>
                  <a:lnTo>
                    <a:pt x="35" y="43"/>
                  </a:lnTo>
                  <a:lnTo>
                    <a:pt x="27" y="41"/>
                  </a:lnTo>
                  <a:lnTo>
                    <a:pt x="18" y="35"/>
                  </a:lnTo>
                  <a:lnTo>
                    <a:pt x="8" y="28"/>
                  </a:lnTo>
                  <a:lnTo>
                    <a:pt x="3" y="16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7" y="1"/>
                  </a:lnTo>
                  <a:lnTo>
                    <a:pt x="26" y="6"/>
                  </a:lnTo>
                  <a:lnTo>
                    <a:pt x="35" y="12"/>
                  </a:lnTo>
                  <a:lnTo>
                    <a:pt x="42" y="24"/>
                  </a:lnTo>
                  <a:lnTo>
                    <a:pt x="48" y="41"/>
                  </a:lnTo>
                  <a:lnTo>
                    <a:pt x="48" y="90"/>
                  </a:lnTo>
                  <a:lnTo>
                    <a:pt x="48" y="88"/>
                  </a:lnTo>
                  <a:lnTo>
                    <a:pt x="48" y="82"/>
                  </a:lnTo>
                  <a:lnTo>
                    <a:pt x="50" y="74"/>
                  </a:lnTo>
                  <a:lnTo>
                    <a:pt x="54" y="66"/>
                  </a:lnTo>
                  <a:lnTo>
                    <a:pt x="61" y="58"/>
                  </a:lnTo>
                  <a:lnTo>
                    <a:pt x="72" y="53"/>
                  </a:lnTo>
                  <a:lnTo>
                    <a:pt x="87" y="50"/>
                  </a:lnTo>
                  <a:lnTo>
                    <a:pt x="88" y="51"/>
                  </a:lnTo>
                  <a:lnTo>
                    <a:pt x="88" y="57"/>
                  </a:lnTo>
                  <a:lnTo>
                    <a:pt x="87" y="64"/>
                  </a:lnTo>
                  <a:lnTo>
                    <a:pt x="84" y="72"/>
                  </a:lnTo>
                  <a:lnTo>
                    <a:pt x="80" y="80"/>
                  </a:lnTo>
                  <a:lnTo>
                    <a:pt x="73" y="86"/>
                  </a:lnTo>
                  <a:lnTo>
                    <a:pt x="62" y="92"/>
                  </a:lnTo>
                  <a:lnTo>
                    <a:pt x="48" y="93"/>
                  </a:lnTo>
                  <a:lnTo>
                    <a:pt x="48" y="186"/>
                  </a:lnTo>
                  <a:lnTo>
                    <a:pt x="43" y="186"/>
                  </a:lnTo>
                  <a:lnTo>
                    <a:pt x="43" y="143"/>
                  </a:lnTo>
                  <a:lnTo>
                    <a:pt x="42" y="143"/>
                  </a:lnTo>
                  <a:lnTo>
                    <a:pt x="37" y="142"/>
                  </a:lnTo>
                  <a:lnTo>
                    <a:pt x="29" y="140"/>
                  </a:lnTo>
                  <a:lnTo>
                    <a:pt x="22" y="136"/>
                  </a:lnTo>
                  <a:lnTo>
                    <a:pt x="14" y="130"/>
                  </a:lnTo>
                  <a:lnTo>
                    <a:pt x="8" y="120"/>
                  </a:lnTo>
                  <a:lnTo>
                    <a:pt x="7" y="105"/>
                  </a:lnTo>
                  <a:lnTo>
                    <a:pt x="8" y="105"/>
                  </a:lnTo>
                  <a:lnTo>
                    <a:pt x="12" y="107"/>
                  </a:lnTo>
                  <a:lnTo>
                    <a:pt x="19" y="108"/>
                  </a:lnTo>
                  <a:lnTo>
                    <a:pt x="26" y="111"/>
                  </a:lnTo>
                  <a:lnTo>
                    <a:pt x="34" y="117"/>
                  </a:lnTo>
                  <a:lnTo>
                    <a:pt x="39" y="127"/>
                  </a:lnTo>
                  <a:lnTo>
                    <a:pt x="43" y="140"/>
                  </a:lnTo>
                  <a:lnTo>
                    <a:pt x="43" y="4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gray">
            <a:xfrm>
              <a:off x="1914" y="233"/>
              <a:ext cx="166" cy="356"/>
            </a:xfrm>
            <a:custGeom>
              <a:avLst/>
              <a:gdLst>
                <a:gd name="T0" fmla="*/ 85 w 166"/>
                <a:gd name="T1" fmla="*/ 84 h 356"/>
                <a:gd name="T2" fmla="*/ 101 w 166"/>
                <a:gd name="T3" fmla="*/ 81 h 356"/>
                <a:gd name="T4" fmla="*/ 124 w 166"/>
                <a:gd name="T5" fmla="*/ 73 h 356"/>
                <a:gd name="T6" fmla="*/ 148 w 166"/>
                <a:gd name="T7" fmla="*/ 56 h 356"/>
                <a:gd name="T8" fmla="*/ 163 w 166"/>
                <a:gd name="T9" fmla="*/ 23 h 356"/>
                <a:gd name="T10" fmla="*/ 163 w 166"/>
                <a:gd name="T11" fmla="*/ 0 h 356"/>
                <a:gd name="T12" fmla="*/ 148 w 166"/>
                <a:gd name="T13" fmla="*/ 0 h 356"/>
                <a:gd name="T14" fmla="*/ 125 w 166"/>
                <a:gd name="T15" fmla="*/ 6 h 356"/>
                <a:gd name="T16" fmla="*/ 101 w 166"/>
                <a:gd name="T17" fmla="*/ 22 h 356"/>
                <a:gd name="T18" fmla="*/ 82 w 166"/>
                <a:gd name="T19" fmla="*/ 54 h 356"/>
                <a:gd name="T20" fmla="*/ 77 w 166"/>
                <a:gd name="T21" fmla="*/ 173 h 356"/>
                <a:gd name="T22" fmla="*/ 77 w 166"/>
                <a:gd name="T23" fmla="*/ 165 h 356"/>
                <a:gd name="T24" fmla="*/ 71 w 166"/>
                <a:gd name="T25" fmla="*/ 146 h 356"/>
                <a:gd name="T26" fmla="*/ 60 w 166"/>
                <a:gd name="T27" fmla="*/ 123 h 356"/>
                <a:gd name="T28" fmla="*/ 38 w 166"/>
                <a:gd name="T29" fmla="*/ 104 h 356"/>
                <a:gd name="T30" fmla="*/ 0 w 166"/>
                <a:gd name="T31" fmla="*/ 96 h 356"/>
                <a:gd name="T32" fmla="*/ 0 w 166"/>
                <a:gd name="T33" fmla="*/ 103 h 356"/>
                <a:gd name="T34" fmla="*/ 0 w 166"/>
                <a:gd name="T35" fmla="*/ 120 h 356"/>
                <a:gd name="T36" fmla="*/ 8 w 166"/>
                <a:gd name="T37" fmla="*/ 143 h 356"/>
                <a:gd name="T38" fmla="*/ 24 w 166"/>
                <a:gd name="T39" fmla="*/ 163 h 356"/>
                <a:gd name="T40" fmla="*/ 55 w 166"/>
                <a:gd name="T41" fmla="*/ 177 h 356"/>
                <a:gd name="T42" fmla="*/ 77 w 166"/>
                <a:gd name="T43" fmla="*/ 356 h 356"/>
                <a:gd name="T44" fmla="*/ 82 w 166"/>
                <a:gd name="T45" fmla="*/ 274 h 356"/>
                <a:gd name="T46" fmla="*/ 91 w 166"/>
                <a:gd name="T47" fmla="*/ 273 h 356"/>
                <a:gd name="T48" fmla="*/ 112 w 166"/>
                <a:gd name="T49" fmla="*/ 267 h 356"/>
                <a:gd name="T50" fmla="*/ 135 w 166"/>
                <a:gd name="T51" fmla="*/ 252 h 356"/>
                <a:gd name="T52" fmla="*/ 151 w 166"/>
                <a:gd name="T53" fmla="*/ 224 h 356"/>
                <a:gd name="T54" fmla="*/ 152 w 166"/>
                <a:gd name="T55" fmla="*/ 203 h 356"/>
                <a:gd name="T56" fmla="*/ 137 w 166"/>
                <a:gd name="T57" fmla="*/ 204 h 356"/>
                <a:gd name="T58" fmla="*/ 117 w 166"/>
                <a:gd name="T59" fmla="*/ 211 h 356"/>
                <a:gd name="T60" fmla="*/ 97 w 166"/>
                <a:gd name="T61" fmla="*/ 231 h 356"/>
                <a:gd name="T62" fmla="*/ 82 w 166"/>
                <a:gd name="T63" fmla="*/ 267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6" h="356">
                  <a:moveTo>
                    <a:pt x="82" y="84"/>
                  </a:moveTo>
                  <a:lnTo>
                    <a:pt x="85" y="84"/>
                  </a:lnTo>
                  <a:lnTo>
                    <a:pt x="91" y="84"/>
                  </a:lnTo>
                  <a:lnTo>
                    <a:pt x="101" y="81"/>
                  </a:lnTo>
                  <a:lnTo>
                    <a:pt x="112" y="78"/>
                  </a:lnTo>
                  <a:lnTo>
                    <a:pt x="124" y="73"/>
                  </a:lnTo>
                  <a:lnTo>
                    <a:pt x="136" y="66"/>
                  </a:lnTo>
                  <a:lnTo>
                    <a:pt x="148" y="56"/>
                  </a:lnTo>
                  <a:lnTo>
                    <a:pt x="156" y="42"/>
                  </a:lnTo>
                  <a:lnTo>
                    <a:pt x="163" y="23"/>
                  </a:lnTo>
                  <a:lnTo>
                    <a:pt x="166" y="2"/>
                  </a:lnTo>
                  <a:lnTo>
                    <a:pt x="163" y="0"/>
                  </a:lnTo>
                  <a:lnTo>
                    <a:pt x="158" y="0"/>
                  </a:lnTo>
                  <a:lnTo>
                    <a:pt x="148" y="0"/>
                  </a:lnTo>
                  <a:lnTo>
                    <a:pt x="137" y="3"/>
                  </a:lnTo>
                  <a:lnTo>
                    <a:pt x="125" y="6"/>
                  </a:lnTo>
                  <a:lnTo>
                    <a:pt x="113" y="12"/>
                  </a:lnTo>
                  <a:lnTo>
                    <a:pt x="101" y="22"/>
                  </a:lnTo>
                  <a:lnTo>
                    <a:pt x="90" y="35"/>
                  </a:lnTo>
                  <a:lnTo>
                    <a:pt x="82" y="54"/>
                  </a:lnTo>
                  <a:lnTo>
                    <a:pt x="77" y="78"/>
                  </a:lnTo>
                  <a:lnTo>
                    <a:pt x="77" y="173"/>
                  </a:lnTo>
                  <a:lnTo>
                    <a:pt x="77" y="170"/>
                  </a:lnTo>
                  <a:lnTo>
                    <a:pt x="77" y="165"/>
                  </a:lnTo>
                  <a:lnTo>
                    <a:pt x="74" y="157"/>
                  </a:lnTo>
                  <a:lnTo>
                    <a:pt x="71" y="146"/>
                  </a:lnTo>
                  <a:lnTo>
                    <a:pt x="67" y="134"/>
                  </a:lnTo>
                  <a:lnTo>
                    <a:pt x="60" y="123"/>
                  </a:lnTo>
                  <a:lnTo>
                    <a:pt x="50" y="112"/>
                  </a:lnTo>
                  <a:lnTo>
                    <a:pt x="38" y="104"/>
                  </a:lnTo>
                  <a:lnTo>
                    <a:pt x="20" y="97"/>
                  </a:lnTo>
                  <a:lnTo>
                    <a:pt x="0" y="96"/>
                  </a:lnTo>
                  <a:lnTo>
                    <a:pt x="0" y="97"/>
                  </a:lnTo>
                  <a:lnTo>
                    <a:pt x="0" y="103"/>
                  </a:lnTo>
                  <a:lnTo>
                    <a:pt x="0" y="111"/>
                  </a:lnTo>
                  <a:lnTo>
                    <a:pt x="0" y="120"/>
                  </a:lnTo>
                  <a:lnTo>
                    <a:pt x="2" y="131"/>
                  </a:lnTo>
                  <a:lnTo>
                    <a:pt x="8" y="143"/>
                  </a:lnTo>
                  <a:lnTo>
                    <a:pt x="15" y="154"/>
                  </a:lnTo>
                  <a:lnTo>
                    <a:pt x="24" y="163"/>
                  </a:lnTo>
                  <a:lnTo>
                    <a:pt x="38" y="171"/>
                  </a:lnTo>
                  <a:lnTo>
                    <a:pt x="55" y="177"/>
                  </a:lnTo>
                  <a:lnTo>
                    <a:pt x="77" y="178"/>
                  </a:lnTo>
                  <a:lnTo>
                    <a:pt x="77" y="356"/>
                  </a:lnTo>
                  <a:lnTo>
                    <a:pt x="82" y="356"/>
                  </a:lnTo>
                  <a:lnTo>
                    <a:pt x="82" y="274"/>
                  </a:lnTo>
                  <a:lnTo>
                    <a:pt x="85" y="273"/>
                  </a:lnTo>
                  <a:lnTo>
                    <a:pt x="91" y="273"/>
                  </a:lnTo>
                  <a:lnTo>
                    <a:pt x="101" y="271"/>
                  </a:lnTo>
                  <a:lnTo>
                    <a:pt x="112" y="267"/>
                  </a:lnTo>
                  <a:lnTo>
                    <a:pt x="124" y="262"/>
                  </a:lnTo>
                  <a:lnTo>
                    <a:pt x="135" y="252"/>
                  </a:lnTo>
                  <a:lnTo>
                    <a:pt x="144" y="240"/>
                  </a:lnTo>
                  <a:lnTo>
                    <a:pt x="151" y="224"/>
                  </a:lnTo>
                  <a:lnTo>
                    <a:pt x="154" y="203"/>
                  </a:lnTo>
                  <a:lnTo>
                    <a:pt x="152" y="203"/>
                  </a:lnTo>
                  <a:lnTo>
                    <a:pt x="145" y="203"/>
                  </a:lnTo>
                  <a:lnTo>
                    <a:pt x="137" y="204"/>
                  </a:lnTo>
                  <a:lnTo>
                    <a:pt x="128" y="207"/>
                  </a:lnTo>
                  <a:lnTo>
                    <a:pt x="117" y="211"/>
                  </a:lnTo>
                  <a:lnTo>
                    <a:pt x="106" y="219"/>
                  </a:lnTo>
                  <a:lnTo>
                    <a:pt x="97" y="231"/>
                  </a:lnTo>
                  <a:lnTo>
                    <a:pt x="89" y="247"/>
                  </a:lnTo>
                  <a:lnTo>
                    <a:pt x="82" y="267"/>
                  </a:lnTo>
                  <a:lnTo>
                    <a:pt x="82" y="84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gray">
            <a:xfrm>
              <a:off x="2514" y="379"/>
              <a:ext cx="92" cy="210"/>
            </a:xfrm>
            <a:custGeom>
              <a:avLst/>
              <a:gdLst>
                <a:gd name="T0" fmla="*/ 43 w 92"/>
                <a:gd name="T1" fmla="*/ 162 h 210"/>
                <a:gd name="T2" fmla="*/ 36 w 92"/>
                <a:gd name="T3" fmla="*/ 160 h 210"/>
                <a:gd name="T4" fmla="*/ 23 w 92"/>
                <a:gd name="T5" fmla="*/ 155 h 210"/>
                <a:gd name="T6" fmla="*/ 12 w 92"/>
                <a:gd name="T7" fmla="*/ 141 h 210"/>
                <a:gd name="T8" fmla="*/ 12 w 92"/>
                <a:gd name="T9" fmla="*/ 129 h 210"/>
                <a:gd name="T10" fmla="*/ 23 w 92"/>
                <a:gd name="T11" fmla="*/ 132 h 210"/>
                <a:gd name="T12" fmla="*/ 38 w 92"/>
                <a:gd name="T13" fmla="*/ 145 h 210"/>
                <a:gd name="T14" fmla="*/ 43 w 92"/>
                <a:gd name="T15" fmla="*/ 108 h 210"/>
                <a:gd name="T16" fmla="*/ 35 w 92"/>
                <a:gd name="T17" fmla="*/ 106 h 210"/>
                <a:gd name="T18" fmla="*/ 20 w 92"/>
                <a:gd name="T19" fmla="*/ 101 h 210"/>
                <a:gd name="T20" fmla="*/ 7 w 92"/>
                <a:gd name="T21" fmla="*/ 83 h 210"/>
                <a:gd name="T22" fmla="*/ 7 w 92"/>
                <a:gd name="T23" fmla="*/ 70 h 210"/>
                <a:gd name="T24" fmla="*/ 17 w 92"/>
                <a:gd name="T25" fmla="*/ 71 h 210"/>
                <a:gd name="T26" fmla="*/ 31 w 92"/>
                <a:gd name="T27" fmla="*/ 81 h 210"/>
                <a:gd name="T28" fmla="*/ 43 w 92"/>
                <a:gd name="T29" fmla="*/ 105 h 210"/>
                <a:gd name="T30" fmla="*/ 40 w 92"/>
                <a:gd name="T31" fmla="*/ 43 h 210"/>
                <a:gd name="T32" fmla="*/ 26 w 92"/>
                <a:gd name="T33" fmla="*/ 39 h 210"/>
                <a:gd name="T34" fmla="*/ 8 w 92"/>
                <a:gd name="T35" fmla="*/ 27 h 210"/>
                <a:gd name="T36" fmla="*/ 0 w 92"/>
                <a:gd name="T37" fmla="*/ 0 h 210"/>
                <a:gd name="T38" fmla="*/ 7 w 92"/>
                <a:gd name="T39" fmla="*/ 0 h 210"/>
                <a:gd name="T40" fmla="*/ 23 w 92"/>
                <a:gd name="T41" fmla="*/ 5 h 210"/>
                <a:gd name="T42" fmla="*/ 39 w 92"/>
                <a:gd name="T43" fmla="*/ 23 h 210"/>
                <a:gd name="T44" fmla="*/ 46 w 92"/>
                <a:gd name="T45" fmla="*/ 38 h 210"/>
                <a:gd name="T46" fmla="*/ 51 w 92"/>
                <a:gd name="T47" fmla="*/ 24 h 210"/>
                <a:gd name="T48" fmla="*/ 66 w 92"/>
                <a:gd name="T49" fmla="*/ 8 h 210"/>
                <a:gd name="T50" fmla="*/ 92 w 92"/>
                <a:gd name="T51" fmla="*/ 0 h 210"/>
                <a:gd name="T52" fmla="*/ 90 w 92"/>
                <a:gd name="T53" fmla="*/ 8 h 210"/>
                <a:gd name="T54" fmla="*/ 82 w 92"/>
                <a:gd name="T55" fmla="*/ 25 h 210"/>
                <a:gd name="T56" fmla="*/ 63 w 92"/>
                <a:gd name="T57" fmla="*/ 40 h 210"/>
                <a:gd name="T58" fmla="*/ 49 w 92"/>
                <a:gd name="T59" fmla="*/ 124 h 210"/>
                <a:gd name="T60" fmla="*/ 50 w 92"/>
                <a:gd name="T61" fmla="*/ 116 h 210"/>
                <a:gd name="T62" fmla="*/ 59 w 92"/>
                <a:gd name="T63" fmla="*/ 100 h 210"/>
                <a:gd name="T64" fmla="*/ 81 w 92"/>
                <a:gd name="T65" fmla="*/ 92 h 210"/>
                <a:gd name="T66" fmla="*/ 80 w 92"/>
                <a:gd name="T67" fmla="*/ 98 h 210"/>
                <a:gd name="T68" fmla="*/ 73 w 92"/>
                <a:gd name="T69" fmla="*/ 114 h 210"/>
                <a:gd name="T70" fmla="*/ 59 w 92"/>
                <a:gd name="T71" fmla="*/ 127 h 210"/>
                <a:gd name="T72" fmla="*/ 49 w 92"/>
                <a:gd name="T73" fmla="*/ 210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92" h="210">
                  <a:moveTo>
                    <a:pt x="43" y="210"/>
                  </a:moveTo>
                  <a:lnTo>
                    <a:pt x="43" y="162"/>
                  </a:lnTo>
                  <a:lnTo>
                    <a:pt x="40" y="162"/>
                  </a:lnTo>
                  <a:lnTo>
                    <a:pt x="36" y="160"/>
                  </a:lnTo>
                  <a:lnTo>
                    <a:pt x="30" y="159"/>
                  </a:lnTo>
                  <a:lnTo>
                    <a:pt x="23" y="155"/>
                  </a:lnTo>
                  <a:lnTo>
                    <a:pt x="16" y="150"/>
                  </a:lnTo>
                  <a:lnTo>
                    <a:pt x="12" y="141"/>
                  </a:lnTo>
                  <a:lnTo>
                    <a:pt x="11" y="129"/>
                  </a:lnTo>
                  <a:lnTo>
                    <a:pt x="12" y="129"/>
                  </a:lnTo>
                  <a:lnTo>
                    <a:pt x="16" y="129"/>
                  </a:lnTo>
                  <a:lnTo>
                    <a:pt x="23" y="132"/>
                  </a:lnTo>
                  <a:lnTo>
                    <a:pt x="31" y="137"/>
                  </a:lnTo>
                  <a:lnTo>
                    <a:pt x="38" y="145"/>
                  </a:lnTo>
                  <a:lnTo>
                    <a:pt x="43" y="159"/>
                  </a:lnTo>
                  <a:lnTo>
                    <a:pt x="43" y="108"/>
                  </a:lnTo>
                  <a:lnTo>
                    <a:pt x="40" y="108"/>
                  </a:lnTo>
                  <a:lnTo>
                    <a:pt x="35" y="106"/>
                  </a:lnTo>
                  <a:lnTo>
                    <a:pt x="28" y="105"/>
                  </a:lnTo>
                  <a:lnTo>
                    <a:pt x="20" y="101"/>
                  </a:lnTo>
                  <a:lnTo>
                    <a:pt x="12" y="94"/>
                  </a:lnTo>
                  <a:lnTo>
                    <a:pt x="7" y="83"/>
                  </a:lnTo>
                  <a:lnTo>
                    <a:pt x="5" y="70"/>
                  </a:lnTo>
                  <a:lnTo>
                    <a:pt x="7" y="70"/>
                  </a:lnTo>
                  <a:lnTo>
                    <a:pt x="11" y="70"/>
                  </a:lnTo>
                  <a:lnTo>
                    <a:pt x="17" y="71"/>
                  </a:lnTo>
                  <a:lnTo>
                    <a:pt x="24" y="74"/>
                  </a:lnTo>
                  <a:lnTo>
                    <a:pt x="31" y="81"/>
                  </a:lnTo>
                  <a:lnTo>
                    <a:pt x="38" y="90"/>
                  </a:lnTo>
                  <a:lnTo>
                    <a:pt x="43" y="105"/>
                  </a:lnTo>
                  <a:lnTo>
                    <a:pt x="43" y="43"/>
                  </a:lnTo>
                  <a:lnTo>
                    <a:pt x="40" y="43"/>
                  </a:lnTo>
                  <a:lnTo>
                    <a:pt x="34" y="42"/>
                  </a:lnTo>
                  <a:lnTo>
                    <a:pt x="26" y="39"/>
                  </a:lnTo>
                  <a:lnTo>
                    <a:pt x="16" y="35"/>
                  </a:lnTo>
                  <a:lnTo>
                    <a:pt x="8" y="27"/>
                  </a:lnTo>
                  <a:lnTo>
                    <a:pt x="1" y="16"/>
                  </a:lnTo>
                  <a:lnTo>
                    <a:pt x="0" y="0"/>
                  </a:lnTo>
                  <a:lnTo>
                    <a:pt x="1" y="0"/>
                  </a:lnTo>
                  <a:lnTo>
                    <a:pt x="7" y="0"/>
                  </a:lnTo>
                  <a:lnTo>
                    <a:pt x="13" y="1"/>
                  </a:lnTo>
                  <a:lnTo>
                    <a:pt x="23" y="5"/>
                  </a:lnTo>
                  <a:lnTo>
                    <a:pt x="31" y="12"/>
                  </a:lnTo>
                  <a:lnTo>
                    <a:pt x="39" y="23"/>
                  </a:lnTo>
                  <a:lnTo>
                    <a:pt x="46" y="40"/>
                  </a:lnTo>
                  <a:lnTo>
                    <a:pt x="46" y="38"/>
                  </a:lnTo>
                  <a:lnTo>
                    <a:pt x="49" y="32"/>
                  </a:lnTo>
                  <a:lnTo>
                    <a:pt x="51" y="24"/>
                  </a:lnTo>
                  <a:lnTo>
                    <a:pt x="58" y="15"/>
                  </a:lnTo>
                  <a:lnTo>
                    <a:pt x="66" y="8"/>
                  </a:lnTo>
                  <a:lnTo>
                    <a:pt x="77" y="1"/>
                  </a:lnTo>
                  <a:lnTo>
                    <a:pt x="92" y="0"/>
                  </a:lnTo>
                  <a:lnTo>
                    <a:pt x="92" y="1"/>
                  </a:lnTo>
                  <a:lnTo>
                    <a:pt x="90" y="8"/>
                  </a:lnTo>
                  <a:lnTo>
                    <a:pt x="88" y="16"/>
                  </a:lnTo>
                  <a:lnTo>
                    <a:pt x="82" y="25"/>
                  </a:lnTo>
                  <a:lnTo>
                    <a:pt x="74" y="34"/>
                  </a:lnTo>
                  <a:lnTo>
                    <a:pt x="63" y="40"/>
                  </a:lnTo>
                  <a:lnTo>
                    <a:pt x="49" y="43"/>
                  </a:lnTo>
                  <a:lnTo>
                    <a:pt x="49" y="124"/>
                  </a:lnTo>
                  <a:lnTo>
                    <a:pt x="49" y="121"/>
                  </a:lnTo>
                  <a:lnTo>
                    <a:pt x="50" y="116"/>
                  </a:lnTo>
                  <a:lnTo>
                    <a:pt x="53" y="108"/>
                  </a:lnTo>
                  <a:lnTo>
                    <a:pt x="59" y="100"/>
                  </a:lnTo>
                  <a:lnTo>
                    <a:pt x="67" y="94"/>
                  </a:lnTo>
                  <a:lnTo>
                    <a:pt x="81" y="92"/>
                  </a:lnTo>
                  <a:lnTo>
                    <a:pt x="81" y="93"/>
                  </a:lnTo>
                  <a:lnTo>
                    <a:pt x="80" y="98"/>
                  </a:lnTo>
                  <a:lnTo>
                    <a:pt x="77" y="106"/>
                  </a:lnTo>
                  <a:lnTo>
                    <a:pt x="73" y="114"/>
                  </a:lnTo>
                  <a:lnTo>
                    <a:pt x="67" y="121"/>
                  </a:lnTo>
                  <a:lnTo>
                    <a:pt x="59" y="127"/>
                  </a:lnTo>
                  <a:lnTo>
                    <a:pt x="49" y="129"/>
                  </a:lnTo>
                  <a:lnTo>
                    <a:pt x="49" y="210"/>
                  </a:lnTo>
                  <a:lnTo>
                    <a:pt x="43" y="210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gray">
            <a:xfrm>
              <a:off x="1566" y="297"/>
              <a:ext cx="128" cy="292"/>
            </a:xfrm>
            <a:custGeom>
              <a:avLst/>
              <a:gdLst>
                <a:gd name="T0" fmla="*/ 61 w 128"/>
                <a:gd name="T1" fmla="*/ 225 h 292"/>
                <a:gd name="T2" fmla="*/ 54 w 128"/>
                <a:gd name="T3" fmla="*/ 225 h 292"/>
                <a:gd name="T4" fmla="*/ 38 w 128"/>
                <a:gd name="T5" fmla="*/ 219 h 292"/>
                <a:gd name="T6" fmla="*/ 23 w 128"/>
                <a:gd name="T7" fmla="*/ 206 h 292"/>
                <a:gd name="T8" fmla="*/ 15 w 128"/>
                <a:gd name="T9" fmla="*/ 180 h 292"/>
                <a:gd name="T10" fmla="*/ 23 w 128"/>
                <a:gd name="T11" fmla="*/ 180 h 292"/>
                <a:gd name="T12" fmla="*/ 38 w 128"/>
                <a:gd name="T13" fmla="*/ 186 h 292"/>
                <a:gd name="T14" fmla="*/ 54 w 128"/>
                <a:gd name="T15" fmla="*/ 205 h 292"/>
                <a:gd name="T16" fmla="*/ 61 w 128"/>
                <a:gd name="T17" fmla="*/ 151 h 292"/>
                <a:gd name="T18" fmla="*/ 52 w 128"/>
                <a:gd name="T19" fmla="*/ 149 h 292"/>
                <a:gd name="T20" fmla="*/ 34 w 128"/>
                <a:gd name="T21" fmla="*/ 144 h 292"/>
                <a:gd name="T22" fmla="*/ 16 w 128"/>
                <a:gd name="T23" fmla="*/ 128 h 292"/>
                <a:gd name="T24" fmla="*/ 8 w 128"/>
                <a:gd name="T25" fmla="*/ 98 h 292"/>
                <a:gd name="T26" fmla="*/ 15 w 128"/>
                <a:gd name="T27" fmla="*/ 97 h 292"/>
                <a:gd name="T28" fmla="*/ 29 w 128"/>
                <a:gd name="T29" fmla="*/ 101 h 292"/>
                <a:gd name="T30" fmla="*/ 47 w 128"/>
                <a:gd name="T31" fmla="*/ 116 h 292"/>
                <a:gd name="T32" fmla="*/ 61 w 128"/>
                <a:gd name="T33" fmla="*/ 147 h 292"/>
                <a:gd name="T34" fmla="*/ 58 w 128"/>
                <a:gd name="T35" fmla="*/ 60 h 292"/>
                <a:gd name="T36" fmla="*/ 44 w 128"/>
                <a:gd name="T37" fmla="*/ 58 h 292"/>
                <a:gd name="T38" fmla="*/ 25 w 128"/>
                <a:gd name="T39" fmla="*/ 50 h 292"/>
                <a:gd name="T40" fmla="*/ 8 w 128"/>
                <a:gd name="T41" fmla="*/ 32 h 292"/>
                <a:gd name="T42" fmla="*/ 0 w 128"/>
                <a:gd name="T43" fmla="*/ 0 h 292"/>
                <a:gd name="T44" fmla="*/ 8 w 128"/>
                <a:gd name="T45" fmla="*/ 0 h 292"/>
                <a:gd name="T46" fmla="*/ 27 w 128"/>
                <a:gd name="T47" fmla="*/ 5 h 292"/>
                <a:gd name="T48" fmla="*/ 48 w 128"/>
                <a:gd name="T49" fmla="*/ 21 h 292"/>
                <a:gd name="T50" fmla="*/ 65 w 128"/>
                <a:gd name="T51" fmla="*/ 56 h 292"/>
                <a:gd name="T52" fmla="*/ 66 w 128"/>
                <a:gd name="T53" fmla="*/ 48 h 292"/>
                <a:gd name="T54" fmla="*/ 77 w 128"/>
                <a:gd name="T55" fmla="*/ 28 h 292"/>
                <a:gd name="T56" fmla="*/ 96 w 128"/>
                <a:gd name="T57" fmla="*/ 9 h 292"/>
                <a:gd name="T58" fmla="*/ 128 w 128"/>
                <a:gd name="T59" fmla="*/ 0 h 292"/>
                <a:gd name="T60" fmla="*/ 127 w 128"/>
                <a:gd name="T61" fmla="*/ 9 h 292"/>
                <a:gd name="T62" fmla="*/ 119 w 128"/>
                <a:gd name="T63" fmla="*/ 31 h 292"/>
                <a:gd name="T64" fmla="*/ 101 w 128"/>
                <a:gd name="T65" fmla="*/ 51 h 292"/>
                <a:gd name="T66" fmla="*/ 67 w 128"/>
                <a:gd name="T67" fmla="*/ 60 h 292"/>
                <a:gd name="T68" fmla="*/ 69 w 128"/>
                <a:gd name="T69" fmla="*/ 170 h 292"/>
                <a:gd name="T70" fmla="*/ 73 w 128"/>
                <a:gd name="T71" fmla="*/ 155 h 292"/>
                <a:gd name="T72" fmla="*/ 86 w 128"/>
                <a:gd name="T73" fmla="*/ 136 h 292"/>
                <a:gd name="T74" fmla="*/ 113 w 128"/>
                <a:gd name="T75" fmla="*/ 128 h 292"/>
                <a:gd name="T76" fmla="*/ 112 w 128"/>
                <a:gd name="T77" fmla="*/ 136 h 292"/>
                <a:gd name="T78" fmla="*/ 105 w 128"/>
                <a:gd name="T79" fmla="*/ 153 h 292"/>
                <a:gd name="T80" fmla="*/ 92 w 128"/>
                <a:gd name="T81" fmla="*/ 172 h 292"/>
                <a:gd name="T82" fmla="*/ 67 w 128"/>
                <a:gd name="T83" fmla="*/ 180 h 292"/>
                <a:gd name="T84" fmla="*/ 61 w 128"/>
                <a:gd name="T85" fmla="*/ 292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28" h="292">
                  <a:moveTo>
                    <a:pt x="61" y="292"/>
                  </a:moveTo>
                  <a:lnTo>
                    <a:pt x="61" y="225"/>
                  </a:lnTo>
                  <a:lnTo>
                    <a:pt x="58" y="225"/>
                  </a:lnTo>
                  <a:lnTo>
                    <a:pt x="54" y="225"/>
                  </a:lnTo>
                  <a:lnTo>
                    <a:pt x="46" y="222"/>
                  </a:lnTo>
                  <a:lnTo>
                    <a:pt x="38" y="219"/>
                  </a:lnTo>
                  <a:lnTo>
                    <a:pt x="29" y="214"/>
                  </a:lnTo>
                  <a:lnTo>
                    <a:pt x="23" y="206"/>
                  </a:lnTo>
                  <a:lnTo>
                    <a:pt x="17" y="195"/>
                  </a:lnTo>
                  <a:lnTo>
                    <a:pt x="15" y="180"/>
                  </a:lnTo>
                  <a:lnTo>
                    <a:pt x="17" y="180"/>
                  </a:lnTo>
                  <a:lnTo>
                    <a:pt x="23" y="180"/>
                  </a:lnTo>
                  <a:lnTo>
                    <a:pt x="29" y="182"/>
                  </a:lnTo>
                  <a:lnTo>
                    <a:pt x="38" y="186"/>
                  </a:lnTo>
                  <a:lnTo>
                    <a:pt x="47" y="194"/>
                  </a:lnTo>
                  <a:lnTo>
                    <a:pt x="54" y="205"/>
                  </a:lnTo>
                  <a:lnTo>
                    <a:pt x="61" y="221"/>
                  </a:lnTo>
                  <a:lnTo>
                    <a:pt x="61" y="151"/>
                  </a:lnTo>
                  <a:lnTo>
                    <a:pt x="58" y="149"/>
                  </a:lnTo>
                  <a:lnTo>
                    <a:pt x="52" y="149"/>
                  </a:lnTo>
                  <a:lnTo>
                    <a:pt x="44" y="147"/>
                  </a:lnTo>
                  <a:lnTo>
                    <a:pt x="34" y="144"/>
                  </a:lnTo>
                  <a:lnTo>
                    <a:pt x="24" y="137"/>
                  </a:lnTo>
                  <a:lnTo>
                    <a:pt x="16" y="128"/>
                  </a:lnTo>
                  <a:lnTo>
                    <a:pt x="11" y="114"/>
                  </a:lnTo>
                  <a:lnTo>
                    <a:pt x="8" y="98"/>
                  </a:lnTo>
                  <a:lnTo>
                    <a:pt x="9" y="97"/>
                  </a:lnTo>
                  <a:lnTo>
                    <a:pt x="15" y="97"/>
                  </a:lnTo>
                  <a:lnTo>
                    <a:pt x="21" y="98"/>
                  </a:lnTo>
                  <a:lnTo>
                    <a:pt x="29" y="101"/>
                  </a:lnTo>
                  <a:lnTo>
                    <a:pt x="39" y="106"/>
                  </a:lnTo>
                  <a:lnTo>
                    <a:pt x="47" y="116"/>
                  </a:lnTo>
                  <a:lnTo>
                    <a:pt x="55" y="128"/>
                  </a:lnTo>
                  <a:lnTo>
                    <a:pt x="61" y="147"/>
                  </a:lnTo>
                  <a:lnTo>
                    <a:pt x="61" y="60"/>
                  </a:lnTo>
                  <a:lnTo>
                    <a:pt x="58" y="60"/>
                  </a:lnTo>
                  <a:lnTo>
                    <a:pt x="52" y="59"/>
                  </a:lnTo>
                  <a:lnTo>
                    <a:pt x="44" y="58"/>
                  </a:lnTo>
                  <a:lnTo>
                    <a:pt x="35" y="55"/>
                  </a:lnTo>
                  <a:lnTo>
                    <a:pt x="25" y="50"/>
                  </a:lnTo>
                  <a:lnTo>
                    <a:pt x="16" y="43"/>
                  </a:lnTo>
                  <a:lnTo>
                    <a:pt x="8" y="32"/>
                  </a:lnTo>
                  <a:lnTo>
                    <a:pt x="3" y="19"/>
                  </a:lnTo>
                  <a:lnTo>
                    <a:pt x="0" y="0"/>
                  </a:lnTo>
                  <a:lnTo>
                    <a:pt x="3" y="0"/>
                  </a:lnTo>
                  <a:lnTo>
                    <a:pt x="8" y="0"/>
                  </a:lnTo>
                  <a:lnTo>
                    <a:pt x="16" y="1"/>
                  </a:lnTo>
                  <a:lnTo>
                    <a:pt x="27" y="5"/>
                  </a:lnTo>
                  <a:lnTo>
                    <a:pt x="38" y="10"/>
                  </a:lnTo>
                  <a:lnTo>
                    <a:pt x="48" y="21"/>
                  </a:lnTo>
                  <a:lnTo>
                    <a:pt x="56" y="36"/>
                  </a:lnTo>
                  <a:lnTo>
                    <a:pt x="65" y="56"/>
                  </a:lnTo>
                  <a:lnTo>
                    <a:pt x="65" y="54"/>
                  </a:lnTo>
                  <a:lnTo>
                    <a:pt x="66" y="48"/>
                  </a:lnTo>
                  <a:lnTo>
                    <a:pt x="70" y="39"/>
                  </a:lnTo>
                  <a:lnTo>
                    <a:pt x="77" y="28"/>
                  </a:lnTo>
                  <a:lnTo>
                    <a:pt x="85" y="19"/>
                  </a:lnTo>
                  <a:lnTo>
                    <a:pt x="96" y="9"/>
                  </a:lnTo>
                  <a:lnTo>
                    <a:pt x="110" y="2"/>
                  </a:lnTo>
                  <a:lnTo>
                    <a:pt x="128" y="0"/>
                  </a:lnTo>
                  <a:lnTo>
                    <a:pt x="128" y="2"/>
                  </a:lnTo>
                  <a:lnTo>
                    <a:pt x="127" y="9"/>
                  </a:lnTo>
                  <a:lnTo>
                    <a:pt x="124" y="19"/>
                  </a:lnTo>
                  <a:lnTo>
                    <a:pt x="119" y="31"/>
                  </a:lnTo>
                  <a:lnTo>
                    <a:pt x="112" y="41"/>
                  </a:lnTo>
                  <a:lnTo>
                    <a:pt x="101" y="51"/>
                  </a:lnTo>
                  <a:lnTo>
                    <a:pt x="86" y="58"/>
                  </a:lnTo>
                  <a:lnTo>
                    <a:pt x="67" y="60"/>
                  </a:lnTo>
                  <a:lnTo>
                    <a:pt x="67" y="172"/>
                  </a:lnTo>
                  <a:lnTo>
                    <a:pt x="69" y="170"/>
                  </a:lnTo>
                  <a:lnTo>
                    <a:pt x="70" y="164"/>
                  </a:lnTo>
                  <a:lnTo>
                    <a:pt x="73" y="155"/>
                  </a:lnTo>
                  <a:lnTo>
                    <a:pt x="78" y="145"/>
                  </a:lnTo>
                  <a:lnTo>
                    <a:pt x="86" y="136"/>
                  </a:lnTo>
                  <a:lnTo>
                    <a:pt x="97" y="130"/>
                  </a:lnTo>
                  <a:lnTo>
                    <a:pt x="113" y="128"/>
                  </a:lnTo>
                  <a:lnTo>
                    <a:pt x="113" y="130"/>
                  </a:lnTo>
                  <a:lnTo>
                    <a:pt x="112" y="136"/>
                  </a:lnTo>
                  <a:lnTo>
                    <a:pt x="109" y="144"/>
                  </a:lnTo>
                  <a:lnTo>
                    <a:pt x="105" y="153"/>
                  </a:lnTo>
                  <a:lnTo>
                    <a:pt x="100" y="163"/>
                  </a:lnTo>
                  <a:lnTo>
                    <a:pt x="92" y="172"/>
                  </a:lnTo>
                  <a:lnTo>
                    <a:pt x="82" y="178"/>
                  </a:lnTo>
                  <a:lnTo>
                    <a:pt x="67" y="180"/>
                  </a:lnTo>
                  <a:lnTo>
                    <a:pt x="67" y="292"/>
                  </a:lnTo>
                  <a:lnTo>
                    <a:pt x="61" y="29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gray">
            <a:xfrm>
              <a:off x="2596" y="332"/>
              <a:ext cx="68" cy="257"/>
            </a:xfrm>
            <a:custGeom>
              <a:avLst/>
              <a:gdLst>
                <a:gd name="T0" fmla="*/ 31 w 68"/>
                <a:gd name="T1" fmla="*/ 164 h 257"/>
                <a:gd name="T2" fmla="*/ 23 w 68"/>
                <a:gd name="T3" fmla="*/ 163 h 257"/>
                <a:gd name="T4" fmla="*/ 8 w 68"/>
                <a:gd name="T5" fmla="*/ 155 h 257"/>
                <a:gd name="T6" fmla="*/ 0 w 68"/>
                <a:gd name="T7" fmla="*/ 132 h 257"/>
                <a:gd name="T8" fmla="*/ 7 w 68"/>
                <a:gd name="T9" fmla="*/ 132 h 257"/>
                <a:gd name="T10" fmla="*/ 22 w 68"/>
                <a:gd name="T11" fmla="*/ 139 h 257"/>
                <a:gd name="T12" fmla="*/ 31 w 68"/>
                <a:gd name="T13" fmla="*/ 160 h 257"/>
                <a:gd name="T14" fmla="*/ 29 w 68"/>
                <a:gd name="T15" fmla="*/ 101 h 257"/>
                <a:gd name="T16" fmla="*/ 16 w 68"/>
                <a:gd name="T17" fmla="*/ 97 h 257"/>
                <a:gd name="T18" fmla="*/ 3 w 68"/>
                <a:gd name="T19" fmla="*/ 83 h 257"/>
                <a:gd name="T20" fmla="*/ 3 w 68"/>
                <a:gd name="T21" fmla="*/ 70 h 257"/>
                <a:gd name="T22" fmla="*/ 15 w 68"/>
                <a:gd name="T23" fmla="*/ 74 h 257"/>
                <a:gd name="T24" fmla="*/ 27 w 68"/>
                <a:gd name="T25" fmla="*/ 86 h 257"/>
                <a:gd name="T26" fmla="*/ 31 w 68"/>
                <a:gd name="T27" fmla="*/ 31 h 257"/>
                <a:gd name="T28" fmla="*/ 33 w 68"/>
                <a:gd name="T29" fmla="*/ 23 h 257"/>
                <a:gd name="T30" fmla="*/ 41 w 68"/>
                <a:gd name="T31" fmla="*/ 8 h 257"/>
                <a:gd name="T32" fmla="*/ 62 w 68"/>
                <a:gd name="T33" fmla="*/ 0 h 257"/>
                <a:gd name="T34" fmla="*/ 61 w 68"/>
                <a:gd name="T35" fmla="*/ 8 h 257"/>
                <a:gd name="T36" fmla="*/ 53 w 68"/>
                <a:gd name="T37" fmla="*/ 23 h 257"/>
                <a:gd name="T38" fmla="*/ 35 w 68"/>
                <a:gd name="T39" fmla="*/ 31 h 257"/>
                <a:gd name="T40" fmla="*/ 35 w 68"/>
                <a:gd name="T41" fmla="*/ 75 h 257"/>
                <a:gd name="T42" fmla="*/ 39 w 68"/>
                <a:gd name="T43" fmla="*/ 62 h 257"/>
                <a:gd name="T44" fmla="*/ 54 w 68"/>
                <a:gd name="T45" fmla="*/ 48 h 257"/>
                <a:gd name="T46" fmla="*/ 68 w 68"/>
                <a:gd name="T47" fmla="*/ 48 h 257"/>
                <a:gd name="T48" fmla="*/ 66 w 68"/>
                <a:gd name="T49" fmla="*/ 59 h 257"/>
                <a:gd name="T50" fmla="*/ 58 w 68"/>
                <a:gd name="T51" fmla="*/ 72 h 257"/>
                <a:gd name="T52" fmla="*/ 35 w 68"/>
                <a:gd name="T53" fmla="*/ 82 h 257"/>
                <a:gd name="T54" fmla="*/ 35 w 68"/>
                <a:gd name="T55" fmla="*/ 143 h 257"/>
                <a:gd name="T56" fmla="*/ 38 w 68"/>
                <a:gd name="T57" fmla="*/ 132 h 257"/>
                <a:gd name="T58" fmla="*/ 49 w 68"/>
                <a:gd name="T59" fmla="*/ 122 h 257"/>
                <a:gd name="T60" fmla="*/ 60 w 68"/>
                <a:gd name="T61" fmla="*/ 122 h 257"/>
                <a:gd name="T62" fmla="*/ 58 w 68"/>
                <a:gd name="T63" fmla="*/ 133 h 257"/>
                <a:gd name="T64" fmla="*/ 47 w 68"/>
                <a:gd name="T65" fmla="*/ 144 h 257"/>
                <a:gd name="T66" fmla="*/ 35 w 68"/>
                <a:gd name="T67" fmla="*/ 257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68" h="257">
                  <a:moveTo>
                    <a:pt x="31" y="257"/>
                  </a:moveTo>
                  <a:lnTo>
                    <a:pt x="31" y="164"/>
                  </a:lnTo>
                  <a:lnTo>
                    <a:pt x="29" y="163"/>
                  </a:lnTo>
                  <a:lnTo>
                    <a:pt x="23" y="163"/>
                  </a:lnTo>
                  <a:lnTo>
                    <a:pt x="16" y="160"/>
                  </a:lnTo>
                  <a:lnTo>
                    <a:pt x="8" y="155"/>
                  </a:lnTo>
                  <a:lnTo>
                    <a:pt x="3" y="145"/>
                  </a:lnTo>
                  <a:lnTo>
                    <a:pt x="0" y="132"/>
                  </a:lnTo>
                  <a:lnTo>
                    <a:pt x="3" y="132"/>
                  </a:lnTo>
                  <a:lnTo>
                    <a:pt x="7" y="132"/>
                  </a:lnTo>
                  <a:lnTo>
                    <a:pt x="15" y="135"/>
                  </a:lnTo>
                  <a:lnTo>
                    <a:pt x="22" y="139"/>
                  </a:lnTo>
                  <a:lnTo>
                    <a:pt x="27" y="147"/>
                  </a:lnTo>
                  <a:lnTo>
                    <a:pt x="31" y="160"/>
                  </a:lnTo>
                  <a:lnTo>
                    <a:pt x="31" y="101"/>
                  </a:lnTo>
                  <a:lnTo>
                    <a:pt x="29" y="101"/>
                  </a:lnTo>
                  <a:lnTo>
                    <a:pt x="23" y="99"/>
                  </a:lnTo>
                  <a:lnTo>
                    <a:pt x="16" y="97"/>
                  </a:lnTo>
                  <a:lnTo>
                    <a:pt x="8" y="91"/>
                  </a:lnTo>
                  <a:lnTo>
                    <a:pt x="3" y="83"/>
                  </a:lnTo>
                  <a:lnTo>
                    <a:pt x="0" y="70"/>
                  </a:lnTo>
                  <a:lnTo>
                    <a:pt x="3" y="70"/>
                  </a:lnTo>
                  <a:lnTo>
                    <a:pt x="7" y="71"/>
                  </a:lnTo>
                  <a:lnTo>
                    <a:pt x="15" y="74"/>
                  </a:lnTo>
                  <a:lnTo>
                    <a:pt x="22" y="78"/>
                  </a:lnTo>
                  <a:lnTo>
                    <a:pt x="27" y="86"/>
                  </a:lnTo>
                  <a:lnTo>
                    <a:pt x="31" y="97"/>
                  </a:lnTo>
                  <a:lnTo>
                    <a:pt x="31" y="31"/>
                  </a:lnTo>
                  <a:lnTo>
                    <a:pt x="31" y="28"/>
                  </a:lnTo>
                  <a:lnTo>
                    <a:pt x="33" y="23"/>
                  </a:lnTo>
                  <a:lnTo>
                    <a:pt x="35" y="15"/>
                  </a:lnTo>
                  <a:lnTo>
                    <a:pt x="41" y="8"/>
                  </a:lnTo>
                  <a:lnTo>
                    <a:pt x="50" y="2"/>
                  </a:lnTo>
                  <a:lnTo>
                    <a:pt x="62" y="0"/>
                  </a:lnTo>
                  <a:lnTo>
                    <a:pt x="62" y="2"/>
                  </a:lnTo>
                  <a:lnTo>
                    <a:pt x="61" y="8"/>
                  </a:lnTo>
                  <a:lnTo>
                    <a:pt x="58" y="15"/>
                  </a:lnTo>
                  <a:lnTo>
                    <a:pt x="53" y="23"/>
                  </a:lnTo>
                  <a:lnTo>
                    <a:pt x="46" y="28"/>
                  </a:lnTo>
                  <a:lnTo>
                    <a:pt x="35" y="31"/>
                  </a:lnTo>
                  <a:lnTo>
                    <a:pt x="35" y="78"/>
                  </a:lnTo>
                  <a:lnTo>
                    <a:pt x="35" y="75"/>
                  </a:lnTo>
                  <a:lnTo>
                    <a:pt x="37" y="70"/>
                  </a:lnTo>
                  <a:lnTo>
                    <a:pt x="39" y="62"/>
                  </a:lnTo>
                  <a:lnTo>
                    <a:pt x="45" y="55"/>
                  </a:lnTo>
                  <a:lnTo>
                    <a:pt x="54" y="48"/>
                  </a:lnTo>
                  <a:lnTo>
                    <a:pt x="66" y="47"/>
                  </a:lnTo>
                  <a:lnTo>
                    <a:pt x="68" y="48"/>
                  </a:lnTo>
                  <a:lnTo>
                    <a:pt x="68" y="52"/>
                  </a:lnTo>
                  <a:lnTo>
                    <a:pt x="66" y="59"/>
                  </a:lnTo>
                  <a:lnTo>
                    <a:pt x="64" y="66"/>
                  </a:lnTo>
                  <a:lnTo>
                    <a:pt x="58" y="72"/>
                  </a:lnTo>
                  <a:lnTo>
                    <a:pt x="50" y="78"/>
                  </a:lnTo>
                  <a:lnTo>
                    <a:pt x="35" y="82"/>
                  </a:lnTo>
                  <a:lnTo>
                    <a:pt x="35" y="144"/>
                  </a:lnTo>
                  <a:lnTo>
                    <a:pt x="35" y="143"/>
                  </a:lnTo>
                  <a:lnTo>
                    <a:pt x="37" y="139"/>
                  </a:lnTo>
                  <a:lnTo>
                    <a:pt x="38" y="132"/>
                  </a:lnTo>
                  <a:lnTo>
                    <a:pt x="42" y="126"/>
                  </a:lnTo>
                  <a:lnTo>
                    <a:pt x="49" y="122"/>
                  </a:lnTo>
                  <a:lnTo>
                    <a:pt x="58" y="121"/>
                  </a:lnTo>
                  <a:lnTo>
                    <a:pt x="60" y="122"/>
                  </a:lnTo>
                  <a:lnTo>
                    <a:pt x="60" y="126"/>
                  </a:lnTo>
                  <a:lnTo>
                    <a:pt x="58" y="133"/>
                  </a:lnTo>
                  <a:lnTo>
                    <a:pt x="56" y="139"/>
                  </a:lnTo>
                  <a:lnTo>
                    <a:pt x="47" y="144"/>
                  </a:lnTo>
                  <a:lnTo>
                    <a:pt x="35" y="148"/>
                  </a:lnTo>
                  <a:lnTo>
                    <a:pt x="35" y="257"/>
                  </a:lnTo>
                  <a:lnTo>
                    <a:pt x="31" y="257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gray">
            <a:xfrm>
              <a:off x="1672" y="164"/>
              <a:ext cx="111" cy="425"/>
            </a:xfrm>
            <a:custGeom>
              <a:avLst/>
              <a:gdLst>
                <a:gd name="T0" fmla="*/ 52 w 111"/>
                <a:gd name="T1" fmla="*/ 272 h 425"/>
                <a:gd name="T2" fmla="*/ 44 w 111"/>
                <a:gd name="T3" fmla="*/ 270 h 425"/>
                <a:gd name="T4" fmla="*/ 26 w 111"/>
                <a:gd name="T5" fmla="*/ 265 h 425"/>
                <a:gd name="T6" fmla="*/ 8 w 111"/>
                <a:gd name="T7" fmla="*/ 249 h 425"/>
                <a:gd name="T8" fmla="*/ 0 w 111"/>
                <a:gd name="T9" fmla="*/ 219 h 425"/>
                <a:gd name="T10" fmla="*/ 8 w 111"/>
                <a:gd name="T11" fmla="*/ 219 h 425"/>
                <a:gd name="T12" fmla="*/ 25 w 111"/>
                <a:gd name="T13" fmla="*/ 223 h 425"/>
                <a:gd name="T14" fmla="*/ 41 w 111"/>
                <a:gd name="T15" fmla="*/ 235 h 425"/>
                <a:gd name="T16" fmla="*/ 52 w 111"/>
                <a:gd name="T17" fmla="*/ 265 h 425"/>
                <a:gd name="T18" fmla="*/ 50 w 111"/>
                <a:gd name="T19" fmla="*/ 168 h 425"/>
                <a:gd name="T20" fmla="*/ 35 w 111"/>
                <a:gd name="T21" fmla="*/ 165 h 425"/>
                <a:gd name="T22" fmla="*/ 17 w 111"/>
                <a:gd name="T23" fmla="*/ 156 h 425"/>
                <a:gd name="T24" fmla="*/ 3 w 111"/>
                <a:gd name="T25" fmla="*/ 134 h 425"/>
                <a:gd name="T26" fmla="*/ 3 w 111"/>
                <a:gd name="T27" fmla="*/ 116 h 425"/>
                <a:gd name="T28" fmla="*/ 19 w 111"/>
                <a:gd name="T29" fmla="*/ 120 h 425"/>
                <a:gd name="T30" fmla="*/ 39 w 111"/>
                <a:gd name="T31" fmla="*/ 133 h 425"/>
                <a:gd name="T32" fmla="*/ 52 w 111"/>
                <a:gd name="T33" fmla="*/ 161 h 425"/>
                <a:gd name="T34" fmla="*/ 53 w 111"/>
                <a:gd name="T35" fmla="*/ 50 h 425"/>
                <a:gd name="T36" fmla="*/ 54 w 111"/>
                <a:gd name="T37" fmla="*/ 36 h 425"/>
                <a:gd name="T38" fmla="*/ 65 w 111"/>
                <a:gd name="T39" fmla="*/ 17 h 425"/>
                <a:gd name="T40" fmla="*/ 87 w 111"/>
                <a:gd name="T41" fmla="*/ 3 h 425"/>
                <a:gd name="T42" fmla="*/ 103 w 111"/>
                <a:gd name="T43" fmla="*/ 3 h 425"/>
                <a:gd name="T44" fmla="*/ 99 w 111"/>
                <a:gd name="T45" fmla="*/ 21 h 425"/>
                <a:gd name="T46" fmla="*/ 84 w 111"/>
                <a:gd name="T47" fmla="*/ 42 h 425"/>
                <a:gd name="T48" fmla="*/ 58 w 111"/>
                <a:gd name="T49" fmla="*/ 52 h 425"/>
                <a:gd name="T50" fmla="*/ 58 w 111"/>
                <a:gd name="T51" fmla="*/ 127 h 425"/>
                <a:gd name="T52" fmla="*/ 61 w 111"/>
                <a:gd name="T53" fmla="*/ 112 h 425"/>
                <a:gd name="T54" fmla="*/ 72 w 111"/>
                <a:gd name="T55" fmla="*/ 94 h 425"/>
                <a:gd name="T56" fmla="*/ 93 w 111"/>
                <a:gd name="T57" fmla="*/ 80 h 425"/>
                <a:gd name="T58" fmla="*/ 111 w 111"/>
                <a:gd name="T59" fmla="*/ 80 h 425"/>
                <a:gd name="T60" fmla="*/ 111 w 111"/>
                <a:gd name="T61" fmla="*/ 91 h 425"/>
                <a:gd name="T62" fmla="*/ 107 w 111"/>
                <a:gd name="T63" fmla="*/ 108 h 425"/>
                <a:gd name="T64" fmla="*/ 91 w 111"/>
                <a:gd name="T65" fmla="*/ 126 h 425"/>
                <a:gd name="T66" fmla="*/ 58 w 111"/>
                <a:gd name="T67" fmla="*/ 135 h 425"/>
                <a:gd name="T68" fmla="*/ 58 w 111"/>
                <a:gd name="T69" fmla="*/ 236 h 425"/>
                <a:gd name="T70" fmla="*/ 61 w 111"/>
                <a:gd name="T71" fmla="*/ 223 h 425"/>
                <a:gd name="T72" fmla="*/ 73 w 111"/>
                <a:gd name="T73" fmla="*/ 208 h 425"/>
                <a:gd name="T74" fmla="*/ 97 w 111"/>
                <a:gd name="T75" fmla="*/ 200 h 425"/>
                <a:gd name="T76" fmla="*/ 99 w 111"/>
                <a:gd name="T77" fmla="*/ 207 h 425"/>
                <a:gd name="T78" fmla="*/ 97 w 111"/>
                <a:gd name="T79" fmla="*/ 220 h 425"/>
                <a:gd name="T80" fmla="*/ 87 w 111"/>
                <a:gd name="T81" fmla="*/ 235 h 425"/>
                <a:gd name="T82" fmla="*/ 58 w 111"/>
                <a:gd name="T83" fmla="*/ 245 h 425"/>
                <a:gd name="T84" fmla="*/ 52 w 111"/>
                <a:gd name="T85" fmla="*/ 425 h 4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11" h="425">
                  <a:moveTo>
                    <a:pt x="52" y="425"/>
                  </a:moveTo>
                  <a:lnTo>
                    <a:pt x="52" y="272"/>
                  </a:lnTo>
                  <a:lnTo>
                    <a:pt x="50" y="270"/>
                  </a:lnTo>
                  <a:lnTo>
                    <a:pt x="44" y="270"/>
                  </a:lnTo>
                  <a:lnTo>
                    <a:pt x="35" y="269"/>
                  </a:lnTo>
                  <a:lnTo>
                    <a:pt x="26" y="265"/>
                  </a:lnTo>
                  <a:lnTo>
                    <a:pt x="17" y="258"/>
                  </a:lnTo>
                  <a:lnTo>
                    <a:pt x="8" y="249"/>
                  </a:lnTo>
                  <a:lnTo>
                    <a:pt x="3" y="236"/>
                  </a:lnTo>
                  <a:lnTo>
                    <a:pt x="0" y="219"/>
                  </a:lnTo>
                  <a:lnTo>
                    <a:pt x="3" y="219"/>
                  </a:lnTo>
                  <a:lnTo>
                    <a:pt x="8" y="219"/>
                  </a:lnTo>
                  <a:lnTo>
                    <a:pt x="15" y="220"/>
                  </a:lnTo>
                  <a:lnTo>
                    <a:pt x="25" y="223"/>
                  </a:lnTo>
                  <a:lnTo>
                    <a:pt x="33" y="227"/>
                  </a:lnTo>
                  <a:lnTo>
                    <a:pt x="41" y="235"/>
                  </a:lnTo>
                  <a:lnTo>
                    <a:pt x="48" y="247"/>
                  </a:lnTo>
                  <a:lnTo>
                    <a:pt x="52" y="265"/>
                  </a:lnTo>
                  <a:lnTo>
                    <a:pt x="52" y="168"/>
                  </a:lnTo>
                  <a:lnTo>
                    <a:pt x="50" y="168"/>
                  </a:lnTo>
                  <a:lnTo>
                    <a:pt x="44" y="168"/>
                  </a:lnTo>
                  <a:lnTo>
                    <a:pt x="35" y="165"/>
                  </a:lnTo>
                  <a:lnTo>
                    <a:pt x="26" y="161"/>
                  </a:lnTo>
                  <a:lnTo>
                    <a:pt x="17" y="156"/>
                  </a:lnTo>
                  <a:lnTo>
                    <a:pt x="8" y="146"/>
                  </a:lnTo>
                  <a:lnTo>
                    <a:pt x="3" y="134"/>
                  </a:lnTo>
                  <a:lnTo>
                    <a:pt x="0" y="116"/>
                  </a:lnTo>
                  <a:lnTo>
                    <a:pt x="3" y="116"/>
                  </a:lnTo>
                  <a:lnTo>
                    <a:pt x="10" y="118"/>
                  </a:lnTo>
                  <a:lnTo>
                    <a:pt x="19" y="120"/>
                  </a:lnTo>
                  <a:lnTo>
                    <a:pt x="29" y="125"/>
                  </a:lnTo>
                  <a:lnTo>
                    <a:pt x="39" y="133"/>
                  </a:lnTo>
                  <a:lnTo>
                    <a:pt x="48" y="145"/>
                  </a:lnTo>
                  <a:lnTo>
                    <a:pt x="52" y="161"/>
                  </a:lnTo>
                  <a:lnTo>
                    <a:pt x="52" y="52"/>
                  </a:lnTo>
                  <a:lnTo>
                    <a:pt x="53" y="50"/>
                  </a:lnTo>
                  <a:lnTo>
                    <a:pt x="53" y="44"/>
                  </a:lnTo>
                  <a:lnTo>
                    <a:pt x="54" y="36"/>
                  </a:lnTo>
                  <a:lnTo>
                    <a:pt x="58" y="26"/>
                  </a:lnTo>
                  <a:lnTo>
                    <a:pt x="65" y="17"/>
                  </a:lnTo>
                  <a:lnTo>
                    <a:pt x="75" y="9"/>
                  </a:lnTo>
                  <a:lnTo>
                    <a:pt x="87" y="3"/>
                  </a:lnTo>
                  <a:lnTo>
                    <a:pt x="104" y="0"/>
                  </a:lnTo>
                  <a:lnTo>
                    <a:pt x="103" y="3"/>
                  </a:lnTo>
                  <a:lnTo>
                    <a:pt x="102" y="11"/>
                  </a:lnTo>
                  <a:lnTo>
                    <a:pt x="99" y="21"/>
                  </a:lnTo>
                  <a:lnTo>
                    <a:pt x="92" y="32"/>
                  </a:lnTo>
                  <a:lnTo>
                    <a:pt x="84" y="42"/>
                  </a:lnTo>
                  <a:lnTo>
                    <a:pt x="73" y="49"/>
                  </a:lnTo>
                  <a:lnTo>
                    <a:pt x="58" y="52"/>
                  </a:lnTo>
                  <a:lnTo>
                    <a:pt x="58" y="130"/>
                  </a:lnTo>
                  <a:lnTo>
                    <a:pt x="58" y="127"/>
                  </a:lnTo>
                  <a:lnTo>
                    <a:pt x="60" y="122"/>
                  </a:lnTo>
                  <a:lnTo>
                    <a:pt x="61" y="112"/>
                  </a:lnTo>
                  <a:lnTo>
                    <a:pt x="65" y="103"/>
                  </a:lnTo>
                  <a:lnTo>
                    <a:pt x="72" y="94"/>
                  </a:lnTo>
                  <a:lnTo>
                    <a:pt x="80" y="85"/>
                  </a:lnTo>
                  <a:lnTo>
                    <a:pt x="93" y="80"/>
                  </a:lnTo>
                  <a:lnTo>
                    <a:pt x="110" y="77"/>
                  </a:lnTo>
                  <a:lnTo>
                    <a:pt x="111" y="80"/>
                  </a:lnTo>
                  <a:lnTo>
                    <a:pt x="111" y="84"/>
                  </a:lnTo>
                  <a:lnTo>
                    <a:pt x="111" y="91"/>
                  </a:lnTo>
                  <a:lnTo>
                    <a:pt x="110" y="100"/>
                  </a:lnTo>
                  <a:lnTo>
                    <a:pt x="107" y="108"/>
                  </a:lnTo>
                  <a:lnTo>
                    <a:pt x="100" y="118"/>
                  </a:lnTo>
                  <a:lnTo>
                    <a:pt x="91" y="126"/>
                  </a:lnTo>
                  <a:lnTo>
                    <a:pt x="77" y="133"/>
                  </a:lnTo>
                  <a:lnTo>
                    <a:pt x="58" y="135"/>
                  </a:lnTo>
                  <a:lnTo>
                    <a:pt x="58" y="239"/>
                  </a:lnTo>
                  <a:lnTo>
                    <a:pt x="58" y="236"/>
                  </a:lnTo>
                  <a:lnTo>
                    <a:pt x="60" y="231"/>
                  </a:lnTo>
                  <a:lnTo>
                    <a:pt x="61" y="223"/>
                  </a:lnTo>
                  <a:lnTo>
                    <a:pt x="66" y="215"/>
                  </a:lnTo>
                  <a:lnTo>
                    <a:pt x="73" y="208"/>
                  </a:lnTo>
                  <a:lnTo>
                    <a:pt x="83" y="203"/>
                  </a:lnTo>
                  <a:lnTo>
                    <a:pt x="97" y="200"/>
                  </a:lnTo>
                  <a:lnTo>
                    <a:pt x="97" y="201"/>
                  </a:lnTo>
                  <a:lnTo>
                    <a:pt x="99" y="207"/>
                  </a:lnTo>
                  <a:lnTo>
                    <a:pt x="99" y="212"/>
                  </a:lnTo>
                  <a:lnTo>
                    <a:pt x="97" y="220"/>
                  </a:lnTo>
                  <a:lnTo>
                    <a:pt x="93" y="228"/>
                  </a:lnTo>
                  <a:lnTo>
                    <a:pt x="87" y="235"/>
                  </a:lnTo>
                  <a:lnTo>
                    <a:pt x="75" y="242"/>
                  </a:lnTo>
                  <a:lnTo>
                    <a:pt x="58" y="245"/>
                  </a:lnTo>
                  <a:lnTo>
                    <a:pt x="58" y="425"/>
                  </a:lnTo>
                  <a:lnTo>
                    <a:pt x="52" y="425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gray">
            <a:xfrm>
              <a:off x="2065" y="361"/>
              <a:ext cx="100" cy="228"/>
            </a:xfrm>
            <a:custGeom>
              <a:avLst/>
              <a:gdLst>
                <a:gd name="T0" fmla="*/ 52 w 100"/>
                <a:gd name="T1" fmla="*/ 176 h 228"/>
                <a:gd name="T2" fmla="*/ 59 w 100"/>
                <a:gd name="T3" fmla="*/ 176 h 228"/>
                <a:gd name="T4" fmla="*/ 74 w 100"/>
                <a:gd name="T5" fmla="*/ 169 h 228"/>
                <a:gd name="T6" fmla="*/ 86 w 100"/>
                <a:gd name="T7" fmla="*/ 154 h 228"/>
                <a:gd name="T8" fmla="*/ 86 w 100"/>
                <a:gd name="T9" fmla="*/ 141 h 228"/>
                <a:gd name="T10" fmla="*/ 74 w 100"/>
                <a:gd name="T11" fmla="*/ 143 h 228"/>
                <a:gd name="T12" fmla="*/ 58 w 100"/>
                <a:gd name="T13" fmla="*/ 158 h 228"/>
                <a:gd name="T14" fmla="*/ 52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2 w 100"/>
                <a:gd name="T29" fmla="*/ 115 h 228"/>
                <a:gd name="T30" fmla="*/ 55 w 100"/>
                <a:gd name="T31" fmla="*/ 48 h 228"/>
                <a:gd name="T32" fmla="*/ 67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3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1 w 100"/>
                <a:gd name="T53" fmla="*/ 3 h 228"/>
                <a:gd name="T54" fmla="*/ 5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5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5 w 100"/>
                <a:gd name="T71" fmla="*/ 132 h 228"/>
                <a:gd name="T72" fmla="*/ 47 w 100"/>
                <a:gd name="T73" fmla="*/ 141 h 228"/>
                <a:gd name="T74" fmla="*/ 52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2" y="228"/>
                  </a:moveTo>
                  <a:lnTo>
                    <a:pt x="52" y="176"/>
                  </a:lnTo>
                  <a:lnTo>
                    <a:pt x="55" y="176"/>
                  </a:lnTo>
                  <a:lnTo>
                    <a:pt x="59" y="176"/>
                  </a:lnTo>
                  <a:lnTo>
                    <a:pt x="67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6" y="154"/>
                  </a:lnTo>
                  <a:lnTo>
                    <a:pt x="88" y="141"/>
                  </a:lnTo>
                  <a:lnTo>
                    <a:pt x="86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58" y="158"/>
                  </a:lnTo>
                  <a:lnTo>
                    <a:pt x="52" y="173"/>
                  </a:lnTo>
                  <a:lnTo>
                    <a:pt x="52" y="118"/>
                  </a:lnTo>
                  <a:lnTo>
                    <a:pt x="55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6" y="103"/>
                  </a:lnTo>
                  <a:lnTo>
                    <a:pt x="92" y="92"/>
                  </a:lnTo>
                  <a:lnTo>
                    <a:pt x="94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2" y="115"/>
                  </a:lnTo>
                  <a:lnTo>
                    <a:pt x="52" y="48"/>
                  </a:lnTo>
                  <a:lnTo>
                    <a:pt x="55" y="48"/>
                  </a:lnTo>
                  <a:lnTo>
                    <a:pt x="61" y="48"/>
                  </a:lnTo>
                  <a:lnTo>
                    <a:pt x="67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2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3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6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8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3" y="10"/>
                  </a:lnTo>
                  <a:lnTo>
                    <a:pt x="5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5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3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5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2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gray">
            <a:xfrm>
              <a:off x="2921" y="361"/>
              <a:ext cx="100" cy="228"/>
            </a:xfrm>
            <a:custGeom>
              <a:avLst/>
              <a:gdLst>
                <a:gd name="T0" fmla="*/ 53 w 100"/>
                <a:gd name="T1" fmla="*/ 176 h 228"/>
                <a:gd name="T2" fmla="*/ 60 w 100"/>
                <a:gd name="T3" fmla="*/ 176 h 228"/>
                <a:gd name="T4" fmla="*/ 74 w 100"/>
                <a:gd name="T5" fmla="*/ 169 h 228"/>
                <a:gd name="T6" fmla="*/ 87 w 100"/>
                <a:gd name="T7" fmla="*/ 154 h 228"/>
                <a:gd name="T8" fmla="*/ 87 w 100"/>
                <a:gd name="T9" fmla="*/ 141 h 228"/>
                <a:gd name="T10" fmla="*/ 74 w 100"/>
                <a:gd name="T11" fmla="*/ 143 h 228"/>
                <a:gd name="T12" fmla="*/ 60 w 100"/>
                <a:gd name="T13" fmla="*/ 158 h 228"/>
                <a:gd name="T14" fmla="*/ 53 w 100"/>
                <a:gd name="T15" fmla="*/ 118 h 228"/>
                <a:gd name="T16" fmla="*/ 61 w 100"/>
                <a:gd name="T17" fmla="*/ 116 h 228"/>
                <a:gd name="T18" fmla="*/ 78 w 100"/>
                <a:gd name="T19" fmla="*/ 110 h 228"/>
                <a:gd name="T20" fmla="*/ 92 w 100"/>
                <a:gd name="T21" fmla="*/ 92 h 228"/>
                <a:gd name="T22" fmla="*/ 92 w 100"/>
                <a:gd name="T23" fmla="*/ 77 h 228"/>
                <a:gd name="T24" fmla="*/ 81 w 100"/>
                <a:gd name="T25" fmla="*/ 79 h 228"/>
                <a:gd name="T26" fmla="*/ 65 w 100"/>
                <a:gd name="T27" fmla="*/ 88 h 228"/>
                <a:gd name="T28" fmla="*/ 53 w 100"/>
                <a:gd name="T29" fmla="*/ 115 h 228"/>
                <a:gd name="T30" fmla="*/ 56 w 100"/>
                <a:gd name="T31" fmla="*/ 48 h 228"/>
                <a:gd name="T32" fmla="*/ 68 w 100"/>
                <a:gd name="T33" fmla="*/ 45 h 228"/>
                <a:gd name="T34" fmla="*/ 85 w 100"/>
                <a:gd name="T35" fmla="*/ 37 h 228"/>
                <a:gd name="T36" fmla="*/ 97 w 100"/>
                <a:gd name="T37" fmla="*/ 17 h 228"/>
                <a:gd name="T38" fmla="*/ 97 w 100"/>
                <a:gd name="T39" fmla="*/ 0 h 228"/>
                <a:gd name="T40" fmla="*/ 84 w 100"/>
                <a:gd name="T41" fmla="*/ 3 h 228"/>
                <a:gd name="T42" fmla="*/ 65 w 100"/>
                <a:gd name="T43" fmla="*/ 14 h 228"/>
                <a:gd name="T44" fmla="*/ 50 w 100"/>
                <a:gd name="T45" fmla="*/ 45 h 228"/>
                <a:gd name="T46" fmla="*/ 47 w 100"/>
                <a:gd name="T47" fmla="*/ 35 h 228"/>
                <a:gd name="T48" fmla="*/ 38 w 100"/>
                <a:gd name="T49" fmla="*/ 18 h 228"/>
                <a:gd name="T50" fmla="*/ 16 w 100"/>
                <a:gd name="T51" fmla="*/ 3 h 228"/>
                <a:gd name="T52" fmla="*/ 2 w 100"/>
                <a:gd name="T53" fmla="*/ 3 h 228"/>
                <a:gd name="T54" fmla="*/ 6 w 100"/>
                <a:gd name="T55" fmla="*/ 19 h 228"/>
                <a:gd name="T56" fmla="*/ 19 w 100"/>
                <a:gd name="T57" fmla="*/ 38 h 228"/>
                <a:gd name="T58" fmla="*/ 47 w 100"/>
                <a:gd name="T59" fmla="*/ 48 h 228"/>
                <a:gd name="T60" fmla="*/ 47 w 100"/>
                <a:gd name="T61" fmla="*/ 132 h 228"/>
                <a:gd name="T62" fmla="*/ 42 w 100"/>
                <a:gd name="T63" fmla="*/ 118 h 228"/>
                <a:gd name="T64" fmla="*/ 26 w 100"/>
                <a:gd name="T65" fmla="*/ 103 h 228"/>
                <a:gd name="T66" fmla="*/ 12 w 100"/>
                <a:gd name="T67" fmla="*/ 103 h 228"/>
                <a:gd name="T68" fmla="*/ 16 w 100"/>
                <a:gd name="T69" fmla="*/ 116 h 228"/>
                <a:gd name="T70" fmla="*/ 26 w 100"/>
                <a:gd name="T71" fmla="*/ 132 h 228"/>
                <a:gd name="T72" fmla="*/ 47 w 100"/>
                <a:gd name="T73" fmla="*/ 141 h 228"/>
                <a:gd name="T74" fmla="*/ 53 w 100"/>
                <a:gd name="T75" fmla="*/ 228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00" h="228">
                  <a:moveTo>
                    <a:pt x="53" y="228"/>
                  </a:moveTo>
                  <a:lnTo>
                    <a:pt x="53" y="176"/>
                  </a:lnTo>
                  <a:lnTo>
                    <a:pt x="56" y="176"/>
                  </a:lnTo>
                  <a:lnTo>
                    <a:pt x="60" y="176"/>
                  </a:lnTo>
                  <a:lnTo>
                    <a:pt x="68" y="173"/>
                  </a:lnTo>
                  <a:lnTo>
                    <a:pt x="74" y="169"/>
                  </a:lnTo>
                  <a:lnTo>
                    <a:pt x="81" y="163"/>
                  </a:lnTo>
                  <a:lnTo>
                    <a:pt x="87" y="154"/>
                  </a:lnTo>
                  <a:lnTo>
                    <a:pt x="88" y="141"/>
                  </a:lnTo>
                  <a:lnTo>
                    <a:pt x="87" y="141"/>
                  </a:lnTo>
                  <a:lnTo>
                    <a:pt x="81" y="142"/>
                  </a:lnTo>
                  <a:lnTo>
                    <a:pt x="74" y="143"/>
                  </a:lnTo>
                  <a:lnTo>
                    <a:pt x="66" y="149"/>
                  </a:lnTo>
                  <a:lnTo>
                    <a:pt x="60" y="158"/>
                  </a:lnTo>
                  <a:lnTo>
                    <a:pt x="53" y="173"/>
                  </a:lnTo>
                  <a:lnTo>
                    <a:pt x="53" y="118"/>
                  </a:lnTo>
                  <a:lnTo>
                    <a:pt x="56" y="118"/>
                  </a:lnTo>
                  <a:lnTo>
                    <a:pt x="61" y="116"/>
                  </a:lnTo>
                  <a:lnTo>
                    <a:pt x="69" y="115"/>
                  </a:lnTo>
                  <a:lnTo>
                    <a:pt x="78" y="110"/>
                  </a:lnTo>
                  <a:lnTo>
                    <a:pt x="87" y="103"/>
                  </a:lnTo>
                  <a:lnTo>
                    <a:pt x="92" y="92"/>
                  </a:lnTo>
                  <a:lnTo>
                    <a:pt x="95" y="77"/>
                  </a:lnTo>
                  <a:lnTo>
                    <a:pt x="92" y="77"/>
                  </a:lnTo>
                  <a:lnTo>
                    <a:pt x="88" y="77"/>
                  </a:lnTo>
                  <a:lnTo>
                    <a:pt x="81" y="79"/>
                  </a:lnTo>
                  <a:lnTo>
                    <a:pt x="73" y="81"/>
                  </a:lnTo>
                  <a:lnTo>
                    <a:pt x="65" y="88"/>
                  </a:lnTo>
                  <a:lnTo>
                    <a:pt x="58" y="99"/>
                  </a:lnTo>
                  <a:lnTo>
                    <a:pt x="53" y="115"/>
                  </a:lnTo>
                  <a:lnTo>
                    <a:pt x="53" y="48"/>
                  </a:lnTo>
                  <a:lnTo>
                    <a:pt x="56" y="48"/>
                  </a:lnTo>
                  <a:lnTo>
                    <a:pt x="61" y="48"/>
                  </a:lnTo>
                  <a:lnTo>
                    <a:pt x="68" y="45"/>
                  </a:lnTo>
                  <a:lnTo>
                    <a:pt x="77" y="42"/>
                  </a:lnTo>
                  <a:lnTo>
                    <a:pt x="85" y="37"/>
                  </a:lnTo>
                  <a:lnTo>
                    <a:pt x="93" y="27"/>
                  </a:lnTo>
                  <a:lnTo>
                    <a:pt x="97" y="17"/>
                  </a:lnTo>
                  <a:lnTo>
                    <a:pt x="100" y="0"/>
                  </a:lnTo>
                  <a:lnTo>
                    <a:pt x="97" y="0"/>
                  </a:lnTo>
                  <a:lnTo>
                    <a:pt x="92" y="0"/>
                  </a:lnTo>
                  <a:lnTo>
                    <a:pt x="84" y="3"/>
                  </a:lnTo>
                  <a:lnTo>
                    <a:pt x="74" y="7"/>
                  </a:lnTo>
                  <a:lnTo>
                    <a:pt x="65" y="14"/>
                  </a:lnTo>
                  <a:lnTo>
                    <a:pt x="57" y="27"/>
                  </a:lnTo>
                  <a:lnTo>
                    <a:pt x="50" y="45"/>
                  </a:lnTo>
                  <a:lnTo>
                    <a:pt x="50" y="42"/>
                  </a:lnTo>
                  <a:lnTo>
                    <a:pt x="47" y="35"/>
                  </a:lnTo>
                  <a:lnTo>
                    <a:pt x="43" y="27"/>
                  </a:lnTo>
                  <a:lnTo>
                    <a:pt x="38" y="18"/>
                  </a:lnTo>
                  <a:lnTo>
                    <a:pt x="29" y="10"/>
                  </a:lnTo>
                  <a:lnTo>
                    <a:pt x="16" y="3"/>
                  </a:lnTo>
                  <a:lnTo>
                    <a:pt x="0" y="0"/>
                  </a:lnTo>
                  <a:lnTo>
                    <a:pt x="2" y="3"/>
                  </a:lnTo>
                  <a:lnTo>
                    <a:pt x="3" y="10"/>
                  </a:lnTo>
                  <a:lnTo>
                    <a:pt x="6" y="19"/>
                  </a:lnTo>
                  <a:lnTo>
                    <a:pt x="11" y="29"/>
                  </a:lnTo>
                  <a:lnTo>
                    <a:pt x="19" y="38"/>
                  </a:lnTo>
                  <a:lnTo>
                    <a:pt x="31" y="45"/>
                  </a:lnTo>
                  <a:lnTo>
                    <a:pt x="47" y="48"/>
                  </a:lnTo>
                  <a:lnTo>
                    <a:pt x="47" y="135"/>
                  </a:lnTo>
                  <a:lnTo>
                    <a:pt x="47" y="132"/>
                  </a:lnTo>
                  <a:lnTo>
                    <a:pt x="46" y="126"/>
                  </a:lnTo>
                  <a:lnTo>
                    <a:pt x="42" y="118"/>
                  </a:lnTo>
                  <a:lnTo>
                    <a:pt x="35" y="110"/>
                  </a:lnTo>
                  <a:lnTo>
                    <a:pt x="26" y="103"/>
                  </a:lnTo>
                  <a:lnTo>
                    <a:pt x="12" y="100"/>
                  </a:lnTo>
                  <a:lnTo>
                    <a:pt x="12" y="103"/>
                  </a:lnTo>
                  <a:lnTo>
                    <a:pt x="14" y="108"/>
                  </a:lnTo>
                  <a:lnTo>
                    <a:pt x="16" y="116"/>
                  </a:lnTo>
                  <a:lnTo>
                    <a:pt x="20" y="124"/>
                  </a:lnTo>
                  <a:lnTo>
                    <a:pt x="26" y="132"/>
                  </a:lnTo>
                  <a:lnTo>
                    <a:pt x="35" y="139"/>
                  </a:lnTo>
                  <a:lnTo>
                    <a:pt x="47" y="141"/>
                  </a:lnTo>
                  <a:lnTo>
                    <a:pt x="47" y="228"/>
                  </a:lnTo>
                  <a:lnTo>
                    <a:pt x="53" y="228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gray">
            <a:xfrm>
              <a:off x="2273" y="187"/>
              <a:ext cx="175" cy="402"/>
            </a:xfrm>
            <a:custGeom>
              <a:avLst/>
              <a:gdLst>
                <a:gd name="T0" fmla="*/ 93 w 175"/>
                <a:gd name="T1" fmla="*/ 309 h 402"/>
                <a:gd name="T2" fmla="*/ 101 w 175"/>
                <a:gd name="T3" fmla="*/ 309 h 402"/>
                <a:gd name="T4" fmla="*/ 118 w 175"/>
                <a:gd name="T5" fmla="*/ 304 h 402"/>
                <a:gd name="T6" fmla="*/ 138 w 175"/>
                <a:gd name="T7" fmla="*/ 292 h 402"/>
                <a:gd name="T8" fmla="*/ 152 w 175"/>
                <a:gd name="T9" fmla="*/ 266 h 402"/>
                <a:gd name="T10" fmla="*/ 152 w 175"/>
                <a:gd name="T11" fmla="*/ 247 h 402"/>
                <a:gd name="T12" fmla="*/ 138 w 175"/>
                <a:gd name="T13" fmla="*/ 250 h 402"/>
                <a:gd name="T14" fmla="*/ 120 w 175"/>
                <a:gd name="T15" fmla="*/ 259 h 402"/>
                <a:gd name="T16" fmla="*/ 99 w 175"/>
                <a:gd name="T17" fmla="*/ 285 h 402"/>
                <a:gd name="T18" fmla="*/ 93 w 175"/>
                <a:gd name="T19" fmla="*/ 207 h 402"/>
                <a:gd name="T20" fmla="*/ 102 w 175"/>
                <a:gd name="T21" fmla="*/ 205 h 402"/>
                <a:gd name="T22" fmla="*/ 122 w 175"/>
                <a:gd name="T23" fmla="*/ 200 h 402"/>
                <a:gd name="T24" fmla="*/ 147 w 175"/>
                <a:gd name="T25" fmla="*/ 185 h 402"/>
                <a:gd name="T26" fmla="*/ 163 w 175"/>
                <a:gd name="T27" fmla="*/ 155 h 402"/>
                <a:gd name="T28" fmla="*/ 163 w 175"/>
                <a:gd name="T29" fmla="*/ 134 h 402"/>
                <a:gd name="T30" fmla="*/ 149 w 175"/>
                <a:gd name="T31" fmla="*/ 135 h 402"/>
                <a:gd name="T32" fmla="*/ 129 w 175"/>
                <a:gd name="T33" fmla="*/ 142 h 402"/>
                <a:gd name="T34" fmla="*/ 107 w 175"/>
                <a:gd name="T35" fmla="*/ 162 h 402"/>
                <a:gd name="T36" fmla="*/ 93 w 175"/>
                <a:gd name="T37" fmla="*/ 201 h 402"/>
                <a:gd name="T38" fmla="*/ 95 w 175"/>
                <a:gd name="T39" fmla="*/ 83 h 402"/>
                <a:gd name="T40" fmla="*/ 110 w 175"/>
                <a:gd name="T41" fmla="*/ 81 h 402"/>
                <a:gd name="T42" fmla="*/ 134 w 175"/>
                <a:gd name="T43" fmla="*/ 73 h 402"/>
                <a:gd name="T44" fmla="*/ 157 w 175"/>
                <a:gd name="T45" fmla="*/ 54 h 402"/>
                <a:gd name="T46" fmla="*/ 174 w 175"/>
                <a:gd name="T47" fmla="*/ 23 h 402"/>
                <a:gd name="T48" fmla="*/ 174 w 175"/>
                <a:gd name="T49" fmla="*/ 0 h 402"/>
                <a:gd name="T50" fmla="*/ 157 w 175"/>
                <a:gd name="T51" fmla="*/ 2 h 402"/>
                <a:gd name="T52" fmla="*/ 133 w 175"/>
                <a:gd name="T53" fmla="*/ 10 h 402"/>
                <a:gd name="T54" fmla="*/ 107 w 175"/>
                <a:gd name="T55" fmla="*/ 33 h 402"/>
                <a:gd name="T56" fmla="*/ 87 w 175"/>
                <a:gd name="T57" fmla="*/ 77 h 402"/>
                <a:gd name="T58" fmla="*/ 85 w 175"/>
                <a:gd name="T59" fmla="*/ 68 h 402"/>
                <a:gd name="T60" fmla="*/ 75 w 175"/>
                <a:gd name="T61" fmla="*/ 46 h 402"/>
                <a:gd name="T62" fmla="*/ 55 w 175"/>
                <a:gd name="T63" fmla="*/ 21 h 402"/>
                <a:gd name="T64" fmla="*/ 22 w 175"/>
                <a:gd name="T65" fmla="*/ 3 h 402"/>
                <a:gd name="T66" fmla="*/ 1 w 175"/>
                <a:gd name="T67" fmla="*/ 3 h 402"/>
                <a:gd name="T68" fmla="*/ 4 w 175"/>
                <a:gd name="T69" fmla="*/ 18 h 402"/>
                <a:gd name="T70" fmla="*/ 12 w 175"/>
                <a:gd name="T71" fmla="*/ 42 h 402"/>
                <a:gd name="T72" fmla="*/ 31 w 175"/>
                <a:gd name="T73" fmla="*/ 65 h 402"/>
                <a:gd name="T74" fmla="*/ 62 w 175"/>
                <a:gd name="T75" fmla="*/ 81 h 402"/>
                <a:gd name="T76" fmla="*/ 82 w 175"/>
                <a:gd name="T77" fmla="*/ 238 h 402"/>
                <a:gd name="T78" fmla="*/ 80 w 175"/>
                <a:gd name="T79" fmla="*/ 228 h 402"/>
                <a:gd name="T80" fmla="*/ 72 w 175"/>
                <a:gd name="T81" fmla="*/ 207 h 402"/>
                <a:gd name="T82" fmla="*/ 55 w 175"/>
                <a:gd name="T83" fmla="*/ 185 h 402"/>
                <a:gd name="T84" fmla="*/ 21 w 175"/>
                <a:gd name="T85" fmla="*/ 176 h 402"/>
                <a:gd name="T86" fmla="*/ 22 w 175"/>
                <a:gd name="T87" fmla="*/ 185 h 402"/>
                <a:gd name="T88" fmla="*/ 28 w 175"/>
                <a:gd name="T89" fmla="*/ 205 h 402"/>
                <a:gd name="T90" fmla="*/ 41 w 175"/>
                <a:gd name="T91" fmla="*/ 230 h 402"/>
                <a:gd name="T92" fmla="*/ 66 w 175"/>
                <a:gd name="T93" fmla="*/ 246 h 402"/>
                <a:gd name="T94" fmla="*/ 82 w 175"/>
                <a:gd name="T95" fmla="*/ 402 h 4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75" h="402">
                  <a:moveTo>
                    <a:pt x="93" y="402"/>
                  </a:moveTo>
                  <a:lnTo>
                    <a:pt x="93" y="309"/>
                  </a:lnTo>
                  <a:lnTo>
                    <a:pt x="95" y="309"/>
                  </a:lnTo>
                  <a:lnTo>
                    <a:pt x="101" y="309"/>
                  </a:lnTo>
                  <a:lnTo>
                    <a:pt x="109" y="308"/>
                  </a:lnTo>
                  <a:lnTo>
                    <a:pt x="118" y="304"/>
                  </a:lnTo>
                  <a:lnTo>
                    <a:pt x="129" y="298"/>
                  </a:lnTo>
                  <a:lnTo>
                    <a:pt x="138" y="292"/>
                  </a:lnTo>
                  <a:lnTo>
                    <a:pt x="147" y="281"/>
                  </a:lnTo>
                  <a:lnTo>
                    <a:pt x="152" y="266"/>
                  </a:lnTo>
                  <a:lnTo>
                    <a:pt x="155" y="247"/>
                  </a:lnTo>
                  <a:lnTo>
                    <a:pt x="152" y="247"/>
                  </a:lnTo>
                  <a:lnTo>
                    <a:pt x="147" y="249"/>
                  </a:lnTo>
                  <a:lnTo>
                    <a:pt x="138" y="250"/>
                  </a:lnTo>
                  <a:lnTo>
                    <a:pt x="129" y="253"/>
                  </a:lnTo>
                  <a:lnTo>
                    <a:pt x="120" y="259"/>
                  </a:lnTo>
                  <a:lnTo>
                    <a:pt x="109" y="270"/>
                  </a:lnTo>
                  <a:lnTo>
                    <a:pt x="99" y="285"/>
                  </a:lnTo>
                  <a:lnTo>
                    <a:pt x="93" y="304"/>
                  </a:lnTo>
                  <a:lnTo>
                    <a:pt x="93" y="207"/>
                  </a:lnTo>
                  <a:lnTo>
                    <a:pt x="95" y="207"/>
                  </a:lnTo>
                  <a:lnTo>
                    <a:pt x="102" y="205"/>
                  </a:lnTo>
                  <a:lnTo>
                    <a:pt x="111" y="204"/>
                  </a:lnTo>
                  <a:lnTo>
                    <a:pt x="122" y="200"/>
                  </a:lnTo>
                  <a:lnTo>
                    <a:pt x="134" y="195"/>
                  </a:lnTo>
                  <a:lnTo>
                    <a:pt x="147" y="185"/>
                  </a:lnTo>
                  <a:lnTo>
                    <a:pt x="156" y="173"/>
                  </a:lnTo>
                  <a:lnTo>
                    <a:pt x="163" y="155"/>
                  </a:lnTo>
                  <a:lnTo>
                    <a:pt x="165" y="134"/>
                  </a:lnTo>
                  <a:lnTo>
                    <a:pt x="163" y="134"/>
                  </a:lnTo>
                  <a:lnTo>
                    <a:pt x="157" y="134"/>
                  </a:lnTo>
                  <a:lnTo>
                    <a:pt x="149" y="135"/>
                  </a:lnTo>
                  <a:lnTo>
                    <a:pt x="140" y="137"/>
                  </a:lnTo>
                  <a:lnTo>
                    <a:pt x="129" y="142"/>
                  </a:lnTo>
                  <a:lnTo>
                    <a:pt x="118" y="150"/>
                  </a:lnTo>
                  <a:lnTo>
                    <a:pt x="107" y="162"/>
                  </a:lnTo>
                  <a:lnTo>
                    <a:pt x="99" y="178"/>
                  </a:lnTo>
                  <a:lnTo>
                    <a:pt x="93" y="201"/>
                  </a:lnTo>
                  <a:lnTo>
                    <a:pt x="93" y="83"/>
                  </a:lnTo>
                  <a:lnTo>
                    <a:pt x="95" y="83"/>
                  </a:lnTo>
                  <a:lnTo>
                    <a:pt x="101" y="83"/>
                  </a:lnTo>
                  <a:lnTo>
                    <a:pt x="110" y="81"/>
                  </a:lnTo>
                  <a:lnTo>
                    <a:pt x="122" y="77"/>
                  </a:lnTo>
                  <a:lnTo>
                    <a:pt x="134" y="73"/>
                  </a:lnTo>
                  <a:lnTo>
                    <a:pt x="147" y="65"/>
                  </a:lnTo>
                  <a:lnTo>
                    <a:pt x="157" y="54"/>
                  </a:lnTo>
                  <a:lnTo>
                    <a:pt x="167" y="41"/>
                  </a:lnTo>
                  <a:lnTo>
                    <a:pt x="174" y="23"/>
                  </a:lnTo>
                  <a:lnTo>
                    <a:pt x="175" y="0"/>
                  </a:lnTo>
                  <a:lnTo>
                    <a:pt x="174" y="0"/>
                  </a:lnTo>
                  <a:lnTo>
                    <a:pt x="167" y="0"/>
                  </a:lnTo>
                  <a:lnTo>
                    <a:pt x="157" y="2"/>
                  </a:lnTo>
                  <a:lnTo>
                    <a:pt x="145" y="4"/>
                  </a:lnTo>
                  <a:lnTo>
                    <a:pt x="133" y="10"/>
                  </a:lnTo>
                  <a:lnTo>
                    <a:pt x="120" y="19"/>
                  </a:lnTo>
                  <a:lnTo>
                    <a:pt x="107" y="33"/>
                  </a:lnTo>
                  <a:lnTo>
                    <a:pt x="97" y="52"/>
                  </a:lnTo>
                  <a:lnTo>
                    <a:pt x="87" y="77"/>
                  </a:lnTo>
                  <a:lnTo>
                    <a:pt x="87" y="75"/>
                  </a:lnTo>
                  <a:lnTo>
                    <a:pt x="85" y="68"/>
                  </a:lnTo>
                  <a:lnTo>
                    <a:pt x="80" y="58"/>
                  </a:lnTo>
                  <a:lnTo>
                    <a:pt x="75" y="46"/>
                  </a:lnTo>
                  <a:lnTo>
                    <a:pt x="66" y="33"/>
                  </a:lnTo>
                  <a:lnTo>
                    <a:pt x="55" y="21"/>
                  </a:lnTo>
                  <a:lnTo>
                    <a:pt x="40" y="10"/>
                  </a:lnTo>
                  <a:lnTo>
                    <a:pt x="22" y="3"/>
                  </a:lnTo>
                  <a:lnTo>
                    <a:pt x="0" y="0"/>
                  </a:lnTo>
                  <a:lnTo>
                    <a:pt x="1" y="3"/>
                  </a:lnTo>
                  <a:lnTo>
                    <a:pt x="1" y="10"/>
                  </a:lnTo>
                  <a:lnTo>
                    <a:pt x="4" y="18"/>
                  </a:lnTo>
                  <a:lnTo>
                    <a:pt x="6" y="30"/>
                  </a:lnTo>
                  <a:lnTo>
                    <a:pt x="12" y="42"/>
                  </a:lnTo>
                  <a:lnTo>
                    <a:pt x="20" y="54"/>
                  </a:lnTo>
                  <a:lnTo>
                    <a:pt x="31" y="65"/>
                  </a:lnTo>
                  <a:lnTo>
                    <a:pt x="44" y="75"/>
                  </a:lnTo>
                  <a:lnTo>
                    <a:pt x="62" y="81"/>
                  </a:lnTo>
                  <a:lnTo>
                    <a:pt x="82" y="83"/>
                  </a:lnTo>
                  <a:lnTo>
                    <a:pt x="82" y="238"/>
                  </a:lnTo>
                  <a:lnTo>
                    <a:pt x="82" y="235"/>
                  </a:lnTo>
                  <a:lnTo>
                    <a:pt x="80" y="228"/>
                  </a:lnTo>
                  <a:lnTo>
                    <a:pt x="78" y="217"/>
                  </a:lnTo>
                  <a:lnTo>
                    <a:pt x="72" y="207"/>
                  </a:lnTo>
                  <a:lnTo>
                    <a:pt x="66" y="196"/>
                  </a:lnTo>
                  <a:lnTo>
                    <a:pt x="55" y="185"/>
                  </a:lnTo>
                  <a:lnTo>
                    <a:pt x="40" y="178"/>
                  </a:lnTo>
                  <a:lnTo>
                    <a:pt x="21" y="176"/>
                  </a:lnTo>
                  <a:lnTo>
                    <a:pt x="21" y="178"/>
                  </a:lnTo>
                  <a:lnTo>
                    <a:pt x="22" y="185"/>
                  </a:lnTo>
                  <a:lnTo>
                    <a:pt x="24" y="195"/>
                  </a:lnTo>
                  <a:lnTo>
                    <a:pt x="28" y="205"/>
                  </a:lnTo>
                  <a:lnTo>
                    <a:pt x="33" y="217"/>
                  </a:lnTo>
                  <a:lnTo>
                    <a:pt x="41" y="230"/>
                  </a:lnTo>
                  <a:lnTo>
                    <a:pt x="52" y="239"/>
                  </a:lnTo>
                  <a:lnTo>
                    <a:pt x="66" y="246"/>
                  </a:lnTo>
                  <a:lnTo>
                    <a:pt x="82" y="247"/>
                  </a:lnTo>
                  <a:lnTo>
                    <a:pt x="82" y="402"/>
                  </a:lnTo>
                  <a:lnTo>
                    <a:pt x="93" y="402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gray">
            <a:xfrm>
              <a:off x="2161" y="216"/>
              <a:ext cx="97" cy="373"/>
            </a:xfrm>
            <a:custGeom>
              <a:avLst/>
              <a:gdLst>
                <a:gd name="T0" fmla="*/ 52 w 97"/>
                <a:gd name="T1" fmla="*/ 237 h 373"/>
                <a:gd name="T2" fmla="*/ 59 w 97"/>
                <a:gd name="T3" fmla="*/ 237 h 373"/>
                <a:gd name="T4" fmla="*/ 74 w 97"/>
                <a:gd name="T5" fmla="*/ 232 h 373"/>
                <a:gd name="T6" fmla="*/ 90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1 w 97"/>
                <a:gd name="T13" fmla="*/ 197 h 373"/>
                <a:gd name="T14" fmla="*/ 56 w 97"/>
                <a:gd name="T15" fmla="*/ 215 h 373"/>
                <a:gd name="T16" fmla="*/ 52 w 97"/>
                <a:gd name="T17" fmla="*/ 147 h 373"/>
                <a:gd name="T18" fmla="*/ 59 w 97"/>
                <a:gd name="T19" fmla="*/ 147 h 373"/>
                <a:gd name="T20" fmla="*/ 74 w 97"/>
                <a:gd name="T21" fmla="*/ 141 h 373"/>
                <a:gd name="T22" fmla="*/ 90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1 w 97"/>
                <a:gd name="T29" fmla="*/ 109 h 373"/>
                <a:gd name="T30" fmla="*/ 56 w 97"/>
                <a:gd name="T31" fmla="*/ 126 h 373"/>
                <a:gd name="T32" fmla="*/ 52 w 97"/>
                <a:gd name="T33" fmla="*/ 46 h 373"/>
                <a:gd name="T34" fmla="*/ 51 w 97"/>
                <a:gd name="T35" fmla="*/ 37 h 373"/>
                <a:gd name="T36" fmla="*/ 45 w 97"/>
                <a:gd name="T37" fmla="*/ 23 h 373"/>
                <a:gd name="T38" fmla="*/ 32 w 97"/>
                <a:gd name="T39" fmla="*/ 6 h 373"/>
                <a:gd name="T40" fmla="*/ 6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3 w 97"/>
                <a:gd name="T47" fmla="*/ 43 h 373"/>
                <a:gd name="T48" fmla="*/ 45 w 97"/>
                <a:gd name="T49" fmla="*/ 113 h 373"/>
                <a:gd name="T50" fmla="*/ 45 w 97"/>
                <a:gd name="T51" fmla="*/ 106 h 373"/>
                <a:gd name="T52" fmla="*/ 40 w 97"/>
                <a:gd name="T53" fmla="*/ 90 h 373"/>
                <a:gd name="T54" fmla="*/ 27 w 97"/>
                <a:gd name="T55" fmla="*/ 75 h 373"/>
                <a:gd name="T56" fmla="*/ 1 w 97"/>
                <a:gd name="T57" fmla="*/ 67 h 373"/>
                <a:gd name="T58" fmla="*/ 0 w 97"/>
                <a:gd name="T59" fmla="*/ 75 h 373"/>
                <a:gd name="T60" fmla="*/ 2 w 97"/>
                <a:gd name="T61" fmla="*/ 91 h 373"/>
                <a:gd name="T62" fmla="*/ 14 w 97"/>
                <a:gd name="T63" fmla="*/ 109 h 373"/>
                <a:gd name="T64" fmla="*/ 45 w 97"/>
                <a:gd name="T65" fmla="*/ 118 h 373"/>
                <a:gd name="T66" fmla="*/ 45 w 97"/>
                <a:gd name="T67" fmla="*/ 207 h 373"/>
                <a:gd name="T68" fmla="*/ 43 w 97"/>
                <a:gd name="T69" fmla="*/ 195 h 373"/>
                <a:gd name="T70" fmla="*/ 33 w 97"/>
                <a:gd name="T71" fmla="*/ 182 h 373"/>
                <a:gd name="T72" fmla="*/ 12 w 97"/>
                <a:gd name="T73" fmla="*/ 175 h 373"/>
                <a:gd name="T74" fmla="*/ 10 w 97"/>
                <a:gd name="T75" fmla="*/ 182 h 373"/>
                <a:gd name="T76" fmla="*/ 13 w 97"/>
                <a:gd name="T77" fmla="*/ 197 h 373"/>
                <a:gd name="T78" fmla="*/ 29 w 97"/>
                <a:gd name="T79" fmla="*/ 211 h 373"/>
                <a:gd name="T80" fmla="*/ 45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2" y="373"/>
                  </a:moveTo>
                  <a:lnTo>
                    <a:pt x="52" y="237"/>
                  </a:lnTo>
                  <a:lnTo>
                    <a:pt x="54" y="237"/>
                  </a:lnTo>
                  <a:lnTo>
                    <a:pt x="59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0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4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1" y="197"/>
                  </a:lnTo>
                  <a:lnTo>
                    <a:pt x="63" y="205"/>
                  </a:lnTo>
                  <a:lnTo>
                    <a:pt x="56" y="215"/>
                  </a:lnTo>
                  <a:lnTo>
                    <a:pt x="52" y="232"/>
                  </a:lnTo>
                  <a:lnTo>
                    <a:pt x="52" y="147"/>
                  </a:lnTo>
                  <a:lnTo>
                    <a:pt x="54" y="147"/>
                  </a:lnTo>
                  <a:lnTo>
                    <a:pt x="59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0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4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1" y="109"/>
                  </a:lnTo>
                  <a:lnTo>
                    <a:pt x="63" y="116"/>
                  </a:lnTo>
                  <a:lnTo>
                    <a:pt x="56" y="126"/>
                  </a:lnTo>
                  <a:lnTo>
                    <a:pt x="52" y="141"/>
                  </a:lnTo>
                  <a:lnTo>
                    <a:pt x="52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5" y="23"/>
                  </a:lnTo>
                  <a:lnTo>
                    <a:pt x="40" y="15"/>
                  </a:lnTo>
                  <a:lnTo>
                    <a:pt x="32" y="6"/>
                  </a:lnTo>
                  <a:lnTo>
                    <a:pt x="21" y="2"/>
                  </a:lnTo>
                  <a:lnTo>
                    <a:pt x="6" y="0"/>
                  </a:lnTo>
                  <a:lnTo>
                    <a:pt x="6" y="2"/>
                  </a:lnTo>
                  <a:lnTo>
                    <a:pt x="8" y="9"/>
                  </a:lnTo>
                  <a:lnTo>
                    <a:pt x="12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3" y="43"/>
                  </a:lnTo>
                  <a:lnTo>
                    <a:pt x="45" y="46"/>
                  </a:lnTo>
                  <a:lnTo>
                    <a:pt x="45" y="113"/>
                  </a:lnTo>
                  <a:lnTo>
                    <a:pt x="45" y="112"/>
                  </a:lnTo>
                  <a:lnTo>
                    <a:pt x="45" y="106"/>
                  </a:lnTo>
                  <a:lnTo>
                    <a:pt x="44" y="98"/>
                  </a:lnTo>
                  <a:lnTo>
                    <a:pt x="40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1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2" y="91"/>
                  </a:lnTo>
                  <a:lnTo>
                    <a:pt x="6" y="100"/>
                  </a:lnTo>
                  <a:lnTo>
                    <a:pt x="14" y="109"/>
                  </a:lnTo>
                  <a:lnTo>
                    <a:pt x="28" y="114"/>
                  </a:lnTo>
                  <a:lnTo>
                    <a:pt x="45" y="118"/>
                  </a:lnTo>
                  <a:lnTo>
                    <a:pt x="45" y="209"/>
                  </a:lnTo>
                  <a:lnTo>
                    <a:pt x="45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40" y="188"/>
                  </a:lnTo>
                  <a:lnTo>
                    <a:pt x="33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0" y="182"/>
                  </a:lnTo>
                  <a:lnTo>
                    <a:pt x="10" y="188"/>
                  </a:lnTo>
                  <a:lnTo>
                    <a:pt x="13" y="197"/>
                  </a:lnTo>
                  <a:lnTo>
                    <a:pt x="20" y="205"/>
                  </a:lnTo>
                  <a:lnTo>
                    <a:pt x="29" y="211"/>
                  </a:lnTo>
                  <a:lnTo>
                    <a:pt x="45" y="215"/>
                  </a:lnTo>
                  <a:lnTo>
                    <a:pt x="45" y="373"/>
                  </a:lnTo>
                  <a:lnTo>
                    <a:pt x="52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gray">
            <a:xfrm>
              <a:off x="2708" y="216"/>
              <a:ext cx="97" cy="373"/>
            </a:xfrm>
            <a:custGeom>
              <a:avLst/>
              <a:gdLst>
                <a:gd name="T0" fmla="*/ 51 w 97"/>
                <a:gd name="T1" fmla="*/ 237 h 373"/>
                <a:gd name="T2" fmla="*/ 60 w 97"/>
                <a:gd name="T3" fmla="*/ 237 h 373"/>
                <a:gd name="T4" fmla="*/ 74 w 97"/>
                <a:gd name="T5" fmla="*/ 232 h 373"/>
                <a:gd name="T6" fmla="*/ 91 w 97"/>
                <a:gd name="T7" fmla="*/ 218 h 373"/>
                <a:gd name="T8" fmla="*/ 97 w 97"/>
                <a:gd name="T9" fmla="*/ 193 h 373"/>
                <a:gd name="T10" fmla="*/ 89 w 97"/>
                <a:gd name="T11" fmla="*/ 193 h 373"/>
                <a:gd name="T12" fmla="*/ 72 w 97"/>
                <a:gd name="T13" fmla="*/ 197 h 373"/>
                <a:gd name="T14" fmla="*/ 55 w 97"/>
                <a:gd name="T15" fmla="*/ 215 h 373"/>
                <a:gd name="T16" fmla="*/ 51 w 97"/>
                <a:gd name="T17" fmla="*/ 147 h 373"/>
                <a:gd name="T18" fmla="*/ 60 w 97"/>
                <a:gd name="T19" fmla="*/ 147 h 373"/>
                <a:gd name="T20" fmla="*/ 74 w 97"/>
                <a:gd name="T21" fmla="*/ 141 h 373"/>
                <a:gd name="T22" fmla="*/ 91 w 97"/>
                <a:gd name="T23" fmla="*/ 128 h 373"/>
                <a:gd name="T24" fmla="*/ 97 w 97"/>
                <a:gd name="T25" fmla="*/ 102 h 373"/>
                <a:gd name="T26" fmla="*/ 89 w 97"/>
                <a:gd name="T27" fmla="*/ 102 h 373"/>
                <a:gd name="T28" fmla="*/ 72 w 97"/>
                <a:gd name="T29" fmla="*/ 109 h 373"/>
                <a:gd name="T30" fmla="*/ 55 w 97"/>
                <a:gd name="T31" fmla="*/ 126 h 373"/>
                <a:gd name="T32" fmla="*/ 51 w 97"/>
                <a:gd name="T33" fmla="*/ 46 h 373"/>
                <a:gd name="T34" fmla="*/ 51 w 97"/>
                <a:gd name="T35" fmla="*/ 37 h 373"/>
                <a:gd name="T36" fmla="*/ 46 w 97"/>
                <a:gd name="T37" fmla="*/ 23 h 373"/>
                <a:gd name="T38" fmla="*/ 33 w 97"/>
                <a:gd name="T39" fmla="*/ 6 h 373"/>
                <a:gd name="T40" fmla="*/ 7 w 97"/>
                <a:gd name="T41" fmla="*/ 0 h 373"/>
                <a:gd name="T42" fmla="*/ 8 w 97"/>
                <a:gd name="T43" fmla="*/ 9 h 373"/>
                <a:gd name="T44" fmla="*/ 16 w 97"/>
                <a:gd name="T45" fmla="*/ 27 h 373"/>
                <a:gd name="T46" fmla="*/ 34 w 97"/>
                <a:gd name="T47" fmla="*/ 43 h 373"/>
                <a:gd name="T48" fmla="*/ 46 w 97"/>
                <a:gd name="T49" fmla="*/ 113 h 373"/>
                <a:gd name="T50" fmla="*/ 46 w 97"/>
                <a:gd name="T51" fmla="*/ 106 h 373"/>
                <a:gd name="T52" fmla="*/ 41 w 97"/>
                <a:gd name="T53" fmla="*/ 90 h 373"/>
                <a:gd name="T54" fmla="*/ 27 w 97"/>
                <a:gd name="T55" fmla="*/ 75 h 373"/>
                <a:gd name="T56" fmla="*/ 0 w 97"/>
                <a:gd name="T57" fmla="*/ 67 h 373"/>
                <a:gd name="T58" fmla="*/ 0 w 97"/>
                <a:gd name="T59" fmla="*/ 75 h 373"/>
                <a:gd name="T60" fmla="*/ 3 w 97"/>
                <a:gd name="T61" fmla="*/ 91 h 373"/>
                <a:gd name="T62" fmla="*/ 15 w 97"/>
                <a:gd name="T63" fmla="*/ 109 h 373"/>
                <a:gd name="T64" fmla="*/ 46 w 97"/>
                <a:gd name="T65" fmla="*/ 118 h 373"/>
                <a:gd name="T66" fmla="*/ 46 w 97"/>
                <a:gd name="T67" fmla="*/ 207 h 373"/>
                <a:gd name="T68" fmla="*/ 43 w 97"/>
                <a:gd name="T69" fmla="*/ 195 h 373"/>
                <a:gd name="T70" fmla="*/ 34 w 97"/>
                <a:gd name="T71" fmla="*/ 182 h 373"/>
                <a:gd name="T72" fmla="*/ 12 w 97"/>
                <a:gd name="T73" fmla="*/ 175 h 373"/>
                <a:gd name="T74" fmla="*/ 11 w 97"/>
                <a:gd name="T75" fmla="*/ 182 h 373"/>
                <a:gd name="T76" fmla="*/ 14 w 97"/>
                <a:gd name="T77" fmla="*/ 197 h 373"/>
                <a:gd name="T78" fmla="*/ 30 w 97"/>
                <a:gd name="T79" fmla="*/ 211 h 373"/>
                <a:gd name="T80" fmla="*/ 46 w 97"/>
                <a:gd name="T81" fmla="*/ 373 h 3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97" h="373">
                  <a:moveTo>
                    <a:pt x="51" y="373"/>
                  </a:moveTo>
                  <a:lnTo>
                    <a:pt x="51" y="237"/>
                  </a:lnTo>
                  <a:lnTo>
                    <a:pt x="54" y="237"/>
                  </a:lnTo>
                  <a:lnTo>
                    <a:pt x="60" y="237"/>
                  </a:lnTo>
                  <a:lnTo>
                    <a:pt x="66" y="236"/>
                  </a:lnTo>
                  <a:lnTo>
                    <a:pt x="74" y="232"/>
                  </a:lnTo>
                  <a:lnTo>
                    <a:pt x="82" y="226"/>
                  </a:lnTo>
                  <a:lnTo>
                    <a:pt x="91" y="218"/>
                  </a:lnTo>
                  <a:lnTo>
                    <a:pt x="95" y="207"/>
                  </a:lnTo>
                  <a:lnTo>
                    <a:pt x="97" y="193"/>
                  </a:lnTo>
                  <a:lnTo>
                    <a:pt x="95" y="193"/>
                  </a:lnTo>
                  <a:lnTo>
                    <a:pt x="89" y="193"/>
                  </a:lnTo>
                  <a:lnTo>
                    <a:pt x="81" y="194"/>
                  </a:lnTo>
                  <a:lnTo>
                    <a:pt x="72" y="197"/>
                  </a:lnTo>
                  <a:lnTo>
                    <a:pt x="64" y="205"/>
                  </a:lnTo>
                  <a:lnTo>
                    <a:pt x="55" y="215"/>
                  </a:lnTo>
                  <a:lnTo>
                    <a:pt x="51" y="232"/>
                  </a:lnTo>
                  <a:lnTo>
                    <a:pt x="51" y="147"/>
                  </a:lnTo>
                  <a:lnTo>
                    <a:pt x="54" y="147"/>
                  </a:lnTo>
                  <a:lnTo>
                    <a:pt x="60" y="147"/>
                  </a:lnTo>
                  <a:lnTo>
                    <a:pt x="66" y="144"/>
                  </a:lnTo>
                  <a:lnTo>
                    <a:pt x="74" y="141"/>
                  </a:lnTo>
                  <a:lnTo>
                    <a:pt x="82" y="136"/>
                  </a:lnTo>
                  <a:lnTo>
                    <a:pt x="91" y="128"/>
                  </a:lnTo>
                  <a:lnTo>
                    <a:pt x="95" y="117"/>
                  </a:lnTo>
                  <a:lnTo>
                    <a:pt x="97" y="102"/>
                  </a:lnTo>
                  <a:lnTo>
                    <a:pt x="95" y="102"/>
                  </a:lnTo>
                  <a:lnTo>
                    <a:pt x="89" y="102"/>
                  </a:lnTo>
                  <a:lnTo>
                    <a:pt x="81" y="105"/>
                  </a:lnTo>
                  <a:lnTo>
                    <a:pt x="72" y="109"/>
                  </a:lnTo>
                  <a:lnTo>
                    <a:pt x="64" y="116"/>
                  </a:lnTo>
                  <a:lnTo>
                    <a:pt x="55" y="126"/>
                  </a:lnTo>
                  <a:lnTo>
                    <a:pt x="51" y="141"/>
                  </a:lnTo>
                  <a:lnTo>
                    <a:pt x="51" y="46"/>
                  </a:lnTo>
                  <a:lnTo>
                    <a:pt x="51" y="43"/>
                  </a:lnTo>
                  <a:lnTo>
                    <a:pt x="51" y="37"/>
                  </a:lnTo>
                  <a:lnTo>
                    <a:pt x="49" y="31"/>
                  </a:lnTo>
                  <a:lnTo>
                    <a:pt x="46" y="23"/>
                  </a:lnTo>
                  <a:lnTo>
                    <a:pt x="41" y="15"/>
                  </a:lnTo>
                  <a:lnTo>
                    <a:pt x="33" y="6"/>
                  </a:lnTo>
                  <a:lnTo>
                    <a:pt x="22" y="2"/>
                  </a:lnTo>
                  <a:lnTo>
                    <a:pt x="7" y="0"/>
                  </a:lnTo>
                  <a:lnTo>
                    <a:pt x="7" y="2"/>
                  </a:lnTo>
                  <a:lnTo>
                    <a:pt x="8" y="9"/>
                  </a:lnTo>
                  <a:lnTo>
                    <a:pt x="11" y="17"/>
                  </a:lnTo>
                  <a:lnTo>
                    <a:pt x="16" y="27"/>
                  </a:lnTo>
                  <a:lnTo>
                    <a:pt x="23" y="36"/>
                  </a:lnTo>
                  <a:lnTo>
                    <a:pt x="34" y="43"/>
                  </a:lnTo>
                  <a:lnTo>
                    <a:pt x="46" y="46"/>
                  </a:lnTo>
                  <a:lnTo>
                    <a:pt x="46" y="113"/>
                  </a:lnTo>
                  <a:lnTo>
                    <a:pt x="46" y="112"/>
                  </a:lnTo>
                  <a:lnTo>
                    <a:pt x="46" y="106"/>
                  </a:lnTo>
                  <a:lnTo>
                    <a:pt x="43" y="98"/>
                  </a:lnTo>
                  <a:lnTo>
                    <a:pt x="41" y="90"/>
                  </a:lnTo>
                  <a:lnTo>
                    <a:pt x="35" y="82"/>
                  </a:lnTo>
                  <a:lnTo>
                    <a:pt x="27" y="75"/>
                  </a:lnTo>
                  <a:lnTo>
                    <a:pt x="16" y="70"/>
                  </a:lnTo>
                  <a:lnTo>
                    <a:pt x="0" y="67"/>
                  </a:lnTo>
                  <a:lnTo>
                    <a:pt x="0" y="70"/>
                  </a:lnTo>
                  <a:lnTo>
                    <a:pt x="0" y="75"/>
                  </a:lnTo>
                  <a:lnTo>
                    <a:pt x="0" y="82"/>
                  </a:lnTo>
                  <a:lnTo>
                    <a:pt x="3" y="91"/>
                  </a:lnTo>
                  <a:lnTo>
                    <a:pt x="7" y="100"/>
                  </a:lnTo>
                  <a:lnTo>
                    <a:pt x="15" y="109"/>
                  </a:lnTo>
                  <a:lnTo>
                    <a:pt x="28" y="114"/>
                  </a:lnTo>
                  <a:lnTo>
                    <a:pt x="46" y="118"/>
                  </a:lnTo>
                  <a:lnTo>
                    <a:pt x="46" y="209"/>
                  </a:lnTo>
                  <a:lnTo>
                    <a:pt x="46" y="207"/>
                  </a:lnTo>
                  <a:lnTo>
                    <a:pt x="45" y="202"/>
                  </a:lnTo>
                  <a:lnTo>
                    <a:pt x="43" y="195"/>
                  </a:lnTo>
                  <a:lnTo>
                    <a:pt x="39" y="188"/>
                  </a:lnTo>
                  <a:lnTo>
                    <a:pt x="34" y="182"/>
                  </a:lnTo>
                  <a:lnTo>
                    <a:pt x="24" y="178"/>
                  </a:lnTo>
                  <a:lnTo>
                    <a:pt x="12" y="175"/>
                  </a:lnTo>
                  <a:lnTo>
                    <a:pt x="12" y="178"/>
                  </a:lnTo>
                  <a:lnTo>
                    <a:pt x="11" y="182"/>
                  </a:lnTo>
                  <a:lnTo>
                    <a:pt x="11" y="188"/>
                  </a:lnTo>
                  <a:lnTo>
                    <a:pt x="14" y="197"/>
                  </a:lnTo>
                  <a:lnTo>
                    <a:pt x="19" y="205"/>
                  </a:lnTo>
                  <a:lnTo>
                    <a:pt x="30" y="211"/>
                  </a:lnTo>
                  <a:lnTo>
                    <a:pt x="46" y="215"/>
                  </a:lnTo>
                  <a:lnTo>
                    <a:pt x="46" y="373"/>
                  </a:lnTo>
                  <a:lnTo>
                    <a:pt x="51" y="373"/>
                  </a:lnTo>
                  <a:close/>
                </a:path>
              </a:pathLst>
            </a:custGeom>
            <a:solidFill>
              <a:srgbClr val="D7D7D7"/>
            </a:solidFill>
            <a:ln w="0">
              <a:solidFill>
                <a:srgbClr val="D7D7D7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ar-SA"/>
            </a:p>
          </p:txBody>
        </p:sp>
      </p:grpSp>
      <p:sp>
        <p:nvSpPr>
          <p:cNvPr id="1049" name="Freeform 25"/>
          <p:cNvSpPr>
            <a:spLocks/>
          </p:cNvSpPr>
          <p:nvPr/>
        </p:nvSpPr>
        <p:spPr bwMode="gray">
          <a:xfrm>
            <a:off x="95250" y="6446838"/>
            <a:ext cx="8970963" cy="314325"/>
          </a:xfrm>
          <a:custGeom>
            <a:avLst/>
            <a:gdLst>
              <a:gd name="T0" fmla="*/ 4 w 5651"/>
              <a:gd name="T1" fmla="*/ 198 h 198"/>
              <a:gd name="T2" fmla="*/ 5651 w 5651"/>
              <a:gd name="T3" fmla="*/ 198 h 198"/>
              <a:gd name="T4" fmla="*/ 5646 w 5651"/>
              <a:gd name="T5" fmla="*/ 94 h 198"/>
              <a:gd name="T6" fmla="*/ 1491 w 5651"/>
              <a:gd name="T7" fmla="*/ 94 h 198"/>
              <a:gd name="T8" fmla="*/ 1343 w 5651"/>
              <a:gd name="T9" fmla="*/ 2 h 198"/>
              <a:gd name="T10" fmla="*/ 0 w 5651"/>
              <a:gd name="T11" fmla="*/ 0 h 198"/>
              <a:gd name="T12" fmla="*/ 4 w 5651"/>
              <a:gd name="T13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1" h="198">
                <a:moveTo>
                  <a:pt x="4" y="198"/>
                </a:moveTo>
                <a:lnTo>
                  <a:pt x="5651" y="198"/>
                </a:lnTo>
                <a:lnTo>
                  <a:pt x="5646" y="94"/>
                </a:lnTo>
                <a:lnTo>
                  <a:pt x="1491" y="94"/>
                </a:lnTo>
                <a:lnTo>
                  <a:pt x="1343" y="2"/>
                </a:lnTo>
                <a:lnTo>
                  <a:pt x="0" y="0"/>
                </a:lnTo>
                <a:lnTo>
                  <a:pt x="4" y="19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50" name="Freeform 26"/>
          <p:cNvSpPr>
            <a:spLocks/>
          </p:cNvSpPr>
          <p:nvPr/>
        </p:nvSpPr>
        <p:spPr bwMode="gray">
          <a:xfrm>
            <a:off x="95250" y="6491288"/>
            <a:ext cx="8975725" cy="279400"/>
          </a:xfrm>
          <a:custGeom>
            <a:avLst/>
            <a:gdLst>
              <a:gd name="T0" fmla="*/ 0 w 5650"/>
              <a:gd name="T1" fmla="*/ 176 h 176"/>
              <a:gd name="T2" fmla="*/ 5650 w 5650"/>
              <a:gd name="T3" fmla="*/ 169 h 176"/>
              <a:gd name="T4" fmla="*/ 5646 w 5650"/>
              <a:gd name="T5" fmla="*/ 95 h 176"/>
              <a:gd name="T6" fmla="*/ 1478 w 5650"/>
              <a:gd name="T7" fmla="*/ 95 h 176"/>
              <a:gd name="T8" fmla="*/ 1317 w 5650"/>
              <a:gd name="T9" fmla="*/ 3 h 176"/>
              <a:gd name="T10" fmla="*/ 0 w 5650"/>
              <a:gd name="T11" fmla="*/ 0 h 176"/>
              <a:gd name="T12" fmla="*/ 0 w 5650"/>
              <a:gd name="T13" fmla="*/ 176 h 1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50" h="176">
                <a:moveTo>
                  <a:pt x="0" y="176"/>
                </a:moveTo>
                <a:lnTo>
                  <a:pt x="5650" y="169"/>
                </a:lnTo>
                <a:lnTo>
                  <a:pt x="5646" y="95"/>
                </a:lnTo>
                <a:lnTo>
                  <a:pt x="1478" y="95"/>
                </a:lnTo>
                <a:lnTo>
                  <a:pt x="1317" y="3"/>
                </a:lnTo>
                <a:lnTo>
                  <a:pt x="0" y="0"/>
                </a:lnTo>
                <a:lnTo>
                  <a:pt x="0" y="17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51" name="Freeform 27" descr="Dark upward diagonal"/>
          <p:cNvSpPr>
            <a:spLocks/>
          </p:cNvSpPr>
          <p:nvPr/>
        </p:nvSpPr>
        <p:spPr bwMode="gray">
          <a:xfrm>
            <a:off x="92075" y="98425"/>
            <a:ext cx="8956675" cy="179388"/>
          </a:xfrm>
          <a:custGeom>
            <a:avLst/>
            <a:gdLst>
              <a:gd name="T0" fmla="*/ 0 w 5639"/>
              <a:gd name="T1" fmla="*/ 0 h 113"/>
              <a:gd name="T2" fmla="*/ 5582 w 5639"/>
              <a:gd name="T3" fmla="*/ 0 h 113"/>
              <a:gd name="T4" fmla="*/ 5639 w 5639"/>
              <a:gd name="T5" fmla="*/ 45 h 113"/>
              <a:gd name="T6" fmla="*/ 5636 w 5639"/>
              <a:gd name="T7" fmla="*/ 113 h 113"/>
              <a:gd name="T8" fmla="*/ 0 w 5639"/>
              <a:gd name="T9" fmla="*/ 113 h 113"/>
              <a:gd name="T10" fmla="*/ 0 w 5639"/>
              <a:gd name="T11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639" h="113">
                <a:moveTo>
                  <a:pt x="0" y="0"/>
                </a:moveTo>
                <a:lnTo>
                  <a:pt x="5582" y="0"/>
                </a:lnTo>
                <a:cubicBezTo>
                  <a:pt x="5630" y="3"/>
                  <a:pt x="5639" y="45"/>
                  <a:pt x="5639" y="45"/>
                </a:cubicBezTo>
                <a:lnTo>
                  <a:pt x="5636" y="11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52" name="Freeform 28"/>
          <p:cNvSpPr>
            <a:spLocks/>
          </p:cNvSpPr>
          <p:nvPr/>
        </p:nvSpPr>
        <p:spPr bwMode="gray">
          <a:xfrm>
            <a:off x="92075" y="307975"/>
            <a:ext cx="8955088" cy="938213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53" name="Freeform 29"/>
          <p:cNvSpPr>
            <a:spLocks/>
          </p:cNvSpPr>
          <p:nvPr/>
        </p:nvSpPr>
        <p:spPr bwMode="gray">
          <a:xfrm>
            <a:off x="92075" y="306388"/>
            <a:ext cx="8955088" cy="836612"/>
          </a:xfrm>
          <a:custGeom>
            <a:avLst/>
            <a:gdLst>
              <a:gd name="T0" fmla="*/ 5446 w 5446"/>
              <a:gd name="T1" fmla="*/ 0 h 531"/>
              <a:gd name="T2" fmla="*/ 0 w 5446"/>
              <a:gd name="T3" fmla="*/ 0 h 531"/>
              <a:gd name="T4" fmla="*/ 2 w 5446"/>
              <a:gd name="T5" fmla="*/ 470 h 531"/>
              <a:gd name="T6" fmla="*/ 4078 w 5446"/>
              <a:gd name="T7" fmla="*/ 474 h 531"/>
              <a:gd name="T8" fmla="*/ 4178 w 5446"/>
              <a:gd name="T9" fmla="*/ 527 h 531"/>
              <a:gd name="T10" fmla="*/ 5446 w 5446"/>
              <a:gd name="T11" fmla="*/ 531 h 531"/>
              <a:gd name="T12" fmla="*/ 5446 w 5446"/>
              <a:gd name="T1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446" h="531">
                <a:moveTo>
                  <a:pt x="5446" y="0"/>
                </a:moveTo>
                <a:lnTo>
                  <a:pt x="0" y="0"/>
                </a:lnTo>
                <a:lnTo>
                  <a:pt x="2" y="470"/>
                </a:lnTo>
                <a:lnTo>
                  <a:pt x="4078" y="474"/>
                </a:lnTo>
                <a:lnTo>
                  <a:pt x="4178" y="527"/>
                </a:lnTo>
                <a:lnTo>
                  <a:pt x="5446" y="531"/>
                </a:lnTo>
                <a:lnTo>
                  <a:pt x="5446" y="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tint val="66667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 flipV="1">
            <a:off x="95250" y="6723063"/>
            <a:ext cx="8977313" cy="555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9" name="Freeform 35"/>
          <p:cNvSpPr>
            <a:spLocks/>
          </p:cNvSpPr>
          <p:nvPr/>
        </p:nvSpPr>
        <p:spPr bwMode="gray">
          <a:xfrm>
            <a:off x="6896100" y="1047750"/>
            <a:ext cx="2155825" cy="52388"/>
          </a:xfrm>
          <a:custGeom>
            <a:avLst/>
            <a:gdLst>
              <a:gd name="T0" fmla="*/ 0 w 1358"/>
              <a:gd name="T1" fmla="*/ 2 h 33"/>
              <a:gd name="T2" fmla="*/ 1358 w 1358"/>
              <a:gd name="T3" fmla="*/ 0 h 33"/>
              <a:gd name="T4" fmla="*/ 1356 w 1358"/>
              <a:gd name="T5" fmla="*/ 32 h 33"/>
              <a:gd name="T6" fmla="*/ 60 w 1358"/>
              <a:gd name="T7" fmla="*/ 33 h 33"/>
              <a:gd name="T8" fmla="*/ 0 w 1358"/>
              <a:gd name="T9" fmla="*/ 2 h 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58" h="33">
                <a:moveTo>
                  <a:pt x="0" y="2"/>
                </a:moveTo>
                <a:lnTo>
                  <a:pt x="1358" y="0"/>
                </a:lnTo>
                <a:lnTo>
                  <a:pt x="1356" y="32"/>
                </a:lnTo>
                <a:lnTo>
                  <a:pt x="60" y="33"/>
                </a:lnTo>
                <a:lnTo>
                  <a:pt x="0" y="2"/>
                </a:lnTo>
                <a:close/>
              </a:path>
            </a:pathLst>
          </a:custGeom>
          <a:solidFill>
            <a:srgbClr val="FFFFFF">
              <a:alpha val="3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ar-SA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38125"/>
            <a:ext cx="6477000" cy="868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نمط العنوان الرئيسي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438275"/>
            <a:ext cx="8229600" cy="473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3048000" y="6311900"/>
            <a:ext cx="17129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830763" y="6323013"/>
            <a:ext cx="23114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7116763" y="6323013"/>
            <a:ext cx="1616075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000000"/>
                </a:solidFill>
              </a:defRPr>
            </a:lvl1pPr>
          </a:lstStyle>
          <a:p>
            <a:fld id="{D555F841-FD2B-414F-A966-C879C872DF2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61" name="Text Box 37"/>
          <p:cNvSpPr txBox="1">
            <a:spLocks noChangeArrowheads="1"/>
          </p:cNvSpPr>
          <p:nvPr/>
        </p:nvSpPr>
        <p:spPr bwMode="gray">
          <a:xfrm>
            <a:off x="144463" y="6454775"/>
            <a:ext cx="149542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100" i="1">
                <a:solidFill>
                  <a:srgbClr val="FFFFFF"/>
                </a:solidFill>
                <a:latin typeface="Times New Roman" pitchFamily="18" charset="0"/>
              </a:rPr>
              <a:t>www.themegallery.com</a:t>
            </a:r>
          </a:p>
        </p:txBody>
      </p:sp>
      <p:sp>
        <p:nvSpPr>
          <p:cNvPr id="1054" name="Rectangle 30" descr="7"/>
          <p:cNvSpPr>
            <a:spLocks noChangeArrowheads="1"/>
          </p:cNvSpPr>
          <p:nvPr/>
        </p:nvSpPr>
        <p:spPr bwMode="gray">
          <a:xfrm>
            <a:off x="8245475" y="415925"/>
            <a:ext cx="534988" cy="546100"/>
          </a:xfrm>
          <a:prstGeom prst="rect">
            <a:avLst/>
          </a:prstGeom>
          <a:blipFill dpi="0" rotWithShape="1">
            <a:blip r:embed="rId17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55" name="Rectangle 31" descr="4"/>
          <p:cNvSpPr>
            <a:spLocks noChangeArrowheads="1"/>
          </p:cNvSpPr>
          <p:nvPr/>
        </p:nvSpPr>
        <p:spPr bwMode="gray">
          <a:xfrm>
            <a:off x="7620000" y="415925"/>
            <a:ext cx="534988" cy="546100"/>
          </a:xfrm>
          <a:prstGeom prst="rect">
            <a:avLst/>
          </a:prstGeom>
          <a:blipFill dpi="0" rotWithShape="1">
            <a:blip r:embed="rId18" cstate="print"/>
            <a:srcRect/>
            <a:stretch>
              <a:fillRect/>
            </a:stretch>
          </a:blip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sp>
        <p:nvSpPr>
          <p:cNvPr id="1060" name="Rectangle 36"/>
          <p:cNvSpPr>
            <a:spLocks noChangeArrowheads="1"/>
          </p:cNvSpPr>
          <p:nvPr/>
        </p:nvSpPr>
        <p:spPr bwMode="gray">
          <a:xfrm>
            <a:off x="7000875" y="415925"/>
            <a:ext cx="534988" cy="5461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54" grpId="0" animBg="1"/>
      <p:bldP spid="1055" grpId="0" animBg="1"/>
      <p:bldP spid="1060" grpId="0" animBg="1"/>
    </p:bldLst>
  </p:timing>
  <p:txStyles>
    <p:titleStyle>
      <a:lvl1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2pPr>
      <a:lvl3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3pPr>
      <a:lvl4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4pPr>
      <a:lvl5pPr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5pPr>
      <a:lvl6pPr marL="4572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6pPr>
      <a:lvl7pPr marL="9144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7pPr>
      <a:lvl8pPr marL="13716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8pPr>
      <a:lvl9pPr marL="1828800" algn="l" rtl="1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pitchFamily="34" charset="0"/>
        </a:defRPr>
      </a:lvl9pPr>
    </p:titleStyle>
    <p:bodyStyle>
      <a:lvl1pPr marL="342900" indent="-342900" algn="r" rtl="1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r" rtl="1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000000"/>
          </a:solidFill>
          <a:latin typeface="+mn-lt"/>
        </a:defRPr>
      </a:lvl2pPr>
      <a:lvl3pPr marL="1143000" indent="-228600" algn="r" rtl="1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000000"/>
          </a:solidFill>
          <a:latin typeface="+mn-lt"/>
        </a:defRPr>
      </a:lvl3pPr>
      <a:lvl4pPr marL="1600200" indent="-228600" algn="r" rtl="1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000000"/>
          </a:solidFill>
          <a:latin typeface="+mn-lt"/>
        </a:defRPr>
      </a:lvl4pPr>
      <a:lvl5pPr marL="20574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5pPr>
      <a:lvl6pPr marL="25146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6pPr>
      <a:lvl7pPr marL="29718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7pPr>
      <a:lvl8pPr marL="34290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8pPr>
      <a:lvl9pPr marL="3886200" indent="-228600" algn="r" rtl="1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000000"/>
          </a:solidFill>
          <a:latin typeface="+mn-lt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lab 3</a:t>
            </a:r>
            <a:br>
              <a:rPr lang="en-US" dirty="0" smtClean="0">
                <a:solidFill>
                  <a:srgbClr val="FF0000"/>
                </a:solidFill>
              </a:rPr>
            </a:br>
            <a:r>
              <a:rPr lang="ar-SA" dirty="0" smtClean="0"/>
              <a:t>نمو النبات ومنظماته </a:t>
            </a:r>
            <a:br>
              <a:rPr lang="ar-SA" dirty="0" smtClean="0"/>
            </a:br>
            <a:r>
              <a:rPr lang="ar-SA" dirty="0" smtClean="0"/>
              <a:t>373 نبت</a:t>
            </a:r>
            <a:endParaRPr lang="ar-SA" dirty="0"/>
          </a:p>
        </p:txBody>
      </p:sp>
      <p:sp>
        <p:nvSpPr>
          <p:cNvPr id="6" name="عنوان فرعي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684115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9284" y="1628800"/>
            <a:ext cx="3168352" cy="3223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37436" y="1054802"/>
            <a:ext cx="2790748" cy="3571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691680" y="5013176"/>
            <a:ext cx="640871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 smtClean="0">
                <a:solidFill>
                  <a:schemeClr val="bg1">
                    <a:lumMod val="50000"/>
                  </a:schemeClr>
                </a:solidFill>
              </a:rPr>
              <a:t>ناقشي النتيجة </a:t>
            </a:r>
            <a:endParaRPr lang="ar-SA" sz="40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53048" y="1383757"/>
            <a:ext cx="2657475" cy="32693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29"/>
          <p:cNvSpPr txBox="1">
            <a:spLocks noChangeArrowheads="1"/>
          </p:cNvSpPr>
          <p:nvPr/>
        </p:nvSpPr>
        <p:spPr>
          <a:xfrm>
            <a:off x="457200" y="238125"/>
            <a:ext cx="6477000" cy="868363"/>
          </a:xfrm>
          <a:prstGeom prst="rect">
            <a:avLst/>
          </a:prstGeom>
        </p:spPr>
        <p:txBody>
          <a:bodyPr/>
          <a:lstStyle>
            <a:lvl1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2pPr>
            <a:lvl3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3pPr>
            <a:lvl4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4pPr>
            <a:lvl5pPr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5pPr>
            <a:lvl6pPr marL="4572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6pPr>
            <a:lvl7pPr marL="9144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7pPr>
            <a:lvl8pPr marL="13716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8pPr>
            <a:lvl9pPr marL="1828800" algn="l" rtl="1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FFFFFF"/>
                </a:solidFill>
                <a:latin typeface="Arial" pitchFamily="34" charset="0"/>
              </a:defRPr>
            </a:lvl9pPr>
          </a:lstStyle>
          <a:p>
            <a:r>
              <a:rPr lang="ar-SA" dirty="0" smtClean="0"/>
              <a:t>صور النتائج وتمثيلها بيانيا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864984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dirty="0"/>
              <a:t>Thank You!</a:t>
            </a:r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ar-SA" dirty="0" smtClean="0"/>
              <a:t> تجربة عامل الضوء ...</a:t>
            </a:r>
            <a:br>
              <a:rPr lang="ar-SA" dirty="0" smtClean="0"/>
            </a:br>
            <a:r>
              <a:rPr lang="ar-SA" sz="3600" b="0" dirty="0" smtClean="0"/>
              <a:t>الضوء - مصادرة </a:t>
            </a:r>
            <a:r>
              <a:rPr lang="ar-SA" sz="3600" b="0" dirty="0"/>
              <a:t>-</a:t>
            </a:r>
            <a:r>
              <a:rPr lang="ar-SA" sz="3600" b="0" dirty="0" smtClean="0"/>
              <a:t>أهميته – احتياجات النباتات الضوئية – التجربة </a:t>
            </a:r>
            <a:endParaRPr lang="ar-SA" b="0" dirty="0"/>
          </a:p>
        </p:txBody>
      </p:sp>
      <p:sp>
        <p:nvSpPr>
          <p:cNvPr id="4" name="عنوان فرعي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xmlns="" val="224887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الضوء</a:t>
            </a:r>
            <a:endParaRPr lang="ar-SA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>
              <a:lnSpc>
                <a:spcPct val="200000"/>
              </a:lnSpc>
            </a:pPr>
            <a:r>
              <a:rPr lang="ar-SA" b="1" dirty="0" smtClean="0"/>
              <a:t>الضوء أو الضوء المرئي هو إشعاع كهرومغناطيسي مرئي للعين البشرية</a:t>
            </a:r>
          </a:p>
          <a:p>
            <a:pPr>
              <a:lnSpc>
                <a:spcPct val="200000"/>
              </a:lnSpc>
            </a:pPr>
            <a:r>
              <a:rPr lang="ar-SA" b="1" dirty="0" smtClean="0"/>
              <a:t>ويعبر عنه أيضا  بمجموعة من الفوتونات وهي الوحدة الأولية للإشعاع ويحمل الفوتون كماً عالياً من الطاقة</a:t>
            </a:r>
            <a:endParaRPr lang="en-US" dirty="0" smtClean="0"/>
          </a:p>
          <a:p>
            <a:pPr>
              <a:lnSpc>
                <a:spcPct val="200000"/>
              </a:lnSpc>
            </a:pPr>
            <a:r>
              <a:rPr lang="ar-SA" b="1" dirty="0" smtClean="0">
                <a:solidFill>
                  <a:srgbClr val="FF0000"/>
                </a:solidFill>
              </a:rPr>
              <a:t>مصادر الضوء يمكن تقسيمها إلى قسمين هما :</a:t>
            </a:r>
            <a:endParaRPr lang="en-US" dirty="0" smtClean="0">
              <a:solidFill>
                <a:srgbClr val="FF0000"/>
              </a:solidFill>
            </a:endParaRPr>
          </a:p>
          <a:p>
            <a:pPr lvl="0">
              <a:lnSpc>
                <a:spcPct val="200000"/>
              </a:lnSpc>
            </a:pPr>
            <a:r>
              <a:rPr lang="ar-SA" b="1" dirty="0" smtClean="0"/>
              <a:t>المصادر الطبيعية</a:t>
            </a:r>
            <a:endParaRPr lang="en-US" dirty="0" smtClean="0"/>
          </a:p>
          <a:p>
            <a:pPr lvl="0">
              <a:lnSpc>
                <a:spcPct val="200000"/>
              </a:lnSpc>
            </a:pPr>
            <a:r>
              <a:rPr lang="ar-SA" b="1" dirty="0" smtClean="0"/>
              <a:t>المصادر الصناعية</a:t>
            </a:r>
            <a:endParaRPr lang="ar-SA" dirty="0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3728" y="4437112"/>
            <a:ext cx="38100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8736" y="5330875"/>
            <a:ext cx="3810000" cy="88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62863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6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350"/>
            <a:ext cx="8097838" cy="1143000"/>
          </a:xfrm>
        </p:spPr>
        <p:txBody>
          <a:bodyPr/>
          <a:lstStyle/>
          <a:p>
            <a:pPr algn="ctr"/>
            <a:r>
              <a:rPr lang="ar-SA" sz="3600" b="1" dirty="0" smtClean="0"/>
              <a:t>أهمية الطاقة الضوئية الشمسية</a:t>
            </a:r>
            <a:r>
              <a:rPr lang="ar-SA" sz="3600" dirty="0" smtClean="0"/>
              <a:t> </a:t>
            </a:r>
            <a:r>
              <a:rPr lang="ar-SA" sz="3600" dirty="0"/>
              <a:t/>
            </a:r>
            <a:br>
              <a:rPr lang="ar-SA" sz="3600" dirty="0"/>
            </a:br>
            <a:endParaRPr lang="en-US" sz="3600" dirty="0"/>
          </a:p>
        </p:txBody>
      </p:sp>
      <p:sp>
        <p:nvSpPr>
          <p:cNvPr id="454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ar-SA" sz="2800" dirty="0" smtClean="0"/>
              <a:t>ضروري </a:t>
            </a:r>
            <a:r>
              <a:rPr lang="ar-SA" sz="2800" dirty="0"/>
              <a:t>لرؤيه </a:t>
            </a:r>
            <a:r>
              <a:rPr lang="ar-SA" sz="2800" dirty="0" smtClean="0"/>
              <a:t>الأجسام  </a:t>
            </a:r>
          </a:p>
          <a:p>
            <a:pPr>
              <a:lnSpc>
                <a:spcPct val="80000"/>
              </a:lnSpc>
            </a:pPr>
            <a:r>
              <a:rPr lang="ar-SA" sz="2800" dirty="0" smtClean="0"/>
              <a:t>ضروري لصنع </a:t>
            </a:r>
            <a:r>
              <a:rPr lang="en-US" sz="2800" dirty="0" smtClean="0"/>
              <a:t> </a:t>
            </a:r>
            <a:r>
              <a:rPr lang="en-US" sz="2800" dirty="0" err="1" smtClean="0"/>
              <a:t>vit</a:t>
            </a:r>
            <a:r>
              <a:rPr lang="en-US" sz="2800" dirty="0" smtClean="0"/>
              <a:t> D </a:t>
            </a:r>
            <a:r>
              <a:rPr lang="ar-SA" sz="2800" dirty="0" smtClean="0"/>
              <a:t>في الثديات .</a:t>
            </a:r>
          </a:p>
          <a:p>
            <a:pPr>
              <a:lnSpc>
                <a:spcPct val="80000"/>
              </a:lnSpc>
            </a:pPr>
            <a:r>
              <a:rPr lang="ar-SA" sz="2800" dirty="0" smtClean="0"/>
              <a:t>يساعد </a:t>
            </a:r>
            <a:r>
              <a:rPr lang="ar-SA" sz="2800" dirty="0"/>
              <a:t>على السير </a:t>
            </a:r>
            <a:r>
              <a:rPr lang="ar-SA" sz="2800" dirty="0" smtClean="0"/>
              <a:t>والقراءة .</a:t>
            </a:r>
          </a:p>
          <a:p>
            <a:pPr>
              <a:lnSpc>
                <a:spcPct val="80000"/>
              </a:lnSpc>
            </a:pPr>
            <a:r>
              <a:rPr lang="ar-SA" sz="2800" dirty="0" smtClean="0"/>
              <a:t>يساعد </a:t>
            </a:r>
            <a:r>
              <a:rPr lang="ar-SA" sz="2800" dirty="0"/>
              <a:t>النبات على القيام بعمليه البناء </a:t>
            </a:r>
            <a:r>
              <a:rPr lang="ar-SA" sz="2800" dirty="0" smtClean="0"/>
              <a:t>الضوئي.</a:t>
            </a:r>
          </a:p>
          <a:p>
            <a:pPr>
              <a:lnSpc>
                <a:spcPct val="80000"/>
              </a:lnSpc>
            </a:pPr>
            <a:r>
              <a:rPr lang="ar-SA" sz="2800" u="sng" dirty="0" smtClean="0">
                <a:solidFill>
                  <a:srgbClr val="FF0000"/>
                </a:solidFill>
              </a:rPr>
              <a:t>الضوء له طبيعة موجيه  :</a:t>
            </a:r>
          </a:p>
          <a:p>
            <a:r>
              <a:rPr lang="ar-SA" sz="2800" dirty="0" smtClean="0"/>
              <a:t>فهو يخضع لظواهر الانعكاس والانكسار </a:t>
            </a:r>
          </a:p>
          <a:p>
            <a:pPr marL="0" indent="0">
              <a:buNone/>
            </a:pPr>
            <a:r>
              <a:rPr lang="ar-SA" sz="2800" dirty="0" smtClean="0"/>
              <a:t>والتداخل والحيود .</a:t>
            </a:r>
            <a:endParaRPr lang="en-US" sz="2800" dirty="0" smtClean="0"/>
          </a:p>
          <a:p>
            <a:pPr marL="0" indent="0">
              <a:lnSpc>
                <a:spcPct val="80000"/>
              </a:lnSpc>
              <a:buNone/>
            </a:pP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84" y="1052736"/>
            <a:ext cx="2209801" cy="3207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384" y="4230638"/>
            <a:ext cx="2209801" cy="2078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82177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2800" b="1" dirty="0" smtClean="0"/>
              <a:t>النباتات حسب احتياجاتها الضوئية تقسم إلى ثلاثة  </a:t>
            </a:r>
            <a:endParaRPr lang="ar-SA" sz="28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8596" y="1428736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نباتات النهار الطويل -أكثر من 14 ساعة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SA" sz="2400" b="1" dirty="0" smtClean="0"/>
              <a:t>وهي النباتات التي تزهر عندما تتعرض لفترة إضاءة أكثر من 14 ساعة ولا تزهر وتبقى فترة نموها الخضري إذا تعرضت لفترة إضاءة أقل من ذلك</a:t>
            </a:r>
            <a:endParaRPr lang="en-US" sz="2400" dirty="0" smtClean="0"/>
          </a:p>
          <a:p>
            <a:pPr marL="0" indent="0"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نباتات النهار القصير- أقل من 14 ساعة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SA" sz="2400" b="1" dirty="0" smtClean="0"/>
              <a:t>هي النباتات التي تزهر إذا تعرضت لفترة إضاءة أقل من 14 ساعة وإذا تعرضت لفترة إضاءة أطول من ذلك لا تزهر وتبقى في نموها الخضري</a:t>
            </a:r>
            <a:endParaRPr lang="en-US" sz="2400" dirty="0" smtClean="0"/>
          </a:p>
          <a:p>
            <a:pPr marL="0" indent="0">
              <a:buNone/>
            </a:pPr>
            <a:r>
              <a:rPr lang="ar-SA" sz="2400" b="1" dirty="0" smtClean="0">
                <a:solidFill>
                  <a:srgbClr val="FF0000"/>
                </a:solidFill>
              </a:rPr>
              <a:t>نباتات متعادلة النهار 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ar-SA" sz="2400" b="1" dirty="0" smtClean="0"/>
              <a:t>هي النباتات التي تزهر إذا تعرضت لفترات إضاءة يومية مجاله متسع إلى حد كبير</a:t>
            </a:r>
            <a:endParaRPr lang="en-US" sz="2400" dirty="0" smtClean="0"/>
          </a:p>
          <a:p>
            <a:pPr marL="0" indent="0">
              <a:buNone/>
            </a:pPr>
            <a:endParaRPr lang="ar-SA" sz="2400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869160"/>
            <a:ext cx="5400600" cy="15544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3024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ar-SA" sz="3600" u="sng" dirty="0" smtClean="0"/>
              <a:t>التجربة: تأثير الضوء على نمو </a:t>
            </a:r>
            <a:r>
              <a:rPr lang="ar-SA" sz="3600" u="sng" dirty="0" err="1" smtClean="0"/>
              <a:t>البادرات</a:t>
            </a:r>
            <a:r>
              <a:rPr lang="ar-SA" sz="3600" u="sng" dirty="0" smtClean="0"/>
              <a:t> </a:t>
            </a:r>
            <a:endParaRPr lang="ar-SA" sz="3600" u="sng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67544" y="1066606"/>
            <a:ext cx="8229600" cy="5314722"/>
          </a:xfrm>
        </p:spPr>
        <p:txBody>
          <a:bodyPr>
            <a:noAutofit/>
          </a:bodyPr>
          <a:lstStyle/>
          <a:p>
            <a:pPr marL="288000">
              <a:lnSpc>
                <a:spcPct val="170000"/>
              </a:lnSpc>
              <a:spcBef>
                <a:spcPts val="0"/>
              </a:spcBef>
              <a:buNone/>
            </a:pPr>
            <a:r>
              <a:rPr lang="ar-SA" sz="2400" b="1" u="sng" dirty="0" smtClean="0">
                <a:solidFill>
                  <a:srgbClr val="FF0000"/>
                </a:solidFill>
              </a:rPr>
              <a:t>الأدوات </a:t>
            </a:r>
            <a:r>
              <a:rPr lang="ar-SA" sz="2000" b="1" dirty="0" smtClean="0">
                <a:solidFill>
                  <a:srgbClr val="FF0000"/>
                </a:solidFill>
              </a:rPr>
              <a:t>:      </a:t>
            </a:r>
            <a:r>
              <a:rPr lang="ar-SA" sz="2000" b="1" dirty="0" err="1" smtClean="0"/>
              <a:t>بادرات</a:t>
            </a:r>
            <a:r>
              <a:rPr lang="ar-SA" sz="2000" b="1" dirty="0" smtClean="0"/>
              <a:t> ( فول ، ذرة ، قمح ) نامية في أصص</a:t>
            </a:r>
            <a:endParaRPr lang="en-US" sz="2000" b="1" dirty="0" smtClean="0"/>
          </a:p>
          <a:p>
            <a:pPr marL="288000">
              <a:lnSpc>
                <a:spcPct val="170000"/>
              </a:lnSpc>
              <a:spcBef>
                <a:spcPts val="0"/>
              </a:spcBef>
              <a:buNone/>
            </a:pPr>
            <a:r>
              <a:rPr lang="ar-SA" sz="2000" b="1" u="sng" dirty="0" smtClean="0">
                <a:solidFill>
                  <a:srgbClr val="FF0000"/>
                </a:solidFill>
              </a:rPr>
              <a:t>طريقة العمل :</a:t>
            </a:r>
            <a:endParaRPr lang="en-US" sz="2000" u="sng" dirty="0" smtClean="0">
              <a:solidFill>
                <a:srgbClr val="FF0000"/>
              </a:solidFill>
            </a:endParaRPr>
          </a:p>
          <a:p>
            <a:pPr marL="288000" lvl="0">
              <a:lnSpc>
                <a:spcPct val="170000"/>
              </a:lnSpc>
              <a:spcBef>
                <a:spcPts val="0"/>
              </a:spcBef>
            </a:pPr>
            <a:r>
              <a:rPr lang="ar-SA" sz="2000" b="1" dirty="0" smtClean="0"/>
              <a:t>نأخذ ثلاثة أصص تحتوي على نباتات متساوية الطول تقريباً وتقسم إلى ثلاثة أقسام </a:t>
            </a:r>
            <a:endParaRPr lang="en-US" sz="2000" dirty="0" smtClean="0"/>
          </a:p>
          <a:p>
            <a:pPr marL="288000" lvl="0">
              <a:lnSpc>
                <a:spcPct val="170000"/>
              </a:lnSpc>
              <a:spcBef>
                <a:spcPts val="0"/>
              </a:spcBef>
            </a:pP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أصص توضع في إضاءة مستمرة قوية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8000" lvl="0">
              <a:lnSpc>
                <a:spcPct val="170000"/>
              </a:lnSpc>
              <a:spcBef>
                <a:spcPts val="0"/>
              </a:spcBef>
            </a:pP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أصص توضع في الظلام التام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8000" lvl="0">
              <a:lnSpc>
                <a:spcPct val="170000"/>
              </a:lnSpc>
              <a:spcBef>
                <a:spcPts val="0"/>
              </a:spcBef>
            </a:pP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أصص توضع في بيئة عادية ( طبيعية)</a:t>
            </a:r>
            <a:r>
              <a:rPr lang="ar-SA" sz="2000" b="1" dirty="0" err="1" smtClean="0">
                <a:solidFill>
                  <a:schemeClr val="bg1">
                    <a:lumMod val="50000"/>
                  </a:schemeClr>
                </a:solidFill>
              </a:rPr>
              <a:t>كنترول</a:t>
            </a:r>
            <a:r>
              <a:rPr lang="ar-SA" sz="2000" b="1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288000" lvl="0">
              <a:lnSpc>
                <a:spcPct val="170000"/>
              </a:lnSpc>
              <a:spcBef>
                <a:spcPts val="0"/>
              </a:spcBef>
            </a:pPr>
            <a:r>
              <a:rPr lang="ar-SA" sz="2000" b="1" dirty="0" smtClean="0"/>
              <a:t>تروى النباتات يومياً ولمدة أسبوع يجب أن تكون درجة الحرارة متساوية تقريباً في البيئات التي وضعت فيها النباتات</a:t>
            </a:r>
          </a:p>
          <a:p>
            <a:pPr marL="288000" lvl="0">
              <a:lnSpc>
                <a:spcPct val="170000"/>
              </a:lnSpc>
              <a:spcBef>
                <a:spcPts val="0"/>
              </a:spcBef>
            </a:pPr>
            <a:r>
              <a:rPr lang="ar-SA" sz="2000" b="1" dirty="0" smtClean="0"/>
              <a:t>لاحظي الفرق في استجابة النباتات للمعاملات الضوئية المختلفة وسجلي النتائج دوريا بصور وناقشي النتيجة</a:t>
            </a:r>
            <a:endParaRPr lang="en-US" sz="2000" dirty="0" smtClean="0"/>
          </a:p>
          <a:p>
            <a:pPr marL="288000">
              <a:lnSpc>
                <a:spcPct val="170000"/>
              </a:lnSpc>
              <a:spcBef>
                <a:spcPts val="0"/>
              </a:spcBef>
            </a:pPr>
            <a:endParaRPr lang="ar-SA" sz="2000" dirty="0"/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52936"/>
            <a:ext cx="3168352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8301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جدول المعاملات الثلاث </a:t>
            </a:r>
            <a:endParaRPr lang="ar-SA" dirty="0"/>
          </a:p>
        </p:txBody>
      </p:sp>
      <p:graphicFrame>
        <p:nvGraphicFramePr>
          <p:cNvPr id="5" name="عنصر نائب للمحتوى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26305346"/>
              </p:ext>
            </p:extLst>
          </p:nvPr>
        </p:nvGraphicFramePr>
        <p:xfrm>
          <a:off x="539552" y="1412776"/>
          <a:ext cx="7589435" cy="4480560"/>
        </p:xfrm>
        <a:graphic>
          <a:graphicData uri="http://schemas.openxmlformats.org/drawingml/2006/table">
            <a:tbl>
              <a:tblPr rtl="1">
                <a:effectLst/>
                <a:tableStyleId>{125E5076-3810-47DD-B79F-674D7AD40C01}</a:tableStyleId>
              </a:tblPr>
              <a:tblGrid>
                <a:gridCol w="1084205"/>
                <a:gridCol w="1084205"/>
                <a:gridCol w="1084205"/>
                <a:gridCol w="1084205"/>
                <a:gridCol w="1084205"/>
                <a:gridCol w="1084205"/>
                <a:gridCol w="1084205"/>
              </a:tblGrid>
              <a:tr h="0">
                <a:tc rowSpan="2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عدد </a:t>
                      </a:r>
                      <a:r>
                        <a:rPr lang="ar-SA" sz="2800" dirty="0" err="1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البادرات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الطول </a:t>
                      </a:r>
                      <a:r>
                        <a:rPr lang="ar-SA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الابتدائي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الطول النهائي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 vMerge="1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المستمر 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الظلام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الكنترول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المستمر 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الظلام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400" dirty="0" err="1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Times New Roman"/>
                          <a:ea typeface="Times New Roman"/>
                        </a:rPr>
                        <a:t>الكنترول</a:t>
                      </a:r>
                      <a:endParaRPr lang="en-US" sz="24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1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2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3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>
                          <a:solidFill>
                            <a:schemeClr val="bg1">
                              <a:lumMod val="50000"/>
                            </a:schemeClr>
                          </a:solidFill>
                        </a:rPr>
                        <a:t>المتوسط</a:t>
                      </a:r>
                      <a:endParaRPr lang="en-US" sz="2800" dirty="0">
                        <a:solidFill>
                          <a:schemeClr val="bg1">
                            <a:lumMod val="50000"/>
                          </a:schemeClr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chemeClr val="bg1">
                        <a:lumMod val="20000"/>
                        <a:lumOff val="8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ar-SA" sz="2800" dirty="0"/>
                        <a:t>الزيادة</a:t>
                      </a: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70A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70A8D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70A8D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1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2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70A8DA"/>
                    </a:solidFill>
                  </a:tcPr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1"/>
                      <a:endParaRPr lang="ar-SA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404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r-SA" sz="36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</a:rPr>
              <a:t>لرسم منحنى التأثير الضوئي على النبات </a:t>
            </a:r>
            <a:endParaRPr lang="ar-SA" sz="3600" dirty="0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0" y="1340768"/>
            <a:ext cx="4125144" cy="4733925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ar-SA" sz="2400" b="1" dirty="0" smtClean="0"/>
              <a:t>المتوسط لطول النباتات في المعاملات الثلاثة المختلفة كالتالي :</a:t>
            </a:r>
            <a:endParaRPr lang="en-US" sz="2400" dirty="0" smtClean="0"/>
          </a:p>
          <a:p>
            <a:pPr marL="0" indent="0">
              <a:lnSpc>
                <a:spcPct val="200000"/>
              </a:lnSpc>
              <a:buNone/>
            </a:pPr>
            <a:r>
              <a:rPr lang="ar-SA" sz="2400" b="1" dirty="0" smtClean="0">
                <a:solidFill>
                  <a:schemeClr val="bg1">
                    <a:lumMod val="50000"/>
                  </a:schemeClr>
                </a:solidFill>
              </a:rPr>
              <a:t>المتوسط (الزيادة ) = الطول الابتدائي + الطول النهائي/ 2</a:t>
            </a:r>
            <a:endParaRPr lang="en-US" sz="2400" dirty="0" smtClean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0897" y="1340768"/>
            <a:ext cx="3422154" cy="470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52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85394" y="3861048"/>
            <a:ext cx="2641476" cy="2320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0372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1611313" y="876300"/>
            <a:ext cx="6165850" cy="4497388"/>
            <a:chOff x="735" y="117"/>
            <a:chExt cx="4315" cy="3352"/>
          </a:xfrm>
        </p:grpSpPr>
        <p:sp>
          <p:nvSpPr>
            <p:cNvPr id="25603" name="AutoShape 3"/>
            <p:cNvSpPr>
              <a:spLocks noChangeArrowheads="1"/>
            </p:cNvSpPr>
            <p:nvPr/>
          </p:nvSpPr>
          <p:spPr bwMode="gray">
            <a:xfrm flipV="1">
              <a:off x="735" y="117"/>
              <a:ext cx="4315" cy="3352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04" name="AutoShape 4"/>
            <p:cNvSpPr>
              <a:spLocks noChangeArrowheads="1"/>
            </p:cNvSpPr>
            <p:nvPr/>
          </p:nvSpPr>
          <p:spPr bwMode="gray">
            <a:xfrm flipV="1">
              <a:off x="1042" y="376"/>
              <a:ext cx="3665" cy="2847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05" name="AutoShape 5"/>
            <p:cNvSpPr>
              <a:spLocks noChangeArrowheads="1"/>
            </p:cNvSpPr>
            <p:nvPr/>
          </p:nvSpPr>
          <p:spPr bwMode="gray">
            <a:xfrm flipV="1">
              <a:off x="1315" y="540"/>
              <a:ext cx="3148" cy="2445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sp>
          <p:nvSpPr>
            <p:cNvPr id="25606" name="AutoShape 6"/>
            <p:cNvSpPr>
              <a:spLocks noChangeArrowheads="1"/>
            </p:cNvSpPr>
            <p:nvPr/>
          </p:nvSpPr>
          <p:spPr bwMode="gray">
            <a:xfrm flipV="1">
              <a:off x="1660" y="889"/>
              <a:ext cx="2409" cy="1871"/>
            </a:xfrm>
            <a:custGeom>
              <a:avLst/>
              <a:gdLst>
                <a:gd name="G0" fmla="+- 9915 0 0"/>
                <a:gd name="G1" fmla="+- -11780953 0 0"/>
                <a:gd name="G2" fmla="+- 0 0 -11780953"/>
                <a:gd name="T0" fmla="*/ 0 256 1"/>
                <a:gd name="T1" fmla="*/ 180 256 1"/>
                <a:gd name="G3" fmla="+- -11780953 T0 T1"/>
                <a:gd name="T2" fmla="*/ 0 256 1"/>
                <a:gd name="T3" fmla="*/ 90 256 1"/>
                <a:gd name="G4" fmla="+- -11780953 T2 T3"/>
                <a:gd name="G5" fmla="*/ G4 2 1"/>
                <a:gd name="T4" fmla="*/ 90 256 1"/>
                <a:gd name="T5" fmla="*/ 0 256 1"/>
                <a:gd name="G6" fmla="+- -11780953 T4 T5"/>
                <a:gd name="G7" fmla="*/ G6 2 1"/>
                <a:gd name="G8" fmla="abs -11780953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9915"/>
                <a:gd name="G18" fmla="*/ 9915 1 2"/>
                <a:gd name="G19" fmla="+- G18 5400 0"/>
                <a:gd name="G20" fmla="cos G19 -11780953"/>
                <a:gd name="G21" fmla="sin G19 -11780953"/>
                <a:gd name="G22" fmla="+- G20 10800 0"/>
                <a:gd name="G23" fmla="+- G21 10800 0"/>
                <a:gd name="G24" fmla="+- 10800 0 G20"/>
                <a:gd name="G25" fmla="+- 9915 10800 0"/>
                <a:gd name="G26" fmla="?: G9 G17 G25"/>
                <a:gd name="G27" fmla="?: G9 0 21600"/>
                <a:gd name="G28" fmla="cos 10800 -11780953"/>
                <a:gd name="G29" fmla="sin 10800 -11780953"/>
                <a:gd name="G30" fmla="sin 9915 -11780953"/>
                <a:gd name="G31" fmla="+- G28 10800 0"/>
                <a:gd name="G32" fmla="+- G29 10800 0"/>
                <a:gd name="G33" fmla="+- G30 10800 0"/>
                <a:gd name="G34" fmla="?: G4 0 G31"/>
                <a:gd name="G35" fmla="?: -11780953 G34 0"/>
                <a:gd name="G36" fmla="?: G6 G35 G31"/>
                <a:gd name="G37" fmla="+- 21600 0 G36"/>
                <a:gd name="G38" fmla="?: G4 0 G33"/>
                <a:gd name="G39" fmla="?: -11780953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442 w 21600"/>
                <a:gd name="T15" fmla="*/ 10757 h 21600"/>
                <a:gd name="T16" fmla="*/ 10800 w 21600"/>
                <a:gd name="T17" fmla="*/ 885 h 21600"/>
                <a:gd name="T18" fmla="*/ 21158 w 21600"/>
                <a:gd name="T19" fmla="*/ 10757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885" y="10759"/>
                  </a:moveTo>
                  <a:cubicBezTo>
                    <a:pt x="907" y="5299"/>
                    <a:pt x="5340" y="884"/>
                    <a:pt x="10800" y="885"/>
                  </a:cubicBezTo>
                  <a:cubicBezTo>
                    <a:pt x="16259" y="885"/>
                    <a:pt x="20692" y="5299"/>
                    <a:pt x="20714" y="10759"/>
                  </a:cubicBezTo>
                  <a:lnTo>
                    <a:pt x="21599" y="10755"/>
                  </a:lnTo>
                  <a:cubicBezTo>
                    <a:pt x="21575" y="4808"/>
                    <a:pt x="16747" y="-1"/>
                    <a:pt x="10799" y="0"/>
                  </a:cubicBezTo>
                  <a:cubicBezTo>
                    <a:pt x="4852" y="0"/>
                    <a:pt x="24" y="4808"/>
                    <a:pt x="0" y="10755"/>
                  </a:cubicBez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tint val="69804"/>
                    <a:invGamma/>
                    <a:alpha val="30000"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tint val="69804"/>
                    <a:invGamma/>
                    <a:alpha val="30000"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17961" dir="13500000" algn="ctr" rotWithShape="0">
                      <a:schemeClr val="folHlink">
                        <a:gamma/>
                        <a:shade val="60000"/>
                        <a:invGamma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</p:grpSp>
      <p:grpSp>
        <p:nvGrpSpPr>
          <p:cNvPr id="25607" name="Group 7"/>
          <p:cNvGrpSpPr>
            <a:grpSpLocks/>
          </p:cNvGrpSpPr>
          <p:nvPr/>
        </p:nvGrpSpPr>
        <p:grpSpPr bwMode="auto">
          <a:xfrm>
            <a:off x="5992813" y="2528888"/>
            <a:ext cx="1855787" cy="1897062"/>
            <a:chOff x="545" y="1564"/>
            <a:chExt cx="748" cy="765"/>
          </a:xfrm>
        </p:grpSpPr>
        <p:sp>
          <p:nvSpPr>
            <p:cNvPr id="25608" name="Oval 8" descr="5"/>
            <p:cNvSpPr>
              <a:spLocks noChangeArrowheads="1"/>
            </p:cNvSpPr>
            <p:nvPr/>
          </p:nvSpPr>
          <p:spPr bwMode="gray">
            <a:xfrm>
              <a:off x="545" y="1589"/>
              <a:ext cx="748" cy="740"/>
            </a:xfrm>
            <a:prstGeom prst="ellipse">
              <a:avLst/>
            </a:prstGeom>
            <a:blipFill dpi="0" rotWithShape="1">
              <a:blip r:embed="rId2" cstate="print"/>
              <a:srcRect/>
              <a:stretch>
                <a:fillRect/>
              </a:stretch>
            </a:blip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25609" name="Picture 9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73" y="1564"/>
              <a:ext cx="688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10" name="Group 10"/>
          <p:cNvGrpSpPr>
            <a:grpSpLocks/>
          </p:cNvGrpSpPr>
          <p:nvPr/>
        </p:nvGrpSpPr>
        <p:grpSpPr bwMode="auto">
          <a:xfrm>
            <a:off x="1454150" y="2689225"/>
            <a:ext cx="1792288" cy="1835150"/>
            <a:chOff x="1656" y="2948"/>
            <a:chExt cx="748" cy="765"/>
          </a:xfrm>
        </p:grpSpPr>
        <p:sp>
          <p:nvSpPr>
            <p:cNvPr id="25611" name="Oval 11"/>
            <p:cNvSpPr>
              <a:spLocks noChangeArrowheads="1"/>
            </p:cNvSpPr>
            <p:nvPr/>
          </p:nvSpPr>
          <p:spPr bwMode="gray">
            <a:xfrm>
              <a:off x="1656" y="2973"/>
              <a:ext cx="748" cy="740"/>
            </a:xfrm>
            <a:prstGeom prst="ellipse">
              <a:avLst/>
            </a:prstGeom>
            <a:blipFill dpi="0" rotWithShape="1">
              <a:blip r:embed="rId4" cstate="print"/>
              <a:srcRect/>
              <a:stretch>
                <a:fillRect/>
              </a:stretch>
            </a:blip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25612" name="Picture 12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684" y="2948"/>
              <a:ext cx="688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5613" name="Group 13"/>
          <p:cNvGrpSpPr>
            <a:grpSpLocks/>
          </p:cNvGrpSpPr>
          <p:nvPr/>
        </p:nvGrpSpPr>
        <p:grpSpPr bwMode="auto">
          <a:xfrm>
            <a:off x="3925888" y="3937000"/>
            <a:ext cx="1789112" cy="1831975"/>
            <a:chOff x="4107" y="2578"/>
            <a:chExt cx="748" cy="765"/>
          </a:xfrm>
        </p:grpSpPr>
        <p:sp>
          <p:nvSpPr>
            <p:cNvPr id="25614" name="Oval 14" descr="6"/>
            <p:cNvSpPr>
              <a:spLocks noChangeArrowheads="1"/>
            </p:cNvSpPr>
            <p:nvPr/>
          </p:nvSpPr>
          <p:spPr bwMode="gray">
            <a:xfrm>
              <a:off x="4107" y="2603"/>
              <a:ext cx="748" cy="740"/>
            </a:xfrm>
            <a:prstGeom prst="ellipse">
              <a:avLst/>
            </a:prstGeom>
            <a:blipFill dpi="0" rotWithShape="1">
              <a:blip r:embed="rId5" cstate="print"/>
              <a:srcRect/>
              <a:stretch>
                <a:fillRect/>
              </a:stretch>
            </a:blipFill>
            <a:ln w="63500" algn="ctr">
              <a:solidFill>
                <a:srgbClr val="F8F8F8">
                  <a:alpha val="70000"/>
                </a:srgbClr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tx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ar-SA"/>
            </a:p>
          </p:txBody>
        </p:sp>
        <p:pic>
          <p:nvPicPr>
            <p:cNvPr id="25615" name="Picture 15" descr="cir_lighteffect0"/>
            <p:cNvPicPr>
              <a:picLocks noChangeAspect="1" noChangeArrowheads="1"/>
            </p:cNvPicPr>
            <p:nvPr/>
          </p:nvPicPr>
          <p:blipFill>
            <a:blip r:embed="rId3" cstate="print">
              <a:lum bright="18000" contrast="-12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4135" y="2578"/>
              <a:ext cx="688" cy="6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616" name="AutoShape 16"/>
          <p:cNvSpPr>
            <a:spLocks noChangeArrowheads="1"/>
          </p:cNvSpPr>
          <p:nvPr/>
        </p:nvSpPr>
        <p:spPr bwMode="gray">
          <a:xfrm>
            <a:off x="1535113" y="4610100"/>
            <a:ext cx="1612900" cy="415925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hlink">
                  <a:gamma/>
                  <a:shade val="76078"/>
                  <a:invGamma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ar-SA"/>
          </a:p>
        </p:txBody>
      </p:sp>
      <p:sp>
        <p:nvSpPr>
          <p:cNvPr id="25617" name="Text Box 17"/>
          <p:cNvSpPr txBox="1">
            <a:spLocks noChangeArrowheads="1"/>
          </p:cNvSpPr>
          <p:nvPr/>
        </p:nvSpPr>
        <p:spPr bwMode="gray">
          <a:xfrm>
            <a:off x="1514475" y="4608513"/>
            <a:ext cx="1674813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 smtClean="0">
                <a:solidFill>
                  <a:srgbClr val="FFFFFF"/>
                </a:solidFill>
              </a:rPr>
              <a:t> </a:t>
            </a:r>
            <a:r>
              <a:rPr lang="ar-SA" b="1" dirty="0" err="1" smtClean="0">
                <a:solidFill>
                  <a:srgbClr val="FFFFFF"/>
                </a:solidFill>
              </a:rPr>
              <a:t>كنترول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618" name="AutoShape 18"/>
          <p:cNvSpPr>
            <a:spLocks noChangeArrowheads="1"/>
          </p:cNvSpPr>
          <p:nvPr/>
        </p:nvSpPr>
        <p:spPr bwMode="gray">
          <a:xfrm>
            <a:off x="3978275" y="5830888"/>
            <a:ext cx="1612900" cy="417512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accent2">
                  <a:gamma/>
                  <a:shade val="76078"/>
                  <a:invGamma/>
                </a:schemeClr>
              </a:gs>
              <a:gs pos="50000">
                <a:schemeClr val="accent2"/>
              </a:gs>
              <a:gs pos="100000">
                <a:schemeClr val="accent2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ar-SA"/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gray">
          <a:xfrm>
            <a:off x="3957638" y="5827713"/>
            <a:ext cx="1673225" cy="366712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b="1" dirty="0" smtClean="0">
                <a:solidFill>
                  <a:srgbClr val="FFFFFF"/>
                </a:solidFill>
              </a:rPr>
              <a:t>مستمر</a:t>
            </a:r>
            <a:endParaRPr lang="en-US" b="1" dirty="0">
              <a:solidFill>
                <a:srgbClr val="FFFFFF"/>
              </a:solidFill>
            </a:endParaRPr>
          </a:p>
        </p:txBody>
      </p:sp>
      <p:sp>
        <p:nvSpPr>
          <p:cNvPr id="25620" name="AutoShape 20"/>
          <p:cNvSpPr>
            <a:spLocks noChangeArrowheads="1"/>
          </p:cNvSpPr>
          <p:nvPr/>
        </p:nvSpPr>
        <p:spPr bwMode="gray">
          <a:xfrm>
            <a:off x="6100763" y="4525963"/>
            <a:ext cx="1612900" cy="417512"/>
          </a:xfrm>
          <a:prstGeom prst="roundRect">
            <a:avLst>
              <a:gd name="adj" fmla="val 26185"/>
            </a:avLst>
          </a:prstGeom>
          <a:gradFill rotWithShape="1">
            <a:gsLst>
              <a:gs pos="0">
                <a:schemeClr val="accent1">
                  <a:gamma/>
                  <a:shade val="76078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76078"/>
                  <a:invGamma/>
                </a:schemeClr>
              </a:gs>
            </a:gsLst>
            <a:lin ang="5400000" scaled="1"/>
          </a:gradFill>
          <a:ln w="9525">
            <a:solidFill>
              <a:srgbClr val="FEFEFE">
                <a:alpha val="70000"/>
              </a:srgbClr>
            </a:solidFill>
            <a:round/>
            <a:headEnd/>
            <a:tailEnd/>
          </a:ln>
          <a:effectLst>
            <a:outerShdw dist="53882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endParaRPr lang="ar-SA"/>
          </a:p>
        </p:txBody>
      </p:sp>
      <p:sp>
        <p:nvSpPr>
          <p:cNvPr id="25621" name="Text Box 21"/>
          <p:cNvSpPr txBox="1">
            <a:spLocks noChangeArrowheads="1"/>
          </p:cNvSpPr>
          <p:nvPr/>
        </p:nvSpPr>
        <p:spPr bwMode="gray">
          <a:xfrm>
            <a:off x="6070600" y="4537075"/>
            <a:ext cx="1676400" cy="366713"/>
          </a:xfrm>
          <a:prstGeom prst="rect">
            <a:avLst/>
          </a:prstGeom>
          <a:noFill/>
          <a:ln>
            <a:noFill/>
          </a:ln>
          <a:effectLst>
            <a:outerShdw dist="17961" dir="2700000" algn="ctr" rotWithShape="0">
              <a:srgbClr val="000000"/>
            </a:outerShdw>
          </a:effectLst>
          <a:extLst>
            <a:ext uri="{909E8E84-426E-40DD-AFC4-6F175D3DCCD1}">
              <a14:hiddenFill xmlns:a14="http://schemas.microsoft.com/office/drawing/2010/main" xmlns="">
                <a:gradFill rotWithShape="1">
                  <a:gsLst>
                    <a:gs pos="0">
                      <a:schemeClr val="accent2"/>
                    </a:gs>
                    <a:gs pos="100000">
                      <a:schemeClr val="accent2">
                        <a:gamma/>
                        <a:tint val="73725"/>
                        <a:invGamma/>
                      </a:scheme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 smtClean="0">
                <a:solidFill>
                  <a:srgbClr val="FFFFFF"/>
                </a:solidFill>
              </a:rPr>
              <a:t> </a:t>
            </a:r>
            <a:r>
              <a:rPr lang="ar-SA" b="1" dirty="0" smtClean="0">
                <a:solidFill>
                  <a:srgbClr val="FFFFFF"/>
                </a:solidFill>
              </a:rPr>
              <a:t>ظلام </a:t>
            </a:r>
            <a:endParaRPr lang="en-US" b="1" dirty="0">
              <a:solidFill>
                <a:srgbClr val="FFFFFF"/>
              </a:solidFill>
            </a:endParaRPr>
          </a:p>
        </p:txBody>
      </p:sp>
      <p:pic>
        <p:nvPicPr>
          <p:cNvPr id="25622" name="Picture 22" descr="shadow_1_m"/>
          <p:cNvPicPr>
            <a:picLocks noChangeAspect="1" noChangeArrowheads="1"/>
          </p:cNvPicPr>
          <p:nvPr/>
        </p:nvPicPr>
        <p:blipFill>
          <a:blip r:embed="rId6" cstate="print">
            <a:lum contrast="3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>
            <a:off x="3932238" y="2260600"/>
            <a:ext cx="1606550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23" name="Oval 23"/>
          <p:cNvSpPr>
            <a:spLocks noChangeArrowheads="1"/>
          </p:cNvSpPr>
          <p:nvPr/>
        </p:nvSpPr>
        <p:spPr bwMode="gray">
          <a:xfrm>
            <a:off x="4132263" y="2451100"/>
            <a:ext cx="1212850" cy="1252538"/>
          </a:xfrm>
          <a:prstGeom prst="ellipse">
            <a:avLst/>
          </a:prstGeom>
          <a:gradFill rotWithShape="1">
            <a:gsLst>
              <a:gs pos="0">
                <a:srgbClr val="2DA2BF"/>
              </a:gs>
              <a:gs pos="100000">
                <a:srgbClr val="2DA2BF">
                  <a:gamma/>
                  <a:shade val="36471"/>
                  <a:invGamma/>
                </a:srgbClr>
              </a:gs>
            </a:gsLst>
            <a:lin ang="27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76200" algn="ctr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ar-SA"/>
          </a:p>
        </p:txBody>
      </p:sp>
      <p:pic>
        <p:nvPicPr>
          <p:cNvPr id="25624" name="Picture 24" descr="cir_highlight"/>
          <p:cNvPicPr>
            <a:picLocks noChangeAspect="1" noChangeArrowheads="1"/>
          </p:cNvPicPr>
          <p:nvPr/>
        </p:nvPicPr>
        <p:blipFill>
          <a:blip r:embed="rId7" cstate="print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-382345">
            <a:off x="4129088" y="2451100"/>
            <a:ext cx="1187450" cy="1077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Picture 25" descr="cir_highlight"/>
          <p:cNvPicPr>
            <a:picLocks noChangeAspect="1" noChangeArrowheads="1"/>
          </p:cNvPicPr>
          <p:nvPr/>
        </p:nvPicPr>
        <p:blipFill>
          <a:blip r:embed="rId7" cstate="print">
            <a:lum contrast="36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gray">
          <a:xfrm rot="9257910">
            <a:off x="4171950" y="2622550"/>
            <a:ext cx="1214438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5626" name="Text Box 26"/>
          <p:cNvSpPr txBox="1">
            <a:spLocks noChangeArrowheads="1"/>
          </p:cNvSpPr>
          <p:nvPr/>
        </p:nvSpPr>
        <p:spPr bwMode="gray">
          <a:xfrm>
            <a:off x="3992563" y="2824163"/>
            <a:ext cx="15430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17961" dir="13500000" algn="ctr" rotWithShape="0">
                    <a:srgbClr val="FFFFFF">
                      <a:gamma/>
                      <a:shade val="60000"/>
                      <a:invGamma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ar-SA" sz="2500" b="1" dirty="0" smtClean="0">
                <a:solidFill>
                  <a:srgbClr val="FFFFFF"/>
                </a:solidFill>
              </a:rPr>
              <a:t> النتائج </a:t>
            </a:r>
            <a:endParaRPr lang="en-US" sz="2500" b="1" dirty="0">
              <a:solidFill>
                <a:srgbClr val="FFFFFF"/>
              </a:solidFill>
            </a:endParaRPr>
          </a:p>
        </p:txBody>
      </p:sp>
      <p:sp>
        <p:nvSpPr>
          <p:cNvPr id="25629" name="Rectangle 2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سجلي النتائج ومثليها بيانيا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74TGp_natural_light_ani">
  <a:themeElements>
    <a:clrScheme name="Default Design 3">
      <a:dk1>
        <a:srgbClr val="808080"/>
      </a:dk1>
      <a:lt1>
        <a:srgbClr val="DDE89A"/>
      </a:lt1>
      <a:dk2>
        <a:srgbClr val="329A2A"/>
      </a:dk2>
      <a:lt2>
        <a:srgbClr val="185E25"/>
      </a:lt2>
      <a:accent1>
        <a:srgbClr val="80CB35"/>
      </a:accent1>
      <a:accent2>
        <a:srgbClr val="518CD3"/>
      </a:accent2>
      <a:accent3>
        <a:srgbClr val="ADCAAC"/>
      </a:accent3>
      <a:accent4>
        <a:srgbClr val="BDC683"/>
      </a:accent4>
      <a:accent5>
        <a:srgbClr val="C0E2AE"/>
      </a:accent5>
      <a:accent6>
        <a:srgbClr val="497EBF"/>
      </a:accent6>
      <a:hlink>
        <a:srgbClr val="E15D7C"/>
      </a:hlink>
      <a:folHlink>
        <a:srgbClr val="DB9153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808080"/>
        </a:dk1>
        <a:lt1>
          <a:srgbClr val="EADCC0"/>
        </a:lt1>
        <a:dk2>
          <a:srgbClr val="F97407"/>
        </a:dk2>
        <a:lt2>
          <a:srgbClr val="E65D00"/>
        </a:lt2>
        <a:accent1>
          <a:srgbClr val="FBCF2D"/>
        </a:accent1>
        <a:accent2>
          <a:srgbClr val="5C8CDA"/>
        </a:accent2>
        <a:accent3>
          <a:srgbClr val="FBBCAA"/>
        </a:accent3>
        <a:accent4>
          <a:srgbClr val="C8BCA4"/>
        </a:accent4>
        <a:accent5>
          <a:srgbClr val="FDE4AD"/>
        </a:accent5>
        <a:accent6>
          <a:srgbClr val="537EC5"/>
        </a:accent6>
        <a:hlink>
          <a:srgbClr val="87D242"/>
        </a:hlink>
        <a:folHlink>
          <a:srgbClr val="DA647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808080"/>
        </a:dk1>
        <a:lt1>
          <a:srgbClr val="9BD3E5"/>
        </a:lt1>
        <a:dk2>
          <a:srgbClr val="357DA9"/>
        </a:dk2>
        <a:lt2>
          <a:srgbClr val="101C56"/>
        </a:lt2>
        <a:accent1>
          <a:srgbClr val="58BECC"/>
        </a:accent1>
        <a:accent2>
          <a:srgbClr val="8A5BDF"/>
        </a:accent2>
        <a:accent3>
          <a:srgbClr val="AEBFD1"/>
        </a:accent3>
        <a:accent4>
          <a:srgbClr val="84B4C3"/>
        </a:accent4>
        <a:accent5>
          <a:srgbClr val="B4DBE2"/>
        </a:accent5>
        <a:accent6>
          <a:srgbClr val="7D52CA"/>
        </a:accent6>
        <a:hlink>
          <a:srgbClr val="6ECC4C"/>
        </a:hlink>
        <a:folHlink>
          <a:srgbClr val="DD693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808080"/>
        </a:dk1>
        <a:lt1>
          <a:srgbClr val="DDE89A"/>
        </a:lt1>
        <a:dk2>
          <a:srgbClr val="329A2A"/>
        </a:dk2>
        <a:lt2>
          <a:srgbClr val="185E25"/>
        </a:lt2>
        <a:accent1>
          <a:srgbClr val="80CB35"/>
        </a:accent1>
        <a:accent2>
          <a:srgbClr val="518CD3"/>
        </a:accent2>
        <a:accent3>
          <a:srgbClr val="ADCAAC"/>
        </a:accent3>
        <a:accent4>
          <a:srgbClr val="BDC683"/>
        </a:accent4>
        <a:accent5>
          <a:srgbClr val="C0E2AE"/>
        </a:accent5>
        <a:accent6>
          <a:srgbClr val="497EBF"/>
        </a:accent6>
        <a:hlink>
          <a:srgbClr val="E15D7C"/>
        </a:hlink>
        <a:folHlink>
          <a:srgbClr val="DB915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نسق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574TGp_natural_light_ani</Template>
  <TotalTime>89</TotalTime>
  <Words>329</Words>
  <Application>Microsoft Office PowerPoint</Application>
  <PresentationFormat>عرض على الشاشة (3:4)‏</PresentationFormat>
  <Paragraphs>58</Paragraphs>
  <Slides>11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11</vt:i4>
      </vt:variant>
    </vt:vector>
  </HeadingPairs>
  <TitlesOfParts>
    <vt:vector size="12" baseType="lpstr">
      <vt:lpstr>574TGp_natural_light_ani</vt:lpstr>
      <vt:lpstr> lab 3 نمو النبات ومنظماته  373 نبت</vt:lpstr>
      <vt:lpstr>  تجربة عامل الضوء ... الضوء - مصادرة -أهميته – احتياجات النباتات الضوئية – التجربة </vt:lpstr>
      <vt:lpstr>الضوء</vt:lpstr>
      <vt:lpstr>أهمية الطاقة الضوئية الشمسية  </vt:lpstr>
      <vt:lpstr>النباتات حسب احتياجاتها الضوئية تقسم إلى ثلاثة  </vt:lpstr>
      <vt:lpstr>التجربة: تأثير الضوء على نمو البادرات </vt:lpstr>
      <vt:lpstr>جدول المعاملات الثلاث </vt:lpstr>
      <vt:lpstr>لرسم منحنى التأثير الضوئي على النبات </vt:lpstr>
      <vt:lpstr>سجلي النتائج ومثليها بيانيا </vt:lpstr>
      <vt:lpstr>الشريحة 10</vt:lpstr>
      <vt:lpstr>Thank You!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ThemeGallery PowerTemplate</dc:title>
  <dc:creator>yasmeen</dc:creator>
  <cp:lastModifiedBy>a</cp:lastModifiedBy>
  <cp:revision>16</cp:revision>
  <dcterms:created xsi:type="dcterms:W3CDTF">2013-09-24T17:10:52Z</dcterms:created>
  <dcterms:modified xsi:type="dcterms:W3CDTF">2016-12-04T12:55:34Z</dcterms:modified>
</cp:coreProperties>
</file>