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85" r:id="rId3"/>
    <p:sldId id="315" r:id="rId4"/>
    <p:sldId id="314" r:id="rId5"/>
    <p:sldId id="340" r:id="rId6"/>
    <p:sldId id="336" r:id="rId7"/>
    <p:sldId id="318" r:id="rId8"/>
    <p:sldId id="349" r:id="rId9"/>
    <p:sldId id="350" r:id="rId10"/>
    <p:sldId id="348" r:id="rId11"/>
    <p:sldId id="342" r:id="rId1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50" d="100"/>
          <a:sy n="50" d="100"/>
        </p:scale>
        <p:origin x="-12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ABBDE00-B4A6-43BC-AA94-119C8BF80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AA914E-B1D8-4735-BD72-A67595BAB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6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A914E-B1D8-4735-BD72-A67595BABA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34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6E4E4-036C-4AFC-A3DE-2BC33AEC7B3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pitchFamily="34" charset="0"/>
              </a:defRPr>
            </a:lvl1pPr>
          </a:lstStyle>
          <a:p>
            <a:fld id="{BD427F34-25DF-42EC-B850-76B2AF17B2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pitchFamily="34" charset="0"/>
              </a:defRPr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377D2-0AF4-4126-B46C-EE0935AE08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3510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4468CA-7C96-40E0-A8B3-6DE8B22A5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341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ar-SA" smtClean="0"/>
              <a:t>انقر فوق الأيقونة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813D0DD-DEE4-4B15-B9F9-8683780650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7591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ar-SA" smtClean="0"/>
              <a:t>انقر فوق الأيقونة لإضافة مخطط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119A5D0-723B-4CA6-9DB8-EB43DE3EA0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702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313125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250440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868332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00363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307625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5166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88DFB-70A4-40A1-9811-ECDD26DA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9585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77421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78656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339049"/>
      </p:ext>
    </p:extLst>
  </p:cSld>
  <p:clrMapOvr>
    <a:masterClrMapping/>
  </p:clrMapOvr>
  <p:transition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99311"/>
      </p:ext>
    </p:extLst>
  </p:cSld>
  <p:clrMapOvr>
    <a:masterClrMapping/>
  </p:clrMapOvr>
  <p:transition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922153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8B1B1-CA21-44EB-A925-628486CACA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6038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B76157-81BF-486D-B7AE-097B4B6645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174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D73E81-4B5F-4F3D-883B-EF440C337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329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C9944A-60EB-4FAB-9AAE-57FC7A7E68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164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EF151-BA3E-4A72-9BC4-541225ED8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5111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8EDAF-E5F5-46B4-A933-2E4E596022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979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233EB-C9ED-4E63-9F9E-9B51508F3B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9665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C2D0334-6E2C-40A5-9CB9-0EF0C3600A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0B9208-A623-4E3A-B8E3-BBC2DAC9E0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133DE8-320B-4AE1-85CD-2B9B2B2D1F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438400"/>
            <a:ext cx="67056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sz="2500" b="0" dirty="0" smtClean="0">
                <a:solidFill>
                  <a:schemeClr val="tx2"/>
                </a:solidFill>
              </a:rPr>
              <a:t>373 bot</a:t>
            </a:r>
            <a:br>
              <a:rPr lang="en-US" sz="2500" b="0" dirty="0" smtClean="0">
                <a:solidFill>
                  <a:schemeClr val="tx2"/>
                </a:solidFill>
              </a:rPr>
            </a:br>
            <a:r>
              <a:rPr lang="en-US" sz="5400" dirty="0" smtClean="0"/>
              <a:t>lab 2</a:t>
            </a:r>
            <a:endParaRPr lang="en-US" sz="5400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733800"/>
            <a:ext cx="57150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6885" y="1675483"/>
            <a:ext cx="7239000" cy="563562"/>
          </a:xfrm>
        </p:spPr>
        <p:txBody>
          <a:bodyPr/>
          <a:lstStyle/>
          <a:p>
            <a:pPr algn="r"/>
            <a:r>
              <a:rPr lang="ar-SA" dirty="0" smtClean="0"/>
              <a:t>محتويات </a:t>
            </a:r>
            <a:endParaRPr lang="en-US" dirty="0"/>
          </a:p>
        </p:txBody>
      </p:sp>
      <p:grpSp>
        <p:nvGrpSpPr>
          <p:cNvPr id="287747" name="Group 3"/>
          <p:cNvGrpSpPr>
            <a:grpSpLocks/>
          </p:cNvGrpSpPr>
          <p:nvPr/>
        </p:nvGrpSpPr>
        <p:grpSpPr bwMode="auto">
          <a:xfrm>
            <a:off x="1927225" y="3308350"/>
            <a:ext cx="5311775" cy="688975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77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87752" name="Group 8"/>
          <p:cNvGrpSpPr>
            <a:grpSpLocks/>
          </p:cNvGrpSpPr>
          <p:nvPr/>
        </p:nvGrpSpPr>
        <p:grpSpPr bwMode="auto">
          <a:xfrm>
            <a:off x="1927225" y="4173538"/>
            <a:ext cx="5311775" cy="688975"/>
            <a:chOff x="720" y="1392"/>
            <a:chExt cx="4058" cy="480"/>
          </a:xfrm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77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87757" name="Group 13"/>
          <p:cNvGrpSpPr>
            <a:grpSpLocks/>
          </p:cNvGrpSpPr>
          <p:nvPr/>
        </p:nvGrpSpPr>
        <p:grpSpPr bwMode="auto">
          <a:xfrm>
            <a:off x="1927225" y="5030788"/>
            <a:ext cx="5311775" cy="688975"/>
            <a:chOff x="720" y="1392"/>
            <a:chExt cx="4058" cy="480"/>
          </a:xfrm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77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87762" name="Group 18"/>
          <p:cNvGrpSpPr>
            <a:grpSpLocks/>
          </p:cNvGrpSpPr>
          <p:nvPr/>
        </p:nvGrpSpPr>
        <p:grpSpPr bwMode="auto">
          <a:xfrm>
            <a:off x="1927225" y="2444750"/>
            <a:ext cx="5311775" cy="6889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2877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2203489" y="255905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/>
            <a:r>
              <a:rPr lang="ar-SA" sz="2400" b="1" dirty="0" smtClean="0">
                <a:solidFill>
                  <a:schemeClr val="bg1"/>
                </a:solidFill>
              </a:rPr>
              <a:t>البذرة والإنبات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white">
          <a:xfrm>
            <a:off x="2405063" y="34163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ar-SA" sz="2400" b="1" dirty="0" smtClean="0">
                <a:solidFill>
                  <a:schemeClr val="bg1"/>
                </a:solidFill>
                <a:cs typeface="Arial" pitchFamily="34" charset="0"/>
              </a:rPr>
              <a:t>توضيح أهمية عامل الغذاء للنمو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white">
          <a:xfrm>
            <a:off x="2405063" y="42751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ar-SA" sz="2400" b="1" dirty="0" smtClean="0">
                <a:solidFill>
                  <a:schemeClr val="bg1"/>
                </a:solidFill>
                <a:cs typeface="Arial" pitchFamily="34" charset="0"/>
              </a:rPr>
              <a:t>التجربة أهمية الغذاء في البذور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white">
          <a:xfrm>
            <a:off x="2405063" y="51228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ar-SA" sz="2400" b="1" dirty="0" smtClean="0">
                <a:solidFill>
                  <a:schemeClr val="bg1"/>
                </a:solidFill>
                <a:cs typeface="Arial" pitchFamily="34" charset="0"/>
              </a:rPr>
              <a:t>النتائج ومناقشة النتيجة 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777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478626" y="499427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772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399695" y="4125952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773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449102" y="3264522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774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504782" y="249830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7775" name="Text Box 31"/>
          <p:cNvSpPr txBox="1">
            <a:spLocks noChangeArrowheads="1"/>
          </p:cNvSpPr>
          <p:nvPr/>
        </p:nvSpPr>
        <p:spPr bwMode="white">
          <a:xfrm>
            <a:off x="6755123" y="511252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white">
          <a:xfrm>
            <a:off x="6889789" y="2559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white">
          <a:xfrm>
            <a:off x="6795777" y="33956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white">
          <a:xfrm>
            <a:off x="6699289" y="42830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87779" name="AutoShape 35"/>
          <p:cNvSpPr>
            <a:spLocks noChangeArrowheads="1"/>
          </p:cNvSpPr>
          <p:nvPr/>
        </p:nvSpPr>
        <p:spPr bwMode="auto">
          <a:xfrm>
            <a:off x="1219200" y="1524000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8778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4362"/>
            <a:ext cx="1927225" cy="428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39" descr="https://encrypted-tbn1.gstatic.com/images?q=tbn:ANd9GcS_Qp3zGWdgPbGA3sh9tEHCoOCz9mwRGahVTzAtChMrjiKgC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 smtClean="0"/>
              <a:t>البذرة</a:t>
            </a:r>
            <a:endParaRPr lang="en-US" sz="4000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6984776" cy="4248472"/>
          </a:xfrm>
        </p:spPr>
        <p:txBody>
          <a:bodyPr/>
          <a:lstStyle/>
          <a:p>
            <a:pPr algn="just"/>
            <a:r>
              <a:rPr lang="ar-SA" dirty="0">
                <a:solidFill>
                  <a:schemeClr val="tx1"/>
                </a:solidFill>
              </a:rPr>
              <a:t>البذرة هي بويضة مخصبة تكونت من مبيض زهرة نبات ، وهي أساس التكاثر في النباتات الراقية وتبدأ منها حياة جيل جديد . ويمكن تعريف البذرة على أنها نبات جنيني صغير في حالة </a:t>
            </a:r>
            <a:r>
              <a:rPr lang="ar-SA" dirty="0" smtClean="0">
                <a:solidFill>
                  <a:schemeClr val="tx1"/>
                </a:solidFill>
              </a:rPr>
              <a:t>السكون.</a:t>
            </a:r>
          </a:p>
          <a:p>
            <a:pPr algn="just"/>
            <a:r>
              <a:rPr lang="ar-SA" dirty="0" smtClean="0"/>
              <a:t> وتتكون البذرة </a:t>
            </a:r>
            <a:r>
              <a:rPr lang="ar-SA" dirty="0" smtClean="0">
                <a:solidFill>
                  <a:srgbClr val="FF0000"/>
                </a:solidFill>
              </a:rPr>
              <a:t>من الجنين </a:t>
            </a:r>
            <a:r>
              <a:rPr lang="ar-SA" dirty="0" smtClean="0"/>
              <a:t>الذي يحاط بغلاف يسمى القصرة ، ومن </a:t>
            </a:r>
            <a:r>
              <a:rPr lang="ar-SA" dirty="0" smtClean="0">
                <a:solidFill>
                  <a:srgbClr val="FF0000"/>
                </a:solidFill>
              </a:rPr>
              <a:t>كمية من الغذاء المدخر </a:t>
            </a:r>
            <a:r>
              <a:rPr lang="ar-SA" dirty="0" smtClean="0"/>
              <a:t>إما أن يكون مختزن في بعض أجزاء الجنين ، أو منفصلاً عنه في نسيج خاص يسمى </a:t>
            </a:r>
            <a:r>
              <a:rPr lang="ar-SA" dirty="0" err="1" smtClean="0"/>
              <a:t>الإندوسبيرم</a:t>
            </a:r>
            <a:r>
              <a:rPr lang="ar-SA" dirty="0" smtClean="0"/>
              <a:t> ، وتوصف البذرة في الحالة الأولى </a:t>
            </a:r>
            <a:r>
              <a:rPr lang="ar-SA" dirty="0" smtClean="0">
                <a:solidFill>
                  <a:srgbClr val="FFC000"/>
                </a:solidFill>
              </a:rPr>
              <a:t>بأنها لا </a:t>
            </a:r>
            <a:r>
              <a:rPr lang="ar-SA" dirty="0" err="1" smtClean="0">
                <a:solidFill>
                  <a:srgbClr val="FFC000"/>
                </a:solidFill>
              </a:rPr>
              <a:t>إندوسبيرمية</a:t>
            </a:r>
            <a:r>
              <a:rPr lang="ar-SA" dirty="0" smtClean="0">
                <a:solidFill>
                  <a:srgbClr val="FFC000"/>
                </a:solidFill>
              </a:rPr>
              <a:t> </a:t>
            </a:r>
            <a:r>
              <a:rPr lang="ar-SA" dirty="0" smtClean="0"/>
              <a:t>، وفي الحالة الثانية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بأنها </a:t>
            </a:r>
            <a:r>
              <a:rPr lang="ar-SA" dirty="0" err="1" smtClean="0">
                <a:solidFill>
                  <a:schemeClr val="accent6">
                    <a:lumMod val="75000"/>
                  </a:schemeClr>
                </a:solidFill>
              </a:rPr>
              <a:t>إندوسبيرمية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 smtClean="0"/>
              <a:t>، وفي </a:t>
            </a:r>
            <a:r>
              <a:rPr lang="ar-SA" dirty="0" smtClean="0">
                <a:solidFill>
                  <a:srgbClr val="FFC000"/>
                </a:solidFill>
              </a:rPr>
              <a:t>البذرة </a:t>
            </a:r>
            <a:r>
              <a:rPr lang="ar-SA" dirty="0" err="1" smtClean="0">
                <a:solidFill>
                  <a:srgbClr val="FFC000"/>
                </a:solidFill>
              </a:rPr>
              <a:t>اللاإندوسبيرمية</a:t>
            </a:r>
            <a:r>
              <a:rPr lang="ar-SA" dirty="0" smtClean="0">
                <a:solidFill>
                  <a:srgbClr val="FFC000"/>
                </a:solidFill>
              </a:rPr>
              <a:t> يتم اختزان المواد الغذائية غالباً في </a:t>
            </a:r>
            <a:r>
              <a:rPr lang="ar-SA" dirty="0" err="1" smtClean="0">
                <a:solidFill>
                  <a:srgbClr val="FFC000"/>
                </a:solidFill>
              </a:rPr>
              <a:t>الفلقات</a:t>
            </a:r>
            <a:r>
              <a:rPr lang="ar-SA" dirty="0" smtClean="0">
                <a:solidFill>
                  <a:srgbClr val="FFC000"/>
                </a:solidFill>
              </a:rPr>
              <a:t> التي تبدو ممتلئة ضخمة متشحمة.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800225" cy="5788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Freeform 2"/>
          <p:cNvSpPr>
            <a:spLocks/>
          </p:cNvSpPr>
          <p:nvPr/>
        </p:nvSpPr>
        <p:spPr bwMode="gray">
          <a:xfrm flipH="1">
            <a:off x="2103438" y="1371600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6419" name="Freeform 3"/>
          <p:cNvSpPr>
            <a:spLocks/>
          </p:cNvSpPr>
          <p:nvPr/>
        </p:nvSpPr>
        <p:spPr bwMode="ltGray">
          <a:xfrm>
            <a:off x="4564063" y="1371600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6420" name="Freeform 4"/>
          <p:cNvSpPr>
            <a:spLocks/>
          </p:cNvSpPr>
          <p:nvPr/>
        </p:nvSpPr>
        <p:spPr bwMode="ltGray">
          <a:xfrm>
            <a:off x="2103438" y="3462338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6421" name="Freeform 5"/>
          <p:cNvSpPr>
            <a:spLocks/>
          </p:cNvSpPr>
          <p:nvPr/>
        </p:nvSpPr>
        <p:spPr bwMode="gray">
          <a:xfrm flipH="1">
            <a:off x="4564063" y="3462338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gray">
          <a:xfrm>
            <a:off x="3389313" y="2300288"/>
            <a:ext cx="2362200" cy="236220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gray">
          <a:xfrm>
            <a:off x="2163535" y="1619071"/>
            <a:ext cx="17922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</a:rPr>
              <a:t>وفرة الماء 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gray">
          <a:xfrm>
            <a:off x="1905000" y="5514975"/>
            <a:ext cx="518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black">
          <a:xfrm>
            <a:off x="4996296" y="1541764"/>
            <a:ext cx="1792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 smtClean="0">
                <a:solidFill>
                  <a:srgbClr val="FFFFFF"/>
                </a:solidFill>
              </a:rPr>
              <a:t>حيوية الجنين وفترة السكون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black">
          <a:xfrm>
            <a:off x="2341563" y="3830910"/>
            <a:ext cx="17922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FFFF"/>
                </a:solidFill>
              </a:rPr>
              <a:t> </a:t>
            </a:r>
            <a:r>
              <a:rPr lang="ar-SA" sz="2800" b="1" dirty="0" smtClean="0">
                <a:solidFill>
                  <a:srgbClr val="FFFFFF"/>
                </a:solidFill>
              </a:rPr>
              <a:t>درجة الحرارة  المناسبة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gray">
          <a:xfrm>
            <a:off x="4996296" y="4100493"/>
            <a:ext cx="17922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 smtClean="0">
                <a:solidFill>
                  <a:srgbClr val="FFFFFF"/>
                </a:solidFill>
              </a:rPr>
              <a:t>وفرة الأوكسجين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3703638" y="281940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1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4803775" y="281940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2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3703638" y="36957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4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4803775" y="369570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3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16432" name="Rectangle 16"/>
          <p:cNvSpPr>
            <a:spLocks noGrp="1" noChangeArrowheads="1"/>
          </p:cNvSpPr>
          <p:nvPr>
            <p:ph type="title"/>
          </p:nvPr>
        </p:nvSpPr>
        <p:spPr>
          <a:xfrm>
            <a:off x="950913" y="620688"/>
            <a:ext cx="7239000" cy="56356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>شروط الإنبات</a:t>
            </a:r>
            <a:endParaRPr lang="en-US" dirty="0"/>
          </a:p>
        </p:txBody>
      </p:sp>
      <p:pic>
        <p:nvPicPr>
          <p:cNvPr id="31643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92" y="322927"/>
            <a:ext cx="2068512" cy="46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50919"/>
            <a:ext cx="2068512" cy="46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gray">
          <a:xfrm flipH="1">
            <a:off x="5362575" y="5365750"/>
            <a:ext cx="2514600" cy="8064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3" name="Line 3"/>
          <p:cNvSpPr>
            <a:spLocks noChangeShapeType="1"/>
          </p:cNvSpPr>
          <p:nvPr/>
        </p:nvSpPr>
        <p:spPr bwMode="gray">
          <a:xfrm flipH="1" flipV="1">
            <a:off x="4829175" y="5334000"/>
            <a:ext cx="533400" cy="22225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gray">
          <a:xfrm>
            <a:off x="1143000" y="2141538"/>
            <a:ext cx="4191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hlink">
                        <a:alpha val="39999"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gray">
          <a:xfrm>
            <a:off x="1143000" y="2859088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accent2">
                        <a:alpha val="39999"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gray">
          <a:xfrm>
            <a:off x="1143000" y="3687763"/>
            <a:ext cx="38100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hlink">
                        <a:alpha val="39999"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gray">
          <a:xfrm>
            <a:off x="1143000" y="452755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accent2">
                        <a:alpha val="39999"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gray">
          <a:xfrm>
            <a:off x="1143000" y="5365750"/>
            <a:ext cx="2514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0"/>
                      </a:schemeClr>
                    </a:gs>
                    <a:gs pos="100000">
                      <a:schemeClr val="hlink">
                        <a:alpha val="39999"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التغيرات التي تحدث للبذور أثناء </a:t>
            </a:r>
            <a:r>
              <a:rPr lang="ar-SA" dirty="0" smtClean="0"/>
              <a:t>الإنبات</a:t>
            </a:r>
            <a:endParaRPr lang="en-US" dirty="0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gray">
          <a:xfrm flipH="1">
            <a:off x="1231900" y="6138863"/>
            <a:ext cx="185420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gray">
          <a:xfrm flipH="1">
            <a:off x="1143000" y="5356225"/>
            <a:ext cx="2392363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gray">
          <a:xfrm flipH="1">
            <a:off x="1143000" y="4514850"/>
            <a:ext cx="2809875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gray">
          <a:xfrm flipH="1">
            <a:off x="1143000" y="3686175"/>
            <a:ext cx="3287713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gray">
          <a:xfrm flipH="1">
            <a:off x="1143000" y="2852738"/>
            <a:ext cx="376555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gray">
          <a:xfrm>
            <a:off x="1398588" y="2819400"/>
            <a:ext cx="1587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gray">
          <a:xfrm>
            <a:off x="1398588" y="3660775"/>
            <a:ext cx="1587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gray">
          <a:xfrm>
            <a:off x="1398588" y="4502150"/>
            <a:ext cx="1587" cy="841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gray">
          <a:xfrm>
            <a:off x="1398588" y="5343525"/>
            <a:ext cx="1587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342" name="Text Box 22"/>
          <p:cNvSpPr txBox="1">
            <a:spLocks noChangeArrowheads="1"/>
          </p:cNvSpPr>
          <p:nvPr/>
        </p:nvSpPr>
        <p:spPr bwMode="auto">
          <a:xfrm>
            <a:off x="1476375" y="3108325"/>
            <a:ext cx="1301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ar-SA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نمو البذرة</a:t>
            </a:r>
            <a:endParaRPr lang="en-US" sz="28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12343" name="Text Box 23"/>
          <p:cNvSpPr txBox="1">
            <a:spLocks noChangeArrowheads="1"/>
          </p:cNvSpPr>
          <p:nvPr/>
        </p:nvSpPr>
        <p:spPr bwMode="auto">
          <a:xfrm>
            <a:off x="1403648" y="3964994"/>
            <a:ext cx="12698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sz="2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ثلاث مراحل 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12344" name="Text Box 24"/>
          <p:cNvSpPr txBox="1">
            <a:spLocks noChangeArrowheads="1"/>
          </p:cNvSpPr>
          <p:nvPr/>
        </p:nvSpPr>
        <p:spPr bwMode="auto">
          <a:xfrm>
            <a:off x="1512461" y="4829090"/>
            <a:ext cx="2145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SA" sz="20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تحويل المعقد إلى بسيط 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12345" name="Text Box 25"/>
          <p:cNvSpPr txBox="1">
            <a:spLocks noChangeArrowheads="1"/>
          </p:cNvSpPr>
          <p:nvPr/>
        </p:nvSpPr>
        <p:spPr bwMode="auto">
          <a:xfrm>
            <a:off x="1264779" y="5573713"/>
            <a:ext cx="19191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en-US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التشرب وزيادة الحجم </a:t>
            </a:r>
            <a:endParaRPr lang="en-US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312346" name="Group 26"/>
          <p:cNvGrpSpPr>
            <a:grpSpLocks/>
          </p:cNvGrpSpPr>
          <p:nvPr/>
        </p:nvGrpSpPr>
        <p:grpSpPr bwMode="auto">
          <a:xfrm>
            <a:off x="3464506" y="2805011"/>
            <a:ext cx="4622800" cy="3167459"/>
            <a:chOff x="1702" y="1858"/>
            <a:chExt cx="3855" cy="2220"/>
          </a:xfrm>
        </p:grpSpPr>
        <p:sp>
          <p:nvSpPr>
            <p:cNvPr id="312347" name="Freeform 27"/>
            <p:cNvSpPr>
              <a:spLocks/>
            </p:cNvSpPr>
            <p:nvPr/>
          </p:nvSpPr>
          <p:spPr bwMode="gray">
            <a:xfrm>
              <a:off x="4877" y="3211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48" name="Freeform 28"/>
            <p:cNvSpPr>
              <a:spLocks/>
            </p:cNvSpPr>
            <p:nvPr/>
          </p:nvSpPr>
          <p:spPr bwMode="gray">
            <a:xfrm>
              <a:off x="2010" y="3211"/>
              <a:ext cx="316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49" name="Freeform 29"/>
            <p:cNvSpPr>
              <a:spLocks/>
            </p:cNvSpPr>
            <p:nvPr/>
          </p:nvSpPr>
          <p:spPr bwMode="gray">
            <a:xfrm>
              <a:off x="1702" y="3578"/>
              <a:ext cx="3497" cy="500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0" name="Freeform 30"/>
            <p:cNvSpPr>
              <a:spLocks/>
            </p:cNvSpPr>
            <p:nvPr/>
          </p:nvSpPr>
          <p:spPr bwMode="gray">
            <a:xfrm>
              <a:off x="4522" y="2721"/>
              <a:ext cx="601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294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1" name="Freeform 31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431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2" name="Freeform 32"/>
            <p:cNvSpPr>
              <a:spLocks/>
            </p:cNvSpPr>
            <p:nvPr/>
          </p:nvSpPr>
          <p:spPr bwMode="gray">
            <a:xfrm>
              <a:off x="2069" y="2996"/>
              <a:ext cx="2763" cy="509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3" name="Freeform 33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7294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4" name="Freeform 34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745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5" name="Freeform 35"/>
            <p:cNvSpPr>
              <a:spLocks/>
            </p:cNvSpPr>
            <p:nvPr/>
          </p:nvSpPr>
          <p:spPr bwMode="gray">
            <a:xfrm>
              <a:off x="2422" y="2419"/>
              <a:ext cx="2056" cy="498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59" name="Freeform 39"/>
            <p:cNvSpPr>
              <a:spLocks/>
            </p:cNvSpPr>
            <p:nvPr/>
          </p:nvSpPr>
          <p:spPr bwMode="gray">
            <a:xfrm>
              <a:off x="3450" y="1858"/>
              <a:ext cx="830" cy="449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12360" name="Freeform 40"/>
            <p:cNvSpPr>
              <a:spLocks/>
            </p:cNvSpPr>
            <p:nvPr/>
          </p:nvSpPr>
          <p:spPr bwMode="gray">
            <a:xfrm>
              <a:off x="2808" y="1861"/>
              <a:ext cx="1359" cy="502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2362" name="Text Box 42"/>
            <p:cNvSpPr txBox="1">
              <a:spLocks noChangeArrowheads="1"/>
            </p:cNvSpPr>
            <p:nvPr/>
          </p:nvSpPr>
          <p:spPr bwMode="gray">
            <a:xfrm>
              <a:off x="3163" y="2030"/>
              <a:ext cx="5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r>
                <a:rPr lang="ar-SA" b="1" dirty="0" smtClean="0">
                  <a:solidFill>
                    <a:srgbClr val="FFFFFF"/>
                  </a:solidFill>
                  <a:cs typeface="Arial" pitchFamily="34" charset="0"/>
                </a:rPr>
                <a:t> النبات</a:t>
              </a:r>
              <a:endParaRPr 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2363" name="Text Box 43"/>
            <p:cNvSpPr txBox="1">
              <a:spLocks noChangeArrowheads="1"/>
            </p:cNvSpPr>
            <p:nvPr/>
          </p:nvSpPr>
          <p:spPr bwMode="gray">
            <a:xfrm>
              <a:off x="3135" y="2588"/>
              <a:ext cx="63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ar-SA" b="1" dirty="0" smtClean="0">
                  <a:solidFill>
                    <a:srgbClr val="FFFFFF"/>
                  </a:solidFill>
                  <a:cs typeface="Arial" pitchFamily="34" charset="0"/>
                </a:rPr>
                <a:t>أحيائية </a:t>
              </a:r>
              <a:endParaRPr 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2364" name="Text Box 44"/>
            <p:cNvSpPr txBox="1">
              <a:spLocks noChangeArrowheads="1"/>
            </p:cNvSpPr>
            <p:nvPr/>
          </p:nvSpPr>
          <p:spPr bwMode="gray">
            <a:xfrm>
              <a:off x="3109" y="3147"/>
              <a:ext cx="69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  <a:cs typeface="Arial" pitchFamily="34" charset="0"/>
                </a:rPr>
                <a:t> </a:t>
              </a:r>
              <a:r>
                <a:rPr lang="ar-SA" sz="2000" b="1" dirty="0" smtClean="0">
                  <a:solidFill>
                    <a:srgbClr val="FFFFFF"/>
                  </a:solidFill>
                  <a:cs typeface="Arial" pitchFamily="34" charset="0"/>
                </a:rPr>
                <a:t>كيمائية</a:t>
              </a:r>
              <a:endParaRPr lang="en-US" sz="20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2365" name="Text Box 45"/>
            <p:cNvSpPr txBox="1">
              <a:spLocks noChangeArrowheads="1"/>
            </p:cNvSpPr>
            <p:nvPr/>
          </p:nvSpPr>
          <p:spPr bwMode="gray">
            <a:xfrm>
              <a:off x="3058" y="3690"/>
              <a:ext cx="79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ar-SA" sz="2400" b="1" dirty="0" smtClean="0">
                  <a:solidFill>
                    <a:srgbClr val="FFFFFF"/>
                  </a:solidFill>
                  <a:cs typeface="Arial" pitchFamily="34" charset="0"/>
                </a:rPr>
                <a:t>فزيائية </a:t>
              </a:r>
              <a:endParaRPr lang="en-US" sz="24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12366" name="Rectangle 46"/>
          <p:cNvSpPr>
            <a:spLocks noChangeArrowheads="1"/>
          </p:cNvSpPr>
          <p:nvPr/>
        </p:nvSpPr>
        <p:spPr bwMode="gray">
          <a:xfrm>
            <a:off x="503821" y="936045"/>
            <a:ext cx="784887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>
              <a:lnSpc>
                <a:spcPct val="110000"/>
              </a:lnSpc>
            </a:pPr>
            <a:r>
              <a:rPr lang="ar-SA" sz="2800" b="1" dirty="0"/>
              <a:t>تطرأ على البذرة عند إنباتها ثلاثة أنواع من التغيرات هي</a:t>
            </a:r>
            <a:endParaRPr 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12368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223" y="1420813"/>
            <a:ext cx="1769249" cy="143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1" y="1258587"/>
            <a:ext cx="1769249" cy="15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2"/>
          <p:cNvGrpSpPr>
            <a:grpSpLocks/>
          </p:cNvGrpSpPr>
          <p:nvPr/>
        </p:nvGrpSpPr>
        <p:grpSpPr bwMode="auto">
          <a:xfrm>
            <a:off x="0" y="2970213"/>
            <a:ext cx="9144000" cy="142875"/>
            <a:chOff x="0" y="1824"/>
            <a:chExt cx="5760" cy="90"/>
          </a:xfrm>
        </p:grpSpPr>
        <p:sp>
          <p:nvSpPr>
            <p:cNvPr id="292867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2868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92869" name="Group 5"/>
          <p:cNvGrpSpPr>
            <a:grpSpLocks/>
          </p:cNvGrpSpPr>
          <p:nvPr/>
        </p:nvGrpSpPr>
        <p:grpSpPr bwMode="auto">
          <a:xfrm>
            <a:off x="4472284" y="1511272"/>
            <a:ext cx="2681287" cy="4419600"/>
            <a:chOff x="4071" y="1584"/>
            <a:chExt cx="1348" cy="2359"/>
          </a:xfrm>
        </p:grpSpPr>
        <p:grpSp>
          <p:nvGrpSpPr>
            <p:cNvPr id="292870" name="Group 6"/>
            <p:cNvGrpSpPr>
              <a:grpSpLocks/>
            </p:cNvGrpSpPr>
            <p:nvPr/>
          </p:nvGrpSpPr>
          <p:grpSpPr bwMode="auto">
            <a:xfrm rot="3877067">
              <a:off x="4323" y="2848"/>
              <a:ext cx="1577" cy="614"/>
              <a:chOff x="2290" y="2725"/>
              <a:chExt cx="1832" cy="713"/>
            </a:xfrm>
          </p:grpSpPr>
          <p:grpSp>
            <p:nvGrpSpPr>
              <p:cNvPr id="292871" name="Group 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292872" name="Freeform 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873" name="Freeform 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92874" name="Group 1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292875" name="Freeform 1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shade val="0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876" name="Freeform 1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292877" name="Oval 1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878" name="Oval 14"/>
            <p:cNvSpPr>
              <a:spLocks noChangeArrowheads="1"/>
            </p:cNvSpPr>
            <p:nvPr/>
          </p:nvSpPr>
          <p:spPr bwMode="gray">
            <a:xfrm>
              <a:off x="4074" y="1587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879" name="Oval 1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880" name="Oval 1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881" name="Oval 1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grpSp>
          <p:nvGrpSpPr>
            <p:cNvPr id="292882" name="Group 1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29288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88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88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88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</p:grpSp>
        <p:sp>
          <p:nvSpPr>
            <p:cNvPr id="292887" name="Text Box 23"/>
            <p:cNvSpPr txBox="1">
              <a:spLocks noChangeArrowheads="1"/>
            </p:cNvSpPr>
            <p:nvPr/>
          </p:nvSpPr>
          <p:spPr bwMode="gray">
            <a:xfrm rot="3925970">
              <a:off x="4501" y="3009"/>
              <a:ext cx="8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292888" name="Text Box 24"/>
            <p:cNvSpPr txBox="1">
              <a:spLocks noChangeArrowheads="1"/>
            </p:cNvSpPr>
            <p:nvPr/>
          </p:nvSpPr>
          <p:spPr bwMode="gray">
            <a:xfrm rot="3925970">
              <a:off x="4820" y="2828"/>
              <a:ext cx="6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solidFill>
                    <a:srgbClr val="FFFFFF"/>
                  </a:solidFill>
                </a:rPr>
                <a:t>Your Text</a:t>
              </a:r>
            </a:p>
          </p:txBody>
        </p:sp>
      </p:grpSp>
      <p:grpSp>
        <p:nvGrpSpPr>
          <p:cNvPr id="292889" name="Group 25"/>
          <p:cNvGrpSpPr>
            <a:grpSpLocks/>
          </p:cNvGrpSpPr>
          <p:nvPr/>
        </p:nvGrpSpPr>
        <p:grpSpPr bwMode="auto">
          <a:xfrm>
            <a:off x="2235454" y="1636615"/>
            <a:ext cx="2695574" cy="4851707"/>
            <a:chOff x="2832" y="1665"/>
            <a:chExt cx="1200" cy="2153"/>
          </a:xfrm>
        </p:grpSpPr>
        <p:grpSp>
          <p:nvGrpSpPr>
            <p:cNvPr id="292890" name="Group 26"/>
            <p:cNvGrpSpPr>
              <a:grpSpLocks/>
            </p:cNvGrpSpPr>
            <p:nvPr/>
          </p:nvGrpSpPr>
          <p:grpSpPr bwMode="auto">
            <a:xfrm rot="3877067">
              <a:off x="2936" y="2723"/>
              <a:ext cx="1577" cy="614"/>
              <a:chOff x="2290" y="2725"/>
              <a:chExt cx="1832" cy="713"/>
            </a:xfrm>
          </p:grpSpPr>
          <p:grpSp>
            <p:nvGrpSpPr>
              <p:cNvPr id="292891" name="Group 2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292892" name="Freeform 2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893" name="Freeform 2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92894" name="Group 3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292895" name="Freeform 3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896" name="Freeform 3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292897" name="Text Box 33"/>
            <p:cNvSpPr txBox="1">
              <a:spLocks noChangeArrowheads="1"/>
            </p:cNvSpPr>
            <p:nvPr/>
          </p:nvSpPr>
          <p:spPr bwMode="gray">
            <a:xfrm rot="3925970">
              <a:off x="3109" y="2834"/>
              <a:ext cx="8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292898" name="Text Box 34"/>
            <p:cNvSpPr txBox="1">
              <a:spLocks noChangeArrowheads="1"/>
            </p:cNvSpPr>
            <p:nvPr/>
          </p:nvSpPr>
          <p:spPr bwMode="gray">
            <a:xfrm rot="3925970">
              <a:off x="3428" y="2653"/>
              <a:ext cx="6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292899" name="Oval 35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900" name="Oval 36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901" name="Oval 37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902" name="Oval 38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903" name="Oval 39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grpSp>
          <p:nvGrpSpPr>
            <p:cNvPr id="292904" name="Group 40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292905" name="Oval 4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06" name="Oval 4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07" name="Oval 4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08" name="Oval 4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</p:grpSp>
      </p:grpSp>
      <p:sp>
        <p:nvSpPr>
          <p:cNvPr id="29290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تجربة </a:t>
            </a:r>
            <a:r>
              <a:rPr lang="en-US" dirty="0" smtClean="0"/>
              <a:t> </a:t>
            </a:r>
            <a:r>
              <a:rPr lang="ar-SA" dirty="0" smtClean="0"/>
              <a:t> أهمية عامل الغذاء في البذرة</a:t>
            </a:r>
            <a:endParaRPr lang="en-US" dirty="0"/>
          </a:p>
        </p:txBody>
      </p:sp>
      <p:grpSp>
        <p:nvGrpSpPr>
          <p:cNvPr id="292930" name="Group 66"/>
          <p:cNvGrpSpPr>
            <a:grpSpLocks/>
          </p:cNvGrpSpPr>
          <p:nvPr/>
        </p:nvGrpSpPr>
        <p:grpSpPr bwMode="auto">
          <a:xfrm>
            <a:off x="335586" y="1941843"/>
            <a:ext cx="2413965" cy="3998216"/>
            <a:chOff x="2832" y="1665"/>
            <a:chExt cx="1200" cy="2153"/>
          </a:xfrm>
        </p:grpSpPr>
        <p:grpSp>
          <p:nvGrpSpPr>
            <p:cNvPr id="292931" name="Group 67"/>
            <p:cNvGrpSpPr>
              <a:grpSpLocks/>
            </p:cNvGrpSpPr>
            <p:nvPr/>
          </p:nvGrpSpPr>
          <p:grpSpPr bwMode="auto">
            <a:xfrm rot="3877067">
              <a:off x="2936" y="2723"/>
              <a:ext cx="1577" cy="614"/>
              <a:chOff x="2290" y="2725"/>
              <a:chExt cx="1832" cy="713"/>
            </a:xfrm>
          </p:grpSpPr>
          <p:grpSp>
            <p:nvGrpSpPr>
              <p:cNvPr id="292932" name="Group 68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292933" name="Freeform 69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934" name="Freeform 70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292935" name="Group 71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292936" name="Freeform 72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DF5908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2937" name="Freeform 73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292938" name="Text Box 74"/>
            <p:cNvSpPr txBox="1">
              <a:spLocks noChangeArrowheads="1"/>
            </p:cNvSpPr>
            <p:nvPr/>
          </p:nvSpPr>
          <p:spPr bwMode="gray">
            <a:xfrm rot="3925970">
              <a:off x="3109" y="2834"/>
              <a:ext cx="8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292939" name="Text Box 75"/>
            <p:cNvSpPr txBox="1">
              <a:spLocks noChangeArrowheads="1"/>
            </p:cNvSpPr>
            <p:nvPr/>
          </p:nvSpPr>
          <p:spPr bwMode="gray">
            <a:xfrm rot="3925970">
              <a:off x="3428" y="2653"/>
              <a:ext cx="6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292940" name="Oval 76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941" name="Oval 77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292942" name="Oval 78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943" name="Oval 79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292944" name="Oval 80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grpSp>
          <p:nvGrpSpPr>
            <p:cNvPr id="292945" name="Group 81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292946" name="Oval 8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47" name="Oval 8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48" name="Oval 8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  <p:sp>
            <p:nvSpPr>
              <p:cNvPr id="292949" name="Oval 8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ar-SA"/>
              </a:p>
            </p:txBody>
          </p:sp>
        </p:grpSp>
      </p:grpSp>
      <p:sp>
        <p:nvSpPr>
          <p:cNvPr id="292950" name="Text Box 86"/>
          <p:cNvSpPr txBox="1">
            <a:spLocks noChangeArrowheads="1"/>
          </p:cNvSpPr>
          <p:nvPr/>
        </p:nvSpPr>
        <p:spPr bwMode="auto">
          <a:xfrm>
            <a:off x="717909" y="2276872"/>
            <a:ext cx="10723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ar-SA" sz="2800" b="1" dirty="0" smtClean="0">
                <a:solidFill>
                  <a:srgbClr val="080808"/>
                </a:solidFill>
              </a:rPr>
              <a:t> بذور فول  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292954" name="Text Box 90"/>
          <p:cNvSpPr txBox="1">
            <a:spLocks noChangeArrowheads="1"/>
          </p:cNvSpPr>
          <p:nvPr/>
        </p:nvSpPr>
        <p:spPr bwMode="auto">
          <a:xfrm>
            <a:off x="2637887" y="2060848"/>
            <a:ext cx="13901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ar-SA" sz="2400" b="1" dirty="0" smtClean="0">
                <a:solidFill>
                  <a:srgbClr val="080808"/>
                </a:solidFill>
              </a:rPr>
              <a:t> شفرات </a:t>
            </a:r>
          </a:p>
          <a:p>
            <a:pPr algn="l" eaLnBrk="0" hangingPunct="0"/>
            <a:r>
              <a:rPr lang="ar-SA" sz="2400" b="1" dirty="0" smtClean="0">
                <a:solidFill>
                  <a:srgbClr val="080808"/>
                </a:solidFill>
              </a:rPr>
              <a:t>أطباق بتري</a:t>
            </a:r>
          </a:p>
          <a:p>
            <a:pPr algn="l" eaLnBrk="0" hangingPunct="0"/>
            <a:r>
              <a:rPr lang="ar-SA" sz="2400" b="1" dirty="0" smtClean="0">
                <a:solidFill>
                  <a:srgbClr val="080808"/>
                </a:solidFill>
              </a:rPr>
              <a:t>ورق ترشيح</a:t>
            </a:r>
            <a:endParaRPr lang="en-US" sz="2400" b="1" dirty="0" smtClean="0">
              <a:solidFill>
                <a:srgbClr val="080808"/>
              </a:solidFill>
            </a:endParaRPr>
          </a:p>
        </p:txBody>
      </p:sp>
      <p:sp>
        <p:nvSpPr>
          <p:cNvPr id="292955" name="Text Box 91"/>
          <p:cNvSpPr txBox="1">
            <a:spLocks noChangeArrowheads="1"/>
          </p:cNvSpPr>
          <p:nvPr/>
        </p:nvSpPr>
        <p:spPr bwMode="auto">
          <a:xfrm>
            <a:off x="4375667" y="1931231"/>
            <a:ext cx="18969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en-US" sz="2400" b="1" dirty="0" smtClean="0">
                <a:solidFill>
                  <a:srgbClr val="080808"/>
                </a:solidFill>
              </a:rPr>
              <a:t> </a:t>
            </a:r>
            <a:r>
              <a:rPr lang="ar-SA" sz="2400" b="1" dirty="0" smtClean="0">
                <a:solidFill>
                  <a:srgbClr val="080808"/>
                </a:solidFill>
              </a:rPr>
              <a:t>ماء مقطر</a:t>
            </a:r>
          </a:p>
          <a:p>
            <a:pPr algn="r" rtl="1" eaLnBrk="0" hangingPunct="0"/>
            <a:r>
              <a:rPr lang="ar-SA" sz="2400" b="1" dirty="0" smtClean="0">
                <a:solidFill>
                  <a:srgbClr val="080808"/>
                </a:solidFill>
              </a:rPr>
              <a:t> </a:t>
            </a:r>
            <a:r>
              <a:rPr lang="ar-SA" sz="2400" b="1" dirty="0" err="1" smtClean="0">
                <a:solidFill>
                  <a:srgbClr val="080808"/>
                </a:solidFill>
              </a:rPr>
              <a:t>كلوركس</a:t>
            </a:r>
            <a:r>
              <a:rPr lang="ar-SA" sz="2400" b="1" dirty="0" smtClean="0">
                <a:solidFill>
                  <a:srgbClr val="080808"/>
                </a:solidFill>
              </a:rPr>
              <a:t> 5%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292956" name="Rectangle 92"/>
          <p:cNvSpPr>
            <a:spLocks noChangeArrowheads="1"/>
          </p:cNvSpPr>
          <p:nvPr/>
        </p:nvSpPr>
        <p:spPr bwMode="auto">
          <a:xfrm>
            <a:off x="335586" y="985112"/>
            <a:ext cx="5867400" cy="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3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43794"/>
            <a:ext cx="1800225" cy="4385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1838400" cy="563562"/>
          </a:xfrm>
        </p:spPr>
        <p:txBody>
          <a:bodyPr/>
          <a:lstStyle/>
          <a:p>
            <a:pPr algn="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الطريقة :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33121" y="692696"/>
            <a:ext cx="835292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نأخذ( 3+1كنترول )بذور نابتة ظهر فيها الجذير  تعقم البذور  </a:t>
            </a:r>
            <a:r>
              <a:rPr lang="ar-SA" sz="2400" b="1" dirty="0" err="1" smtClean="0"/>
              <a:t>بكلوركس</a:t>
            </a:r>
            <a:r>
              <a:rPr lang="ar-SA" sz="2400" b="1" dirty="0" smtClean="0"/>
              <a:t> 5% تم تغسل جيد بالماء المقطر .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نمسك البذرة بالملقط و ننزع الجنين باستخدام الشفرة 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تترك بعض البذور الكاملة لتمثل </a:t>
            </a:r>
            <a:r>
              <a:rPr lang="ar-SA" sz="2400" b="1" dirty="0" err="1" smtClean="0"/>
              <a:t>الكنترول</a:t>
            </a:r>
            <a:r>
              <a:rPr lang="ar-SA" sz="2400" b="1" dirty="0" smtClean="0"/>
              <a:t>.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توضع البذور في أطباق بتري محتوية على ورق ترشيح مبلل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تترك الأطباق في ظروف ملائمة للنمو مع مراعاة إضافة الماء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تترك التجربة لمدة أسبوع مع ملاحظة الأطباق.</a:t>
            </a:r>
          </a:p>
          <a:p>
            <a:pPr marL="285750" indent="-285750" rtl="1">
              <a:buFont typeface="Arial" pitchFamily="34" charset="0"/>
              <a:buChar char="•"/>
            </a:pPr>
            <a:r>
              <a:rPr lang="ar-SA" sz="2400" b="1" dirty="0" smtClean="0"/>
              <a:t>تحسب نسبة الإنبات وتدون النتائج مع صور وتناقش النتيجة. </a:t>
            </a:r>
          </a:p>
          <a:p>
            <a:pPr marL="285750" indent="-285750" rtl="1">
              <a:buFont typeface="Arial" pitchFamily="34" charset="0"/>
              <a:buChar char="•"/>
            </a:pPr>
            <a:endParaRPr lang="ar-SA" sz="2400" b="1" dirty="0"/>
          </a:p>
        </p:txBody>
      </p:sp>
      <p:sp>
        <p:nvSpPr>
          <p:cNvPr id="4" name="AutoShape 2" descr="https://encrypted-tbn2.gstatic.com/images?q=tbn:ANd9GcSKZv0m3V_IdaPN1GePzCSCcQKoqKf0P_-4Hs0C34kY-MXLwjKO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0686"/>
            <a:ext cx="2419350" cy="246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6" name="Picture 6" descr="http://3.bp.blogspot.com/_qSGriDGZOEI/TNo_8Pu2VDI/AAAAAAAAAKU/2YMTAc05L-4/s320/embry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142" y="3830686"/>
            <a:ext cx="2621210" cy="2464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689" name="Picture 9" descr="http://www.unimedica.net/images/uploads/products/13479615357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9" y="3830686"/>
            <a:ext cx="2638057" cy="242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3496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8706" name="Picture 2" descr="http://img.photobucket.com/albums/v608/MaineMan/986wides/100_2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7" y="1052736"/>
            <a:ext cx="4776465" cy="53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8708" name="Picture 4" descr="http://img.photobucket.com/albums/v608/MaineMan/986wides/100_2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11128" cy="54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685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" y="444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Barley Seed Germination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419475" y="803275"/>
            <a:ext cx="2978150" cy="4903788"/>
          </a:xfrm>
          <a:custGeom>
            <a:avLst/>
            <a:gdLst/>
            <a:ahLst/>
            <a:cxnLst>
              <a:cxn ang="0">
                <a:pos x="380" y="5440"/>
              </a:cxn>
              <a:cxn ang="0">
                <a:pos x="420" y="2440"/>
              </a:cxn>
              <a:cxn ang="0">
                <a:pos x="1280" y="420"/>
              </a:cxn>
              <a:cxn ang="0">
                <a:pos x="2980" y="1800"/>
              </a:cxn>
              <a:cxn ang="0">
                <a:pos x="380" y="5440"/>
              </a:cxn>
            </a:cxnLst>
            <a:rect l="0" t="0" r="r" b="b"/>
            <a:pathLst>
              <a:path w="3340" h="5500">
                <a:moveTo>
                  <a:pt x="380" y="5440"/>
                </a:moveTo>
                <a:cubicBezTo>
                  <a:pt x="40" y="5380"/>
                  <a:pt x="820" y="3820"/>
                  <a:pt x="420" y="2440"/>
                </a:cubicBezTo>
                <a:cubicBezTo>
                  <a:pt x="20" y="1060"/>
                  <a:pt x="0" y="840"/>
                  <a:pt x="1280" y="420"/>
                </a:cubicBezTo>
                <a:cubicBezTo>
                  <a:pt x="2560" y="0"/>
                  <a:pt x="3340" y="100"/>
                  <a:pt x="2980" y="1800"/>
                </a:cubicBezTo>
                <a:cubicBezTo>
                  <a:pt x="2620" y="3500"/>
                  <a:pt x="720" y="5500"/>
                  <a:pt x="380" y="5440"/>
                </a:cubicBezTo>
                <a:close/>
              </a:path>
            </a:pathLst>
          </a:custGeom>
          <a:solidFill>
            <a:schemeClr val="bg1"/>
          </a:solidFill>
          <a:ln w="171450" cmpd="sng">
            <a:solidFill>
              <a:srgbClr val="804000"/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3429000" y="803275"/>
            <a:ext cx="2978150" cy="4903788"/>
          </a:xfrm>
          <a:custGeom>
            <a:avLst/>
            <a:gdLst/>
            <a:ahLst/>
            <a:cxnLst>
              <a:cxn ang="0">
                <a:pos x="380" y="5440"/>
              </a:cxn>
              <a:cxn ang="0">
                <a:pos x="420" y="2440"/>
              </a:cxn>
              <a:cxn ang="0">
                <a:pos x="1280" y="420"/>
              </a:cxn>
              <a:cxn ang="0">
                <a:pos x="2980" y="1800"/>
              </a:cxn>
              <a:cxn ang="0">
                <a:pos x="380" y="5440"/>
              </a:cxn>
            </a:cxnLst>
            <a:rect l="0" t="0" r="r" b="b"/>
            <a:pathLst>
              <a:path w="3340" h="5500">
                <a:moveTo>
                  <a:pt x="380" y="5440"/>
                </a:moveTo>
                <a:cubicBezTo>
                  <a:pt x="40" y="5380"/>
                  <a:pt x="820" y="3820"/>
                  <a:pt x="420" y="2440"/>
                </a:cubicBezTo>
                <a:cubicBezTo>
                  <a:pt x="20" y="1060"/>
                  <a:pt x="0" y="840"/>
                  <a:pt x="1280" y="420"/>
                </a:cubicBezTo>
                <a:cubicBezTo>
                  <a:pt x="2560" y="0"/>
                  <a:pt x="3340" y="100"/>
                  <a:pt x="2980" y="1800"/>
                </a:cubicBezTo>
                <a:cubicBezTo>
                  <a:pt x="2620" y="3500"/>
                  <a:pt x="720" y="5500"/>
                  <a:pt x="380" y="5440"/>
                </a:cubicBezTo>
                <a:close/>
              </a:path>
            </a:pathLst>
          </a:custGeom>
          <a:noFill/>
          <a:ln w="63500" cap="flat" cmpd="sng">
            <a:solidFill>
              <a:srgbClr val="FFCC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663700" y="357188"/>
            <a:ext cx="4689475" cy="6153150"/>
          </a:xfrm>
          <a:custGeom>
            <a:avLst/>
            <a:gdLst/>
            <a:ahLst/>
            <a:cxnLst>
              <a:cxn ang="0">
                <a:pos x="1500" y="6140"/>
              </a:cxn>
              <a:cxn ang="0">
                <a:pos x="1100" y="2480"/>
              </a:cxn>
              <a:cxn ang="0">
                <a:pos x="3520" y="520"/>
              </a:cxn>
              <a:cxn ang="0">
                <a:pos x="5260" y="1760"/>
              </a:cxn>
              <a:cxn ang="0">
                <a:pos x="1500" y="6140"/>
              </a:cxn>
            </a:cxnLst>
            <a:rect l="0" t="0" r="r" b="b"/>
            <a:pathLst>
              <a:path w="5260" h="6900">
                <a:moveTo>
                  <a:pt x="1500" y="6140"/>
                </a:moveTo>
                <a:cubicBezTo>
                  <a:pt x="0" y="5380"/>
                  <a:pt x="500" y="3620"/>
                  <a:pt x="1100" y="2480"/>
                </a:cubicBezTo>
                <a:cubicBezTo>
                  <a:pt x="1560" y="1260"/>
                  <a:pt x="2820" y="680"/>
                  <a:pt x="3520" y="520"/>
                </a:cubicBezTo>
                <a:cubicBezTo>
                  <a:pt x="4220" y="360"/>
                  <a:pt x="5260" y="0"/>
                  <a:pt x="5260" y="1760"/>
                </a:cubicBezTo>
                <a:cubicBezTo>
                  <a:pt x="5260" y="3520"/>
                  <a:pt x="3000" y="6900"/>
                  <a:pt x="1500" y="6140"/>
                </a:cubicBezTo>
                <a:close/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413000" y="2139950"/>
            <a:ext cx="1373188" cy="3621088"/>
          </a:xfrm>
          <a:custGeom>
            <a:avLst/>
            <a:gdLst/>
            <a:ahLst/>
            <a:cxnLst>
              <a:cxn ang="0">
                <a:pos x="880" y="4040"/>
              </a:cxn>
              <a:cxn ang="0">
                <a:pos x="520" y="2840"/>
              </a:cxn>
              <a:cxn ang="0">
                <a:pos x="400" y="3740"/>
              </a:cxn>
              <a:cxn ang="0">
                <a:pos x="0" y="2640"/>
              </a:cxn>
              <a:cxn ang="0">
                <a:pos x="380" y="1200"/>
              </a:cxn>
              <a:cxn ang="0">
                <a:pos x="480" y="2320"/>
              </a:cxn>
              <a:cxn ang="0">
                <a:pos x="800" y="60"/>
              </a:cxn>
              <a:cxn ang="0">
                <a:pos x="1460" y="1880"/>
              </a:cxn>
              <a:cxn ang="0">
                <a:pos x="880" y="4040"/>
              </a:cxn>
            </a:cxnLst>
            <a:rect l="0" t="0" r="r" b="b"/>
            <a:pathLst>
              <a:path w="1540" h="4060">
                <a:moveTo>
                  <a:pt x="880" y="4040"/>
                </a:moveTo>
                <a:cubicBezTo>
                  <a:pt x="550" y="4060"/>
                  <a:pt x="640" y="2840"/>
                  <a:pt x="520" y="2840"/>
                </a:cubicBezTo>
                <a:cubicBezTo>
                  <a:pt x="400" y="2840"/>
                  <a:pt x="620" y="3680"/>
                  <a:pt x="400" y="3740"/>
                </a:cubicBezTo>
                <a:cubicBezTo>
                  <a:pt x="180" y="3800"/>
                  <a:pt x="3" y="3063"/>
                  <a:pt x="0" y="2640"/>
                </a:cubicBezTo>
                <a:cubicBezTo>
                  <a:pt x="0" y="2160"/>
                  <a:pt x="140" y="1220"/>
                  <a:pt x="380" y="1200"/>
                </a:cubicBezTo>
                <a:cubicBezTo>
                  <a:pt x="620" y="1180"/>
                  <a:pt x="220" y="2480"/>
                  <a:pt x="480" y="2320"/>
                </a:cubicBezTo>
                <a:cubicBezTo>
                  <a:pt x="740" y="2160"/>
                  <a:pt x="480" y="120"/>
                  <a:pt x="800" y="60"/>
                </a:cubicBezTo>
                <a:cubicBezTo>
                  <a:pt x="1120" y="0"/>
                  <a:pt x="1380" y="960"/>
                  <a:pt x="1460" y="1880"/>
                </a:cubicBezTo>
                <a:cubicBezTo>
                  <a:pt x="1540" y="2800"/>
                  <a:pt x="1210" y="4020"/>
                  <a:pt x="880" y="404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660775" y="3962400"/>
            <a:ext cx="803275" cy="509588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310" y="20"/>
              </a:cxn>
              <a:cxn ang="0">
                <a:pos x="506" y="90"/>
              </a:cxn>
            </a:cxnLst>
            <a:rect l="0" t="0" r="r" b="b"/>
            <a:pathLst>
              <a:path w="506" h="321">
                <a:moveTo>
                  <a:pt x="0" y="321"/>
                </a:moveTo>
                <a:cubicBezTo>
                  <a:pt x="52" y="271"/>
                  <a:pt x="234" y="40"/>
                  <a:pt x="310" y="20"/>
                </a:cubicBezTo>
                <a:cubicBezTo>
                  <a:pt x="386" y="0"/>
                  <a:pt x="465" y="76"/>
                  <a:pt x="506" y="9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4124325" y="1676400"/>
            <a:ext cx="1582738" cy="301625"/>
          </a:xfrm>
          <a:custGeom>
            <a:avLst/>
            <a:gdLst/>
            <a:ahLst/>
            <a:cxnLst>
              <a:cxn ang="0">
                <a:pos x="928" y="190"/>
              </a:cxn>
              <a:cxn ang="0">
                <a:pos x="842" y="67"/>
              </a:cxn>
              <a:cxn ang="0">
                <a:pos x="0" y="0"/>
              </a:cxn>
            </a:cxnLst>
            <a:rect l="0" t="0" r="r" b="b"/>
            <a:pathLst>
              <a:path w="997" h="190">
                <a:moveTo>
                  <a:pt x="928" y="190"/>
                </a:moveTo>
                <a:cubicBezTo>
                  <a:pt x="914" y="170"/>
                  <a:pt x="997" y="99"/>
                  <a:pt x="842" y="67"/>
                </a:cubicBezTo>
                <a:cubicBezTo>
                  <a:pt x="707" y="22"/>
                  <a:pt x="175" y="14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474913" y="2282825"/>
            <a:ext cx="1628775" cy="3219450"/>
            <a:chOff x="1559" y="1438"/>
            <a:chExt cx="1026" cy="2028"/>
          </a:xfrm>
        </p:grpSpPr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559" y="1444"/>
              <a:ext cx="1021" cy="1325"/>
            </a:xfrm>
            <a:custGeom>
              <a:avLst/>
              <a:gdLst/>
              <a:ahLst/>
              <a:cxnLst>
                <a:cxn ang="0">
                  <a:pos x="1560" y="0"/>
                </a:cxn>
                <a:cxn ang="0">
                  <a:pos x="1600" y="1320"/>
                </a:cxn>
                <a:cxn ang="0">
                  <a:pos x="260" y="2320"/>
                </a:cxn>
                <a:cxn ang="0">
                  <a:pos x="220" y="1470"/>
                </a:cxn>
              </a:cxnLst>
              <a:rect l="0" t="0" r="r" b="b"/>
              <a:pathLst>
                <a:path w="1817" h="2360">
                  <a:moveTo>
                    <a:pt x="1560" y="0"/>
                  </a:moveTo>
                  <a:cubicBezTo>
                    <a:pt x="1567" y="220"/>
                    <a:pt x="1817" y="933"/>
                    <a:pt x="1600" y="1320"/>
                  </a:cubicBezTo>
                  <a:cubicBezTo>
                    <a:pt x="1456" y="1666"/>
                    <a:pt x="520" y="2360"/>
                    <a:pt x="260" y="2320"/>
                  </a:cubicBezTo>
                  <a:cubicBezTo>
                    <a:pt x="0" y="2280"/>
                    <a:pt x="191" y="1641"/>
                    <a:pt x="220" y="147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564" y="1438"/>
              <a:ext cx="1021" cy="2028"/>
            </a:xfrm>
            <a:custGeom>
              <a:avLst/>
              <a:gdLst/>
              <a:ahLst/>
              <a:cxnLst>
                <a:cxn ang="0">
                  <a:pos x="1560" y="0"/>
                </a:cxn>
                <a:cxn ang="0">
                  <a:pos x="1600" y="1320"/>
                </a:cxn>
                <a:cxn ang="0">
                  <a:pos x="260" y="2320"/>
                </a:cxn>
                <a:cxn ang="0">
                  <a:pos x="300" y="3440"/>
                </a:cxn>
              </a:cxnLst>
              <a:rect l="0" t="0" r="r" b="b"/>
              <a:pathLst>
                <a:path w="1817" h="3611">
                  <a:moveTo>
                    <a:pt x="1560" y="0"/>
                  </a:moveTo>
                  <a:cubicBezTo>
                    <a:pt x="1567" y="220"/>
                    <a:pt x="1817" y="933"/>
                    <a:pt x="1600" y="1320"/>
                  </a:cubicBezTo>
                  <a:cubicBezTo>
                    <a:pt x="1456" y="1666"/>
                    <a:pt x="520" y="2360"/>
                    <a:pt x="260" y="2320"/>
                  </a:cubicBezTo>
                  <a:cubicBezTo>
                    <a:pt x="0" y="2280"/>
                    <a:pt x="271" y="3611"/>
                    <a:pt x="300" y="344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4570413" y="2282825"/>
            <a:ext cx="1358900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6132513" y="3460750"/>
            <a:ext cx="730250" cy="695325"/>
          </a:xfrm>
          <a:custGeom>
            <a:avLst/>
            <a:gdLst/>
            <a:ahLst/>
            <a:cxnLst>
              <a:cxn ang="0">
                <a:pos x="820" y="780"/>
              </a:cxn>
              <a:cxn ang="0">
                <a:pos x="240" y="560"/>
              </a:cxn>
              <a:cxn ang="0">
                <a:pos x="20" y="0"/>
              </a:cxn>
            </a:cxnLst>
            <a:rect l="0" t="0" r="r" b="b"/>
            <a:pathLst>
              <a:path w="820" h="780">
                <a:moveTo>
                  <a:pt x="820" y="780"/>
                </a:moveTo>
                <a:cubicBezTo>
                  <a:pt x="720" y="743"/>
                  <a:pt x="373" y="690"/>
                  <a:pt x="240" y="560"/>
                </a:cubicBezTo>
                <a:cubicBezTo>
                  <a:pt x="0" y="380"/>
                  <a:pt x="66" y="117"/>
                  <a:pt x="2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6343650" y="1236663"/>
            <a:ext cx="2571750" cy="366712"/>
            <a:chOff x="3996" y="779"/>
            <a:chExt cx="1620" cy="231"/>
          </a:xfrm>
        </p:grpSpPr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4159" y="795"/>
              <a:ext cx="1023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 flipH="1">
              <a:off x="3996" y="865"/>
              <a:ext cx="163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29" name="Text Box 57"/>
            <p:cNvSpPr txBox="1">
              <a:spLocks noChangeArrowheads="1"/>
            </p:cNvSpPr>
            <p:nvPr/>
          </p:nvSpPr>
          <p:spPr bwMode="auto">
            <a:xfrm>
              <a:off x="4142" y="779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FF0000"/>
                  </a:solidFill>
                  <a:latin typeface="Calibri"/>
                </a:rPr>
                <a:t>Fruit+Seed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Coat</a:t>
              </a:r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5818188" y="1571625"/>
            <a:ext cx="3100387" cy="366713"/>
            <a:chOff x="3665" y="990"/>
            <a:chExt cx="1953" cy="231"/>
          </a:xfrm>
        </p:grpSpPr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4159" y="1011"/>
              <a:ext cx="1023" cy="1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 flipH="1">
              <a:off x="3665" y="1118"/>
              <a:ext cx="494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4144" y="990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Endosperm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157913" y="1931988"/>
            <a:ext cx="2757487" cy="366712"/>
            <a:chOff x="3879" y="1217"/>
            <a:chExt cx="1737" cy="231"/>
          </a:xfrm>
        </p:grpSpPr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4159" y="1229"/>
              <a:ext cx="1023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879" y="1281"/>
              <a:ext cx="280" cy="22"/>
            </a:xfrm>
            <a:custGeom>
              <a:avLst/>
              <a:gdLst/>
              <a:ahLst/>
              <a:cxnLst>
                <a:cxn ang="0">
                  <a:pos x="501" y="40"/>
                </a:cxn>
                <a:cxn ang="0">
                  <a:pos x="0" y="0"/>
                </a:cxn>
              </a:cxnLst>
              <a:rect l="0" t="0" r="r" b="b"/>
              <a:pathLst>
                <a:path w="501" h="40">
                  <a:moveTo>
                    <a:pt x="501" y="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4142" y="1217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FF0000"/>
                  </a:solidFill>
                  <a:latin typeface="Calibri"/>
                </a:rPr>
                <a:t>Aleurone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Layer</a:t>
              </a:r>
            </a:p>
          </p:txBody>
        </p: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6880225" y="2220913"/>
            <a:ext cx="2339975" cy="366712"/>
            <a:chOff x="4334" y="1399"/>
            <a:chExt cx="1474" cy="231"/>
          </a:xfrm>
        </p:grpSpPr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4339" y="1419"/>
              <a:ext cx="1181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2" name="Text Box 60"/>
            <p:cNvSpPr txBox="1">
              <a:spLocks noChangeArrowheads="1"/>
            </p:cNvSpPr>
            <p:nvPr/>
          </p:nvSpPr>
          <p:spPr bwMode="auto">
            <a:xfrm>
              <a:off x="4334" y="1399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Storage Protein</a:t>
              </a:r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6889750" y="3981450"/>
            <a:ext cx="2339975" cy="366713"/>
            <a:chOff x="4340" y="2508"/>
            <a:chExt cx="1474" cy="231"/>
          </a:xfrm>
        </p:grpSpPr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345" y="2524"/>
              <a:ext cx="1022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3" name="Text Box 61"/>
            <p:cNvSpPr txBox="1">
              <a:spLocks noChangeArrowheads="1"/>
            </p:cNvSpPr>
            <p:nvPr/>
          </p:nvSpPr>
          <p:spPr bwMode="auto">
            <a:xfrm>
              <a:off x="4340" y="2508"/>
              <a:ext cx="14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Amino Acids</a:t>
              </a:r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334250" y="2536825"/>
            <a:ext cx="954088" cy="1428750"/>
            <a:chOff x="4620" y="1598"/>
            <a:chExt cx="601" cy="900"/>
          </a:xfrm>
        </p:grpSpPr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4620" y="1685"/>
              <a:ext cx="365" cy="764"/>
            </a:xfrm>
            <a:custGeom>
              <a:avLst/>
              <a:gdLst/>
              <a:ahLst/>
              <a:cxnLst>
                <a:cxn ang="0">
                  <a:pos x="650" y="0"/>
                </a:cxn>
                <a:cxn ang="0">
                  <a:pos x="430" y="640"/>
                </a:cxn>
                <a:cxn ang="0">
                  <a:pos x="0" y="1360"/>
                </a:cxn>
              </a:cxnLst>
              <a:rect l="0" t="0" r="r" b="b"/>
              <a:pathLst>
                <a:path w="650" h="1360">
                  <a:moveTo>
                    <a:pt x="650" y="0"/>
                  </a:moveTo>
                  <a:cubicBezTo>
                    <a:pt x="613" y="107"/>
                    <a:pt x="538" y="414"/>
                    <a:pt x="430" y="640"/>
                  </a:cubicBezTo>
                  <a:cubicBezTo>
                    <a:pt x="330" y="830"/>
                    <a:pt x="90" y="1210"/>
                    <a:pt x="0" y="136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 rot="-3688330">
              <a:off x="4652" y="1972"/>
              <a:ext cx="856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4" name="Text Box 62"/>
            <p:cNvSpPr txBox="1">
              <a:spLocks noChangeArrowheads="1"/>
            </p:cNvSpPr>
            <p:nvPr/>
          </p:nvSpPr>
          <p:spPr bwMode="auto">
            <a:xfrm rot="-3700667">
              <a:off x="4674" y="191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hydrolysis</a:t>
              </a: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5122861" y="2244725"/>
            <a:ext cx="1289049" cy="1684338"/>
            <a:chOff x="3227" y="1414"/>
            <a:chExt cx="812" cy="1061"/>
          </a:xfrm>
        </p:grpSpPr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3227" y="1663"/>
              <a:ext cx="225" cy="337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10" y="350"/>
                </a:cxn>
                <a:cxn ang="0">
                  <a:pos x="400" y="0"/>
                </a:cxn>
              </a:cxnLst>
              <a:rect l="0" t="0" r="r" b="b"/>
              <a:pathLst>
                <a:path w="400" h="600">
                  <a:moveTo>
                    <a:pt x="0" y="600"/>
                  </a:moveTo>
                  <a:cubicBezTo>
                    <a:pt x="35" y="558"/>
                    <a:pt x="160" y="420"/>
                    <a:pt x="210" y="350"/>
                  </a:cubicBezTo>
                  <a:cubicBezTo>
                    <a:pt x="260" y="280"/>
                    <a:pt x="388" y="100"/>
                    <a:pt x="400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 rot="17581003">
              <a:off x="3404" y="1908"/>
              <a:ext cx="938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5" name="Text Box 63"/>
            <p:cNvSpPr txBox="1">
              <a:spLocks noChangeArrowheads="1"/>
            </p:cNvSpPr>
            <p:nvPr/>
          </p:nvSpPr>
          <p:spPr bwMode="auto">
            <a:xfrm rot="17587459">
              <a:off x="3521" y="1680"/>
              <a:ext cx="78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sz="2000" dirty="0">
                  <a:solidFill>
                    <a:srgbClr val="FF0000"/>
                  </a:solidFill>
                  <a:latin typeface="Calibri"/>
                </a:rPr>
                <a:t>ترجمة </a:t>
              </a:r>
              <a:endParaRPr lang="en-US" sz="2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4565649" y="3559174"/>
            <a:ext cx="1052510" cy="2079625"/>
            <a:chOff x="2876" y="2242"/>
            <a:chExt cx="590" cy="1048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876" y="2242"/>
              <a:ext cx="296" cy="366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112" y="174"/>
                </a:cxn>
                <a:cxn ang="0">
                  <a:pos x="296" y="0"/>
                </a:cxn>
              </a:cxnLst>
              <a:rect l="0" t="0" r="r" b="b"/>
              <a:pathLst>
                <a:path w="296" h="366">
                  <a:moveTo>
                    <a:pt x="0" y="366"/>
                  </a:moveTo>
                  <a:cubicBezTo>
                    <a:pt x="19" y="334"/>
                    <a:pt x="63" y="235"/>
                    <a:pt x="112" y="174"/>
                  </a:cubicBezTo>
                  <a:cubicBezTo>
                    <a:pt x="166" y="120"/>
                    <a:pt x="258" y="36"/>
                    <a:pt x="296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 rot="-3269852">
              <a:off x="2900" y="2723"/>
              <a:ext cx="938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36" name="Text Box 64"/>
            <p:cNvSpPr txBox="1">
              <a:spLocks noChangeArrowheads="1"/>
            </p:cNvSpPr>
            <p:nvPr/>
          </p:nvSpPr>
          <p:spPr bwMode="auto">
            <a:xfrm rot="18324760">
              <a:off x="2928" y="2720"/>
              <a:ext cx="86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b="1" dirty="0">
                  <a:solidFill>
                    <a:srgbClr val="FF0000"/>
                  </a:solidFill>
                  <a:latin typeface="Calibri"/>
                </a:rPr>
                <a:t>نسخ         </a:t>
              </a:r>
              <a:endParaRPr lang="en-US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2822575" y="1203325"/>
            <a:ext cx="1504950" cy="677863"/>
            <a:chOff x="1778" y="758"/>
            <a:chExt cx="948" cy="427"/>
          </a:xfrm>
        </p:grpSpPr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 rot="-2514515">
              <a:off x="1778" y="823"/>
              <a:ext cx="938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2480" y="933"/>
              <a:ext cx="185" cy="252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50" y="250"/>
                </a:cxn>
                <a:cxn ang="0">
                  <a:pos x="0" y="450"/>
                </a:cxn>
              </a:cxnLst>
              <a:rect l="0" t="0" r="r" b="b"/>
              <a:pathLst>
                <a:path w="330" h="450">
                  <a:moveTo>
                    <a:pt x="330" y="0"/>
                  </a:moveTo>
                  <a:cubicBezTo>
                    <a:pt x="283" y="43"/>
                    <a:pt x="105" y="175"/>
                    <a:pt x="50" y="250"/>
                  </a:cubicBezTo>
                  <a:cubicBezTo>
                    <a:pt x="10" y="440"/>
                    <a:pt x="10" y="408"/>
                    <a:pt x="0" y="45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37" name="Text Box 65"/>
            <p:cNvSpPr txBox="1">
              <a:spLocks noChangeArrowheads="1"/>
            </p:cNvSpPr>
            <p:nvPr/>
          </p:nvSpPr>
          <p:spPr bwMode="auto">
            <a:xfrm rot="-2498069">
              <a:off x="1862" y="75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hydrolysis</a:t>
              </a:r>
            </a:p>
          </p:txBody>
        </p:sp>
      </p:grp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4279900" y="1244600"/>
            <a:ext cx="1371600" cy="366713"/>
            <a:chOff x="2696" y="784"/>
            <a:chExt cx="864" cy="231"/>
          </a:xfrm>
        </p:grpSpPr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699" y="801"/>
              <a:ext cx="857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38" name="Text Box 66"/>
            <p:cNvSpPr txBox="1">
              <a:spLocks noChangeArrowheads="1"/>
            </p:cNvSpPr>
            <p:nvPr/>
          </p:nvSpPr>
          <p:spPr bwMode="auto">
            <a:xfrm>
              <a:off x="2696" y="78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starch</a:t>
              </a:r>
            </a:p>
          </p:txBody>
        </p: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3667125" y="1871663"/>
            <a:ext cx="1371600" cy="366712"/>
            <a:chOff x="2310" y="1179"/>
            <a:chExt cx="864" cy="231"/>
          </a:xfrm>
        </p:grpSpPr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2324" y="1207"/>
              <a:ext cx="776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9" name="Text Box 67"/>
            <p:cNvSpPr txBox="1">
              <a:spLocks noChangeArrowheads="1"/>
            </p:cNvSpPr>
            <p:nvPr/>
          </p:nvSpPr>
          <p:spPr bwMode="auto">
            <a:xfrm>
              <a:off x="2310" y="117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</a:rPr>
                <a:t>sugar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4572000" y="22621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/>
                <a:sym typeface="Symbol" pitchFamily="18" charset="2"/>
              </a:rPr>
              <a:t>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-amylase </a:t>
            </a:r>
          </a:p>
        </p:txBody>
      </p: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4749800" y="3201988"/>
            <a:ext cx="1371600" cy="366712"/>
            <a:chOff x="2992" y="2017"/>
            <a:chExt cx="864" cy="231"/>
          </a:xfrm>
        </p:grpSpPr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002" y="2028"/>
              <a:ext cx="452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1" name="Text Box 69"/>
            <p:cNvSpPr txBox="1">
              <a:spLocks noChangeArrowheads="1"/>
            </p:cNvSpPr>
            <p:nvPr/>
          </p:nvSpPr>
          <p:spPr bwMode="auto">
            <a:xfrm>
              <a:off x="2992" y="2017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RNA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4178300" y="4157663"/>
            <a:ext cx="1384300" cy="366712"/>
            <a:chOff x="2632" y="2619"/>
            <a:chExt cx="872" cy="231"/>
          </a:xfrm>
        </p:grpSpPr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632" y="2629"/>
              <a:ext cx="452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2" name="Text Box 70"/>
            <p:cNvSpPr txBox="1">
              <a:spLocks noChangeArrowheads="1"/>
            </p:cNvSpPr>
            <p:nvPr/>
          </p:nvSpPr>
          <p:spPr bwMode="auto">
            <a:xfrm>
              <a:off x="2640" y="261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DNA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2982913" y="4348163"/>
            <a:ext cx="1379537" cy="366712"/>
            <a:chOff x="1879" y="2739"/>
            <a:chExt cx="869" cy="231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879" y="2753"/>
              <a:ext cx="372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3" name="Text Box 71"/>
            <p:cNvSpPr txBox="1">
              <a:spLocks noChangeArrowheads="1"/>
            </p:cNvSpPr>
            <p:nvPr/>
          </p:nvSpPr>
          <p:spPr bwMode="auto">
            <a:xfrm>
              <a:off x="1884" y="273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GA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1343025" y="5907088"/>
            <a:ext cx="1704975" cy="366712"/>
            <a:chOff x="846" y="3721"/>
            <a:chExt cx="1074" cy="231"/>
          </a:xfrm>
        </p:grpSpPr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846" y="3730"/>
              <a:ext cx="1022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4" name="Text Box 72"/>
            <p:cNvSpPr txBox="1">
              <a:spLocks noChangeArrowheads="1"/>
            </p:cNvSpPr>
            <p:nvPr/>
          </p:nvSpPr>
          <p:spPr bwMode="auto">
            <a:xfrm>
              <a:off x="1056" y="3721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b="1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امتصاص الماء</a:t>
              </a:r>
              <a:endParaRPr lang="en-US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414338" y="4886325"/>
            <a:ext cx="2925762" cy="1052513"/>
            <a:chOff x="261" y="3078"/>
            <a:chExt cx="1843" cy="663"/>
          </a:xfrm>
        </p:grpSpPr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992" y="3078"/>
              <a:ext cx="1112" cy="663"/>
            </a:xfrm>
            <a:custGeom>
              <a:avLst/>
              <a:gdLst/>
              <a:ahLst/>
              <a:cxnLst>
                <a:cxn ang="0">
                  <a:pos x="0" y="840"/>
                </a:cxn>
                <a:cxn ang="0">
                  <a:pos x="1240" y="1040"/>
                </a:cxn>
                <a:cxn ang="0">
                  <a:pos x="1980" y="0"/>
                </a:cxn>
              </a:cxnLst>
              <a:rect l="0" t="0" r="r" b="b"/>
              <a:pathLst>
                <a:path w="1980" h="1180">
                  <a:moveTo>
                    <a:pt x="0" y="840"/>
                  </a:moveTo>
                  <a:cubicBezTo>
                    <a:pt x="207" y="873"/>
                    <a:pt x="910" y="1180"/>
                    <a:pt x="1240" y="1040"/>
                  </a:cubicBezTo>
                  <a:cubicBezTo>
                    <a:pt x="1570" y="900"/>
                    <a:pt x="1842" y="196"/>
                    <a:pt x="1980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61" y="3472"/>
              <a:ext cx="695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5" name="Text Box 73"/>
            <p:cNvSpPr txBox="1">
              <a:spLocks noChangeArrowheads="1"/>
            </p:cNvSpPr>
            <p:nvPr/>
          </p:nvSpPr>
          <p:spPr bwMode="auto">
            <a:xfrm>
              <a:off x="272" y="34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water</a:t>
              </a:r>
              <a:r>
                <a:rPr lang="en-US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0" y="5080001"/>
            <a:ext cx="2706688" cy="395288"/>
            <a:chOff x="0" y="3248"/>
            <a:chExt cx="1705" cy="249"/>
          </a:xfrm>
        </p:grpSpPr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0" y="3264"/>
              <a:ext cx="1022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1070" y="3248"/>
              <a:ext cx="635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6" name="Text Box 74"/>
            <p:cNvSpPr txBox="1">
              <a:spLocks noChangeArrowheads="1"/>
            </p:cNvSpPr>
            <p:nvPr/>
          </p:nvSpPr>
          <p:spPr bwMode="auto">
            <a:xfrm>
              <a:off x="0" y="3264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b="1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قمة الجذير </a:t>
              </a:r>
              <a:endParaRPr lang="en-US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219075" y="3200396"/>
            <a:ext cx="2398713" cy="371475"/>
            <a:chOff x="138" y="2016"/>
            <a:chExt cx="1511" cy="234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38" y="2056"/>
              <a:ext cx="1022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1160" y="2098"/>
              <a:ext cx="489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7" name="Text Box 75"/>
            <p:cNvSpPr txBox="1">
              <a:spLocks noChangeArrowheads="1"/>
            </p:cNvSpPr>
            <p:nvPr/>
          </p:nvSpPr>
          <p:spPr bwMode="auto">
            <a:xfrm>
              <a:off x="144" y="2016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b="1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الريشة </a:t>
              </a:r>
              <a:endParaRPr lang="en-US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1" name="Group 104"/>
          <p:cNvGrpSpPr>
            <a:grpSpLocks/>
          </p:cNvGrpSpPr>
          <p:nvPr/>
        </p:nvGrpSpPr>
        <p:grpSpPr bwMode="auto">
          <a:xfrm>
            <a:off x="2016125" y="3503613"/>
            <a:ext cx="366713" cy="1652587"/>
            <a:chOff x="1270" y="2207"/>
            <a:chExt cx="231" cy="1041"/>
          </a:xfrm>
        </p:grpSpPr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 rot="-5079480">
              <a:off x="879" y="2640"/>
              <a:ext cx="1022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8" name="Text Box 76"/>
            <p:cNvSpPr txBox="1">
              <a:spLocks noChangeArrowheads="1"/>
            </p:cNvSpPr>
            <p:nvPr/>
          </p:nvSpPr>
          <p:spPr bwMode="auto">
            <a:xfrm rot="-5069135">
              <a:off x="954" y="252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growth</a:t>
              </a:r>
              <a:r>
                <a:rPr lang="en-US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949325" y="2056831"/>
            <a:ext cx="2166938" cy="574642"/>
            <a:chOff x="598" y="1379"/>
            <a:chExt cx="1365" cy="252"/>
          </a:xfrm>
        </p:grpSpPr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598" y="1379"/>
              <a:ext cx="1023" cy="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1621" y="1400"/>
              <a:ext cx="342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9" name="Text Box 77"/>
            <p:cNvSpPr txBox="1">
              <a:spLocks noChangeArrowheads="1"/>
            </p:cNvSpPr>
            <p:nvPr/>
          </p:nvSpPr>
          <p:spPr bwMode="auto">
            <a:xfrm>
              <a:off x="672" y="1379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ar-EG" sz="2000" b="1" dirty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فلقة 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1219200" y="2376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sym typeface="Symbol" pitchFamily="18" charset="2"/>
              </a:rPr>
              <a:t>monocot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2057400" y="160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sym typeface="Symbol" pitchFamily="18" charset="2"/>
              </a:rPr>
              <a:t>maltose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162" name="Text Box 90"/>
          <p:cNvSpPr txBox="1">
            <a:spLocks noChangeArrowheads="1"/>
          </p:cNvSpPr>
          <p:nvPr/>
        </p:nvSpPr>
        <p:spPr bwMode="auto">
          <a:xfrm>
            <a:off x="228600" y="4038600"/>
            <a:ext cx="142557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EG" b="1" dirty="0">
                <a:solidFill>
                  <a:prstClr val="black"/>
                </a:solidFill>
                <a:latin typeface="Calibri"/>
              </a:rPr>
              <a:t>الجنين 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77" name="Text Box 105"/>
          <p:cNvSpPr txBox="1">
            <a:spLocks noChangeArrowheads="1"/>
          </p:cNvSpPr>
          <p:nvPr/>
        </p:nvSpPr>
        <p:spPr bwMode="auto">
          <a:xfrm>
            <a:off x="4949825" y="191135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exocytosis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4571013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1" grpId="0" animBg="1"/>
      <p:bldP spid="3084" grpId="0" animBg="1"/>
      <p:bldP spid="3094" grpId="0" animBg="1"/>
      <p:bldP spid="3104" grpId="0" animBg="1"/>
      <p:bldP spid="3140" grpId="0" build="p" autoUpdateAnimBg="0" advAuto="0"/>
      <p:bldP spid="3150" grpId="0" build="p" autoUpdateAnimBg="0"/>
      <p:bldP spid="3151" grpId="0" build="p" autoUpdateAnimBg="0" advAuto="0"/>
      <p:bldP spid="3162" grpId="0" animBg="1" autoUpdateAnimBg="0"/>
      <p:bldP spid="3177" grpId="0" build="p" autoUpdateAnimBg="0"/>
    </p:bldLst>
  </p:timing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TotalTime>156</TotalTime>
  <Words>328</Words>
  <Application>Microsoft Office PowerPoint</Application>
  <PresentationFormat>عرض على الشاشة (3:4)‏</PresentationFormat>
  <Paragraphs>85</Paragraphs>
  <Slides>10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578TGp_CleanCity_light_ani</vt:lpstr>
      <vt:lpstr>Office Theme</vt:lpstr>
      <vt:lpstr>373 bot lab 2</vt:lpstr>
      <vt:lpstr>محتويات </vt:lpstr>
      <vt:lpstr>البذرة</vt:lpstr>
      <vt:lpstr> شروط الإنبات</vt:lpstr>
      <vt:lpstr>التغيرات التي تحدث للبذور أثناء الإنبات</vt:lpstr>
      <vt:lpstr>تجربة   أهمية عامل الغذاء في البذرة</vt:lpstr>
      <vt:lpstr> الطريقة : </vt:lpstr>
      <vt:lpstr>الشريحة 8</vt:lpstr>
      <vt:lpstr>الشريحة 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373 bot lab 2</dc:title>
  <dc:creator>yasmeen</dc:creator>
  <cp:lastModifiedBy>a</cp:lastModifiedBy>
  <cp:revision>21</cp:revision>
  <dcterms:created xsi:type="dcterms:W3CDTF">2013-09-16T21:41:08Z</dcterms:created>
  <dcterms:modified xsi:type="dcterms:W3CDTF">2016-12-04T12:54:57Z</dcterms:modified>
</cp:coreProperties>
</file>