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9" r:id="rId3"/>
    <p:sldId id="295" r:id="rId4"/>
    <p:sldId id="296" r:id="rId5"/>
    <p:sldId id="291" r:id="rId6"/>
    <p:sldId id="258" r:id="rId7"/>
    <p:sldId id="264" r:id="rId8"/>
    <p:sldId id="292" r:id="rId9"/>
    <p:sldId id="293" r:id="rId10"/>
    <p:sldId id="294" r:id="rId11"/>
    <p:sldId id="28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DD903"/>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4660"/>
  </p:normalViewPr>
  <p:slideViewPr>
    <p:cSldViewPr>
      <p:cViewPr varScale="1">
        <p:scale>
          <a:sx n="59" d="100"/>
          <a:sy n="59" d="100"/>
        </p:scale>
        <p:origin x="1372" y="5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7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0B76D33D-CB7C-479A-BFD6-7C688B2C249C}"/>
    <pc:docChg chg="modSld">
      <pc:chgData name="Abdelrhman Z Gaafar" userId="727f7c06-4644-461f-a89c-178d40a3c8fc" providerId="ADAL" clId="{0B76D33D-CB7C-479A-BFD6-7C688B2C249C}" dt="2022-04-11T07:43:18.691" v="26" actId="20577"/>
      <pc:docMkLst>
        <pc:docMk/>
      </pc:docMkLst>
      <pc:sldChg chg="modSp mod">
        <pc:chgData name="Abdelrhman Z Gaafar" userId="727f7c06-4644-461f-a89c-178d40a3c8fc" providerId="ADAL" clId="{0B76D33D-CB7C-479A-BFD6-7C688B2C249C}" dt="2022-04-11T07:43:12.355" v="25" actId="20577"/>
        <pc:sldMkLst>
          <pc:docMk/>
          <pc:sldMk cId="0" sldId="258"/>
        </pc:sldMkLst>
        <pc:spChg chg="mod">
          <ac:chgData name="Abdelrhman Z Gaafar" userId="727f7c06-4644-461f-a89c-178d40a3c8fc" providerId="ADAL" clId="{0B76D33D-CB7C-479A-BFD6-7C688B2C249C}" dt="2022-04-11T07:43:12.355" v="25" actId="20577"/>
          <ac:spMkLst>
            <pc:docMk/>
            <pc:sldMk cId="0" sldId="258"/>
            <ac:spMk id="6167" creationId="{00000000-0000-0000-0000-000000000000}"/>
          </ac:spMkLst>
        </pc:spChg>
      </pc:sldChg>
      <pc:sldChg chg="modSp mod">
        <pc:chgData name="Abdelrhman Z Gaafar" userId="727f7c06-4644-461f-a89c-178d40a3c8fc" providerId="ADAL" clId="{0B76D33D-CB7C-479A-BFD6-7C688B2C249C}" dt="2022-04-11T07:43:18.691" v="26" actId="20577"/>
        <pc:sldMkLst>
          <pc:docMk/>
          <pc:sldMk cId="0" sldId="264"/>
        </pc:sldMkLst>
        <pc:spChg chg="mod">
          <ac:chgData name="Abdelrhman Z Gaafar" userId="727f7c06-4644-461f-a89c-178d40a3c8fc" providerId="ADAL" clId="{0B76D33D-CB7C-479A-BFD6-7C688B2C249C}" dt="2022-04-11T07:43:18.691" v="26" actId="20577"/>
          <ac:spMkLst>
            <pc:docMk/>
            <pc:sldMk cId="0" sldId="264"/>
            <ac:spMk id="12330" creationId="{00000000-0000-0000-0000-000000000000}"/>
          </ac:spMkLst>
        </pc:spChg>
      </pc:sldChg>
      <pc:sldChg chg="modSp mod">
        <pc:chgData name="Abdelrhman Z Gaafar" userId="727f7c06-4644-461f-a89c-178d40a3c8fc" providerId="ADAL" clId="{0B76D33D-CB7C-479A-BFD6-7C688B2C249C}" dt="2022-04-11T07:42:39.434" v="10" actId="20577"/>
        <pc:sldMkLst>
          <pc:docMk/>
          <pc:sldMk cId="3013242705" sldId="289"/>
        </pc:sldMkLst>
        <pc:spChg chg="mod">
          <ac:chgData name="Abdelrhman Z Gaafar" userId="727f7c06-4644-461f-a89c-178d40a3c8fc" providerId="ADAL" clId="{0B76D33D-CB7C-479A-BFD6-7C688B2C249C}" dt="2022-04-11T07:42:39.434" v="10" actId="20577"/>
          <ac:spMkLst>
            <pc:docMk/>
            <pc:sldMk cId="3013242705" sldId="289"/>
            <ac:spMk id="2050" creationId="{00000000-0000-0000-0000-000000000000}"/>
          </ac:spMkLst>
        </pc:spChg>
      </pc:sldChg>
      <pc:sldChg chg="modSp mod">
        <pc:chgData name="Abdelrhman Z Gaafar" userId="727f7c06-4644-461f-a89c-178d40a3c8fc" providerId="ADAL" clId="{0B76D33D-CB7C-479A-BFD6-7C688B2C249C}" dt="2022-04-11T07:42:58.117" v="22" actId="20577"/>
        <pc:sldMkLst>
          <pc:docMk/>
          <pc:sldMk cId="1193138572" sldId="291"/>
        </pc:sldMkLst>
        <pc:spChg chg="mod">
          <ac:chgData name="Abdelrhman Z Gaafar" userId="727f7c06-4644-461f-a89c-178d40a3c8fc" providerId="ADAL" clId="{0B76D33D-CB7C-479A-BFD6-7C688B2C249C}" dt="2022-04-11T07:42:58.117" v="22" actId="20577"/>
          <ac:spMkLst>
            <pc:docMk/>
            <pc:sldMk cId="1193138572" sldId="291"/>
            <ac:spMk id="4" creationId="{00000000-0000-0000-0000-000000000000}"/>
          </ac:spMkLst>
        </pc:spChg>
      </pc:sldChg>
    </pc:docChg>
  </pc:docChgLst>
  <pc:docChgLst>
    <pc:chgData name="Abdelrhman Z Gaafar" userId="727f7c06-4644-461f-a89c-178d40a3c8fc" providerId="ADAL" clId="{1A42245F-E182-4EEE-92B6-701E399FB669}"/>
    <pc:docChg chg="delSld">
      <pc:chgData name="Abdelrhman Z Gaafar" userId="727f7c06-4644-461f-a89c-178d40a3c8fc" providerId="ADAL" clId="{1A42245F-E182-4EEE-92B6-701E399FB669}" dt="2021-03-29T07:04:58.087" v="0" actId="47"/>
      <pc:docMkLst>
        <pc:docMk/>
      </pc:docMkLst>
      <pc:sldChg chg="del">
        <pc:chgData name="Abdelrhman Z Gaafar" userId="727f7c06-4644-461f-a89c-178d40a3c8fc" providerId="ADAL" clId="{1A42245F-E182-4EEE-92B6-701E399FB669}" dt="2021-03-29T07:04:58.087" v="0" actId="47"/>
        <pc:sldMkLst>
          <pc:docMk/>
          <pc:sldMk cId="0" sldId="28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ar-SA" dirty="0"/>
              <a:t> تأثير الهرمونات المختلفة </a:t>
            </a:r>
            <a:r>
              <a:rPr lang="ar-SA" baseline="0" dirty="0"/>
              <a:t> على تكوين كلوروفيل فلقات الخيار </a:t>
            </a:r>
            <a:endParaRPr lang="ar-SA" dirty="0"/>
          </a:p>
        </c:rich>
      </c:tx>
      <c:overlay val="0"/>
    </c:title>
    <c:autoTitleDeleted val="0"/>
    <c:plotArea>
      <c:layout/>
      <c:lineChart>
        <c:grouping val="percentStacked"/>
        <c:varyColors val="0"/>
        <c:ser>
          <c:idx val="0"/>
          <c:order val="0"/>
          <c:tx>
            <c:strRef>
              <c:f>ورقة1!$B$1</c:f>
              <c:strCache>
                <c:ptCount val="1"/>
                <c:pt idx="0">
                  <c:v>سلسلة 1</c:v>
                </c:pt>
              </c:strCache>
            </c:strRef>
          </c:tx>
          <c:marker>
            <c:symbol val="none"/>
          </c:marker>
          <c:dLbls>
            <c:delete val="1"/>
          </c:dLbls>
          <c:cat>
            <c:strRef>
              <c:f>ورقة1!$A$2:$A$5</c:f>
              <c:strCache>
                <c:ptCount val="4"/>
                <c:pt idx="0">
                  <c:v>فئة 1</c:v>
                </c:pt>
                <c:pt idx="1">
                  <c:v>فئة 2</c:v>
                </c:pt>
                <c:pt idx="2">
                  <c:v>فئة 3</c:v>
                </c:pt>
                <c:pt idx="3">
                  <c:v>فئة 4</c:v>
                </c:pt>
              </c:strCache>
            </c:strRef>
          </c:cat>
          <c:val>
            <c:numRef>
              <c:f>ورقة1!$B$2:$B$5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41A-41D6-963F-BEDE63D6B27E}"/>
            </c:ext>
          </c:extLst>
        </c:ser>
        <c:ser>
          <c:idx val="1"/>
          <c:order val="1"/>
          <c:tx>
            <c:strRef>
              <c:f>ورقة1!$C$1</c:f>
              <c:strCache>
                <c:ptCount val="1"/>
                <c:pt idx="0">
                  <c:v>سلسلة 2</c:v>
                </c:pt>
              </c:strCache>
            </c:strRef>
          </c:tx>
          <c:marker>
            <c:symbol val="none"/>
          </c:marker>
          <c:dLbls>
            <c:delete val="1"/>
          </c:dLbls>
          <c:cat>
            <c:strRef>
              <c:f>ورقة1!$A$2:$A$5</c:f>
              <c:strCache>
                <c:ptCount val="4"/>
                <c:pt idx="0">
                  <c:v>فئة 1</c:v>
                </c:pt>
                <c:pt idx="1">
                  <c:v>فئة 2</c:v>
                </c:pt>
                <c:pt idx="2">
                  <c:v>فئة 3</c:v>
                </c:pt>
                <c:pt idx="3">
                  <c:v>فئة 4</c:v>
                </c:pt>
              </c:strCache>
            </c:strRef>
          </c:cat>
          <c:val>
            <c:numRef>
              <c:f>ورقة1!$C$2:$C$5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41A-41D6-963F-BEDE63D6B27E}"/>
            </c:ext>
          </c:extLst>
        </c:ser>
        <c:ser>
          <c:idx val="2"/>
          <c:order val="2"/>
          <c:tx>
            <c:strRef>
              <c:f>ورقة1!$D$1</c:f>
              <c:strCache>
                <c:ptCount val="1"/>
                <c:pt idx="0">
                  <c:v>سلسلة 3</c:v>
                </c:pt>
              </c:strCache>
            </c:strRef>
          </c:tx>
          <c:marker>
            <c:symbol val="none"/>
          </c:marker>
          <c:dLbls>
            <c:delete val="1"/>
          </c:dLbls>
          <c:cat>
            <c:strRef>
              <c:f>ورقة1!$A$2:$A$5</c:f>
              <c:strCache>
                <c:ptCount val="4"/>
                <c:pt idx="0">
                  <c:v>فئة 1</c:v>
                </c:pt>
                <c:pt idx="1">
                  <c:v>فئة 2</c:v>
                </c:pt>
                <c:pt idx="2">
                  <c:v>فئة 3</c:v>
                </c:pt>
                <c:pt idx="3">
                  <c:v>فئة 4</c:v>
                </c:pt>
              </c:strCache>
            </c:strRef>
          </c:cat>
          <c:val>
            <c:numRef>
              <c:f>ورقة1!$D$2:$D$5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41A-41D6-963F-BEDE63D6B27E}"/>
            </c:ext>
          </c:extLst>
        </c:ser>
        <c:dLbls>
          <c:showLegendKey val="0"/>
          <c:showVal val="1"/>
          <c:showCatName val="0"/>
          <c:showSerName val="0"/>
          <c:showPercent val="0"/>
          <c:showBubbleSize val="0"/>
        </c:dLbls>
        <c:smooth val="0"/>
        <c:axId val="96248192"/>
        <c:axId val="96263552"/>
      </c:lineChart>
      <c:catAx>
        <c:axId val="96248192"/>
        <c:scaling>
          <c:orientation val="minMax"/>
        </c:scaling>
        <c:delete val="1"/>
        <c:axPos val="b"/>
        <c:title>
          <c:tx>
            <c:rich>
              <a:bodyPr/>
              <a:lstStyle/>
              <a:p>
                <a:pPr>
                  <a:defRPr/>
                </a:pPr>
                <a:r>
                  <a:rPr lang="ar-SA" dirty="0"/>
                  <a:t>تركيز</a:t>
                </a:r>
                <a:r>
                  <a:rPr lang="ar-SA" baseline="0" dirty="0"/>
                  <a:t> الهرمونات </a:t>
                </a:r>
                <a:endParaRPr lang="ar-SA" dirty="0"/>
              </a:p>
            </c:rich>
          </c:tx>
          <c:overlay val="0"/>
        </c:title>
        <c:numFmt formatCode="General" sourceLinked="0"/>
        <c:majorTickMark val="none"/>
        <c:minorTickMark val="none"/>
        <c:tickLblPos val="none"/>
        <c:crossAx val="96263552"/>
        <c:crosses val="autoZero"/>
        <c:auto val="1"/>
        <c:lblAlgn val="ctr"/>
        <c:lblOffset val="100"/>
        <c:noMultiLvlLbl val="0"/>
      </c:catAx>
      <c:valAx>
        <c:axId val="96263552"/>
        <c:scaling>
          <c:orientation val="minMax"/>
        </c:scaling>
        <c:delete val="1"/>
        <c:axPos val="r"/>
        <c:majorGridlines/>
        <c:title>
          <c:tx>
            <c:rich>
              <a:bodyPr rot="-5400000" vert="horz"/>
              <a:lstStyle/>
              <a:p>
                <a:pPr>
                  <a:defRPr/>
                </a:pPr>
                <a:r>
                  <a:rPr lang="ar-SA" dirty="0"/>
                  <a:t> الامتصاص</a:t>
                </a:r>
              </a:p>
            </c:rich>
          </c:tx>
          <c:overlay val="0"/>
        </c:title>
        <c:numFmt formatCode="0%" sourceLinked="1"/>
        <c:majorTickMark val="none"/>
        <c:minorTickMark val="none"/>
        <c:tickLblPos val="none"/>
        <c:crossAx val="96248192"/>
        <c:crosses val="max"/>
        <c:crossBetween val="between"/>
      </c:valAx>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F222A0-1165-4551-BA5C-DE7811E9DF50}" type="slidenum">
              <a:rPr lang="en-US"/>
              <a:pPr/>
              <a:t>‹#›</a:t>
            </a:fld>
            <a:endParaRPr lang="en-US"/>
          </a:p>
        </p:txBody>
      </p:sp>
    </p:spTree>
    <p:extLst>
      <p:ext uri="{BB962C8B-B14F-4D97-AF65-F5344CB8AC3E}">
        <p14:creationId xmlns:p14="http://schemas.microsoft.com/office/powerpoint/2010/main" val="402280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38E95A5-86E6-43AF-B996-E346CE786F55}" type="slidenum">
              <a:rPr lang="en-US"/>
              <a:pPr/>
              <a:t>‹#›</a:t>
            </a:fld>
            <a:endParaRPr lang="en-US"/>
          </a:p>
        </p:txBody>
      </p:sp>
    </p:spTree>
    <p:extLst>
      <p:ext uri="{BB962C8B-B14F-4D97-AF65-F5344CB8AC3E}">
        <p14:creationId xmlns:p14="http://schemas.microsoft.com/office/powerpoint/2010/main" val="3939183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59A00-731B-4CAE-AB8C-405A266A24D1}"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59A00-731B-4CAE-AB8C-405A266A24D1}" type="slidenum">
              <a:rPr lang="en-US"/>
              <a:pPr/>
              <a:t>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88281-7C2B-4B1A-9A70-FB264F8C9C82}" type="slidenum">
              <a:rPr lang="en-US"/>
              <a:pPr/>
              <a:t>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420C3-8A7C-4F77-A0DD-3EF7EB1DBF05}" type="slidenum">
              <a:rPr lang="en-US"/>
              <a:pPr/>
              <a:t>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6E61E-34BF-471F-BA3E-AD5EBE5E966E}" type="slidenum">
              <a:rPr lang="en-US"/>
              <a:pPr/>
              <a:t>11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pPr lvl="0"/>
            <a:r>
              <a:rPr lang="ar-SA" noProof="0"/>
              <a:t>انقر لتحرير نمط العنوان الثانوي الرئيسي</a:t>
            </a:r>
            <a:endParaRPr lang="en-US" noProof="0"/>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096000" y="6445250"/>
            <a:ext cx="1100138" cy="276225"/>
          </a:xfrm>
        </p:spPr>
        <p:txBody>
          <a:bodyPr/>
          <a:lstStyle>
            <a:lvl1pPr>
              <a:defRPr/>
            </a:lvl1pPr>
          </a:lstStyle>
          <a:p>
            <a:fld id="{153EC4BF-FD35-44A5-9F1C-E55D6C857431}" type="slidenum">
              <a:rPr lang="en-US"/>
              <a:pPr/>
              <a:t>‹#›</a:t>
            </a:fld>
            <a:endParaRPr lang="en-US"/>
          </a:p>
        </p:txBody>
      </p:sp>
      <p:sp>
        <p:nvSpPr>
          <p:cNvPr id="3138" name="Rectangle 66"/>
          <p:cNvSpPr>
            <a:spLocks noChangeArrowheads="1"/>
          </p:cNvSpPr>
          <p:nvPr/>
        </p:nvSpPr>
        <p:spPr bwMode="gray">
          <a:xfrm>
            <a:off x="2476500" y="1289050"/>
            <a:ext cx="6667500" cy="170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pPr lvl="0"/>
            <a:r>
              <a:rPr lang="ar-SA" noProof="0"/>
              <a:t>انقر لتحرير نمط العنوان الرئيسي</a:t>
            </a:r>
            <a:endParaRPr lang="en-US" noProof="0"/>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1" name="Rectangle 29"/>
          <p:cNvSpPr>
            <a:spLocks noChangeArrowheads="1"/>
          </p:cNvSpPr>
          <p:nvPr/>
        </p:nvSpPr>
        <p:spPr bwMode="gray">
          <a:xfrm>
            <a:off x="762000" y="1066800"/>
            <a:ext cx="8382000" cy="1509713"/>
          </a:xfrm>
          <a:prstGeom prst="rect">
            <a:avLst/>
          </a:prstGeom>
          <a:blipFill dpi="0" rotWithShape="0">
            <a:blip r:embed="rId2" cstate="print"/>
            <a:srcRect/>
            <a:stretch>
              <a:fillRect b="-15205"/>
            </a:stretch>
          </a:blip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5" name="Text Box 33"/>
          <p:cNvSpPr txBox="1">
            <a:spLocks noChangeArrowheads="1"/>
          </p:cNvSpPr>
          <p:nvPr/>
        </p:nvSpPr>
        <p:spPr bwMode="gray">
          <a:xfrm>
            <a:off x="7459663" y="6248400"/>
            <a:ext cx="130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200">
                <a:latin typeface="Arial Black" pitchFamily="34" charset="0"/>
              </a:rPr>
              <a:t>L/O/G/O</a:t>
            </a:r>
          </a:p>
        </p:txBody>
      </p:sp>
      <p:pic>
        <p:nvPicPr>
          <p:cNvPr id="3104" name="Picture 32" descr="2"/>
          <p:cNvPicPr>
            <a:picLocks noChangeAspect="1" noChangeArrowheads="1"/>
          </p:cNvPicPr>
          <p:nvPr/>
        </p:nvPicPr>
        <p:blipFill>
          <a:blip r:embed="rId3" cstate="print">
            <a:extLst>
              <a:ext uri="{28A0092B-C50C-407E-A947-70E740481C1C}">
                <a14:useLocalDpi xmlns:a14="http://schemas.microsoft.com/office/drawing/2010/main" val="0"/>
              </a:ext>
            </a:extLst>
          </a:blip>
          <a:srcRect l="2814" b="12524"/>
          <a:stretch>
            <a:fillRect/>
          </a:stretch>
        </p:blipFill>
        <p:spPr bwMode="gray">
          <a:xfrm>
            <a:off x="0" y="3302000"/>
            <a:ext cx="40386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91E4DFA-8C32-4E2D-80D9-30F531386A3E}" type="slidenum">
              <a:rPr lang="en-US"/>
              <a:pPr/>
              <a:t>‹#›</a:t>
            </a:fld>
            <a:endParaRPr lang="en-US"/>
          </a:p>
        </p:txBody>
      </p:sp>
    </p:spTree>
    <p:extLst>
      <p:ext uri="{BB962C8B-B14F-4D97-AF65-F5344CB8AC3E}">
        <p14:creationId xmlns:p14="http://schemas.microsoft.com/office/powerpoint/2010/main" val="218760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34188" y="457200"/>
            <a:ext cx="1852612" cy="5668963"/>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276350" y="457200"/>
            <a:ext cx="5405438" cy="56689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9718730-2E4E-4220-94E8-F5BBF86DDC74}" type="slidenum">
              <a:rPr lang="en-US"/>
              <a:pPr/>
              <a:t>‹#›</a:t>
            </a:fld>
            <a:endParaRPr lang="en-US"/>
          </a:p>
        </p:txBody>
      </p:sp>
    </p:spTree>
    <p:extLst>
      <p:ext uri="{BB962C8B-B14F-4D97-AF65-F5344CB8AC3E}">
        <p14:creationId xmlns:p14="http://schemas.microsoft.com/office/powerpoint/2010/main" val="331208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1276350" y="1600200"/>
            <a:ext cx="741045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1295400" y="6245225"/>
            <a:ext cx="2133600" cy="476250"/>
          </a:xfrm>
        </p:spPr>
        <p:txBody>
          <a:bodyPr/>
          <a:lstStyle>
            <a:lvl1pPr>
              <a:defRPr/>
            </a:lvl1pPr>
          </a:lstStyle>
          <a:p>
            <a:endParaRPr lang="en-US"/>
          </a:p>
        </p:txBody>
      </p:sp>
      <p:sp>
        <p:nvSpPr>
          <p:cNvPr id="5" name="عنصر نائب للتذييل 4"/>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28D5716E-DAFA-416F-BDE5-5FEE07D8F1FF}" type="slidenum">
              <a:rPr lang="en-US"/>
              <a:pPr/>
              <a:t>‹#›</a:t>
            </a:fld>
            <a:endParaRPr lang="en-US"/>
          </a:p>
        </p:txBody>
      </p:sp>
    </p:spTree>
    <p:extLst>
      <p:ext uri="{BB962C8B-B14F-4D97-AF65-F5344CB8AC3E}">
        <p14:creationId xmlns:p14="http://schemas.microsoft.com/office/powerpoint/2010/main" val="278098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1276350"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a:xfrm>
            <a:off x="12954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538538"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3D17F70-4A73-4A0C-A3A0-9ABD41EEB26B}" type="slidenum">
              <a:rPr lang="en-US"/>
              <a:pPr/>
              <a:t>‹#›</a:t>
            </a:fld>
            <a:endParaRPr lang="en-US"/>
          </a:p>
        </p:txBody>
      </p:sp>
    </p:spTree>
    <p:extLst>
      <p:ext uri="{BB962C8B-B14F-4D97-AF65-F5344CB8AC3E}">
        <p14:creationId xmlns:p14="http://schemas.microsoft.com/office/powerpoint/2010/main" val="366032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B583C0E-C4D8-430B-94E7-18084FB4A0C6}" type="slidenum">
              <a:rPr lang="en-US"/>
              <a:pPr/>
              <a:t>‹#›</a:t>
            </a:fld>
            <a:endParaRPr lang="en-US"/>
          </a:p>
        </p:txBody>
      </p:sp>
    </p:spTree>
    <p:extLst>
      <p:ext uri="{BB962C8B-B14F-4D97-AF65-F5344CB8AC3E}">
        <p14:creationId xmlns:p14="http://schemas.microsoft.com/office/powerpoint/2010/main" val="89039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075C8B5-F264-45AE-A548-00DA588EEF04}" type="slidenum">
              <a:rPr lang="en-US"/>
              <a:pPr/>
              <a:t>‹#›</a:t>
            </a:fld>
            <a:endParaRPr lang="en-US"/>
          </a:p>
        </p:txBody>
      </p:sp>
    </p:spTree>
    <p:extLst>
      <p:ext uri="{BB962C8B-B14F-4D97-AF65-F5344CB8AC3E}">
        <p14:creationId xmlns:p14="http://schemas.microsoft.com/office/powerpoint/2010/main" val="202612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6E02855-1024-4A9D-8F1A-38F6AF14E6D0}" type="slidenum">
              <a:rPr lang="en-US"/>
              <a:pPr/>
              <a:t>‹#›</a:t>
            </a:fld>
            <a:endParaRPr lang="en-US"/>
          </a:p>
        </p:txBody>
      </p:sp>
    </p:spTree>
    <p:extLst>
      <p:ext uri="{BB962C8B-B14F-4D97-AF65-F5344CB8AC3E}">
        <p14:creationId xmlns:p14="http://schemas.microsoft.com/office/powerpoint/2010/main" val="22789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B3643052-CBD5-478A-ADD7-509CEF8374DA}" type="slidenum">
              <a:rPr lang="en-US"/>
              <a:pPr/>
              <a:t>‹#›</a:t>
            </a:fld>
            <a:endParaRPr lang="en-US"/>
          </a:p>
        </p:txBody>
      </p:sp>
    </p:spTree>
    <p:extLst>
      <p:ext uri="{BB962C8B-B14F-4D97-AF65-F5344CB8AC3E}">
        <p14:creationId xmlns:p14="http://schemas.microsoft.com/office/powerpoint/2010/main" val="929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CAB9D2C2-2E33-42E2-B4BF-C3EFCAB4EDBE}" type="slidenum">
              <a:rPr lang="en-US"/>
              <a:pPr/>
              <a:t>‹#›</a:t>
            </a:fld>
            <a:endParaRPr lang="en-US"/>
          </a:p>
        </p:txBody>
      </p:sp>
    </p:spTree>
    <p:extLst>
      <p:ext uri="{BB962C8B-B14F-4D97-AF65-F5344CB8AC3E}">
        <p14:creationId xmlns:p14="http://schemas.microsoft.com/office/powerpoint/2010/main" val="35312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67DBFA7A-5773-4C97-A25C-A515369A1B5F}" type="slidenum">
              <a:rPr lang="en-US"/>
              <a:pPr/>
              <a:t>‹#›</a:t>
            </a:fld>
            <a:endParaRPr lang="en-US"/>
          </a:p>
        </p:txBody>
      </p:sp>
    </p:spTree>
    <p:extLst>
      <p:ext uri="{BB962C8B-B14F-4D97-AF65-F5344CB8AC3E}">
        <p14:creationId xmlns:p14="http://schemas.microsoft.com/office/powerpoint/2010/main" val="298767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5AC8A122-BD97-48DE-B637-DEA7B3B32A0D}" type="slidenum">
              <a:rPr lang="en-US"/>
              <a:pPr/>
              <a:t>‹#›</a:t>
            </a:fld>
            <a:endParaRPr lang="en-US"/>
          </a:p>
        </p:txBody>
      </p:sp>
    </p:spTree>
    <p:extLst>
      <p:ext uri="{BB962C8B-B14F-4D97-AF65-F5344CB8AC3E}">
        <p14:creationId xmlns:p14="http://schemas.microsoft.com/office/powerpoint/2010/main" val="248680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2082EA36-7887-41E7-AD57-C67038189D5A}" type="slidenum">
              <a:rPr lang="en-US"/>
              <a:pPr/>
              <a:t>‹#›</a:t>
            </a:fld>
            <a:endParaRPr lang="en-US"/>
          </a:p>
        </p:txBody>
      </p:sp>
    </p:spTree>
    <p:extLst>
      <p:ext uri="{BB962C8B-B14F-4D97-AF65-F5344CB8AC3E}">
        <p14:creationId xmlns:p14="http://schemas.microsoft.com/office/powerpoint/2010/main" val="19635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0" name="Rectangle 56"/>
          <p:cNvSpPr>
            <a:spLocks noChangeArrowheads="1"/>
          </p:cNvSpPr>
          <p:nvPr/>
        </p:nvSpPr>
        <p:spPr bwMode="gray">
          <a:xfrm>
            <a:off x="0" y="0"/>
            <a:ext cx="1116013" cy="260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28" name="Rectangle 4"/>
          <p:cNvSpPr>
            <a:spLocks noGrp="1" noChangeArrowheads="1"/>
          </p:cNvSpPr>
          <p:nvPr>
            <p:ph type="dt" sz="half" idx="2"/>
          </p:nvPr>
        </p:nvSpPr>
        <p:spPr bwMode="gray">
          <a:xfrm>
            <a:off x="1295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BC5AA7-B74C-4320-B14E-1E355E1FE058}" type="slidenum">
              <a:rPr lang="en-US"/>
              <a:pPr/>
              <a:t>‹#›</a:t>
            </a:fld>
            <a:endParaRPr lang="en-US"/>
          </a:p>
        </p:txBody>
      </p:sp>
      <p:sp>
        <p:nvSpPr>
          <p:cNvPr id="1027" name="Rectangle 3"/>
          <p:cNvSpPr>
            <a:spLocks noGrp="1" noChangeArrowheads="1"/>
          </p:cNvSpPr>
          <p:nvPr>
            <p:ph type="body" idx="1"/>
          </p:nvPr>
        </p:nvSpPr>
        <p:spPr bwMode="gray">
          <a:xfrm>
            <a:off x="1276350" y="1600200"/>
            <a:ext cx="7410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5" name="Rectangle 61"/>
          <p:cNvSpPr>
            <a:spLocks noChangeArrowheads="1"/>
          </p:cNvSpPr>
          <p:nvPr/>
        </p:nvSpPr>
        <p:spPr bwMode="gray">
          <a:xfrm>
            <a:off x="0" y="333375"/>
            <a:ext cx="1109663" cy="1038225"/>
          </a:xfrm>
          <a:prstGeom prst="rect">
            <a:avLst/>
          </a:prstGeom>
          <a:blipFill dpi="0" rotWithShape="1">
            <a:blip r:embed="rId15"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pic>
        <p:nvPicPr>
          <p:cNvPr id="1086" name="Picture 62" descr="2"/>
          <p:cNvPicPr>
            <a:picLocks noChangeAspect="1" noChangeArrowheads="1"/>
          </p:cNvPicPr>
          <p:nvPr/>
        </p:nvPicPr>
        <p:blipFill>
          <a:blip r:embed="rId16" cstate="print">
            <a:extLst>
              <a:ext uri="{28A0092B-C50C-407E-A947-70E740481C1C}">
                <a14:useLocalDpi xmlns:a14="http://schemas.microsoft.com/office/drawing/2010/main" val="0"/>
              </a:ext>
            </a:extLst>
          </a:blip>
          <a:srcRect b="592"/>
          <a:stretch>
            <a:fillRect/>
          </a:stretch>
        </p:blipFill>
        <p:spPr bwMode="gray">
          <a:xfrm>
            <a:off x="7361238" y="55563"/>
            <a:ext cx="1676400" cy="16430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276350" y="457200"/>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1" eaLnBrk="1" fontAlgn="base" hangingPunct="1">
        <a:spcBef>
          <a:spcPct val="0"/>
        </a:spcBef>
        <a:spcAft>
          <a:spcPct val="0"/>
        </a:spcAft>
        <a:defRPr sz="4000" b="1">
          <a:solidFill>
            <a:srgbClr val="000000"/>
          </a:solidFill>
          <a:latin typeface="+mj-lt"/>
          <a:ea typeface="+mj-ea"/>
          <a:cs typeface="+mj-cs"/>
        </a:defRPr>
      </a:lvl1pPr>
      <a:lvl2pPr algn="l" rtl="1" eaLnBrk="1" fontAlgn="base" hangingPunct="1">
        <a:spcBef>
          <a:spcPct val="0"/>
        </a:spcBef>
        <a:spcAft>
          <a:spcPct val="0"/>
        </a:spcAft>
        <a:defRPr sz="4000" b="1">
          <a:solidFill>
            <a:srgbClr val="000000"/>
          </a:solidFill>
          <a:latin typeface="Arial" charset="0"/>
        </a:defRPr>
      </a:lvl2pPr>
      <a:lvl3pPr algn="l" rtl="1" eaLnBrk="1" fontAlgn="base" hangingPunct="1">
        <a:spcBef>
          <a:spcPct val="0"/>
        </a:spcBef>
        <a:spcAft>
          <a:spcPct val="0"/>
        </a:spcAft>
        <a:defRPr sz="4000" b="1">
          <a:solidFill>
            <a:srgbClr val="000000"/>
          </a:solidFill>
          <a:latin typeface="Arial" charset="0"/>
        </a:defRPr>
      </a:lvl3pPr>
      <a:lvl4pPr algn="l" rtl="1" eaLnBrk="1" fontAlgn="base" hangingPunct="1">
        <a:spcBef>
          <a:spcPct val="0"/>
        </a:spcBef>
        <a:spcAft>
          <a:spcPct val="0"/>
        </a:spcAft>
        <a:defRPr sz="4000" b="1">
          <a:solidFill>
            <a:srgbClr val="000000"/>
          </a:solidFill>
          <a:latin typeface="Arial" charset="0"/>
        </a:defRPr>
      </a:lvl4pPr>
      <a:lvl5pPr algn="l" rtl="1" eaLnBrk="1" fontAlgn="base" hangingPunct="1">
        <a:spcBef>
          <a:spcPct val="0"/>
        </a:spcBef>
        <a:spcAft>
          <a:spcPct val="0"/>
        </a:spcAft>
        <a:defRPr sz="4000" b="1">
          <a:solidFill>
            <a:srgbClr val="000000"/>
          </a:solidFill>
          <a:latin typeface="Arial" charset="0"/>
        </a:defRPr>
      </a:lvl5pPr>
      <a:lvl6pPr marL="457200" algn="l" rtl="1" eaLnBrk="1" fontAlgn="base" hangingPunct="1">
        <a:spcBef>
          <a:spcPct val="0"/>
        </a:spcBef>
        <a:spcAft>
          <a:spcPct val="0"/>
        </a:spcAft>
        <a:defRPr sz="4000" b="1">
          <a:solidFill>
            <a:srgbClr val="000000"/>
          </a:solidFill>
          <a:latin typeface="Arial" charset="0"/>
        </a:defRPr>
      </a:lvl6pPr>
      <a:lvl7pPr marL="914400" algn="l" rtl="1" eaLnBrk="1" fontAlgn="base" hangingPunct="1">
        <a:spcBef>
          <a:spcPct val="0"/>
        </a:spcBef>
        <a:spcAft>
          <a:spcPct val="0"/>
        </a:spcAft>
        <a:defRPr sz="4000" b="1">
          <a:solidFill>
            <a:srgbClr val="000000"/>
          </a:solidFill>
          <a:latin typeface="Arial" charset="0"/>
        </a:defRPr>
      </a:lvl7pPr>
      <a:lvl8pPr marL="1371600" algn="l" rtl="1" eaLnBrk="1" fontAlgn="base" hangingPunct="1">
        <a:spcBef>
          <a:spcPct val="0"/>
        </a:spcBef>
        <a:spcAft>
          <a:spcPct val="0"/>
        </a:spcAft>
        <a:defRPr sz="4000" b="1">
          <a:solidFill>
            <a:srgbClr val="000000"/>
          </a:solidFill>
          <a:latin typeface="Arial" charset="0"/>
        </a:defRPr>
      </a:lvl8pPr>
      <a:lvl9pPr marL="1828800" algn="l" rtl="1" eaLnBrk="1" fontAlgn="base" hangingPunct="1">
        <a:spcBef>
          <a:spcPct val="0"/>
        </a:spcBef>
        <a:spcAft>
          <a:spcPct val="0"/>
        </a:spcAft>
        <a:defRPr sz="4000" b="1">
          <a:solidFill>
            <a:srgbClr val="000000"/>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743200"/>
            <a:ext cx="7772400" cy="1470025"/>
          </a:xfrm>
        </p:spPr>
        <p:txBody>
          <a:bodyPr/>
          <a:lstStyle/>
          <a:p>
            <a:r>
              <a:rPr lang="ar-SA" sz="2800" dirty="0">
                <a:effectLst>
                  <a:innerShdw blurRad="63500" dist="50800">
                    <a:prstClr val="black">
                      <a:alpha val="50000"/>
                    </a:prstClr>
                  </a:innerShdw>
                </a:effectLst>
              </a:rPr>
              <a:t>منظمات النمو والتميز </a:t>
            </a:r>
            <a:br>
              <a:rPr lang="ar-SA" sz="2800" dirty="0">
                <a:effectLst>
                  <a:innerShdw blurRad="63500" dist="50800">
                    <a:prstClr val="black">
                      <a:alpha val="50000"/>
                    </a:prstClr>
                  </a:innerShdw>
                </a:effectLst>
              </a:rPr>
            </a:br>
            <a:r>
              <a:rPr lang="ar-SA" sz="2800" dirty="0">
                <a:effectLst>
                  <a:innerShdw blurRad="63500" dist="50800">
                    <a:prstClr val="black">
                      <a:alpha val="50000"/>
                    </a:prstClr>
                  </a:innerShdw>
                </a:effectLst>
              </a:rPr>
              <a:t>373 نبت  </a:t>
            </a:r>
            <a:br>
              <a:rPr lang="ar-SA" sz="2800" dirty="0">
                <a:effectLst>
                  <a:innerShdw blurRad="63500" dist="50800">
                    <a:prstClr val="black">
                      <a:alpha val="50000"/>
                    </a:prstClr>
                  </a:innerShdw>
                </a:effectLst>
              </a:rPr>
            </a:br>
            <a:r>
              <a:rPr lang="en-US" sz="2800" dirty="0">
                <a:effectLst>
                  <a:innerShdw blurRad="63500" dist="50800">
                    <a:prstClr val="black">
                      <a:alpha val="50000"/>
                    </a:prstClr>
                  </a:innerShdw>
                </a:effectLst>
              </a:rPr>
              <a:t> lab 8 </a:t>
            </a:r>
            <a:endParaRPr lang="en-US" sz="2800" dirty="0"/>
          </a:p>
        </p:txBody>
      </p:sp>
      <p:sp>
        <p:nvSpPr>
          <p:cNvPr id="2051" name="Rectangle 3"/>
          <p:cNvSpPr>
            <a:spLocks noGrp="1" noChangeArrowheads="1"/>
          </p:cNvSpPr>
          <p:nvPr>
            <p:ph type="subTitle" idx="1"/>
          </p:nvPr>
        </p:nvSpPr>
        <p:spPr>
          <a:xfrm>
            <a:off x="5257800" y="4281488"/>
            <a:ext cx="3505200" cy="762000"/>
          </a:xfrm>
        </p:spPr>
        <p:txBody>
          <a:bodyPr/>
          <a:lstStyle/>
          <a:p>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400" dirty="0"/>
              <a:t>تسجل جميع نتائج الهرمونات مع بعض في الرسم البياني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65059376"/>
              </p:ext>
            </p:extLst>
          </p:nvPr>
        </p:nvGraphicFramePr>
        <p:xfrm>
          <a:off x="1276350" y="1600200"/>
          <a:ext cx="7410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5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ctrTitle"/>
          </p:nvPr>
        </p:nvSpPr>
        <p:spPr/>
        <p:txBody>
          <a:bodyPr/>
          <a:lstStyle/>
          <a:p>
            <a:r>
              <a:rPr lang="en-US" sz="6000"/>
              <a:t>Thank You!</a:t>
            </a:r>
          </a:p>
        </p:txBody>
      </p:sp>
      <p:sp>
        <p:nvSpPr>
          <p:cNvPr id="36873" name="Rectangle 9"/>
          <p:cNvSpPr>
            <a:spLocks noGrp="1" noChangeArrowheads="1"/>
          </p:cNvSpPr>
          <p:nvPr>
            <p:ph type="subTitle" idx="1"/>
          </p:nvPr>
        </p:nvSpPr>
        <p:spPr>
          <a:xfrm>
            <a:off x="2987824" y="6065532"/>
            <a:ext cx="4191000" cy="762000"/>
          </a:xfrm>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9632" y="2420888"/>
            <a:ext cx="8172400" cy="2520280"/>
          </a:xfrm>
        </p:spPr>
        <p:txBody>
          <a:bodyPr/>
          <a:lstStyle/>
          <a:p>
            <a:pPr algn="ctr"/>
            <a:r>
              <a:rPr lang="ar-SA" sz="2800" dirty="0">
                <a:effectLst>
                  <a:outerShdw blurRad="50800" dist="38100" algn="tr" rotWithShape="0">
                    <a:prstClr val="black">
                      <a:alpha val="40000"/>
                    </a:prstClr>
                  </a:outerShdw>
                </a:effectLst>
              </a:rPr>
              <a:t>تأثير أندول حمض الخل وحمض </a:t>
            </a:r>
            <a:r>
              <a:rPr lang="ar-SA" sz="2800" dirty="0" err="1">
                <a:effectLst>
                  <a:outerShdw blurRad="50800" dist="38100" algn="tr" rotWithShape="0">
                    <a:prstClr val="black">
                      <a:alpha val="40000"/>
                    </a:prstClr>
                  </a:outerShdw>
                </a:effectLst>
              </a:rPr>
              <a:t>الجبريليك</a:t>
            </a:r>
            <a:r>
              <a:rPr lang="ar-SA" sz="2800" dirty="0">
                <a:effectLst>
                  <a:outerShdw blurRad="50800" dist="38100" algn="tr" rotWithShape="0">
                    <a:prstClr val="black">
                      <a:alpha val="40000"/>
                    </a:prstClr>
                  </a:outerShdw>
                </a:effectLst>
              </a:rPr>
              <a:t>  </a:t>
            </a:r>
            <a:r>
              <a:rPr lang="ar-SA" sz="2800" dirty="0" err="1">
                <a:effectLst>
                  <a:outerShdw blurRad="50800" dist="38100" algn="tr" rotWithShape="0">
                    <a:prstClr val="black">
                      <a:alpha val="40000"/>
                    </a:prstClr>
                  </a:outerShdw>
                </a:effectLst>
              </a:rPr>
              <a:t>والسيتوكينينات</a:t>
            </a:r>
            <a:r>
              <a:rPr lang="ar-SA" sz="2800" dirty="0">
                <a:effectLst>
                  <a:outerShdw blurRad="50800" dist="38100" algn="tr" rotWithShape="0">
                    <a:prstClr val="black">
                      <a:alpha val="40000"/>
                    </a:prstClr>
                  </a:outerShdw>
                </a:effectLst>
              </a:rPr>
              <a:t> على</a:t>
            </a:r>
            <a:br>
              <a:rPr lang="en-US" sz="2800" dirty="0"/>
            </a:br>
            <a:r>
              <a:rPr lang="ar-SA" sz="2800" dirty="0">
                <a:effectLst>
                  <a:outerShdw blurRad="50800" dist="38100" algn="tr" rotWithShape="0">
                    <a:prstClr val="black">
                      <a:alpha val="40000"/>
                    </a:prstClr>
                  </a:outerShdw>
                </a:effectLst>
              </a:rPr>
              <a:t>تكوين الكلوروفيل في </a:t>
            </a:r>
            <a:r>
              <a:rPr lang="ar-SA" sz="2800" dirty="0" err="1">
                <a:effectLst>
                  <a:outerShdw blurRad="50800" dist="38100" algn="tr" rotWithShape="0">
                    <a:prstClr val="black">
                      <a:alpha val="40000"/>
                    </a:prstClr>
                  </a:outerShdw>
                </a:effectLst>
              </a:rPr>
              <a:t>الفلقات</a:t>
            </a:r>
            <a:br>
              <a:rPr lang="en-US" sz="2800" dirty="0"/>
            </a:br>
            <a:r>
              <a:rPr lang="en-US" sz="2800" dirty="0">
                <a:effectLst>
                  <a:outerShdw blurRad="50800" dist="38100" algn="tr" rotWithShape="0">
                    <a:prstClr val="black">
                      <a:alpha val="40000"/>
                    </a:prstClr>
                  </a:outerShdw>
                </a:effectLst>
              </a:rPr>
              <a:t>Influence of IAA, GA3 and Cytokinin upon Chlorophyll</a:t>
            </a:r>
            <a:r>
              <a:rPr lang="en-US" sz="2800" dirty="0"/>
              <a:t> </a:t>
            </a:r>
            <a:r>
              <a:rPr lang="en-US" sz="2800" dirty="0">
                <a:effectLst>
                  <a:outerShdw blurRad="50800" dist="38100" algn="tr" rotWithShape="0">
                    <a:prstClr val="black">
                      <a:alpha val="40000"/>
                    </a:prstClr>
                  </a:outerShdw>
                </a:effectLst>
              </a:rPr>
              <a:t>Formation in</a:t>
            </a:r>
            <a:br>
              <a:rPr lang="en-US" sz="2800" dirty="0">
                <a:effectLst>
                  <a:outerShdw blurRad="50800" dist="38100" algn="tr" rotWithShape="0">
                    <a:prstClr val="black">
                      <a:alpha val="40000"/>
                    </a:prstClr>
                  </a:outerShdw>
                </a:effectLst>
              </a:rPr>
            </a:br>
            <a:r>
              <a:rPr lang="en-US" sz="2800" dirty="0">
                <a:effectLst>
                  <a:outerShdw blurRad="50800" dist="38100" algn="tr" rotWithShape="0">
                    <a:prstClr val="black">
                      <a:alpha val="40000"/>
                    </a:prstClr>
                  </a:outerShdw>
                </a:effectLst>
              </a:rPr>
              <a:t>  Cotyledons</a:t>
            </a:r>
            <a:endParaRPr lang="en-US" sz="2800" dirty="0"/>
          </a:p>
        </p:txBody>
      </p:sp>
      <p:sp>
        <p:nvSpPr>
          <p:cNvPr id="2051" name="Rectangle 3"/>
          <p:cNvSpPr>
            <a:spLocks noGrp="1" noChangeArrowheads="1"/>
          </p:cNvSpPr>
          <p:nvPr>
            <p:ph type="subTitle" idx="1"/>
          </p:nvPr>
        </p:nvSpPr>
        <p:spPr>
          <a:xfrm>
            <a:off x="2771800" y="5949280"/>
            <a:ext cx="3505200" cy="762000"/>
          </a:xfrm>
        </p:spPr>
        <p:txBody>
          <a:bodyPr/>
          <a:lstStyle/>
          <a:p>
            <a:r>
              <a:rPr lang="en-US" sz="1800" dirty="0" err="1"/>
              <a:t>Yasmeen</a:t>
            </a:r>
            <a:r>
              <a:rPr lang="en-US" sz="1800" dirty="0"/>
              <a:t> </a:t>
            </a:r>
            <a:r>
              <a:rPr lang="en-US" sz="1800" dirty="0" err="1"/>
              <a:t>alwasel</a:t>
            </a:r>
            <a:endParaRPr lang="en-US" sz="1800" dirty="0"/>
          </a:p>
        </p:txBody>
      </p:sp>
    </p:spTree>
    <p:extLst>
      <p:ext uri="{BB962C8B-B14F-4D97-AF65-F5344CB8AC3E}">
        <p14:creationId xmlns:p14="http://schemas.microsoft.com/office/powerpoint/2010/main" val="301324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103962" cy="762000"/>
          </a:xfrm>
        </p:spPr>
        <p:txBody>
          <a:bodyPr/>
          <a:lstStyle/>
          <a:p>
            <a:pPr algn="r"/>
            <a:r>
              <a:rPr lang="ar-SA" sz="3600" dirty="0">
                <a:solidFill>
                  <a:srgbClr val="FF0000"/>
                </a:solidFill>
              </a:rPr>
              <a:t>مقارنه بين </a:t>
            </a:r>
            <a:r>
              <a:rPr lang="ar-SA" sz="3600" dirty="0" err="1">
                <a:solidFill>
                  <a:srgbClr val="FF0000"/>
                </a:solidFill>
              </a:rPr>
              <a:t>الهرمونات</a:t>
            </a:r>
            <a:r>
              <a:rPr lang="ar-SA" sz="3600" dirty="0">
                <a:solidFill>
                  <a:srgbClr val="FF0000"/>
                </a:solidFill>
              </a:rPr>
              <a:t> المنشطة للنمو </a:t>
            </a:r>
          </a:p>
        </p:txBody>
      </p:sp>
      <p:sp>
        <p:nvSpPr>
          <p:cNvPr id="3" name="مستطيل 2"/>
          <p:cNvSpPr/>
          <p:nvPr/>
        </p:nvSpPr>
        <p:spPr bwMode="auto">
          <a:xfrm>
            <a:off x="6660232" y="2060848"/>
            <a:ext cx="2376264"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r>
              <a:rPr lang="ar-SA" sz="2400" b="1" u="sng" dirty="0" err="1">
                <a:solidFill>
                  <a:srgbClr val="FF0000"/>
                </a:solidFill>
              </a:rPr>
              <a:t>الاكسين</a:t>
            </a:r>
            <a:r>
              <a:rPr lang="ar-SA" sz="2400" b="1" u="sng" dirty="0">
                <a:solidFill>
                  <a:srgbClr val="FF0000"/>
                </a:solidFill>
              </a:rPr>
              <a:t> </a:t>
            </a:r>
          </a:p>
          <a:p>
            <a:pPr algn="ctr"/>
            <a:r>
              <a:rPr lang="en-US" sz="2000" b="1" dirty="0"/>
              <a:t>IAA</a:t>
            </a:r>
            <a:endParaRPr lang="ar-SA" sz="2000" b="1" dirty="0"/>
          </a:p>
          <a:p>
            <a:pPr algn="r"/>
            <a:r>
              <a:rPr lang="ar-SA" sz="2400" dirty="0"/>
              <a:t>1</a:t>
            </a:r>
            <a:r>
              <a:rPr lang="ar-SA" dirty="0"/>
              <a:t>- يبنى في النباتات </a:t>
            </a:r>
            <a:r>
              <a:rPr lang="ar-SA" dirty="0" err="1"/>
              <a:t>البذريه</a:t>
            </a:r>
            <a:r>
              <a:rPr lang="ar-SA" dirty="0"/>
              <a:t> </a:t>
            </a:r>
            <a:r>
              <a:rPr lang="ar-SA" dirty="0" err="1"/>
              <a:t>واللابذريه</a:t>
            </a:r>
            <a:r>
              <a:rPr lang="ar-SA" dirty="0"/>
              <a:t> وفي بعض انواع الفطريات </a:t>
            </a:r>
            <a:r>
              <a:rPr lang="ar-SA" dirty="0" err="1"/>
              <a:t>والبكتيريا .</a:t>
            </a:r>
            <a:endParaRPr lang="ar-SA" dirty="0"/>
          </a:p>
          <a:p>
            <a:pPr algn="r"/>
            <a:r>
              <a:rPr lang="ar-SA" dirty="0"/>
              <a:t>2- </a:t>
            </a:r>
            <a:r>
              <a:rPr lang="ar-SA" dirty="0" err="1"/>
              <a:t>يتكوالقمم</a:t>
            </a:r>
            <a:r>
              <a:rPr lang="ar-SA" dirty="0"/>
              <a:t> </a:t>
            </a:r>
            <a:r>
              <a:rPr lang="ar-SA" dirty="0" err="1"/>
              <a:t>الناميه</a:t>
            </a:r>
            <a:r>
              <a:rPr lang="ar-SA" dirty="0"/>
              <a:t> للسوق والجذور </a:t>
            </a:r>
            <a:r>
              <a:rPr lang="ar-SA" dirty="0" err="1"/>
              <a:t>والاوراق</a:t>
            </a:r>
            <a:r>
              <a:rPr lang="ar-SA" dirty="0"/>
              <a:t> </a:t>
            </a:r>
            <a:r>
              <a:rPr lang="ar-SA" dirty="0" err="1"/>
              <a:t>الصغيره .</a:t>
            </a:r>
            <a:endParaRPr lang="ar-SA" dirty="0"/>
          </a:p>
          <a:p>
            <a:pPr algn="r"/>
            <a:r>
              <a:rPr lang="ar-SA" dirty="0"/>
              <a:t>3- نقله في النبات قطبي بحيث ينتقل بين الخلايا </a:t>
            </a:r>
            <a:r>
              <a:rPr lang="ar-SA" dirty="0" err="1"/>
              <a:t>البرنشيميه</a:t>
            </a:r>
            <a:r>
              <a:rPr lang="ar-SA" dirty="0"/>
              <a:t> </a:t>
            </a:r>
            <a:endParaRPr lang="en-US" dirty="0"/>
          </a:p>
          <a:p>
            <a:pPr algn="r"/>
            <a:r>
              <a:rPr lang="ar-SA" dirty="0"/>
              <a:t>الملاصقه للحزم </a:t>
            </a:r>
            <a:r>
              <a:rPr lang="ar-SA" dirty="0" err="1"/>
              <a:t>الوعائيه</a:t>
            </a:r>
            <a:r>
              <a:rPr lang="ar-SA" dirty="0"/>
              <a:t> </a:t>
            </a:r>
            <a:r>
              <a:rPr lang="ar-SA" sz="1400" dirty="0" err="1"/>
              <a:t>.</a:t>
            </a:r>
            <a:endParaRPr lang="ar-SA" sz="1400" dirty="0"/>
          </a:p>
          <a:p>
            <a:pPr algn="r"/>
            <a:r>
              <a:rPr lang="ar-SA" dirty="0"/>
              <a:t>4</a:t>
            </a:r>
            <a:r>
              <a:rPr lang="ar-SA" sz="2400" dirty="0"/>
              <a:t>- </a:t>
            </a:r>
            <a:r>
              <a:rPr lang="ar-SA" dirty="0"/>
              <a:t>يوجد بصوره </a:t>
            </a:r>
            <a:r>
              <a:rPr lang="ar-SA" dirty="0" err="1"/>
              <a:t>حره</a:t>
            </a:r>
            <a:r>
              <a:rPr lang="ar-SA" dirty="0"/>
              <a:t> اكثر فعاليه من الصوره </a:t>
            </a:r>
            <a:r>
              <a:rPr lang="ar-SA" dirty="0" err="1"/>
              <a:t>المرتبطه</a:t>
            </a:r>
            <a:r>
              <a:rPr lang="ar-SA" dirty="0"/>
              <a:t> حيث يرتبط ببعض المركبات العضويه </a:t>
            </a:r>
            <a:r>
              <a:rPr lang="ar-SA" dirty="0" err="1"/>
              <a:t>كالاحماض</a:t>
            </a:r>
            <a:endParaRPr lang="en-US" dirty="0"/>
          </a:p>
          <a:p>
            <a:pPr algn="r"/>
            <a:r>
              <a:rPr lang="en-US" dirty="0"/>
              <a:t> </a:t>
            </a:r>
            <a:r>
              <a:rPr lang="ar-SA" dirty="0" err="1"/>
              <a:t>الامينيه</a:t>
            </a:r>
            <a:endParaRPr lang="en-US" dirty="0"/>
          </a:p>
        </p:txBody>
      </p:sp>
      <p:sp>
        <p:nvSpPr>
          <p:cNvPr id="4" name="مستطيل 3"/>
          <p:cNvSpPr/>
          <p:nvPr/>
        </p:nvSpPr>
        <p:spPr bwMode="auto">
          <a:xfrm>
            <a:off x="3851920" y="2060848"/>
            <a:ext cx="2498576"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SA" sz="2400" b="1" u="sng" dirty="0" err="1">
                <a:solidFill>
                  <a:srgbClr val="FF0000"/>
                </a:solidFill>
              </a:rPr>
              <a:t>الجبرلين</a:t>
            </a:r>
            <a:endParaRPr lang="en-US" sz="2400" b="1" dirty="0">
              <a:solidFill>
                <a:srgbClr val="FF000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a:t>GA3</a:t>
            </a:r>
            <a:endParaRPr lang="ar-SA" sz="2000" b="1" dirty="0"/>
          </a:p>
          <a:p>
            <a:pPr marL="0" marR="0" indent="0" algn="r" defTabSz="914400" rtl="0" eaLnBrk="1" fontAlgn="base" latinLnBrk="0" hangingPunct="1">
              <a:lnSpc>
                <a:spcPct val="100000"/>
              </a:lnSpc>
              <a:spcBef>
                <a:spcPct val="0"/>
              </a:spcBef>
              <a:spcAft>
                <a:spcPct val="0"/>
              </a:spcAft>
              <a:buClrTx/>
              <a:buSzTx/>
              <a:buFontTx/>
              <a:buNone/>
              <a:tabLst/>
            </a:pPr>
            <a:r>
              <a:rPr lang="ar-SA" dirty="0"/>
              <a:t>1- يبنى في كاسيات وعاريات </a:t>
            </a:r>
            <a:r>
              <a:rPr lang="ar-SA" dirty="0" err="1"/>
              <a:t>البذوروبعض</a:t>
            </a:r>
            <a:r>
              <a:rPr lang="ar-SA" dirty="0"/>
              <a:t> انواع الفطريات والطحالب </a:t>
            </a:r>
            <a:r>
              <a:rPr lang="ar-SA" dirty="0" err="1"/>
              <a:t>والسراخس</a:t>
            </a:r>
            <a:r>
              <a:rPr lang="ar-SA" dirty="0"/>
              <a:t> </a:t>
            </a:r>
            <a:r>
              <a:rPr lang="ar-SA" dirty="0" err="1"/>
              <a:t>.</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dirty="0"/>
              <a:t>2- يبنى البذور </a:t>
            </a:r>
            <a:r>
              <a:rPr lang="ar-SA" dirty="0" err="1"/>
              <a:t>والاوراق</a:t>
            </a:r>
            <a:r>
              <a:rPr lang="ar-SA" dirty="0"/>
              <a:t> </a:t>
            </a:r>
            <a:r>
              <a:rPr lang="ar-SA" dirty="0" err="1"/>
              <a:t>الصغيره .</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dirty="0"/>
              <a:t>3- ينتقل عبر اللحاء مشابها بذلك المواد </a:t>
            </a:r>
            <a:r>
              <a:rPr lang="ar-SA" dirty="0" err="1"/>
              <a:t>الكربوهيدارتيه</a:t>
            </a:r>
            <a:r>
              <a:rPr lang="ar-SA" dirty="0"/>
              <a:t> </a:t>
            </a:r>
            <a:r>
              <a:rPr lang="ar-SA" dirty="0" err="1"/>
              <a:t>.</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dirty="0"/>
              <a:t>4- يوجد بصوره </a:t>
            </a:r>
            <a:r>
              <a:rPr lang="ar-SA" dirty="0" err="1"/>
              <a:t>حره</a:t>
            </a:r>
            <a:r>
              <a:rPr lang="ar-SA" dirty="0"/>
              <a:t> اكثر فعاليه من المقيده والتي غالبا ترتبط بسكر الجلوكوز لتكوين </a:t>
            </a:r>
            <a:r>
              <a:rPr lang="ar-SA" dirty="0" err="1"/>
              <a:t>جليكوسيدات</a:t>
            </a:r>
            <a:r>
              <a:rPr lang="ar-SA" dirty="0"/>
              <a:t> </a:t>
            </a:r>
            <a:r>
              <a:rPr lang="ar-SA" dirty="0" err="1"/>
              <a:t>الجبرلين</a:t>
            </a:r>
            <a:r>
              <a:rPr lang="ar-SA" dirty="0"/>
              <a:t> </a:t>
            </a:r>
            <a:r>
              <a:rPr lang="ar-SA" dirty="0" err="1"/>
              <a:t>.</a:t>
            </a:r>
            <a:r>
              <a:rPr lang="ar-SA" sz="1400" dirty="0"/>
              <a:t> </a:t>
            </a:r>
            <a:endParaRPr kumimoji="0" lang="ar-SA" sz="1400" b="0" i="0" u="none" strike="noStrike" cap="none" normalizeH="0" baseline="0" dirty="0">
              <a:ln>
                <a:noFill/>
              </a:ln>
              <a:solidFill>
                <a:schemeClr val="tx1"/>
              </a:solidFill>
              <a:effectLst/>
              <a:latin typeface="Arial" charset="0"/>
            </a:endParaRPr>
          </a:p>
        </p:txBody>
      </p:sp>
      <p:sp>
        <p:nvSpPr>
          <p:cNvPr id="5" name="مستطيل 4"/>
          <p:cNvSpPr/>
          <p:nvPr/>
        </p:nvSpPr>
        <p:spPr bwMode="auto">
          <a:xfrm>
            <a:off x="1187624" y="2060848"/>
            <a:ext cx="2376264"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err="1">
                <a:ln>
                  <a:noFill/>
                </a:ln>
                <a:solidFill>
                  <a:srgbClr val="FF0000"/>
                </a:solidFill>
                <a:effectLst/>
                <a:latin typeface="Arial" charset="0"/>
              </a:rPr>
              <a:t>السايتوكاينين</a:t>
            </a:r>
            <a:endParaRPr kumimoji="0" lang="ar-SA" sz="2400" b="1" i="0" u="sng" strike="noStrike" cap="none" normalizeH="0" baseline="0" dirty="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ar-SA" u="sng" dirty="0"/>
          </a:p>
          <a:p>
            <a:pPr marL="0" marR="0" indent="0" algn="r" defTabSz="914400" rtl="0" eaLnBrk="1" fontAlgn="base" latinLnBrk="0" hangingPunct="1">
              <a:lnSpc>
                <a:spcPct val="100000"/>
              </a:lnSpc>
              <a:spcBef>
                <a:spcPct val="0"/>
              </a:spcBef>
              <a:spcAft>
                <a:spcPct val="0"/>
              </a:spcAft>
              <a:buClrTx/>
              <a:buSzTx/>
              <a:buFontTx/>
              <a:buNone/>
              <a:tabLst/>
            </a:pPr>
            <a:r>
              <a:rPr lang="ar-SA" dirty="0"/>
              <a:t>1- يبنى في النباتات الراقيه والبعض الطحالب البنيه والحمراء </a:t>
            </a:r>
          </a:p>
          <a:p>
            <a:pPr marL="0" marR="0" indent="0" algn="r" defTabSz="914400" rtl="0" eaLnBrk="1" fontAlgn="base" latinLnBrk="0" hangingPunct="1">
              <a:lnSpc>
                <a:spcPct val="100000"/>
              </a:lnSpc>
              <a:spcBef>
                <a:spcPct val="0"/>
              </a:spcBef>
              <a:spcAft>
                <a:spcPct val="0"/>
              </a:spcAft>
              <a:buClrTx/>
              <a:buSzTx/>
              <a:buFontTx/>
              <a:buNone/>
              <a:tabLst/>
            </a:pPr>
            <a:r>
              <a:rPr lang="ar-SA" dirty="0"/>
              <a:t>2- يبنى في البذور والثمار غير مكتملة النمو </a:t>
            </a:r>
            <a:r>
              <a:rPr lang="ar-SA" dirty="0" err="1"/>
              <a:t>والاوراق</a:t>
            </a:r>
            <a:r>
              <a:rPr lang="ar-SA" dirty="0"/>
              <a:t> </a:t>
            </a:r>
            <a:r>
              <a:rPr lang="ar-SA" dirty="0" err="1"/>
              <a:t>الصغيره .</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dirty="0"/>
              <a:t>3- ينقل عبر عصارة الخشب  في النسيج </a:t>
            </a:r>
            <a:r>
              <a:rPr lang="ar-SA" dirty="0" err="1"/>
              <a:t>الوعائي .</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dirty="0"/>
              <a:t>4- يوجد بصوره </a:t>
            </a:r>
            <a:r>
              <a:rPr lang="ar-SA" dirty="0" err="1"/>
              <a:t>حره</a:t>
            </a:r>
            <a:r>
              <a:rPr lang="ar-SA" dirty="0"/>
              <a:t> اكثر فعاليه من الصوره </a:t>
            </a:r>
            <a:r>
              <a:rPr lang="ar-SA" dirty="0" err="1"/>
              <a:t>المرتبطه</a:t>
            </a:r>
            <a:r>
              <a:rPr lang="ar-SA" dirty="0"/>
              <a:t> والتي غالبا تكون </a:t>
            </a:r>
            <a:r>
              <a:rPr lang="ar-SA" dirty="0" err="1"/>
              <a:t>مرتبطه</a:t>
            </a:r>
            <a:r>
              <a:rPr lang="ar-SA" dirty="0"/>
              <a:t> بمركبات </a:t>
            </a:r>
            <a:r>
              <a:rPr lang="ar-SA" dirty="0" err="1"/>
              <a:t>جليكوسيديه</a:t>
            </a:r>
            <a:r>
              <a:rPr lang="ar-SA" dirty="0"/>
              <a:t> مثل </a:t>
            </a:r>
            <a:r>
              <a:rPr lang="ar-SA" dirty="0" err="1"/>
              <a:t>الرافنين</a:t>
            </a:r>
            <a:r>
              <a:rPr lang="ar-SA" dirty="0"/>
              <a:t> </a:t>
            </a:r>
            <a:r>
              <a:rPr lang="ar-SA" sz="1400" dirty="0" err="1"/>
              <a:t>.</a:t>
            </a:r>
            <a:endParaRPr lang="ar-SA"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175970" cy="762000"/>
          </a:xfrm>
        </p:spPr>
        <p:txBody>
          <a:bodyPr/>
          <a:lstStyle/>
          <a:p>
            <a:pPr algn="r"/>
            <a:r>
              <a:rPr lang="ar-SA" sz="3600" dirty="0">
                <a:solidFill>
                  <a:srgbClr val="FF0000"/>
                </a:solidFill>
              </a:rPr>
              <a:t>التأثيرات </a:t>
            </a:r>
            <a:r>
              <a:rPr lang="ar-SA" sz="3600" dirty="0" err="1">
                <a:solidFill>
                  <a:srgbClr val="FF0000"/>
                </a:solidFill>
              </a:rPr>
              <a:t>الفسيولوجيه</a:t>
            </a:r>
            <a:r>
              <a:rPr lang="ar-SA" sz="3600" dirty="0">
                <a:solidFill>
                  <a:srgbClr val="FF0000"/>
                </a:solidFill>
              </a:rPr>
              <a:t> </a:t>
            </a:r>
            <a:r>
              <a:rPr lang="ar-SA" sz="3600" dirty="0" err="1">
                <a:solidFill>
                  <a:srgbClr val="FF0000"/>
                </a:solidFill>
              </a:rPr>
              <a:t>:</a:t>
            </a:r>
            <a:endParaRPr lang="ar-SA" sz="3600" dirty="0">
              <a:solidFill>
                <a:srgbClr val="FF0000"/>
              </a:solidFill>
            </a:endParaRPr>
          </a:p>
        </p:txBody>
      </p:sp>
      <p:sp>
        <p:nvSpPr>
          <p:cNvPr id="3" name="مستطيل 2"/>
          <p:cNvSpPr/>
          <p:nvPr/>
        </p:nvSpPr>
        <p:spPr bwMode="auto">
          <a:xfrm>
            <a:off x="6660232" y="1988840"/>
            <a:ext cx="2376264"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r>
              <a:rPr lang="ar-SA" sz="2400" b="1" u="sng" dirty="0" err="1">
                <a:solidFill>
                  <a:srgbClr val="FF0000"/>
                </a:solidFill>
              </a:rPr>
              <a:t>الاكسين</a:t>
            </a:r>
            <a:r>
              <a:rPr lang="ar-SA" sz="2400" b="1" u="sng" dirty="0">
                <a:solidFill>
                  <a:srgbClr val="FF0000"/>
                </a:solidFill>
              </a:rPr>
              <a:t> </a:t>
            </a:r>
          </a:p>
          <a:p>
            <a:pPr algn="ctr"/>
            <a:r>
              <a:rPr lang="en-US" sz="2000" b="1" dirty="0"/>
              <a:t>IAA</a:t>
            </a:r>
          </a:p>
          <a:p>
            <a:pPr algn="ctr"/>
            <a:r>
              <a:rPr lang="ar-SA" dirty="0"/>
              <a:t>1- نمو الخليه </a:t>
            </a:r>
            <a:r>
              <a:rPr lang="ar-SA" dirty="0" err="1"/>
              <a:t>وتميزها .</a:t>
            </a:r>
            <a:endParaRPr lang="ar-SA" dirty="0"/>
          </a:p>
          <a:p>
            <a:pPr algn="ctr"/>
            <a:r>
              <a:rPr lang="ar-SA" dirty="0"/>
              <a:t>2- </a:t>
            </a:r>
            <a:r>
              <a:rPr lang="ar-SA" dirty="0" err="1"/>
              <a:t>الســــــــــياده</a:t>
            </a:r>
            <a:r>
              <a:rPr lang="ar-SA" dirty="0"/>
              <a:t> </a:t>
            </a:r>
            <a:r>
              <a:rPr lang="ar-SA" dirty="0" err="1"/>
              <a:t>القميه .</a:t>
            </a:r>
            <a:endParaRPr lang="ar-SA" dirty="0"/>
          </a:p>
          <a:p>
            <a:pPr algn="ctr"/>
            <a:r>
              <a:rPr lang="ar-SA" dirty="0"/>
              <a:t>3- </a:t>
            </a:r>
            <a:r>
              <a:rPr lang="ar-SA" dirty="0" err="1"/>
              <a:t>الانفــــــــــــــــصال .</a:t>
            </a:r>
            <a:endParaRPr lang="ar-SA" dirty="0"/>
          </a:p>
          <a:p>
            <a:pPr algn="ctr"/>
            <a:r>
              <a:rPr lang="ar-SA" dirty="0"/>
              <a:t>4- استطالة </a:t>
            </a:r>
            <a:r>
              <a:rPr lang="ar-SA" dirty="0" err="1"/>
              <a:t>الجدروتكشفه</a:t>
            </a:r>
            <a:r>
              <a:rPr lang="ar-SA" dirty="0"/>
              <a:t> </a:t>
            </a:r>
            <a:r>
              <a:rPr lang="ar-SA" dirty="0" err="1"/>
              <a:t>.</a:t>
            </a:r>
            <a:endParaRPr lang="ar-SA" dirty="0"/>
          </a:p>
          <a:p>
            <a:pPr algn="ctr"/>
            <a:r>
              <a:rPr lang="ar-SA" dirty="0"/>
              <a:t>5- تكوين الازهار والثمار </a:t>
            </a:r>
          </a:p>
          <a:p>
            <a:pPr algn="ctr"/>
            <a:r>
              <a:rPr lang="ar-SA" dirty="0"/>
              <a:t>6- مبيد لبـعض </a:t>
            </a:r>
            <a:r>
              <a:rPr lang="ar-SA" dirty="0" err="1"/>
              <a:t>الاعشاب .</a:t>
            </a:r>
            <a:endParaRPr lang="ar-SA" dirty="0"/>
          </a:p>
        </p:txBody>
      </p:sp>
      <p:sp>
        <p:nvSpPr>
          <p:cNvPr id="4" name="مستطيل 3"/>
          <p:cNvSpPr/>
          <p:nvPr/>
        </p:nvSpPr>
        <p:spPr bwMode="auto">
          <a:xfrm>
            <a:off x="3851920" y="1988840"/>
            <a:ext cx="2498576"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SA" sz="2400" b="1" u="sng" dirty="0" err="1">
                <a:solidFill>
                  <a:srgbClr val="FF0000"/>
                </a:solidFill>
              </a:rPr>
              <a:t>الجبرلين</a:t>
            </a:r>
            <a:endParaRPr lang="en-US" sz="2400" b="1" dirty="0">
              <a:solidFill>
                <a:srgbClr val="FF000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a:t>GA3</a:t>
            </a:r>
            <a:endParaRPr lang="ar-SA" sz="2000" b="1" dirty="0"/>
          </a:p>
          <a:p>
            <a:pPr marL="0" marR="0" indent="0" algn="r" defTabSz="914400" rtl="0" eaLnBrk="1" fontAlgn="base" latinLnBrk="0" hangingPunct="1">
              <a:lnSpc>
                <a:spcPct val="100000"/>
              </a:lnSpc>
              <a:spcBef>
                <a:spcPct val="0"/>
              </a:spcBef>
              <a:spcAft>
                <a:spcPct val="0"/>
              </a:spcAft>
              <a:buClrTx/>
              <a:buSzTx/>
              <a:buFontTx/>
              <a:buNone/>
              <a:tabLst/>
            </a:pPr>
            <a:r>
              <a:rPr lang="ar-SA" dirty="0"/>
              <a:t>1- نمو واستطالة السوق </a:t>
            </a:r>
            <a:r>
              <a:rPr lang="ar-SA" dirty="0" err="1"/>
              <a:t>والبادرات</a:t>
            </a:r>
            <a:r>
              <a:rPr lang="ar-SA" dirty="0"/>
              <a:t> </a:t>
            </a:r>
            <a:r>
              <a:rPr lang="ar-SA" dirty="0" err="1"/>
              <a:t>.</a:t>
            </a:r>
            <a:endParaRPr lang="ar-SA" dirty="0"/>
          </a:p>
          <a:p>
            <a:pPr marL="0" marR="0" indent="0" algn="r" defTabSz="914400" rtl="0" eaLnBrk="1" fontAlgn="base" latinLnBrk="0" hangingPunct="1">
              <a:lnSpc>
                <a:spcPct val="100000"/>
              </a:lnSpc>
              <a:spcBef>
                <a:spcPct val="0"/>
              </a:spcBef>
              <a:spcAft>
                <a:spcPct val="0"/>
              </a:spcAft>
              <a:buClrTx/>
              <a:buSzTx/>
              <a:buFontTx/>
              <a:buNone/>
              <a:tabLst/>
            </a:pPr>
            <a:r>
              <a:rPr lang="ar-SA" sz="1400" dirty="0"/>
              <a:t>2- انبات البذور وكسر كون </a:t>
            </a:r>
            <a:r>
              <a:rPr lang="ar-SA" sz="1400" dirty="0" err="1"/>
              <a:t>بعضها .</a:t>
            </a:r>
            <a:endParaRPr lang="ar-SA" sz="1400" dirty="0"/>
          </a:p>
          <a:p>
            <a:pPr marL="0" marR="0" indent="0" algn="r" defTabSz="914400" rtl="0" eaLnBrk="1" fontAlgn="base" latinLnBrk="0" hangingPunct="1">
              <a:lnSpc>
                <a:spcPct val="100000"/>
              </a:lnSpc>
              <a:spcBef>
                <a:spcPct val="0"/>
              </a:spcBef>
              <a:spcAft>
                <a:spcPct val="0"/>
              </a:spcAft>
              <a:buClrTx/>
              <a:buSzTx/>
              <a:buFontTx/>
              <a:buNone/>
              <a:tabLst/>
            </a:pPr>
            <a:r>
              <a:rPr lang="ar-SA" sz="1400" dirty="0"/>
              <a:t>3- نمو البراعم </a:t>
            </a:r>
            <a:r>
              <a:rPr lang="ar-SA" sz="1400" dirty="0" err="1"/>
              <a:t>الكامنه.</a:t>
            </a:r>
            <a:endParaRPr lang="ar-SA" sz="1400" dirty="0"/>
          </a:p>
          <a:p>
            <a:pPr marL="0" marR="0" indent="0" algn="r" defTabSz="914400" rtl="0" eaLnBrk="1" fontAlgn="base" latinLnBrk="0" hangingPunct="1">
              <a:lnSpc>
                <a:spcPct val="100000"/>
              </a:lnSpc>
              <a:spcBef>
                <a:spcPct val="0"/>
              </a:spcBef>
              <a:spcAft>
                <a:spcPct val="0"/>
              </a:spcAft>
              <a:buClrTx/>
              <a:buSzTx/>
              <a:buFontTx/>
              <a:buNone/>
              <a:tabLst/>
            </a:pPr>
            <a:r>
              <a:rPr lang="ar-SA" sz="1400" dirty="0"/>
              <a:t>4- منشط </a:t>
            </a:r>
            <a:r>
              <a:rPr lang="ar-SA" sz="1400" dirty="0" err="1"/>
              <a:t>للازهارحيث</a:t>
            </a:r>
            <a:r>
              <a:rPr lang="ar-SA" sz="1400" dirty="0"/>
              <a:t> يعمل بديل عن متطلبات فترة </a:t>
            </a:r>
            <a:r>
              <a:rPr lang="ar-SA" sz="1400" dirty="0" err="1"/>
              <a:t>الاضاءه</a:t>
            </a:r>
            <a:r>
              <a:rPr lang="ar-SA" sz="1400" dirty="0"/>
              <a:t> </a:t>
            </a:r>
            <a:r>
              <a:rPr lang="ar-SA" sz="1400" dirty="0" err="1"/>
              <a:t>للازهار</a:t>
            </a:r>
            <a:r>
              <a:rPr lang="ar-SA" sz="1400" dirty="0"/>
              <a:t>  وبديل </a:t>
            </a:r>
            <a:r>
              <a:rPr lang="en-US" sz="1400" dirty="0"/>
              <a:t>  </a:t>
            </a:r>
          </a:p>
          <a:p>
            <a:pPr marL="0" marR="0" indent="0" algn="r" defTabSz="914400" rtl="0" eaLnBrk="1" fontAlgn="base" latinLnBrk="0" hangingPunct="1">
              <a:lnSpc>
                <a:spcPct val="100000"/>
              </a:lnSpc>
              <a:spcBef>
                <a:spcPct val="0"/>
              </a:spcBef>
              <a:spcAft>
                <a:spcPct val="0"/>
              </a:spcAft>
              <a:buClrTx/>
              <a:buSzTx/>
              <a:buFontTx/>
              <a:buNone/>
              <a:tabLst/>
            </a:pPr>
            <a:r>
              <a:rPr lang="ar-SA" sz="1400" dirty="0" err="1"/>
              <a:t>للارباع</a:t>
            </a:r>
            <a:r>
              <a:rPr lang="ar-SA" sz="1400" dirty="0"/>
              <a:t> </a:t>
            </a:r>
          </a:p>
          <a:p>
            <a:pPr marL="0" marR="0" indent="0" algn="r" defTabSz="914400" rtl="0"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a:ln>
                  <a:noFill/>
                </a:ln>
                <a:solidFill>
                  <a:schemeClr val="tx1"/>
                </a:solidFill>
                <a:effectLst/>
                <a:latin typeface="Arial" charset="0"/>
              </a:rPr>
              <a:t>5-</a:t>
            </a:r>
            <a:r>
              <a:rPr kumimoji="0" lang="ar-SA" sz="1400" b="0" i="0" u="none" strike="noStrike" cap="none" normalizeH="0" dirty="0">
                <a:ln>
                  <a:noFill/>
                </a:ln>
                <a:solidFill>
                  <a:schemeClr val="tx1"/>
                </a:solidFill>
                <a:effectLst/>
                <a:latin typeface="Arial" charset="0"/>
              </a:rPr>
              <a:t> تكوين الثمار </a:t>
            </a:r>
            <a:r>
              <a:rPr kumimoji="0" lang="ar-SA" sz="1400" b="0" i="0" u="none" strike="noStrike" cap="none" normalizeH="0" dirty="0" err="1">
                <a:ln>
                  <a:noFill/>
                </a:ln>
                <a:solidFill>
                  <a:schemeClr val="tx1"/>
                </a:solidFill>
                <a:effectLst/>
                <a:latin typeface="Arial" charset="0"/>
              </a:rPr>
              <a:t>اللابذريه</a:t>
            </a:r>
            <a:r>
              <a:rPr kumimoji="0" lang="ar-SA" sz="1400" b="0" i="0" u="none" strike="noStrike" cap="none" normalizeH="0" dirty="0">
                <a:ln>
                  <a:noFill/>
                </a:ln>
                <a:solidFill>
                  <a:schemeClr val="tx1"/>
                </a:solidFill>
                <a:effectLst/>
                <a:latin typeface="Arial" charset="0"/>
              </a:rPr>
              <a:t> </a:t>
            </a:r>
            <a:r>
              <a:rPr kumimoji="0" lang="ar-SA" sz="1400" b="0" i="0" u="none" strike="noStrike" cap="none" normalizeH="0" dirty="0" err="1">
                <a:ln>
                  <a:noFill/>
                </a:ln>
                <a:solidFill>
                  <a:schemeClr val="tx1"/>
                </a:solidFill>
                <a:effectLst/>
                <a:latin typeface="Arial" charset="0"/>
              </a:rPr>
              <a:t>.</a:t>
            </a:r>
            <a:endParaRPr kumimoji="0" lang="ar-SA" sz="1400" b="0" i="0" u="none" strike="noStrike" cap="none" normalizeH="0" dirty="0">
              <a:ln>
                <a:noFill/>
              </a:ln>
              <a:solidFill>
                <a:schemeClr val="tx1"/>
              </a:solidFill>
              <a:effectLst/>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r>
              <a:rPr lang="ar-SA" sz="1400" baseline="0" dirty="0"/>
              <a:t>6-</a:t>
            </a:r>
            <a:r>
              <a:rPr lang="ar-SA" sz="1400" dirty="0"/>
              <a:t> نقل العناصر </a:t>
            </a:r>
            <a:r>
              <a:rPr lang="ar-SA" sz="1400" dirty="0" err="1"/>
              <a:t>الغدائيه</a:t>
            </a:r>
            <a:r>
              <a:rPr lang="ar-SA" sz="1400" dirty="0"/>
              <a:t> المعقده بعد استحثاث تحويلها الى مواد ابسط </a:t>
            </a:r>
            <a:r>
              <a:rPr lang="ar-SA" sz="1400" dirty="0" err="1"/>
              <a:t>بالانزيمات</a:t>
            </a:r>
            <a:r>
              <a:rPr lang="ar-SA" sz="1400" dirty="0"/>
              <a:t> </a:t>
            </a:r>
            <a:r>
              <a:rPr lang="ar-SA" sz="1400" dirty="0" err="1"/>
              <a:t>.</a:t>
            </a:r>
            <a:endParaRPr lang="ar-SA" sz="1400" dirty="0"/>
          </a:p>
          <a:p>
            <a:pPr marL="0" marR="0" indent="0" algn="r" defTabSz="914400" rtl="0"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a:ln>
                  <a:noFill/>
                </a:ln>
                <a:solidFill>
                  <a:schemeClr val="tx1"/>
                </a:solidFill>
                <a:effectLst/>
                <a:latin typeface="Arial" charset="0"/>
              </a:rPr>
              <a:t>7-</a:t>
            </a:r>
            <a:r>
              <a:rPr kumimoji="0" lang="ar-SA" sz="1400" b="0" i="0" u="none" strike="noStrike" cap="none" normalizeH="0" dirty="0">
                <a:ln>
                  <a:noFill/>
                </a:ln>
                <a:solidFill>
                  <a:schemeClr val="tx1"/>
                </a:solidFill>
                <a:effectLst/>
                <a:latin typeface="Arial" charset="0"/>
              </a:rPr>
              <a:t> تأخير شيخوخة اوراق وثمار بعض </a:t>
            </a:r>
            <a:r>
              <a:rPr kumimoji="0" lang="ar-SA" sz="1400" b="0" i="0" u="none" strike="noStrike" cap="none" normalizeH="0" dirty="0" err="1">
                <a:ln>
                  <a:noFill/>
                </a:ln>
                <a:solidFill>
                  <a:schemeClr val="tx1"/>
                </a:solidFill>
                <a:effectLst/>
                <a:latin typeface="Arial" charset="0"/>
              </a:rPr>
              <a:t>الموالح .</a:t>
            </a:r>
            <a:endParaRPr kumimoji="0" lang="ar-SA" sz="1400" b="0" i="0" u="none" strike="noStrike" cap="none" normalizeH="0" baseline="0" dirty="0">
              <a:ln>
                <a:noFill/>
              </a:ln>
              <a:solidFill>
                <a:schemeClr val="tx1"/>
              </a:solidFill>
              <a:effectLst/>
              <a:latin typeface="Arial" charset="0"/>
            </a:endParaRPr>
          </a:p>
        </p:txBody>
      </p:sp>
      <p:sp>
        <p:nvSpPr>
          <p:cNvPr id="5" name="مستطيل 4"/>
          <p:cNvSpPr/>
          <p:nvPr/>
        </p:nvSpPr>
        <p:spPr bwMode="auto">
          <a:xfrm>
            <a:off x="1187624" y="1988840"/>
            <a:ext cx="2376264" cy="4581128"/>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err="1">
                <a:ln>
                  <a:noFill/>
                </a:ln>
                <a:solidFill>
                  <a:srgbClr val="FF0000"/>
                </a:solidFill>
                <a:effectLst/>
                <a:latin typeface="Arial" charset="0"/>
              </a:rPr>
              <a:t>السايتوكاينين</a:t>
            </a:r>
            <a:endParaRPr kumimoji="0" lang="ar-SA" sz="2400" b="1" i="0" u="sng" strike="noStrike" cap="none" normalizeH="0" baseline="0" dirty="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ar-SA" dirty="0"/>
              <a:t>1- </a:t>
            </a:r>
            <a:r>
              <a:rPr lang="ar-SA" dirty="0" err="1"/>
              <a:t>تاخير</a:t>
            </a:r>
            <a:r>
              <a:rPr lang="ar-SA" dirty="0"/>
              <a:t> شيخوخة </a:t>
            </a:r>
            <a:r>
              <a:rPr lang="ar-SA" dirty="0" err="1"/>
              <a:t>الاوراق .</a:t>
            </a:r>
            <a:endParaRPr lang="ar-SA" dirty="0"/>
          </a:p>
          <a:p>
            <a:pPr marL="0" marR="0" indent="0" algn="ctr" defTabSz="914400" rtl="0" eaLnBrk="1" fontAlgn="base" latinLnBrk="0" hangingPunct="1">
              <a:lnSpc>
                <a:spcPct val="100000"/>
              </a:lnSpc>
              <a:spcBef>
                <a:spcPct val="0"/>
              </a:spcBef>
              <a:spcAft>
                <a:spcPct val="0"/>
              </a:spcAft>
              <a:buClrTx/>
              <a:buSzTx/>
              <a:buFontTx/>
              <a:buNone/>
              <a:tabLst/>
            </a:pPr>
            <a:r>
              <a:rPr lang="ar-SA" dirty="0"/>
              <a:t>2- </a:t>
            </a:r>
            <a:r>
              <a:rPr lang="ar-SA" dirty="0" err="1"/>
              <a:t>توجية</a:t>
            </a:r>
            <a:r>
              <a:rPr lang="ar-SA" dirty="0"/>
              <a:t> العناصر </a:t>
            </a:r>
            <a:r>
              <a:rPr lang="ar-SA" dirty="0" err="1"/>
              <a:t>الغدائيه</a:t>
            </a:r>
            <a:r>
              <a:rPr lang="ar-SA" dirty="0"/>
              <a:t> </a:t>
            </a: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ar-SA" dirty="0" err="1"/>
              <a:t>للاوراق</a:t>
            </a:r>
            <a:r>
              <a:rPr lang="ar-SA" dirty="0"/>
              <a:t> </a:t>
            </a:r>
            <a:r>
              <a:rPr lang="ar-SA" dirty="0" err="1"/>
              <a:t>الحديثه .</a:t>
            </a:r>
            <a:endParaRPr lang="ar-SA" dirty="0"/>
          </a:p>
          <a:p>
            <a:pPr marL="0" marR="0" indent="0" algn="ctr" defTabSz="914400" rtl="0" eaLnBrk="1" fontAlgn="base" latinLnBrk="0" hangingPunct="1">
              <a:lnSpc>
                <a:spcPct val="100000"/>
              </a:lnSpc>
              <a:spcBef>
                <a:spcPct val="0"/>
              </a:spcBef>
              <a:spcAft>
                <a:spcPct val="0"/>
              </a:spcAft>
              <a:buClrTx/>
              <a:buSzTx/>
              <a:buFontTx/>
              <a:buNone/>
              <a:tabLst/>
            </a:pPr>
            <a:r>
              <a:rPr lang="ar-SA" dirty="0"/>
              <a:t>3- تكشف البراعم </a:t>
            </a:r>
            <a:r>
              <a:rPr lang="ar-SA" dirty="0" err="1"/>
              <a:t>الجانبيه .</a:t>
            </a:r>
            <a:endParaRPr lang="ar-SA" dirty="0"/>
          </a:p>
          <a:p>
            <a:pPr marL="0" marR="0" indent="0" algn="ctr" defTabSz="914400" rtl="0" eaLnBrk="1" fontAlgn="base" latinLnBrk="0" hangingPunct="1">
              <a:lnSpc>
                <a:spcPct val="100000"/>
              </a:lnSpc>
              <a:spcBef>
                <a:spcPct val="0"/>
              </a:spcBef>
              <a:spcAft>
                <a:spcPct val="0"/>
              </a:spcAft>
              <a:buClrTx/>
              <a:buSzTx/>
              <a:buFontTx/>
              <a:buNone/>
              <a:tabLst/>
            </a:pPr>
            <a:r>
              <a:rPr lang="ar-SA" dirty="0"/>
              <a:t>4- تمدد فلقات </a:t>
            </a:r>
            <a:r>
              <a:rPr lang="ar-SA" dirty="0" err="1"/>
              <a:t>واوراق</a:t>
            </a:r>
            <a:r>
              <a:rPr lang="ar-SA" dirty="0"/>
              <a:t> </a:t>
            </a:r>
            <a:r>
              <a:rPr lang="ar-SA"/>
              <a:t>نباتات ذوات </a:t>
            </a:r>
            <a:r>
              <a:rPr lang="ar-SA" dirty="0" err="1"/>
              <a:t>الفلقتين .</a:t>
            </a:r>
            <a:endParaRPr lang="ar-SA" dirty="0"/>
          </a:p>
          <a:p>
            <a:pPr marL="0" marR="0" indent="0" algn="ctr" defTabSz="914400" rtl="0" eaLnBrk="1" fontAlgn="base" latinLnBrk="0" hangingPunct="1">
              <a:lnSpc>
                <a:spcPct val="100000"/>
              </a:lnSpc>
              <a:spcBef>
                <a:spcPct val="0"/>
              </a:spcBef>
              <a:spcAft>
                <a:spcPct val="0"/>
              </a:spcAft>
              <a:buClrTx/>
              <a:buSzTx/>
              <a:buFontTx/>
              <a:buNone/>
              <a:tabLst/>
            </a:pPr>
            <a:r>
              <a:rPr lang="ar-SA" dirty="0"/>
              <a:t>5- له دور في تكشف </a:t>
            </a:r>
            <a:r>
              <a:rPr lang="ar-SA" dirty="0" err="1"/>
              <a:t>البلاستيدات</a:t>
            </a:r>
            <a:r>
              <a:rPr lang="ar-SA" dirty="0"/>
              <a:t> الخضراء وبناء </a:t>
            </a:r>
            <a:r>
              <a:rPr lang="ar-SA" dirty="0" err="1"/>
              <a:t>الكلوروفيل .</a:t>
            </a:r>
            <a:endParaRPr lang="ar-SA" dirty="0"/>
          </a:p>
          <a:p>
            <a:pPr marL="0" marR="0" indent="0" algn="ctr" defTabSz="914400" rtl="0" eaLnBrk="1" fontAlgn="base" latinLnBrk="0" hangingPunct="1">
              <a:lnSpc>
                <a:spcPct val="100000"/>
              </a:lnSpc>
              <a:spcBef>
                <a:spcPct val="0"/>
              </a:spcBef>
              <a:spcAft>
                <a:spcPct val="0"/>
              </a:spcAft>
              <a:buClrTx/>
              <a:buSzTx/>
              <a:buFontTx/>
              <a:buNone/>
              <a:tabLst/>
            </a:pPr>
            <a:r>
              <a:rPr lang="ar-SA" dirty="0"/>
              <a:t>حيث يستحث تكوين نظام </a:t>
            </a:r>
            <a:r>
              <a:rPr lang="ar-SA" dirty="0" err="1"/>
              <a:t>الجرانا</a:t>
            </a:r>
            <a:r>
              <a:rPr lang="ar-SA" dirty="0"/>
              <a:t> في </a:t>
            </a:r>
            <a:r>
              <a:rPr lang="ar-SA" dirty="0" err="1"/>
              <a:t>البلاستيدات</a:t>
            </a:r>
            <a:r>
              <a:rPr lang="ar-SA" dirty="0"/>
              <a:t> وزيادة معدل تكوين الكلوروفيل حيث يستحث تكوين بروتين يرتبط </a:t>
            </a:r>
            <a:r>
              <a:rPr lang="ar-SA" dirty="0" err="1"/>
              <a:t>به</a:t>
            </a:r>
            <a:r>
              <a:rPr lang="ar-SA" dirty="0"/>
              <a:t> الكلوروفيل ويصبح </a:t>
            </a:r>
            <a:r>
              <a:rPr lang="ar-SA" dirty="0" err="1"/>
              <a:t>ثابتا .</a:t>
            </a:r>
            <a:r>
              <a:rPr lang="ar-SA" dirty="0"/>
              <a:t> </a:t>
            </a:r>
            <a:r>
              <a:rPr lang="en-US" dirty="0"/>
              <a:t>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a:ln>
                <a:noFill/>
              </a:ln>
              <a:solidFill>
                <a:schemeClr val="tx1"/>
              </a:solidFill>
              <a:effectLst/>
              <a:latin typeface="Arial" pitchFamily="34" charset="0"/>
            </a:endParaRPr>
          </a:p>
        </p:txBody>
      </p:sp>
      <p:sp>
        <p:nvSpPr>
          <p:cNvPr id="3" name="Rectangle 3"/>
          <p:cNvSpPr>
            <a:spLocks noChangeArrowheads="1"/>
          </p:cNvSpPr>
          <p:nvPr/>
        </p:nvSpPr>
        <p:spPr bwMode="auto">
          <a:xfrm>
            <a:off x="2483767" y="2038781"/>
            <a:ext cx="640393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البادرات</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النامية في الظلام تكون شاحبة اللون مستطيلة ولونها أصفر باهت ، ويعود السبب إلى تكوين صبغة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الكاروتينويدات</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في الظلام وعدم تكوين صبغة الكلوروفيل</a:t>
            </a:r>
            <a:r>
              <a:rPr kumimoji="0" lang="ar-SA" sz="24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lang="ar-SA" sz="2400" b="1" dirty="0">
                <a:latin typeface="Arial" pitchFamily="34" charset="0"/>
                <a:ea typeface="Times New Roman" pitchFamily="18" charset="0"/>
                <a:cs typeface="Arial" pitchFamily="34" charset="0"/>
              </a:rPr>
              <a:t>.</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البلاستيدات</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المتكونة في هذه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البادرات</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الشاحبة ذات نظام غشائي صفائحي شبكي منتظم تدعى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البلاستيدات</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الشاحبة</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2400" b="1" i="0" u="none" strike="noStrike" cap="none" normalizeH="0" baseline="0" dirty="0" err="1">
                <a:ln>
                  <a:noFill/>
                </a:ln>
                <a:solidFill>
                  <a:schemeClr val="tx1"/>
                </a:solidFill>
                <a:effectLst/>
                <a:latin typeface="Arial" pitchFamily="34" charset="0"/>
                <a:ea typeface="Times New Roman" pitchFamily="18" charset="0"/>
              </a:rPr>
              <a:t>Etioplasts</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Arial" pitchFamily="34" charset="0"/>
              </a:rPr>
              <a:t> </a:t>
            </a:r>
          </a:p>
        </p:txBody>
      </p:sp>
      <p:pic>
        <p:nvPicPr>
          <p:cNvPr id="78853" name="Picture 5" descr="A Cucumber S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91" y="4908376"/>
            <a:ext cx="873690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Plant Seeds Suppl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60848"/>
            <a:ext cx="2145944"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851920" y="548680"/>
            <a:ext cx="2664296" cy="830997"/>
          </a:xfrm>
          <a:prstGeom prst="rect">
            <a:avLst/>
          </a:prstGeom>
          <a:noFill/>
        </p:spPr>
        <p:txBody>
          <a:bodyPr wrap="square" rtlCol="1">
            <a:spAutoFit/>
          </a:bodyPr>
          <a:lstStyle/>
          <a:p>
            <a:pPr algn="ctr" rtl="1"/>
            <a:r>
              <a:rPr lang="ar-SA" sz="4800" b="1" dirty="0" err="1">
                <a:solidFill>
                  <a:srgbClr val="FF0000"/>
                </a:solidFill>
              </a:rPr>
              <a:t>الفلقات</a:t>
            </a:r>
            <a:endParaRPr lang="ar-SA" sz="4800" b="1" dirty="0">
              <a:solidFill>
                <a:srgbClr val="FF0000"/>
              </a:solidFill>
            </a:endParaRPr>
          </a:p>
        </p:txBody>
      </p:sp>
    </p:spTree>
    <p:extLst>
      <p:ext uri="{BB962C8B-B14F-4D97-AF65-F5344CB8AC3E}">
        <p14:creationId xmlns:p14="http://schemas.microsoft.com/office/powerpoint/2010/main" val="11931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gray">
          <a:xfrm>
            <a:off x="2089150" y="5461000"/>
            <a:ext cx="5073650" cy="503238"/>
          </a:xfrm>
          <a:prstGeom prst="roundRect">
            <a:avLst>
              <a:gd name="adj"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7" name="AutoShape 3"/>
          <p:cNvSpPr>
            <a:spLocks noChangeArrowheads="1"/>
          </p:cNvSpPr>
          <p:nvPr/>
        </p:nvSpPr>
        <p:spPr bwMode="gray">
          <a:xfrm>
            <a:off x="2089150" y="4622800"/>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8" name="AutoShape 4"/>
          <p:cNvSpPr>
            <a:spLocks noChangeArrowheads="1"/>
          </p:cNvSpPr>
          <p:nvPr/>
        </p:nvSpPr>
        <p:spPr bwMode="gray">
          <a:xfrm>
            <a:off x="2089150" y="3784600"/>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9" name="AutoShape 5"/>
          <p:cNvSpPr>
            <a:spLocks noChangeArrowheads="1"/>
          </p:cNvSpPr>
          <p:nvPr/>
        </p:nvSpPr>
        <p:spPr bwMode="gray">
          <a:xfrm>
            <a:off x="2089150" y="2944813"/>
            <a:ext cx="5073650"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50" name="Rectangle 6"/>
          <p:cNvSpPr>
            <a:spLocks noGrp="1" noChangeArrowheads="1"/>
          </p:cNvSpPr>
          <p:nvPr>
            <p:ph type="title"/>
          </p:nvPr>
        </p:nvSpPr>
        <p:spPr/>
        <p:txBody>
          <a:bodyPr/>
          <a:lstStyle/>
          <a:p>
            <a:pPr algn="ctr"/>
            <a:r>
              <a:rPr lang="ar-SA" dirty="0"/>
              <a:t> أهداف التجربة </a:t>
            </a:r>
            <a:endParaRPr lang="en-US" dirty="0"/>
          </a:p>
        </p:txBody>
      </p:sp>
      <p:grpSp>
        <p:nvGrpSpPr>
          <p:cNvPr id="6151" name="Group 7"/>
          <p:cNvGrpSpPr>
            <a:grpSpLocks/>
          </p:cNvGrpSpPr>
          <p:nvPr/>
        </p:nvGrpSpPr>
        <p:grpSpPr bwMode="auto">
          <a:xfrm>
            <a:off x="2009775" y="2927350"/>
            <a:ext cx="523875" cy="527050"/>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3"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6154" name="Text Box 10"/>
          <p:cNvSpPr txBox="1">
            <a:spLocks noChangeArrowheads="1"/>
          </p:cNvSpPr>
          <p:nvPr/>
        </p:nvSpPr>
        <p:spPr bwMode="gray">
          <a:xfrm>
            <a:off x="2055813" y="2895600"/>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charset="0"/>
              </a:rPr>
              <a:t>1</a:t>
            </a:r>
          </a:p>
        </p:txBody>
      </p:sp>
      <p:grpSp>
        <p:nvGrpSpPr>
          <p:cNvPr id="6155" name="Group 11"/>
          <p:cNvGrpSpPr>
            <a:grpSpLocks/>
          </p:cNvGrpSpPr>
          <p:nvPr/>
        </p:nvGrpSpPr>
        <p:grpSpPr bwMode="auto">
          <a:xfrm>
            <a:off x="2009775" y="3767138"/>
            <a:ext cx="523875" cy="527050"/>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7"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58" name="Text Box 14"/>
          <p:cNvSpPr txBox="1">
            <a:spLocks noChangeArrowheads="1"/>
          </p:cNvSpPr>
          <p:nvPr/>
        </p:nvSpPr>
        <p:spPr bwMode="gray">
          <a:xfrm>
            <a:off x="2060575" y="3735388"/>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charset="0"/>
              </a:rPr>
              <a:t>2</a:t>
            </a:r>
          </a:p>
        </p:txBody>
      </p:sp>
      <p:grpSp>
        <p:nvGrpSpPr>
          <p:cNvPr id="6159" name="Group 15"/>
          <p:cNvGrpSpPr>
            <a:grpSpLocks/>
          </p:cNvGrpSpPr>
          <p:nvPr/>
        </p:nvGrpSpPr>
        <p:grpSpPr bwMode="auto">
          <a:xfrm>
            <a:off x="2009775" y="4605338"/>
            <a:ext cx="523875" cy="527050"/>
            <a:chOff x="1188" y="2112"/>
            <a:chExt cx="330" cy="332"/>
          </a:xfrm>
        </p:grpSpPr>
        <p:sp>
          <p:nvSpPr>
            <p:cNvPr id="6160"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1" name="Picture 17"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62" name="Text Box 18"/>
          <p:cNvSpPr txBox="1">
            <a:spLocks noChangeArrowheads="1"/>
          </p:cNvSpPr>
          <p:nvPr/>
        </p:nvSpPr>
        <p:spPr bwMode="gray">
          <a:xfrm>
            <a:off x="2063750" y="4573588"/>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charset="0"/>
              </a:rPr>
              <a:t>3</a:t>
            </a:r>
          </a:p>
        </p:txBody>
      </p:sp>
      <p:grpSp>
        <p:nvGrpSpPr>
          <p:cNvPr id="6163" name="Group 19"/>
          <p:cNvGrpSpPr>
            <a:grpSpLocks/>
          </p:cNvGrpSpPr>
          <p:nvPr/>
        </p:nvGrpSpPr>
        <p:grpSpPr bwMode="auto">
          <a:xfrm>
            <a:off x="2009775" y="5443538"/>
            <a:ext cx="523875" cy="527050"/>
            <a:chOff x="1188" y="2532"/>
            <a:chExt cx="330" cy="332"/>
          </a:xfrm>
        </p:grpSpPr>
        <p:sp>
          <p:nvSpPr>
            <p:cNvPr id="6164"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5" name="Picture 21"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66" name="Text Box 22"/>
          <p:cNvSpPr txBox="1">
            <a:spLocks noChangeArrowheads="1"/>
          </p:cNvSpPr>
          <p:nvPr/>
        </p:nvSpPr>
        <p:spPr bwMode="gray">
          <a:xfrm>
            <a:off x="2055813" y="5411788"/>
            <a:ext cx="327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charset="0"/>
              </a:rPr>
              <a:t>4</a:t>
            </a:r>
          </a:p>
        </p:txBody>
      </p:sp>
      <p:sp>
        <p:nvSpPr>
          <p:cNvPr id="6167" name="Text Box 23"/>
          <p:cNvSpPr txBox="1">
            <a:spLocks noChangeArrowheads="1"/>
          </p:cNvSpPr>
          <p:nvPr/>
        </p:nvSpPr>
        <p:spPr bwMode="gray">
          <a:xfrm>
            <a:off x="2584450" y="2965450"/>
            <a:ext cx="4939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algn="l" rtl="0" fontAlgn="base">
              <a:spcBef>
                <a:spcPct val="0"/>
              </a:spcBef>
              <a:spcAft>
                <a:spcPct val="0"/>
              </a:spcAft>
              <a:defRPr>
                <a:solidFill>
                  <a:schemeClr val="tx1"/>
                </a:solidFill>
                <a:latin typeface="Arial" charset="0"/>
              </a:defRPr>
            </a:lvl6pPr>
            <a:lvl7pPr marL="3200400" indent="-457200" algn="l" rtl="0" fontAlgn="base">
              <a:spcBef>
                <a:spcPct val="0"/>
              </a:spcBef>
              <a:spcAft>
                <a:spcPct val="0"/>
              </a:spcAft>
              <a:defRPr>
                <a:solidFill>
                  <a:schemeClr val="tx1"/>
                </a:solidFill>
                <a:latin typeface="Arial" charset="0"/>
              </a:defRPr>
            </a:lvl7pPr>
            <a:lvl8pPr marL="3657600" indent="-457200" algn="l" rtl="0" fontAlgn="base">
              <a:spcBef>
                <a:spcPct val="0"/>
              </a:spcBef>
              <a:spcAft>
                <a:spcPct val="0"/>
              </a:spcAft>
              <a:defRPr>
                <a:solidFill>
                  <a:schemeClr val="tx1"/>
                </a:solidFill>
                <a:latin typeface="Arial" charset="0"/>
              </a:defRPr>
            </a:lvl8pPr>
            <a:lvl9pPr marL="4114800" indent="-457200" algn="l" rtl="0" fontAlgn="base">
              <a:spcBef>
                <a:spcPct val="0"/>
              </a:spcBef>
              <a:spcAft>
                <a:spcPct val="0"/>
              </a:spcAft>
              <a:defRPr>
                <a:solidFill>
                  <a:schemeClr val="tx1"/>
                </a:solidFill>
                <a:latin typeface="Arial" charset="0"/>
              </a:defRPr>
            </a:lvl9pPr>
          </a:lstStyle>
          <a:p>
            <a:pPr>
              <a:spcBef>
                <a:spcPct val="50000"/>
              </a:spcBef>
              <a:buClr>
                <a:schemeClr val="tx1"/>
              </a:buClr>
            </a:pPr>
            <a:r>
              <a:rPr lang="ar-SA" sz="2000" b="1" dirty="0">
                <a:cs typeface="Arial" charset="0"/>
              </a:rPr>
              <a:t>تأثير الهرمونات على بلاستيدات  </a:t>
            </a:r>
            <a:r>
              <a:rPr lang="ar-SA" sz="2000" b="1" dirty="0" err="1">
                <a:cs typeface="Arial" charset="0"/>
              </a:rPr>
              <a:t>البادرات</a:t>
            </a:r>
            <a:endParaRPr lang="en-US" sz="2000" b="1" dirty="0">
              <a:cs typeface="Arial" charset="0"/>
            </a:endParaRPr>
          </a:p>
        </p:txBody>
      </p:sp>
      <p:sp>
        <p:nvSpPr>
          <p:cNvPr id="6168" name="Text Box 24"/>
          <p:cNvSpPr txBox="1">
            <a:spLocks noChangeArrowheads="1"/>
          </p:cNvSpPr>
          <p:nvPr/>
        </p:nvSpPr>
        <p:spPr bwMode="gray">
          <a:xfrm>
            <a:off x="2584450" y="380523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algn="l" rtl="0" fontAlgn="base">
              <a:spcBef>
                <a:spcPct val="0"/>
              </a:spcBef>
              <a:spcAft>
                <a:spcPct val="0"/>
              </a:spcAft>
              <a:defRPr>
                <a:solidFill>
                  <a:schemeClr val="tx1"/>
                </a:solidFill>
                <a:latin typeface="Arial" charset="0"/>
              </a:defRPr>
            </a:lvl6pPr>
            <a:lvl7pPr marL="3200400" indent="-457200" algn="l" rtl="0" fontAlgn="base">
              <a:spcBef>
                <a:spcPct val="0"/>
              </a:spcBef>
              <a:spcAft>
                <a:spcPct val="0"/>
              </a:spcAft>
              <a:defRPr>
                <a:solidFill>
                  <a:schemeClr val="tx1"/>
                </a:solidFill>
                <a:latin typeface="Arial" charset="0"/>
              </a:defRPr>
            </a:lvl7pPr>
            <a:lvl8pPr marL="3657600" indent="-457200" algn="l" rtl="0" fontAlgn="base">
              <a:spcBef>
                <a:spcPct val="0"/>
              </a:spcBef>
              <a:spcAft>
                <a:spcPct val="0"/>
              </a:spcAft>
              <a:defRPr>
                <a:solidFill>
                  <a:schemeClr val="tx1"/>
                </a:solidFill>
                <a:latin typeface="Arial" charset="0"/>
              </a:defRPr>
            </a:lvl8pPr>
            <a:lvl9pPr marL="4114800" indent="-457200" algn="l" rtl="0" fontAlgn="base">
              <a:spcBef>
                <a:spcPct val="0"/>
              </a:spcBef>
              <a:spcAft>
                <a:spcPct val="0"/>
              </a:spcAft>
              <a:defRPr>
                <a:solidFill>
                  <a:schemeClr val="tx1"/>
                </a:solidFill>
                <a:latin typeface="Arial" charset="0"/>
              </a:defRPr>
            </a:lvl9pPr>
          </a:lstStyle>
          <a:p>
            <a:pPr>
              <a:spcBef>
                <a:spcPct val="50000"/>
              </a:spcBef>
              <a:buClr>
                <a:schemeClr val="tx1"/>
              </a:buClr>
            </a:pPr>
            <a:r>
              <a:rPr lang="en-US" sz="2400" b="1" dirty="0">
                <a:cs typeface="Arial" charset="0"/>
              </a:rPr>
              <a:t> </a:t>
            </a:r>
            <a:r>
              <a:rPr lang="ar-SA" sz="2400" b="1" dirty="0">
                <a:cs typeface="Arial" charset="0"/>
              </a:rPr>
              <a:t>    </a:t>
            </a:r>
            <a:r>
              <a:rPr lang="ar-SA" sz="2000" b="1" dirty="0">
                <a:cs typeface="Arial" charset="0"/>
              </a:rPr>
              <a:t>معرفة تأثير اندول حمض الخليك </a:t>
            </a:r>
            <a:r>
              <a:rPr lang="en-US" sz="2000" b="1" dirty="0">
                <a:cs typeface="Arial" charset="0"/>
              </a:rPr>
              <a:t>IAA</a:t>
            </a:r>
          </a:p>
        </p:txBody>
      </p:sp>
      <p:sp>
        <p:nvSpPr>
          <p:cNvPr id="6169" name="Text Box 25"/>
          <p:cNvSpPr txBox="1">
            <a:spLocks noChangeArrowheads="1"/>
          </p:cNvSpPr>
          <p:nvPr/>
        </p:nvSpPr>
        <p:spPr bwMode="gray">
          <a:xfrm>
            <a:off x="2584450" y="4643438"/>
            <a:ext cx="436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algn="l" rtl="0" fontAlgn="base">
              <a:spcBef>
                <a:spcPct val="0"/>
              </a:spcBef>
              <a:spcAft>
                <a:spcPct val="0"/>
              </a:spcAft>
              <a:defRPr>
                <a:solidFill>
                  <a:schemeClr val="tx1"/>
                </a:solidFill>
                <a:latin typeface="Arial" charset="0"/>
              </a:defRPr>
            </a:lvl6pPr>
            <a:lvl7pPr marL="3200400" indent="-457200" algn="l" rtl="0" fontAlgn="base">
              <a:spcBef>
                <a:spcPct val="0"/>
              </a:spcBef>
              <a:spcAft>
                <a:spcPct val="0"/>
              </a:spcAft>
              <a:defRPr>
                <a:solidFill>
                  <a:schemeClr val="tx1"/>
                </a:solidFill>
                <a:latin typeface="Arial" charset="0"/>
              </a:defRPr>
            </a:lvl7pPr>
            <a:lvl8pPr marL="3657600" indent="-457200" algn="l" rtl="0" fontAlgn="base">
              <a:spcBef>
                <a:spcPct val="0"/>
              </a:spcBef>
              <a:spcAft>
                <a:spcPct val="0"/>
              </a:spcAft>
              <a:defRPr>
                <a:solidFill>
                  <a:schemeClr val="tx1"/>
                </a:solidFill>
                <a:latin typeface="Arial" charset="0"/>
              </a:defRPr>
            </a:lvl8pPr>
            <a:lvl9pPr marL="4114800" indent="-457200" algn="l" rtl="0" fontAlgn="base">
              <a:spcBef>
                <a:spcPct val="0"/>
              </a:spcBef>
              <a:spcAft>
                <a:spcPct val="0"/>
              </a:spcAft>
              <a:defRPr>
                <a:solidFill>
                  <a:schemeClr val="tx1"/>
                </a:solidFill>
                <a:latin typeface="Arial" charset="0"/>
              </a:defRPr>
            </a:lvl9pPr>
          </a:lstStyle>
          <a:p>
            <a:pPr>
              <a:spcBef>
                <a:spcPct val="50000"/>
              </a:spcBef>
              <a:buClr>
                <a:schemeClr val="tx1"/>
              </a:buClr>
            </a:pPr>
            <a:r>
              <a:rPr lang="ar-SA" sz="2000" b="1" dirty="0">
                <a:cs typeface="Arial" charset="0"/>
              </a:rPr>
              <a:t>         معرفة تأثير حمض </a:t>
            </a:r>
            <a:r>
              <a:rPr lang="ar-SA" sz="2000" b="1" dirty="0" err="1">
                <a:cs typeface="Arial" charset="0"/>
              </a:rPr>
              <a:t>الجبريليك</a:t>
            </a:r>
            <a:r>
              <a:rPr lang="ar-SA" sz="2000" b="1" dirty="0">
                <a:cs typeface="Arial" charset="0"/>
              </a:rPr>
              <a:t> </a:t>
            </a:r>
            <a:r>
              <a:rPr lang="en-US" sz="2000" b="1" dirty="0"/>
              <a:t>GA3</a:t>
            </a:r>
            <a:endParaRPr lang="en-US" sz="2000" b="1" dirty="0">
              <a:cs typeface="Arial" charset="0"/>
            </a:endParaRPr>
          </a:p>
        </p:txBody>
      </p:sp>
      <p:sp>
        <p:nvSpPr>
          <p:cNvPr id="6170" name="Text Box 26"/>
          <p:cNvSpPr txBox="1">
            <a:spLocks noChangeArrowheads="1"/>
          </p:cNvSpPr>
          <p:nvPr/>
        </p:nvSpPr>
        <p:spPr bwMode="gray">
          <a:xfrm>
            <a:off x="2584450" y="5483225"/>
            <a:ext cx="436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algn="l" rtl="0" fontAlgn="base">
              <a:spcBef>
                <a:spcPct val="0"/>
              </a:spcBef>
              <a:spcAft>
                <a:spcPct val="0"/>
              </a:spcAft>
              <a:defRPr>
                <a:solidFill>
                  <a:schemeClr val="tx1"/>
                </a:solidFill>
                <a:latin typeface="Arial" charset="0"/>
              </a:defRPr>
            </a:lvl6pPr>
            <a:lvl7pPr marL="3200400" indent="-457200" algn="l" rtl="0" fontAlgn="base">
              <a:spcBef>
                <a:spcPct val="0"/>
              </a:spcBef>
              <a:spcAft>
                <a:spcPct val="0"/>
              </a:spcAft>
              <a:defRPr>
                <a:solidFill>
                  <a:schemeClr val="tx1"/>
                </a:solidFill>
                <a:latin typeface="Arial" charset="0"/>
              </a:defRPr>
            </a:lvl7pPr>
            <a:lvl8pPr marL="3657600" indent="-457200" algn="l" rtl="0" fontAlgn="base">
              <a:spcBef>
                <a:spcPct val="0"/>
              </a:spcBef>
              <a:spcAft>
                <a:spcPct val="0"/>
              </a:spcAft>
              <a:defRPr>
                <a:solidFill>
                  <a:schemeClr val="tx1"/>
                </a:solidFill>
                <a:latin typeface="Arial" charset="0"/>
              </a:defRPr>
            </a:lvl8pPr>
            <a:lvl9pPr marL="4114800" indent="-457200" algn="l" rtl="0" fontAlgn="base">
              <a:spcBef>
                <a:spcPct val="0"/>
              </a:spcBef>
              <a:spcAft>
                <a:spcPct val="0"/>
              </a:spcAft>
              <a:defRPr>
                <a:solidFill>
                  <a:schemeClr val="tx1"/>
                </a:solidFill>
                <a:latin typeface="Arial" charset="0"/>
              </a:defRPr>
            </a:lvl9pPr>
          </a:lstStyle>
          <a:p>
            <a:pPr>
              <a:spcBef>
                <a:spcPct val="50000"/>
              </a:spcBef>
              <a:buClr>
                <a:schemeClr val="tx1"/>
              </a:buClr>
            </a:pPr>
            <a:r>
              <a:rPr lang="ar-SA" sz="2000" b="1" dirty="0">
                <a:cs typeface="Arial" charset="0"/>
              </a:rPr>
              <a:t>معرفة تأثير </a:t>
            </a:r>
            <a:r>
              <a:rPr lang="ar-SA" sz="2000" b="1" dirty="0" err="1">
                <a:effectLst>
                  <a:outerShdw blurRad="50800" dist="38100" algn="tr" rotWithShape="0">
                    <a:prstClr val="black">
                      <a:alpha val="40000"/>
                    </a:prstClr>
                  </a:outerShdw>
                </a:effectLst>
              </a:rPr>
              <a:t>السيتوكينينات</a:t>
            </a:r>
            <a:r>
              <a:rPr lang="ar-SA" sz="2000" b="1" dirty="0">
                <a:effectLst>
                  <a:outerShdw blurRad="50800" dist="38100" algn="tr" rotWithShape="0">
                    <a:prstClr val="black">
                      <a:alpha val="40000"/>
                    </a:prstClr>
                  </a:outerShdw>
                </a:effectLst>
              </a:rPr>
              <a:t> </a:t>
            </a:r>
            <a:r>
              <a:rPr lang="en-US" sz="2000" b="1" dirty="0">
                <a:effectLst>
                  <a:outerShdw blurRad="50800" dist="38100" algn="tr" rotWithShape="0">
                    <a:prstClr val="black">
                      <a:alpha val="40000"/>
                    </a:prstClr>
                  </a:outerShdw>
                </a:effectLst>
              </a:rPr>
              <a:t>             </a:t>
            </a:r>
            <a:r>
              <a:rPr lang="en-US" sz="2000" dirty="0"/>
              <a:t> </a:t>
            </a:r>
            <a:r>
              <a:rPr lang="en-US" sz="2000" b="1" dirty="0"/>
              <a:t>CK</a:t>
            </a:r>
            <a:endParaRPr lang="en-US" sz="2000" b="1" dirty="0">
              <a:cs typeface="Arial" charset="0"/>
            </a:endParaRPr>
          </a:p>
        </p:txBody>
      </p:sp>
      <p:sp>
        <p:nvSpPr>
          <p:cNvPr id="6171" name="Rectangle 27"/>
          <p:cNvSpPr>
            <a:spLocks noChangeArrowheads="1"/>
          </p:cNvSpPr>
          <p:nvPr/>
        </p:nvSpPr>
        <p:spPr bwMode="black">
          <a:xfrm>
            <a:off x="1905000" y="1981200"/>
            <a:ext cx="617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cs typeface="Arial"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ar-SA" dirty="0">
                <a:effectLst>
                  <a:outerShdw blurRad="50800" dist="38100" algn="tr" rotWithShape="0">
                    <a:prstClr val="black">
                      <a:alpha val="40000"/>
                    </a:prstClr>
                  </a:outerShdw>
                </a:effectLst>
              </a:rPr>
              <a:t>المواد والأدوات اللازمة</a:t>
            </a:r>
            <a:endParaRPr lang="en-US" dirty="0"/>
          </a:p>
        </p:txBody>
      </p:sp>
      <p:sp>
        <p:nvSpPr>
          <p:cNvPr id="12291" name="AutoShape 3"/>
          <p:cNvSpPr>
            <a:spLocks noChangeArrowheads="1"/>
          </p:cNvSpPr>
          <p:nvPr/>
        </p:nvSpPr>
        <p:spPr bwMode="invGray">
          <a:xfrm>
            <a:off x="1524000" y="2938463"/>
            <a:ext cx="6750050" cy="3386137"/>
          </a:xfrm>
          <a:prstGeom prst="roundRect">
            <a:avLst>
              <a:gd name="adj" fmla="val 16667"/>
            </a:avLst>
          </a:prstGeom>
          <a:solidFill>
            <a:srgbClr val="C0C0C0">
              <a:alpha val="50000"/>
            </a:srgb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2292" name="Group 4"/>
          <p:cNvGrpSpPr>
            <a:grpSpLocks/>
          </p:cNvGrpSpPr>
          <p:nvPr/>
        </p:nvGrpSpPr>
        <p:grpSpPr bwMode="auto">
          <a:xfrm>
            <a:off x="1295400" y="2667000"/>
            <a:ext cx="1838325" cy="3309938"/>
            <a:chOff x="528" y="1392"/>
            <a:chExt cx="1158" cy="2085"/>
          </a:xfrm>
        </p:grpSpPr>
        <p:sp>
          <p:nvSpPr>
            <p:cNvPr id="12293" name="AutoShape 5"/>
            <p:cNvSpPr>
              <a:spLocks noChangeArrowheads="1"/>
            </p:cNvSpPr>
            <p:nvPr/>
          </p:nvSpPr>
          <p:spPr bwMode="gray">
            <a:xfrm>
              <a:off x="528" y="1392"/>
              <a:ext cx="1158" cy="2085"/>
            </a:xfrm>
            <a:prstGeom prst="roundRect">
              <a:avLst>
                <a:gd name="adj" fmla="val 16667"/>
              </a:avLst>
            </a:prstGeom>
            <a:gradFill rotWithShape="1">
              <a:gsLst>
                <a:gs pos="0">
                  <a:schemeClr val="accent1"/>
                </a:gs>
                <a:gs pos="100000">
                  <a:schemeClr val="accent1">
                    <a:gamma/>
                    <a:shade val="76078"/>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endParaRPr lang="ar-SA"/>
            </a:p>
          </p:txBody>
        </p:sp>
        <p:sp>
          <p:nvSpPr>
            <p:cNvPr id="12294" name="AutoShape 6"/>
            <p:cNvSpPr>
              <a:spLocks noChangeArrowheads="1"/>
            </p:cNvSpPr>
            <p:nvPr/>
          </p:nvSpPr>
          <p:spPr bwMode="gray">
            <a:xfrm>
              <a:off x="576" y="1416"/>
              <a:ext cx="1063" cy="288"/>
            </a:xfrm>
            <a:prstGeom prst="roundRect">
              <a:avLst>
                <a:gd name="adj" fmla="val 50000"/>
              </a:avLst>
            </a:prstGeom>
            <a:gradFill rotWithShape="1">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295" name="Group 7"/>
          <p:cNvGrpSpPr>
            <a:grpSpLocks/>
          </p:cNvGrpSpPr>
          <p:nvPr/>
        </p:nvGrpSpPr>
        <p:grpSpPr bwMode="auto">
          <a:xfrm>
            <a:off x="4087813" y="2667000"/>
            <a:ext cx="1838325" cy="3309938"/>
            <a:chOff x="2287" y="1392"/>
            <a:chExt cx="1158" cy="2085"/>
          </a:xfrm>
        </p:grpSpPr>
        <p:sp>
          <p:nvSpPr>
            <p:cNvPr id="12296" name="AutoShape 8"/>
            <p:cNvSpPr>
              <a:spLocks noChangeArrowheads="1"/>
            </p:cNvSpPr>
            <p:nvPr/>
          </p:nvSpPr>
          <p:spPr bwMode="gray">
            <a:xfrm>
              <a:off x="2287" y="1392"/>
              <a:ext cx="1158" cy="2085"/>
            </a:xfrm>
            <a:prstGeom prst="roundRect">
              <a:avLst>
                <a:gd name="adj" fmla="val 16667"/>
              </a:avLst>
            </a:prstGeom>
            <a:gradFill rotWithShape="1">
              <a:gsLst>
                <a:gs pos="0">
                  <a:schemeClr val="accent2"/>
                </a:gs>
                <a:gs pos="100000">
                  <a:schemeClr val="accent2">
                    <a:gamma/>
                    <a:shade val="85882"/>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endParaRPr lang="ar-SA"/>
            </a:p>
          </p:txBody>
        </p:sp>
        <p:sp>
          <p:nvSpPr>
            <p:cNvPr id="12297" name="AutoShape 9"/>
            <p:cNvSpPr>
              <a:spLocks noChangeArrowheads="1"/>
            </p:cNvSpPr>
            <p:nvPr/>
          </p:nvSpPr>
          <p:spPr bwMode="gray">
            <a:xfrm>
              <a:off x="2333" y="1416"/>
              <a:ext cx="1063" cy="288"/>
            </a:xfrm>
            <a:prstGeom prst="roundRect">
              <a:avLst>
                <a:gd name="adj" fmla="val 50000"/>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298" name="Group 10"/>
          <p:cNvGrpSpPr>
            <a:grpSpLocks/>
          </p:cNvGrpSpPr>
          <p:nvPr/>
        </p:nvGrpSpPr>
        <p:grpSpPr bwMode="auto">
          <a:xfrm>
            <a:off x="6924675" y="2667000"/>
            <a:ext cx="1838325" cy="3309938"/>
            <a:chOff x="4074" y="1392"/>
            <a:chExt cx="1158" cy="2085"/>
          </a:xfrm>
        </p:grpSpPr>
        <p:sp>
          <p:nvSpPr>
            <p:cNvPr id="12299" name="AutoShape 11"/>
            <p:cNvSpPr>
              <a:spLocks noChangeArrowheads="1"/>
            </p:cNvSpPr>
            <p:nvPr/>
          </p:nvSpPr>
          <p:spPr bwMode="gray">
            <a:xfrm>
              <a:off x="4074" y="1392"/>
              <a:ext cx="1158" cy="2085"/>
            </a:xfrm>
            <a:prstGeom prst="roundRect">
              <a:avLst>
                <a:gd name="adj" fmla="val 16667"/>
              </a:avLst>
            </a:prstGeom>
            <a:gradFill rotWithShape="1">
              <a:gsLst>
                <a:gs pos="0">
                  <a:schemeClr val="accent1"/>
                </a:gs>
                <a:gs pos="100000">
                  <a:schemeClr val="accent1">
                    <a:gamma/>
                    <a:shade val="72941"/>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endParaRPr lang="ar-SA"/>
            </a:p>
          </p:txBody>
        </p:sp>
        <p:sp>
          <p:nvSpPr>
            <p:cNvPr id="12300" name="AutoShape 12"/>
            <p:cNvSpPr>
              <a:spLocks noChangeArrowheads="1"/>
            </p:cNvSpPr>
            <p:nvPr/>
          </p:nvSpPr>
          <p:spPr bwMode="gray">
            <a:xfrm>
              <a:off x="4122" y="1422"/>
              <a:ext cx="1063" cy="288"/>
            </a:xfrm>
            <a:prstGeom prst="roundRect">
              <a:avLst>
                <a:gd name="adj" fmla="val 50000"/>
              </a:avLst>
            </a:prstGeom>
            <a:gradFill rotWithShape="1">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2301" name="Text Box 13"/>
          <p:cNvSpPr txBox="1">
            <a:spLocks noChangeArrowheads="1"/>
          </p:cNvSpPr>
          <p:nvPr/>
        </p:nvSpPr>
        <p:spPr bwMode="gray">
          <a:xfrm>
            <a:off x="1295399" y="2839656"/>
            <a:ext cx="1838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lgn="l" rtl="0" fontAlgn="base">
              <a:spcBef>
                <a:spcPct val="0"/>
              </a:spcBef>
              <a:spcAft>
                <a:spcPct val="0"/>
              </a:spcAft>
              <a:defRPr>
                <a:solidFill>
                  <a:schemeClr val="tx1"/>
                </a:solidFill>
                <a:latin typeface="Arial" charset="0"/>
              </a:defRPr>
            </a:lvl6pPr>
            <a:lvl7pPr algn="l" rtl="0" fontAlgn="base">
              <a:spcBef>
                <a:spcPct val="0"/>
              </a:spcBef>
              <a:spcAft>
                <a:spcPct val="0"/>
              </a:spcAft>
              <a:defRPr>
                <a:solidFill>
                  <a:schemeClr val="tx1"/>
                </a:solidFill>
                <a:latin typeface="Arial" charset="0"/>
              </a:defRPr>
            </a:lvl7pPr>
            <a:lvl8pPr algn="l" rtl="0" fontAlgn="base">
              <a:spcBef>
                <a:spcPct val="0"/>
              </a:spcBef>
              <a:spcAft>
                <a:spcPct val="0"/>
              </a:spcAft>
              <a:defRPr>
                <a:solidFill>
                  <a:schemeClr val="tx1"/>
                </a:solidFill>
                <a:latin typeface="Arial" charset="0"/>
              </a:defRPr>
            </a:lvl8pPr>
            <a:lvl9pPr algn="l" rtl="0" fontAlgn="base">
              <a:spcBef>
                <a:spcPct val="0"/>
              </a:spcBef>
              <a:spcAft>
                <a:spcPct val="0"/>
              </a:spcAft>
              <a:defRPr>
                <a:solidFill>
                  <a:schemeClr val="tx1"/>
                </a:solidFill>
                <a:latin typeface="Arial" charset="0"/>
              </a:defRPr>
            </a:lvl9pPr>
          </a:lstStyle>
          <a:p>
            <a:pPr algn="r" rtl="1">
              <a:spcBef>
                <a:spcPct val="50000"/>
              </a:spcBef>
              <a:buFontTx/>
              <a:buChar char="•"/>
            </a:pPr>
            <a:r>
              <a:rPr lang="en-US" sz="2000" b="1" dirty="0">
                <a:solidFill>
                  <a:schemeClr val="tx1">
                    <a:lumMod val="95000"/>
                    <a:lumOff val="5000"/>
                  </a:schemeClr>
                </a:solidFill>
                <a:cs typeface="Arial" charset="0"/>
              </a:rPr>
              <a:t> </a:t>
            </a:r>
            <a:r>
              <a:rPr lang="ar-SA" sz="2000" b="1" dirty="0">
                <a:solidFill>
                  <a:schemeClr val="tx1">
                    <a:lumMod val="95000"/>
                    <a:lumOff val="5000"/>
                  </a:schemeClr>
                </a:solidFill>
                <a:cs typeface="Arial" charset="0"/>
              </a:rPr>
              <a:t>10 طبق </a:t>
            </a:r>
            <a:r>
              <a:rPr lang="ar-SA" sz="2000" b="1" dirty="0" err="1">
                <a:solidFill>
                  <a:schemeClr val="tx1">
                    <a:lumMod val="95000"/>
                    <a:lumOff val="5000"/>
                  </a:schemeClr>
                </a:solidFill>
                <a:cs typeface="Arial" charset="0"/>
              </a:rPr>
              <a:t>يتري</a:t>
            </a:r>
            <a:r>
              <a:rPr lang="ar-SA" sz="2000" b="1" dirty="0">
                <a:solidFill>
                  <a:schemeClr val="tx1">
                    <a:lumMod val="95000"/>
                    <a:lumOff val="5000"/>
                  </a:schemeClr>
                </a:solidFill>
                <a:cs typeface="Arial" charset="0"/>
              </a:rPr>
              <a:t> </a:t>
            </a:r>
            <a:endParaRPr lang="en-US" sz="2000" b="1" dirty="0">
              <a:solidFill>
                <a:schemeClr val="tx1">
                  <a:lumMod val="95000"/>
                  <a:lumOff val="5000"/>
                </a:schemeClr>
              </a:solidFill>
              <a:cs typeface="Arial" charset="0"/>
            </a:endParaRPr>
          </a:p>
          <a:p>
            <a:pPr lvl="0" algn="r" rtl="1">
              <a:spcBef>
                <a:spcPct val="50000"/>
              </a:spcBef>
              <a:buFontTx/>
              <a:buChar char="•"/>
            </a:pPr>
            <a:r>
              <a:rPr lang="ar-SA" sz="2000" b="1" dirty="0">
                <a:effectLst>
                  <a:outerShdw blurRad="50800" dist="38100" algn="tr" rotWithShape="0">
                    <a:prstClr val="black">
                      <a:alpha val="40000"/>
                    </a:prstClr>
                  </a:outerShdw>
                </a:effectLst>
              </a:rPr>
              <a:t>شفرات حادة</a:t>
            </a:r>
            <a:endParaRPr lang="en-US" sz="2000" dirty="0">
              <a:effectLst>
                <a:outerShdw blurRad="50800" dist="38100" algn="tr" rotWithShape="0">
                  <a:prstClr val="black">
                    <a:alpha val="40000"/>
                  </a:prstClr>
                </a:outerShdw>
              </a:effectLst>
            </a:endParaRPr>
          </a:p>
          <a:p>
            <a:pPr algn="r" rtl="1">
              <a:spcBef>
                <a:spcPct val="50000"/>
              </a:spcBef>
              <a:buFontTx/>
              <a:buChar char="•"/>
            </a:pPr>
            <a:r>
              <a:rPr lang="ar-SA" sz="2000" b="1" dirty="0"/>
              <a:t>هاون</a:t>
            </a:r>
            <a:endParaRPr lang="en-US" sz="2000" b="1" dirty="0"/>
          </a:p>
          <a:p>
            <a:pPr lvl="0" algn="r" rtl="1">
              <a:spcBef>
                <a:spcPct val="50000"/>
              </a:spcBef>
              <a:buFontTx/>
              <a:buChar char="•"/>
            </a:pPr>
            <a:r>
              <a:rPr lang="ar-SA" sz="2000" b="1" dirty="0">
                <a:effectLst>
                  <a:outerShdw blurRad="50800" dist="38100" algn="tr" rotWithShape="0">
                    <a:prstClr val="black">
                      <a:alpha val="40000"/>
                    </a:prstClr>
                  </a:outerShdw>
                </a:effectLst>
              </a:rPr>
              <a:t>مخبار مدرج 10 سم</a:t>
            </a:r>
            <a:endParaRPr lang="en-US" sz="2000" dirty="0">
              <a:effectLst>
                <a:outerShdw blurRad="50800" dist="38100" algn="tr" rotWithShape="0">
                  <a:prstClr val="black">
                    <a:alpha val="40000"/>
                  </a:prstClr>
                </a:outerShdw>
              </a:effectLst>
            </a:endParaRPr>
          </a:p>
          <a:p>
            <a:pPr lvl="0" algn="r" rtl="1">
              <a:spcBef>
                <a:spcPct val="50000"/>
              </a:spcBef>
              <a:buFontTx/>
              <a:buChar char="•"/>
            </a:pPr>
            <a:r>
              <a:rPr lang="ar-SA" sz="2000" b="1" dirty="0">
                <a:effectLst>
                  <a:outerShdw blurRad="50800" dist="38100" algn="tr" rotWithShape="0">
                    <a:prstClr val="black">
                      <a:alpha val="40000"/>
                    </a:prstClr>
                  </a:outerShdw>
                </a:effectLst>
              </a:rPr>
              <a:t>12 أنبوبة اختبار مع الأغطية</a:t>
            </a:r>
            <a:endParaRPr lang="en-US" sz="2000" dirty="0">
              <a:effectLst>
                <a:outerShdw blurRad="50800" dist="38100" algn="tr" rotWithShape="0">
                  <a:prstClr val="black">
                    <a:alpha val="40000"/>
                  </a:prstClr>
                </a:outerShdw>
              </a:effectLst>
            </a:endParaRPr>
          </a:p>
        </p:txBody>
      </p:sp>
      <p:sp>
        <p:nvSpPr>
          <p:cNvPr id="12302" name="Text Box 14"/>
          <p:cNvSpPr txBox="1">
            <a:spLocks noChangeArrowheads="1"/>
          </p:cNvSpPr>
          <p:nvPr/>
        </p:nvSpPr>
        <p:spPr bwMode="gray">
          <a:xfrm>
            <a:off x="4087813" y="3324225"/>
            <a:ext cx="17526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lgn="l" rtl="0" fontAlgn="base">
              <a:spcBef>
                <a:spcPct val="0"/>
              </a:spcBef>
              <a:spcAft>
                <a:spcPct val="0"/>
              </a:spcAft>
              <a:defRPr>
                <a:solidFill>
                  <a:schemeClr val="tx1"/>
                </a:solidFill>
                <a:latin typeface="Arial" charset="0"/>
              </a:defRPr>
            </a:lvl6pPr>
            <a:lvl7pPr algn="l" rtl="0" fontAlgn="base">
              <a:spcBef>
                <a:spcPct val="0"/>
              </a:spcBef>
              <a:spcAft>
                <a:spcPct val="0"/>
              </a:spcAft>
              <a:defRPr>
                <a:solidFill>
                  <a:schemeClr val="tx1"/>
                </a:solidFill>
                <a:latin typeface="Arial" charset="0"/>
              </a:defRPr>
            </a:lvl7pPr>
            <a:lvl8pPr algn="l" rtl="0" fontAlgn="base">
              <a:spcBef>
                <a:spcPct val="0"/>
              </a:spcBef>
              <a:spcAft>
                <a:spcPct val="0"/>
              </a:spcAft>
              <a:defRPr>
                <a:solidFill>
                  <a:schemeClr val="tx1"/>
                </a:solidFill>
                <a:latin typeface="Arial" charset="0"/>
              </a:defRPr>
            </a:lvl8pPr>
            <a:lvl9pPr algn="l" rtl="0" fontAlgn="base">
              <a:spcBef>
                <a:spcPct val="0"/>
              </a:spcBef>
              <a:spcAft>
                <a:spcPct val="0"/>
              </a:spcAft>
              <a:defRPr>
                <a:solidFill>
                  <a:schemeClr val="tx1"/>
                </a:solidFill>
                <a:latin typeface="Arial" charset="0"/>
              </a:defRPr>
            </a:lvl9pPr>
          </a:lstStyle>
          <a:p>
            <a:pPr algn="r" rtl="1">
              <a:spcBef>
                <a:spcPct val="50000"/>
              </a:spcBef>
              <a:buFontTx/>
              <a:buChar char="•"/>
            </a:pPr>
            <a:r>
              <a:rPr lang="en-US" b="1" dirty="0">
                <a:solidFill>
                  <a:schemeClr val="bg1"/>
                </a:solidFill>
                <a:cs typeface="Arial" charset="0"/>
              </a:rPr>
              <a:t> </a:t>
            </a:r>
            <a:r>
              <a:rPr lang="ar-SA" b="1" dirty="0"/>
              <a:t>إضاءة فلورسنت</a:t>
            </a:r>
            <a:endParaRPr lang="en-US" b="1" dirty="0"/>
          </a:p>
          <a:p>
            <a:pPr lvl="0" algn="r" rtl="1">
              <a:spcBef>
                <a:spcPct val="50000"/>
              </a:spcBef>
              <a:buFontTx/>
              <a:buChar char="•"/>
            </a:pPr>
            <a:r>
              <a:rPr lang="ar-SA" b="1" dirty="0">
                <a:effectLst>
                  <a:outerShdw blurRad="50800" dist="38100" algn="tr" rotWithShape="0">
                    <a:prstClr val="black">
                      <a:alpha val="40000"/>
                    </a:prstClr>
                  </a:outerShdw>
                </a:effectLst>
              </a:rPr>
              <a:t>جهاز طرد مركزي</a:t>
            </a:r>
            <a:endParaRPr lang="en-US" b="1" dirty="0">
              <a:effectLst>
                <a:outerShdw blurRad="50800" dist="38100" algn="tr" rotWithShape="0">
                  <a:prstClr val="black">
                    <a:alpha val="40000"/>
                  </a:prstClr>
                </a:outerShdw>
              </a:effectLst>
            </a:endParaRPr>
          </a:p>
          <a:p>
            <a:pPr lvl="0" algn="r" rtl="1">
              <a:spcBef>
                <a:spcPct val="50000"/>
              </a:spcBef>
              <a:buFontTx/>
              <a:buChar char="•"/>
            </a:pPr>
            <a:r>
              <a:rPr lang="ar-SA" b="1" dirty="0">
                <a:effectLst>
                  <a:outerShdw blurRad="50800" dist="38100" algn="tr" rotWithShape="0">
                    <a:prstClr val="black">
                      <a:alpha val="40000"/>
                    </a:prstClr>
                  </a:outerShdw>
                </a:effectLst>
              </a:rPr>
              <a:t>جهاز قياس الطيف ( </a:t>
            </a:r>
            <a:r>
              <a:rPr lang="en-US" b="1" dirty="0">
                <a:effectLst>
                  <a:outerShdw blurRad="50800" dist="38100" algn="tr" rotWithShape="0">
                    <a:prstClr val="black">
                      <a:alpha val="40000"/>
                    </a:prstClr>
                  </a:outerShdw>
                </a:effectLst>
              </a:rPr>
              <a:t>Spectrophotometer</a:t>
            </a:r>
            <a:r>
              <a:rPr lang="ar-SA" b="1" dirty="0">
                <a:effectLst>
                  <a:outerShdw blurRad="50800" dist="38100" algn="tr" rotWithShape="0">
                    <a:prstClr val="black">
                      <a:alpha val="40000"/>
                    </a:prstClr>
                  </a:outerShdw>
                </a:effectLst>
              </a:rPr>
              <a:t> )</a:t>
            </a:r>
            <a:endParaRPr lang="en-US" b="1" dirty="0">
              <a:effectLst>
                <a:outerShdw blurRad="50800" dist="38100" algn="tr" rotWithShape="0">
                  <a:prstClr val="black">
                    <a:alpha val="40000"/>
                  </a:prstClr>
                </a:outerShdw>
              </a:effectLst>
            </a:endParaRPr>
          </a:p>
          <a:p>
            <a:pPr algn="r" rtl="1">
              <a:spcBef>
                <a:spcPct val="50000"/>
              </a:spcBef>
              <a:buFontTx/>
              <a:buChar char="•"/>
            </a:pPr>
            <a:endParaRPr lang="en-US" b="1" dirty="0">
              <a:solidFill>
                <a:schemeClr val="bg1"/>
              </a:solidFill>
              <a:cs typeface="Arial" charset="0"/>
            </a:endParaRPr>
          </a:p>
        </p:txBody>
      </p:sp>
      <p:sp>
        <p:nvSpPr>
          <p:cNvPr id="12303" name="Text Box 15"/>
          <p:cNvSpPr txBox="1">
            <a:spLocks noChangeArrowheads="1"/>
          </p:cNvSpPr>
          <p:nvPr/>
        </p:nvSpPr>
        <p:spPr bwMode="gray">
          <a:xfrm>
            <a:off x="6907213" y="3324225"/>
            <a:ext cx="1752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lgn="l" rtl="0" fontAlgn="base">
              <a:spcBef>
                <a:spcPct val="0"/>
              </a:spcBef>
              <a:spcAft>
                <a:spcPct val="0"/>
              </a:spcAft>
              <a:defRPr>
                <a:solidFill>
                  <a:schemeClr val="tx1"/>
                </a:solidFill>
                <a:latin typeface="Arial" charset="0"/>
              </a:defRPr>
            </a:lvl6pPr>
            <a:lvl7pPr algn="l" rtl="0" fontAlgn="base">
              <a:spcBef>
                <a:spcPct val="0"/>
              </a:spcBef>
              <a:spcAft>
                <a:spcPct val="0"/>
              </a:spcAft>
              <a:defRPr>
                <a:solidFill>
                  <a:schemeClr val="tx1"/>
                </a:solidFill>
                <a:latin typeface="Arial" charset="0"/>
              </a:defRPr>
            </a:lvl7pPr>
            <a:lvl8pPr algn="l" rtl="0" fontAlgn="base">
              <a:spcBef>
                <a:spcPct val="0"/>
              </a:spcBef>
              <a:spcAft>
                <a:spcPct val="0"/>
              </a:spcAft>
              <a:defRPr>
                <a:solidFill>
                  <a:schemeClr val="tx1"/>
                </a:solidFill>
                <a:latin typeface="Arial" charset="0"/>
              </a:defRPr>
            </a:lvl8pPr>
            <a:lvl9pPr algn="l" rtl="0" fontAlgn="base">
              <a:spcBef>
                <a:spcPct val="0"/>
              </a:spcBef>
              <a:spcAft>
                <a:spcPct val="0"/>
              </a:spcAft>
              <a:defRPr>
                <a:solidFill>
                  <a:schemeClr val="tx1"/>
                </a:solidFill>
                <a:latin typeface="Arial" charset="0"/>
              </a:defRPr>
            </a:lvl9pPr>
          </a:lstStyle>
          <a:p>
            <a:pPr algn="r" rtl="1">
              <a:spcBef>
                <a:spcPct val="50000"/>
              </a:spcBef>
              <a:buFontTx/>
              <a:buChar char="•"/>
            </a:pPr>
            <a:r>
              <a:rPr lang="ar-SA" sz="2800" b="1" dirty="0" err="1"/>
              <a:t>أوكسين</a:t>
            </a:r>
            <a:r>
              <a:rPr lang="ar-SA" sz="2800" b="1" dirty="0"/>
              <a:t> </a:t>
            </a:r>
            <a:r>
              <a:rPr lang="ar-SA" sz="2800" b="1" dirty="0" err="1"/>
              <a:t>سيتوكينين</a:t>
            </a:r>
            <a:r>
              <a:rPr lang="ar-SA" sz="2800" b="1" dirty="0"/>
              <a:t> ، </a:t>
            </a:r>
            <a:r>
              <a:rPr lang="ar-SA" sz="2800" b="1" dirty="0" err="1"/>
              <a:t>جبرلين</a:t>
            </a:r>
            <a:endParaRPr lang="en-US" sz="2800" b="1" dirty="0"/>
          </a:p>
          <a:p>
            <a:pPr lvl="0" algn="r" rtl="1">
              <a:spcBef>
                <a:spcPct val="50000"/>
              </a:spcBef>
              <a:buFontTx/>
              <a:buChar char="•"/>
            </a:pPr>
            <a:r>
              <a:rPr lang="ar-SA" sz="2800" b="1" dirty="0">
                <a:effectLst>
                  <a:outerShdw blurRad="50800" dist="38100" algn="tr" rotWithShape="0">
                    <a:prstClr val="black">
                      <a:alpha val="40000"/>
                    </a:prstClr>
                  </a:outerShdw>
                </a:effectLst>
              </a:rPr>
              <a:t>أسيتون</a:t>
            </a:r>
            <a:endParaRPr lang="en-US" sz="2800" dirty="0">
              <a:effectLst>
                <a:outerShdw blurRad="50800" dist="38100" algn="tr" rotWithShape="0">
                  <a:prstClr val="black">
                    <a:alpha val="40000"/>
                  </a:prstClr>
                </a:outerShdw>
              </a:effectLst>
            </a:endParaRPr>
          </a:p>
          <a:p>
            <a:pPr algn="r" rtl="1">
              <a:spcBef>
                <a:spcPct val="50000"/>
              </a:spcBef>
              <a:buFontTx/>
              <a:buChar char="•"/>
            </a:pPr>
            <a:endParaRPr lang="en-US" sz="2800" b="1" dirty="0">
              <a:solidFill>
                <a:schemeClr val="bg1"/>
              </a:solidFill>
              <a:cs typeface="Arial" charset="0"/>
            </a:endParaRPr>
          </a:p>
        </p:txBody>
      </p:sp>
      <p:grpSp>
        <p:nvGrpSpPr>
          <p:cNvPr id="12304" name="Group 16"/>
          <p:cNvGrpSpPr>
            <a:grpSpLocks/>
          </p:cNvGrpSpPr>
          <p:nvPr/>
        </p:nvGrpSpPr>
        <p:grpSpPr bwMode="auto">
          <a:xfrm>
            <a:off x="3429000" y="4191000"/>
            <a:ext cx="504825" cy="496888"/>
            <a:chOff x="1872" y="2352"/>
            <a:chExt cx="240" cy="240"/>
          </a:xfrm>
        </p:grpSpPr>
        <p:grpSp>
          <p:nvGrpSpPr>
            <p:cNvPr id="12305" name="Group 17"/>
            <p:cNvGrpSpPr>
              <a:grpSpLocks/>
            </p:cNvGrpSpPr>
            <p:nvPr/>
          </p:nvGrpSpPr>
          <p:grpSpPr bwMode="auto">
            <a:xfrm>
              <a:off x="1968" y="2352"/>
              <a:ext cx="144" cy="240"/>
              <a:chOff x="1968" y="2352"/>
              <a:chExt cx="144" cy="240"/>
            </a:xfrm>
          </p:grpSpPr>
          <p:sp>
            <p:nvSpPr>
              <p:cNvPr id="12306" name="Oval 1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7" name="Oval 1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8" name="Oval 2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09" name="Oval 2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0" name="Oval 2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11" name="Group 23"/>
            <p:cNvGrpSpPr>
              <a:grpSpLocks/>
            </p:cNvGrpSpPr>
            <p:nvPr/>
          </p:nvGrpSpPr>
          <p:grpSpPr bwMode="auto">
            <a:xfrm>
              <a:off x="1872" y="2352"/>
              <a:ext cx="144" cy="240"/>
              <a:chOff x="1968" y="2352"/>
              <a:chExt cx="144" cy="240"/>
            </a:xfrm>
          </p:grpSpPr>
          <p:sp>
            <p:nvSpPr>
              <p:cNvPr id="12312" name="Oval 24"/>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3" name="Oval 25"/>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4" name="Oval 26"/>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5" name="Oval 27"/>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16" name="Oval 28"/>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12317" name="Group 29"/>
          <p:cNvGrpSpPr>
            <a:grpSpLocks/>
          </p:cNvGrpSpPr>
          <p:nvPr/>
        </p:nvGrpSpPr>
        <p:grpSpPr bwMode="auto">
          <a:xfrm>
            <a:off x="6172200" y="4191000"/>
            <a:ext cx="504825" cy="496888"/>
            <a:chOff x="1872" y="2352"/>
            <a:chExt cx="240" cy="240"/>
          </a:xfrm>
        </p:grpSpPr>
        <p:grpSp>
          <p:nvGrpSpPr>
            <p:cNvPr id="12318" name="Group 30"/>
            <p:cNvGrpSpPr>
              <a:grpSpLocks/>
            </p:cNvGrpSpPr>
            <p:nvPr/>
          </p:nvGrpSpPr>
          <p:grpSpPr bwMode="auto">
            <a:xfrm>
              <a:off x="1968" y="2352"/>
              <a:ext cx="144" cy="240"/>
              <a:chOff x="1968" y="2352"/>
              <a:chExt cx="144" cy="240"/>
            </a:xfrm>
          </p:grpSpPr>
          <p:sp>
            <p:nvSpPr>
              <p:cNvPr id="12319" name="Oval 31"/>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0" name="Oval 32"/>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1" name="Oval 33"/>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2" name="Oval 34"/>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3" name="Oval 35"/>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2324" name="Group 36"/>
            <p:cNvGrpSpPr>
              <a:grpSpLocks/>
            </p:cNvGrpSpPr>
            <p:nvPr/>
          </p:nvGrpSpPr>
          <p:grpSpPr bwMode="auto">
            <a:xfrm>
              <a:off x="1872" y="2352"/>
              <a:ext cx="144" cy="240"/>
              <a:chOff x="1968" y="2352"/>
              <a:chExt cx="144" cy="240"/>
            </a:xfrm>
          </p:grpSpPr>
          <p:sp>
            <p:nvSpPr>
              <p:cNvPr id="12325" name="Oval 37"/>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6" name="Oval 38"/>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7" name="Oval 39"/>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8" name="Oval 40"/>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2329" name="Oval 41"/>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12330" name="Text Box 42"/>
          <p:cNvSpPr txBox="1">
            <a:spLocks noChangeArrowheads="1"/>
          </p:cNvSpPr>
          <p:nvPr/>
        </p:nvSpPr>
        <p:spPr bwMode="gray">
          <a:xfrm>
            <a:off x="2434431" y="1641187"/>
            <a:ext cx="5145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SA" sz="3200" b="1" dirty="0"/>
              <a:t>1-بادرة </a:t>
            </a:r>
            <a:r>
              <a:rPr lang="ar-SA" sz="3200" b="1" dirty="0" err="1"/>
              <a:t>منماة</a:t>
            </a:r>
            <a:r>
              <a:rPr lang="ar-SA" sz="3200" b="1" dirty="0"/>
              <a:t> في الظلام</a:t>
            </a:r>
            <a:endParaRPr lang="en-US" sz="3200" b="1" dirty="0">
              <a:solidFill>
                <a:srgbClr val="000000"/>
              </a:solidFill>
              <a:cs typeface="Arial" charset="0"/>
            </a:endParaRPr>
          </a:p>
        </p:txBody>
      </p:sp>
      <p:pic>
        <p:nvPicPr>
          <p:cNvPr id="12331"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323"/>
            <a:ext cx="2533650" cy="2352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2"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338" y="3323"/>
            <a:ext cx="2533650" cy="2352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979190715"/>
              </p:ext>
            </p:extLst>
          </p:nvPr>
        </p:nvGraphicFramePr>
        <p:xfrm>
          <a:off x="102280" y="1556792"/>
          <a:ext cx="3312368" cy="3978051"/>
        </p:xfrm>
        <a:graphic>
          <a:graphicData uri="http://schemas.openxmlformats.org/drawingml/2006/table">
            <a:tbl>
              <a:tblPr firstRow="1" firstCol="1" lastRow="1" lastCol="1" bandRow="1" bandCol="1">
                <a:tableStyleId>{5C22544A-7EE6-4342-B048-85BDC9FD1C3A}</a:tableStyleId>
              </a:tblPr>
              <a:tblGrid>
                <a:gridCol w="86409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61641">
                <a:tc>
                  <a:txBody>
                    <a:bodyPr/>
                    <a:lstStyle/>
                    <a:p>
                      <a:pPr algn="ctr">
                        <a:lnSpc>
                          <a:spcPct val="150000"/>
                        </a:lnSpc>
                        <a:spcAft>
                          <a:spcPts val="0"/>
                        </a:spcAft>
                      </a:pPr>
                      <a:r>
                        <a:rPr lang="en-US" sz="1400" dirty="0">
                          <a:solidFill>
                            <a:schemeClr val="tx1">
                              <a:lumMod val="95000"/>
                              <a:lumOff val="5000"/>
                            </a:schemeClr>
                          </a:solidFill>
                          <a:effectLst/>
                        </a:rPr>
                        <a:t>Dish No</a:t>
                      </a:r>
                      <a:endParaRPr lang="en-US" sz="1400" dirty="0">
                        <a:solidFill>
                          <a:schemeClr val="tx1">
                            <a:lumMod val="95000"/>
                            <a:lumOff val="5000"/>
                          </a:schemeClr>
                        </a:solidFill>
                        <a:effectLst/>
                        <a:latin typeface="Times New Roman"/>
                        <a:ea typeface="Times New Roman"/>
                      </a:endParaRPr>
                    </a:p>
                  </a:txBody>
                  <a:tcPr marL="68580" marR="68580" marT="0" marB="0"/>
                </a:tc>
                <a:tc>
                  <a:txBody>
                    <a:bodyPr/>
                    <a:lstStyle/>
                    <a:p>
                      <a:pPr algn="l">
                        <a:lnSpc>
                          <a:spcPct val="150000"/>
                        </a:lnSpc>
                        <a:spcAft>
                          <a:spcPts val="0"/>
                        </a:spcAft>
                        <a:tabLst>
                          <a:tab pos="781050" algn="l"/>
                          <a:tab pos="1074420" algn="ctr"/>
                        </a:tabLst>
                      </a:pPr>
                      <a:r>
                        <a:rPr lang="en-US" sz="1400" dirty="0">
                          <a:solidFill>
                            <a:schemeClr val="tx1">
                              <a:lumMod val="95000"/>
                              <a:lumOff val="5000"/>
                            </a:schemeClr>
                          </a:solidFill>
                          <a:effectLst/>
                        </a:rPr>
                        <a:t>		Solution</a:t>
                      </a:r>
                      <a:endParaRPr lang="en-US" sz="1400" dirty="0">
                        <a:solidFill>
                          <a:schemeClr val="tx1">
                            <a:lumMod val="95000"/>
                            <a:lumOff val="5000"/>
                          </a:schemeClr>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361641">
                <a:tc>
                  <a:txBody>
                    <a:bodyPr/>
                    <a:lstStyle/>
                    <a:p>
                      <a:pPr algn="ctr">
                        <a:lnSpc>
                          <a:spcPct val="150000"/>
                        </a:lnSpc>
                        <a:spcAft>
                          <a:spcPts val="0"/>
                        </a:spcAft>
                      </a:pPr>
                      <a:r>
                        <a:rPr lang="en-US" sz="1400" dirty="0">
                          <a:solidFill>
                            <a:schemeClr val="tx1">
                              <a:lumMod val="95000"/>
                              <a:lumOff val="5000"/>
                            </a:schemeClr>
                          </a:solidFill>
                          <a:effectLst/>
                          <a:latin typeface="+mn-lt"/>
                          <a:ea typeface="+mn-ea"/>
                        </a:rPr>
                        <a:t>1</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tc>
                  <a:txBody>
                    <a:bodyPr/>
                    <a:lstStyle/>
                    <a:p>
                      <a:pPr algn="ctr">
                        <a:lnSpc>
                          <a:spcPct val="150000"/>
                        </a:lnSpc>
                        <a:spcAft>
                          <a:spcPts val="0"/>
                        </a:spcAft>
                      </a:pPr>
                      <a:r>
                        <a:rPr lang="en-US" sz="1400" dirty="0" err="1">
                          <a:solidFill>
                            <a:schemeClr val="tx1">
                              <a:lumMod val="95000"/>
                              <a:lumOff val="5000"/>
                            </a:schemeClr>
                          </a:solidFill>
                          <a:effectLst/>
                        </a:rPr>
                        <a:t>Cytokinin</a:t>
                      </a:r>
                      <a:r>
                        <a:rPr lang="en-US" sz="1400" dirty="0">
                          <a:solidFill>
                            <a:schemeClr val="tx1">
                              <a:lumMod val="95000"/>
                              <a:lumOff val="5000"/>
                            </a:schemeClr>
                          </a:solidFill>
                          <a:effectLst/>
                        </a:rPr>
                        <a:t>, 0.1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extLst>
                  <a:ext uri="{0D108BD9-81ED-4DB2-BD59-A6C34878D82A}">
                    <a16:rowId xmlns:a16="http://schemas.microsoft.com/office/drawing/2014/main" val="10001"/>
                  </a:ext>
                </a:extLst>
              </a:tr>
              <a:tr h="361641">
                <a:tc>
                  <a:txBody>
                    <a:bodyPr/>
                    <a:lstStyle/>
                    <a:p>
                      <a:pPr algn="ctr">
                        <a:lnSpc>
                          <a:spcPct val="150000"/>
                        </a:lnSpc>
                        <a:spcAft>
                          <a:spcPts val="0"/>
                        </a:spcAft>
                      </a:pPr>
                      <a:r>
                        <a:rPr lang="en-US" sz="1400" dirty="0">
                          <a:solidFill>
                            <a:schemeClr val="tx1">
                              <a:lumMod val="95000"/>
                              <a:lumOff val="5000"/>
                            </a:schemeClr>
                          </a:solidFill>
                          <a:effectLst/>
                          <a:latin typeface="+mn-lt"/>
                          <a:ea typeface="+mn-ea"/>
                        </a:rPr>
                        <a:t>2</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tc>
                  <a:txBody>
                    <a:bodyPr/>
                    <a:lstStyle/>
                    <a:p>
                      <a:pPr algn="ctr">
                        <a:lnSpc>
                          <a:spcPct val="150000"/>
                        </a:lnSpc>
                        <a:spcAft>
                          <a:spcPts val="0"/>
                        </a:spcAft>
                      </a:pPr>
                      <a:r>
                        <a:rPr lang="en-US" sz="1400" dirty="0">
                          <a:solidFill>
                            <a:schemeClr val="tx1">
                              <a:lumMod val="95000"/>
                              <a:lumOff val="5000"/>
                            </a:schemeClr>
                          </a:solidFill>
                          <a:effectLst/>
                        </a:rPr>
                        <a:t>Cytokinin, 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extLst>
                  <a:ext uri="{0D108BD9-81ED-4DB2-BD59-A6C34878D82A}">
                    <a16:rowId xmlns:a16="http://schemas.microsoft.com/office/drawing/2014/main" val="10002"/>
                  </a:ext>
                </a:extLst>
              </a:tr>
              <a:tr h="361641">
                <a:tc>
                  <a:txBody>
                    <a:bodyPr/>
                    <a:lstStyle/>
                    <a:p>
                      <a:pPr algn="ctr">
                        <a:lnSpc>
                          <a:spcPct val="150000"/>
                        </a:lnSpc>
                        <a:spcAft>
                          <a:spcPts val="0"/>
                        </a:spcAft>
                      </a:pPr>
                      <a:r>
                        <a:rPr lang="en-US" sz="1400" dirty="0">
                          <a:solidFill>
                            <a:schemeClr val="tx1">
                              <a:lumMod val="95000"/>
                              <a:lumOff val="5000"/>
                            </a:schemeClr>
                          </a:solidFill>
                          <a:effectLst/>
                          <a:latin typeface="+mn-lt"/>
                          <a:ea typeface="+mn-ea"/>
                        </a:rPr>
                        <a:t>3</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tc>
                  <a:txBody>
                    <a:bodyPr/>
                    <a:lstStyle/>
                    <a:p>
                      <a:pPr algn="ctr">
                        <a:lnSpc>
                          <a:spcPct val="150000"/>
                        </a:lnSpc>
                        <a:spcAft>
                          <a:spcPts val="0"/>
                        </a:spcAft>
                      </a:pPr>
                      <a:r>
                        <a:rPr lang="en-US" sz="1400" dirty="0" err="1">
                          <a:solidFill>
                            <a:schemeClr val="tx1">
                              <a:lumMod val="95000"/>
                              <a:lumOff val="5000"/>
                            </a:schemeClr>
                          </a:solidFill>
                          <a:effectLst/>
                        </a:rPr>
                        <a:t>Cytokinin</a:t>
                      </a:r>
                      <a:r>
                        <a:rPr lang="en-US" sz="1400" dirty="0">
                          <a:solidFill>
                            <a:schemeClr val="tx1">
                              <a:lumMod val="95000"/>
                              <a:lumOff val="5000"/>
                            </a:schemeClr>
                          </a:solidFill>
                          <a:effectLst/>
                        </a:rPr>
                        <a:t>, 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rgbClr val="FFCC66"/>
                    </a:solidFill>
                  </a:tcPr>
                </a:tc>
                <a:extLst>
                  <a:ext uri="{0D108BD9-81ED-4DB2-BD59-A6C34878D82A}">
                    <a16:rowId xmlns:a16="http://schemas.microsoft.com/office/drawing/2014/main" val="10003"/>
                  </a:ext>
                </a:extLst>
              </a:tr>
              <a:tr h="361641">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en-US" sz="1400" dirty="0">
                          <a:solidFill>
                            <a:schemeClr val="tx1">
                              <a:lumMod val="95000"/>
                              <a:lumOff val="5000"/>
                            </a:schemeClr>
                          </a:solidFill>
                          <a:effectLst/>
                        </a:rPr>
                        <a:t>4</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n-US" sz="1400" dirty="0">
                          <a:solidFill>
                            <a:schemeClr val="tx1">
                              <a:lumMod val="95000"/>
                              <a:lumOff val="5000"/>
                            </a:schemeClr>
                          </a:solidFill>
                          <a:effectLst/>
                        </a:rPr>
                        <a:t>IBA 0.1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4"/>
                  </a:ext>
                </a:extLst>
              </a:tr>
              <a:tr h="361641">
                <a:tc>
                  <a:txBody>
                    <a:bodyPr/>
                    <a:lstStyle/>
                    <a:p>
                      <a:pPr algn="ctr">
                        <a:lnSpc>
                          <a:spcPct val="150000"/>
                        </a:lnSpc>
                        <a:spcAft>
                          <a:spcPts val="0"/>
                        </a:spcAft>
                      </a:pPr>
                      <a:r>
                        <a:rPr lang="en-US" sz="1400" dirty="0">
                          <a:solidFill>
                            <a:schemeClr val="tx1">
                              <a:lumMod val="95000"/>
                              <a:lumOff val="5000"/>
                            </a:schemeClr>
                          </a:solidFill>
                          <a:effectLst/>
                        </a:rPr>
                        <a:t>5</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n-US" sz="1400" dirty="0">
                          <a:solidFill>
                            <a:schemeClr val="tx1">
                              <a:lumMod val="95000"/>
                              <a:lumOff val="5000"/>
                            </a:schemeClr>
                          </a:solidFill>
                          <a:effectLst/>
                        </a:rPr>
                        <a:t>IBA 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5"/>
                  </a:ext>
                </a:extLst>
              </a:tr>
              <a:tr h="361641">
                <a:tc>
                  <a:txBody>
                    <a:bodyPr/>
                    <a:lstStyle/>
                    <a:p>
                      <a:pPr algn="ctr">
                        <a:lnSpc>
                          <a:spcPct val="150000"/>
                        </a:lnSpc>
                        <a:spcAft>
                          <a:spcPts val="0"/>
                        </a:spcAft>
                      </a:pPr>
                      <a:r>
                        <a:rPr lang="en-US" sz="1400" dirty="0">
                          <a:solidFill>
                            <a:schemeClr val="tx1">
                              <a:lumMod val="95000"/>
                              <a:lumOff val="5000"/>
                            </a:schemeClr>
                          </a:solidFill>
                          <a:effectLst/>
                        </a:rPr>
                        <a:t>6</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n-US" sz="1400">
                          <a:solidFill>
                            <a:schemeClr val="tx1">
                              <a:lumMod val="95000"/>
                              <a:lumOff val="5000"/>
                            </a:schemeClr>
                          </a:solidFill>
                          <a:effectLst/>
                        </a:rPr>
                        <a:t>IBA </a:t>
                      </a:r>
                      <a:r>
                        <a:rPr lang="en-US" sz="1400" dirty="0">
                          <a:solidFill>
                            <a:schemeClr val="tx1">
                              <a:lumMod val="95000"/>
                              <a:lumOff val="5000"/>
                            </a:schemeClr>
                          </a:solidFill>
                          <a:effectLst/>
                        </a:rPr>
                        <a:t>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6"/>
                  </a:ext>
                </a:extLst>
              </a:tr>
              <a:tr h="361641">
                <a:tc>
                  <a:txBody>
                    <a:bodyPr/>
                    <a:lstStyle/>
                    <a:p>
                      <a:pPr algn="ctr">
                        <a:lnSpc>
                          <a:spcPct val="150000"/>
                        </a:lnSpc>
                        <a:spcAft>
                          <a:spcPts val="0"/>
                        </a:spcAft>
                      </a:pPr>
                      <a:r>
                        <a:rPr lang="en-US" sz="1400" dirty="0">
                          <a:solidFill>
                            <a:schemeClr val="tx1">
                              <a:lumMod val="95000"/>
                              <a:lumOff val="5000"/>
                            </a:schemeClr>
                          </a:solidFill>
                          <a:effectLst/>
                        </a:rPr>
                        <a:t>7</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tc>
                  <a:txBody>
                    <a:bodyPr/>
                    <a:lstStyle/>
                    <a:p>
                      <a:pPr algn="ctr">
                        <a:lnSpc>
                          <a:spcPct val="150000"/>
                        </a:lnSpc>
                        <a:spcAft>
                          <a:spcPts val="0"/>
                        </a:spcAft>
                      </a:pPr>
                      <a:r>
                        <a:rPr lang="en-US" sz="1400" dirty="0">
                          <a:solidFill>
                            <a:schemeClr val="tx1">
                              <a:lumMod val="95000"/>
                              <a:lumOff val="5000"/>
                            </a:schemeClr>
                          </a:solidFill>
                          <a:effectLst/>
                        </a:rPr>
                        <a:t>GA</a:t>
                      </a:r>
                      <a:r>
                        <a:rPr lang="en-US" sz="1400" baseline="-25000" dirty="0">
                          <a:solidFill>
                            <a:schemeClr val="tx1">
                              <a:lumMod val="95000"/>
                              <a:lumOff val="5000"/>
                            </a:schemeClr>
                          </a:solidFill>
                          <a:effectLst/>
                        </a:rPr>
                        <a:t>3</a:t>
                      </a:r>
                      <a:r>
                        <a:rPr lang="en-US" sz="1400" dirty="0">
                          <a:solidFill>
                            <a:schemeClr val="tx1">
                              <a:lumMod val="95000"/>
                              <a:lumOff val="5000"/>
                            </a:schemeClr>
                          </a:solidFill>
                          <a:effectLst/>
                        </a:rPr>
                        <a:t> 0.1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7"/>
                  </a:ext>
                </a:extLst>
              </a:tr>
              <a:tr h="361641">
                <a:tc>
                  <a:txBody>
                    <a:bodyPr/>
                    <a:lstStyle/>
                    <a:p>
                      <a:pPr algn="ctr">
                        <a:lnSpc>
                          <a:spcPct val="150000"/>
                        </a:lnSpc>
                        <a:spcAft>
                          <a:spcPts val="0"/>
                        </a:spcAft>
                      </a:pPr>
                      <a:r>
                        <a:rPr lang="en-US" sz="1400" dirty="0">
                          <a:solidFill>
                            <a:schemeClr val="tx1">
                              <a:lumMod val="95000"/>
                              <a:lumOff val="5000"/>
                            </a:schemeClr>
                          </a:solidFill>
                          <a:effectLst/>
                        </a:rPr>
                        <a:t>8</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tc>
                  <a:txBody>
                    <a:bodyPr/>
                    <a:lstStyle/>
                    <a:p>
                      <a:pPr algn="ctr">
                        <a:lnSpc>
                          <a:spcPct val="150000"/>
                        </a:lnSpc>
                        <a:spcAft>
                          <a:spcPts val="0"/>
                        </a:spcAft>
                      </a:pPr>
                      <a:r>
                        <a:rPr lang="en-US" sz="1400" dirty="0">
                          <a:solidFill>
                            <a:schemeClr val="tx1">
                              <a:lumMod val="95000"/>
                              <a:lumOff val="5000"/>
                            </a:schemeClr>
                          </a:solidFill>
                          <a:effectLst/>
                        </a:rPr>
                        <a:t>GA</a:t>
                      </a:r>
                      <a:r>
                        <a:rPr lang="en-US" sz="1400" baseline="-25000" dirty="0">
                          <a:solidFill>
                            <a:schemeClr val="tx1">
                              <a:lumMod val="95000"/>
                              <a:lumOff val="5000"/>
                            </a:schemeClr>
                          </a:solidFill>
                          <a:effectLst/>
                        </a:rPr>
                        <a:t>3</a:t>
                      </a:r>
                      <a:r>
                        <a:rPr lang="en-US" sz="1400" dirty="0">
                          <a:solidFill>
                            <a:schemeClr val="tx1">
                              <a:lumMod val="95000"/>
                              <a:lumOff val="5000"/>
                            </a:schemeClr>
                          </a:solidFill>
                          <a:effectLst/>
                        </a:rPr>
                        <a:t> 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8"/>
                  </a:ext>
                </a:extLst>
              </a:tr>
              <a:tr h="361641">
                <a:tc>
                  <a:txBody>
                    <a:bodyPr/>
                    <a:lstStyle/>
                    <a:p>
                      <a:pPr algn="ctr">
                        <a:lnSpc>
                          <a:spcPct val="150000"/>
                        </a:lnSpc>
                        <a:spcAft>
                          <a:spcPts val="0"/>
                        </a:spcAft>
                      </a:pPr>
                      <a:r>
                        <a:rPr lang="en-US" sz="1400" dirty="0">
                          <a:solidFill>
                            <a:schemeClr val="tx1">
                              <a:lumMod val="95000"/>
                              <a:lumOff val="5000"/>
                            </a:schemeClr>
                          </a:solidFill>
                          <a:effectLst/>
                        </a:rPr>
                        <a:t>9</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tc>
                  <a:txBody>
                    <a:bodyPr/>
                    <a:lstStyle/>
                    <a:p>
                      <a:pPr algn="ctr">
                        <a:lnSpc>
                          <a:spcPct val="150000"/>
                        </a:lnSpc>
                        <a:spcAft>
                          <a:spcPts val="0"/>
                        </a:spcAft>
                      </a:pPr>
                      <a:r>
                        <a:rPr lang="en-US" sz="1400" dirty="0">
                          <a:solidFill>
                            <a:schemeClr val="tx1">
                              <a:lumMod val="95000"/>
                              <a:lumOff val="5000"/>
                            </a:schemeClr>
                          </a:solidFill>
                          <a:effectLst/>
                        </a:rPr>
                        <a:t>GA</a:t>
                      </a:r>
                      <a:r>
                        <a:rPr lang="en-US" sz="1400" baseline="-25000" dirty="0">
                          <a:solidFill>
                            <a:schemeClr val="tx1">
                              <a:lumMod val="95000"/>
                              <a:lumOff val="5000"/>
                            </a:schemeClr>
                          </a:solidFill>
                          <a:effectLst/>
                        </a:rPr>
                        <a:t>3</a:t>
                      </a:r>
                      <a:r>
                        <a:rPr lang="en-US" sz="1400" dirty="0">
                          <a:solidFill>
                            <a:schemeClr val="tx1">
                              <a:lumMod val="95000"/>
                              <a:lumOff val="5000"/>
                            </a:schemeClr>
                          </a:solidFill>
                          <a:effectLst/>
                        </a:rPr>
                        <a:t> 10 </a:t>
                      </a:r>
                      <a:r>
                        <a:rPr lang="en-US" sz="1400" dirty="0" err="1">
                          <a:solidFill>
                            <a:schemeClr val="tx1">
                              <a:lumMod val="95000"/>
                              <a:lumOff val="5000"/>
                            </a:schemeClr>
                          </a:solidFill>
                          <a:effectLst/>
                        </a:rPr>
                        <a:t>μg</a:t>
                      </a:r>
                      <a:r>
                        <a:rPr lang="en-US" sz="1400" dirty="0">
                          <a:solidFill>
                            <a:schemeClr val="tx1">
                              <a:lumMod val="95000"/>
                              <a:lumOff val="5000"/>
                            </a:schemeClr>
                          </a:solidFill>
                          <a:effectLst/>
                        </a:rPr>
                        <a:t>/ml</a:t>
                      </a:r>
                      <a:endParaRPr lang="en-US" sz="1400" dirty="0">
                        <a:solidFill>
                          <a:schemeClr val="tx1">
                            <a:lumMod val="95000"/>
                            <a:lumOff val="5000"/>
                          </a:schemeClr>
                        </a:solidFill>
                        <a:effectLst/>
                        <a:latin typeface="Times New Roman"/>
                        <a:ea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9"/>
                  </a:ext>
                </a:extLst>
              </a:tr>
              <a:tr h="361641">
                <a:tc>
                  <a:txBody>
                    <a:bodyPr/>
                    <a:lstStyle/>
                    <a:p>
                      <a:pPr algn="ctr">
                        <a:lnSpc>
                          <a:spcPct val="150000"/>
                        </a:lnSpc>
                        <a:spcAft>
                          <a:spcPts val="0"/>
                        </a:spcAft>
                      </a:pPr>
                      <a:r>
                        <a:rPr lang="en-US" sz="1400">
                          <a:solidFill>
                            <a:schemeClr val="tx1">
                              <a:lumMod val="95000"/>
                              <a:lumOff val="5000"/>
                            </a:schemeClr>
                          </a:solidFill>
                          <a:effectLst/>
                          <a:latin typeface="+mn-lt"/>
                          <a:ea typeface="+mn-ea"/>
                        </a:rPr>
                        <a:t>10</a:t>
                      </a:r>
                      <a:endParaRPr lang="en-US" sz="1400" dirty="0">
                        <a:solidFill>
                          <a:schemeClr val="tx1">
                            <a:lumMod val="95000"/>
                            <a:lumOff val="5000"/>
                          </a:schemeClr>
                        </a:solidFill>
                        <a:effectLst/>
                        <a:latin typeface="Times New Roman"/>
                        <a:ea typeface="Times New Roman"/>
                      </a:endParaRPr>
                    </a:p>
                  </a:txBody>
                  <a:tcPr marL="68580" marR="68580" marT="0" marB="0"/>
                </a:tc>
                <a:tc>
                  <a:txBody>
                    <a:bodyPr/>
                    <a:lstStyle/>
                    <a:p>
                      <a:pPr algn="ctr">
                        <a:lnSpc>
                          <a:spcPct val="150000"/>
                        </a:lnSpc>
                        <a:spcAft>
                          <a:spcPts val="0"/>
                        </a:spcAft>
                      </a:pPr>
                      <a:r>
                        <a:rPr lang="en-US" sz="1400" dirty="0">
                          <a:solidFill>
                            <a:schemeClr val="tx1">
                              <a:lumMod val="95000"/>
                              <a:lumOff val="5000"/>
                            </a:schemeClr>
                          </a:solidFill>
                          <a:effectLst/>
                        </a:rPr>
                        <a:t>Buffer control</a:t>
                      </a:r>
                      <a:endParaRPr lang="en-US" sz="1400" dirty="0">
                        <a:solidFill>
                          <a:schemeClr val="tx1">
                            <a:lumMod val="95000"/>
                            <a:lumOff val="5000"/>
                          </a:schemeClr>
                        </a:solidFill>
                        <a:effectLst/>
                        <a:latin typeface="Times New Roman"/>
                        <a:ea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3" name="مستطيل 2"/>
          <p:cNvSpPr/>
          <p:nvPr/>
        </p:nvSpPr>
        <p:spPr>
          <a:xfrm>
            <a:off x="3472910" y="1357298"/>
            <a:ext cx="5544616" cy="5262979"/>
          </a:xfrm>
          <a:prstGeom prst="rect">
            <a:avLst/>
          </a:prstGeom>
        </p:spPr>
        <p:txBody>
          <a:bodyPr wrap="square">
            <a:spAutoFit/>
          </a:bodyPr>
          <a:lstStyle/>
          <a:p>
            <a:pPr algn="r" rtl="1"/>
            <a:endParaRPr lang="en-US" sz="2400" b="1" dirty="0"/>
          </a:p>
          <a:p>
            <a:pPr marL="342900" indent="-342900" algn="just" rtl="1">
              <a:buFont typeface="Arial" pitchFamily="34" charset="0"/>
              <a:buChar char="•"/>
            </a:pPr>
            <a:r>
              <a:rPr lang="ar-SA" sz="2400" b="1" dirty="0"/>
              <a:t>جدول يوضح تراكيز منظمات النمو المطلوب استخدامها في التجربة </a:t>
            </a:r>
            <a:endParaRPr lang="en-US" sz="2400" b="1" dirty="0"/>
          </a:p>
          <a:p>
            <a:pPr marL="342900" lvl="0" indent="-342900" algn="just" rtl="1">
              <a:buFont typeface="Arial" pitchFamily="34" charset="0"/>
              <a:buChar char="•"/>
            </a:pPr>
            <a:r>
              <a:rPr lang="ar-SA" sz="2400" b="1" dirty="0"/>
              <a:t>اقطع الفلقتين تحت إضاءة خفيفة جداً واتركها ملتحمة</a:t>
            </a:r>
            <a:endParaRPr lang="en-US" sz="2400" b="1" dirty="0"/>
          </a:p>
          <a:p>
            <a:pPr marL="342900" lvl="0" indent="-342900" algn="just" rtl="1">
              <a:buFont typeface="Arial" pitchFamily="34" charset="0"/>
              <a:buChar char="•"/>
            </a:pPr>
            <a:r>
              <a:rPr lang="ar-SA" sz="2400" b="1" dirty="0"/>
              <a:t>ضع سبعة أزواج من الفلقات في كل طبق يكون محتوياً على 3 مل من كل من التراكيز الموضحة في الجدول</a:t>
            </a:r>
            <a:endParaRPr lang="en-US" sz="2400" b="1" dirty="0"/>
          </a:p>
          <a:p>
            <a:pPr marL="342900" lvl="0" indent="-342900" algn="just" rtl="1">
              <a:buFont typeface="Arial" pitchFamily="34" charset="0"/>
              <a:buChar char="•"/>
            </a:pPr>
            <a:r>
              <a:rPr lang="ar-SA" sz="2400" b="1" dirty="0"/>
              <a:t>اترك الفلقات في المحاليل في غرفة مظلمة لمدة 14 ساعة عند درجة حرارة الغرفة ويمكن أن تمدد هذه الفترة إلى أكثر من 14 ساعة على أن تكون لكل المحاليل مدة واحدة</a:t>
            </a:r>
            <a:endParaRPr lang="en-US" sz="2400" b="1" dirty="0"/>
          </a:p>
          <a:p>
            <a:pPr marL="342900" indent="-342900" algn="just" rtl="1">
              <a:buFont typeface="Arial" pitchFamily="34" charset="0"/>
              <a:buChar char="•"/>
            </a:pPr>
            <a:r>
              <a:rPr lang="ar-SA" sz="2400" b="1" dirty="0"/>
              <a:t>ضع بعد ذلك كل الأطباق تحت إضاءة كافية فلورسنت لمدة ثلاث ساعات.</a:t>
            </a:r>
          </a:p>
        </p:txBody>
      </p:sp>
      <p:sp>
        <p:nvSpPr>
          <p:cNvPr id="4" name="مربع نص 3"/>
          <p:cNvSpPr txBox="1"/>
          <p:nvPr/>
        </p:nvSpPr>
        <p:spPr>
          <a:xfrm>
            <a:off x="5075667" y="649412"/>
            <a:ext cx="2339102" cy="707886"/>
          </a:xfrm>
          <a:prstGeom prst="rect">
            <a:avLst/>
          </a:prstGeom>
          <a:noFill/>
        </p:spPr>
        <p:txBody>
          <a:bodyPr wrap="none" rtlCol="1">
            <a:spAutoFit/>
          </a:bodyPr>
          <a:lstStyle/>
          <a:p>
            <a:r>
              <a:rPr lang="ar-SA" sz="4000" b="1" dirty="0">
                <a:solidFill>
                  <a:srgbClr val="FF0000"/>
                </a:solidFill>
              </a:rPr>
              <a:t>طريقة العمل </a:t>
            </a:r>
          </a:p>
        </p:txBody>
      </p:sp>
    </p:spTree>
    <p:extLst>
      <p:ext uri="{BB962C8B-B14F-4D97-AF65-F5344CB8AC3E}">
        <p14:creationId xmlns:p14="http://schemas.microsoft.com/office/powerpoint/2010/main" val="206662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550397"/>
            <a:ext cx="7992888" cy="5262979"/>
          </a:xfrm>
          <a:prstGeom prst="rect">
            <a:avLst/>
          </a:prstGeom>
        </p:spPr>
        <p:txBody>
          <a:bodyPr wrap="square">
            <a:spAutoFit/>
          </a:bodyPr>
          <a:lstStyle/>
          <a:p>
            <a:pPr marL="342900" lvl="0" indent="-342900" algn="just" rtl="1">
              <a:buFont typeface="Wingdings" pitchFamily="2" charset="2"/>
              <a:buChar char="§"/>
            </a:pPr>
            <a:r>
              <a:rPr lang="ar-SA" sz="2400" b="1" dirty="0"/>
              <a:t>إستخلص بعد ذلك الكلوروفيل من كل سبعة أزواج من الفلقات على حدة بالطحن في الهاون، مستعمل الأسيتون 2 – 3 مل وبعد أن تكتمل عملية الإستخلاص أضيف 2 مل أسيتون ثم ضع المحتويات في أنبوبة طرد مركزي، واغسل الهاون بـ 2 مل أسيتون واجمعها في أنبوبة الطرد المركزي</a:t>
            </a:r>
            <a:r>
              <a:rPr lang="en-US" sz="2400" b="1" dirty="0"/>
              <a:t>.</a:t>
            </a:r>
          </a:p>
          <a:p>
            <a:pPr marL="342900" lvl="0" indent="-342900" algn="just" rtl="1">
              <a:buFont typeface="Wingdings" pitchFamily="2" charset="2"/>
              <a:buChar char="§"/>
            </a:pPr>
            <a:r>
              <a:rPr lang="ar-SA" sz="2400" b="1" dirty="0"/>
              <a:t>بعد أن تستخلص كل الكلوروفيل من كل معاملة على حدة اعمل الطرد المركزي عند 2000 دورة أو أكثر لمدة 3 دقائق أو أكثر</a:t>
            </a:r>
            <a:endParaRPr lang="en-US" sz="2400" b="1" dirty="0"/>
          </a:p>
          <a:p>
            <a:pPr marL="342900" lvl="0" indent="-342900" algn="just" rtl="1">
              <a:buFont typeface="Wingdings" pitchFamily="2" charset="2"/>
              <a:buChar char="§"/>
            </a:pPr>
            <a:r>
              <a:rPr lang="ar-SA" sz="2400" b="1" dirty="0"/>
              <a:t>أجمع كل معاملة على حدة في أنبوبة اختبار (10 معاملة) مدرجة أو مخبار مدرج سعته 10 مل ثم أكمل الحجم إلى 10 مل بالأسيتون.</a:t>
            </a:r>
          </a:p>
          <a:p>
            <a:pPr marL="342900" lvl="0" indent="-342900" algn="just" rtl="1">
              <a:buFont typeface="Wingdings" pitchFamily="2" charset="2"/>
              <a:buChar char="§"/>
            </a:pPr>
            <a:r>
              <a:rPr lang="ar-SA" sz="2400" b="1" dirty="0"/>
              <a:t>احتفظ بكل محلول في أنبوبة اختبار يغطى في الظلام (الثلاجة) حتى تضمن عدم تلف الكلوروفيل</a:t>
            </a:r>
          </a:p>
          <a:p>
            <a:pPr marL="342900" lvl="0" indent="-342900" algn="just" rtl="1">
              <a:buFont typeface="Wingdings" pitchFamily="2" charset="2"/>
              <a:buChar char="§"/>
            </a:pPr>
            <a:r>
              <a:rPr lang="ar-SA" sz="2400" b="1" dirty="0"/>
              <a:t>إقرأ بواسطة جهاز الطيف</a:t>
            </a:r>
            <a:r>
              <a:rPr lang="en-US" sz="2400" b="1" dirty="0"/>
              <a:t>Spectrophotometer  </a:t>
            </a:r>
            <a:r>
              <a:rPr lang="ar-SA" sz="2400" b="1" dirty="0"/>
              <a:t> عند 652 </a:t>
            </a:r>
            <a:r>
              <a:rPr lang="en-US" sz="2400" b="1" dirty="0"/>
              <a:t>nm </a:t>
            </a:r>
            <a:r>
              <a:rPr lang="ar-SA" sz="2400" b="1" dirty="0"/>
              <a:t>مستعملا الأسيتون كضابط لكل المعاملات التي عندك وسجل نتائجك مستعين بالجدول.</a:t>
            </a:r>
          </a:p>
          <a:p>
            <a:pPr marL="342900" lvl="0" indent="-342900" algn="r" rtl="1">
              <a:buFont typeface="Wingdings" pitchFamily="2" charset="2"/>
              <a:buChar char="§"/>
            </a:pPr>
            <a:r>
              <a:rPr lang="ar-SA" sz="2400" b="1" dirty="0"/>
              <a:t>أرسم العلاقة بين الامتصاص </a:t>
            </a:r>
            <a:r>
              <a:rPr lang="en-US" sz="2400" b="1" dirty="0"/>
              <a:t>(Absorption) </a:t>
            </a:r>
            <a:r>
              <a:rPr lang="ar-SA" sz="2400" b="1" dirty="0"/>
              <a:t> وتركيز الهرمون.</a:t>
            </a:r>
          </a:p>
        </p:txBody>
      </p:sp>
      <p:sp>
        <p:nvSpPr>
          <p:cNvPr id="3" name="مربع نص 2"/>
          <p:cNvSpPr txBox="1"/>
          <p:nvPr/>
        </p:nvSpPr>
        <p:spPr>
          <a:xfrm>
            <a:off x="4067944" y="629751"/>
            <a:ext cx="3121367" cy="707886"/>
          </a:xfrm>
          <a:prstGeom prst="rect">
            <a:avLst/>
          </a:prstGeom>
          <a:noFill/>
        </p:spPr>
        <p:txBody>
          <a:bodyPr wrap="none" rtlCol="1">
            <a:spAutoFit/>
          </a:bodyPr>
          <a:lstStyle/>
          <a:p>
            <a:r>
              <a:rPr lang="ar-SA" sz="4000" b="1" dirty="0">
                <a:solidFill>
                  <a:srgbClr val="FF0000"/>
                </a:solidFill>
              </a:rPr>
              <a:t>تابع طريقة العمل </a:t>
            </a:r>
          </a:p>
        </p:txBody>
      </p:sp>
    </p:spTree>
    <p:extLst>
      <p:ext uri="{BB962C8B-B14F-4D97-AF65-F5344CB8AC3E}">
        <p14:creationId xmlns:p14="http://schemas.microsoft.com/office/powerpoint/2010/main" val="1115741588"/>
      </p:ext>
    </p:extLst>
  </p:cSld>
  <p:clrMapOvr>
    <a:masterClrMapping/>
  </p:clrMapOvr>
</p:sld>
</file>

<file path=ppt/theme/theme1.xml><?xml version="1.0" encoding="utf-8"?>
<a:theme xmlns:a="http://schemas.openxmlformats.org/drawingml/2006/main" name="572TGp_fresh_ligh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Template>
  <TotalTime>541</TotalTime>
  <Words>780</Words>
  <Application>Microsoft Office PowerPoint</Application>
  <PresentationFormat>On-screen Show (4:3)</PresentationFormat>
  <Paragraphs>121</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Times New Roman</vt:lpstr>
      <vt:lpstr>Wingdings</vt:lpstr>
      <vt:lpstr>572TGp_fresh_light</vt:lpstr>
      <vt:lpstr>منظمات النمو والتميز  373 نبت    lab 8 </vt:lpstr>
      <vt:lpstr>تأثير أندول حمض الخل وحمض الجبريليك  والسيتوكينينات على تكوين الكلوروفيل في الفلقات Influence of IAA, GA3 and Cytokinin upon Chlorophyll Formation in   Cotyledons</vt:lpstr>
      <vt:lpstr>مقارنه بين الهرمونات المنشطة للنمو </vt:lpstr>
      <vt:lpstr>التأثيرات الفسيولوجيه :</vt:lpstr>
      <vt:lpstr>PowerPoint Presentation</vt:lpstr>
      <vt:lpstr> أهداف التجربة </vt:lpstr>
      <vt:lpstr>المواد والأدوات اللازمة</vt:lpstr>
      <vt:lpstr>PowerPoint Presentation</vt:lpstr>
      <vt:lpstr>PowerPoint Presentation</vt:lpstr>
      <vt:lpstr>تسجل جميع نتائج الهرمونات مع بعض في الرسم البياني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فسيولوجيا النمو Growth physiology</dc:title>
  <dc:creator>yasmeen</dc:creator>
  <cp:lastModifiedBy>Abdelrhman Z Gaafar</cp:lastModifiedBy>
  <cp:revision>65</cp:revision>
  <dcterms:created xsi:type="dcterms:W3CDTF">2013-03-09T14:48:18Z</dcterms:created>
  <dcterms:modified xsi:type="dcterms:W3CDTF">2022-04-11T07:43:24Z</dcterms:modified>
</cp:coreProperties>
</file>