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8" r:id="rId1"/>
  </p:sldMasterIdLst>
  <p:notesMasterIdLst>
    <p:notesMasterId r:id="rId20"/>
  </p:notesMasterIdLst>
  <p:sldIdLst>
    <p:sldId id="350" r:id="rId2"/>
    <p:sldId id="500" r:id="rId3"/>
    <p:sldId id="569" r:id="rId4"/>
    <p:sldId id="429" r:id="rId5"/>
    <p:sldId id="493" r:id="rId6"/>
    <p:sldId id="570" r:id="rId7"/>
    <p:sldId id="525" r:id="rId8"/>
    <p:sldId id="527" r:id="rId9"/>
    <p:sldId id="571" r:id="rId10"/>
    <p:sldId id="526" r:id="rId11"/>
    <p:sldId id="528" r:id="rId12"/>
    <p:sldId id="534" r:id="rId13"/>
    <p:sldId id="530" r:id="rId14"/>
    <p:sldId id="574" r:id="rId15"/>
    <p:sldId id="575" r:id="rId16"/>
    <p:sldId id="576" r:id="rId17"/>
    <p:sldId id="577" r:id="rId18"/>
    <p:sldId id="524" r:id="rId19"/>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CC00"/>
    <a:srgbClr val="FF9900"/>
    <a:srgbClr val="800080"/>
    <a:srgbClr val="008000"/>
    <a:srgbClr val="0099CC"/>
    <a:srgbClr val="003300"/>
    <a:srgbClr val="3C845E"/>
    <a:srgbClr val="2A96B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1516" autoAdjust="0"/>
    <p:restoredTop sz="93915" autoAdjust="0"/>
  </p:normalViewPr>
  <p:slideViewPr>
    <p:cSldViewPr>
      <p:cViewPr varScale="1">
        <p:scale>
          <a:sx n="88" d="100"/>
          <a:sy n="88" d="100"/>
        </p:scale>
        <p:origin x="192"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41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endParaRPr lang="en-US"/>
          </a:p>
        </p:txBody>
      </p:sp>
      <p:sp>
        <p:nvSpPr>
          <p:cNvPr id="79875"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mn-lt"/>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9878"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endParaRPr lang="en-US"/>
          </a:p>
        </p:txBody>
      </p:sp>
      <p:sp>
        <p:nvSpPr>
          <p:cNvPr id="79879"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mn-lt"/>
                <a:cs typeface="Arial" panose="020B0604020202020204" pitchFamily="34" charset="0"/>
              </a:defRPr>
            </a:lvl1pPr>
          </a:lstStyle>
          <a:p>
            <a:pPr>
              <a:defRPr/>
            </a:pPr>
            <a:fld id="{7B542A9C-F43C-47BF-BBF7-0FF0718C5F1B}" type="slidenum">
              <a:rPr lang="ar-SA" altLang="en-US"/>
              <a:pPr>
                <a:defRPr/>
              </a:pPr>
              <a:t>‹#›</a:t>
            </a:fld>
            <a:endParaRPr lang="en-US" altLang="en-US"/>
          </a:p>
        </p:txBody>
      </p:sp>
    </p:spTree>
    <p:extLst>
      <p:ext uri="{BB962C8B-B14F-4D97-AF65-F5344CB8AC3E}">
        <p14:creationId xmlns:p14="http://schemas.microsoft.com/office/powerpoint/2010/main" val="18424759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accent2"/>
                </a:solidFill>
              </a:rPr>
              <a:t>cytokinin</a:t>
            </a:r>
            <a:endParaRPr lang="en-SA" dirty="0"/>
          </a:p>
        </p:txBody>
      </p:sp>
      <p:sp>
        <p:nvSpPr>
          <p:cNvPr id="4" name="Slide Number Placeholder 3"/>
          <p:cNvSpPr>
            <a:spLocks noGrp="1"/>
          </p:cNvSpPr>
          <p:nvPr>
            <p:ph type="sldNum" sz="quarter" idx="5"/>
          </p:nvPr>
        </p:nvSpPr>
        <p:spPr/>
        <p:txBody>
          <a:bodyPr/>
          <a:lstStyle/>
          <a:p>
            <a:pPr>
              <a:defRPr/>
            </a:pPr>
            <a:fld id="{7B542A9C-F43C-47BF-BBF7-0FF0718C5F1B}" type="slidenum">
              <a:rPr lang="ar-SA" altLang="en-US" smtClean="0"/>
              <a:pPr>
                <a:defRPr/>
              </a:pPr>
              <a:t>2</a:t>
            </a:fld>
            <a:endParaRPr lang="en-US" altLang="en-US"/>
          </a:p>
        </p:txBody>
      </p:sp>
    </p:spTree>
    <p:extLst>
      <p:ext uri="{BB962C8B-B14F-4D97-AF65-F5344CB8AC3E}">
        <p14:creationId xmlns:p14="http://schemas.microsoft.com/office/powerpoint/2010/main" val="4242952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D4C3917-AFAB-4045-82FB-8BCA18569B9D}" type="slidenum">
              <a:rPr lang="ar-SA" altLang="en-US"/>
              <a:pPr>
                <a:defRPr/>
              </a:pPr>
              <a:t>‹#›</a:t>
            </a:fld>
            <a:endParaRPr lang="en-US" altLang="en-US"/>
          </a:p>
        </p:txBody>
      </p:sp>
    </p:spTree>
    <p:extLst>
      <p:ext uri="{BB962C8B-B14F-4D97-AF65-F5344CB8AC3E}">
        <p14:creationId xmlns:p14="http://schemas.microsoft.com/office/powerpoint/2010/main" val="1337373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16766C-D843-447C-86BC-B2BF6E0D165E}"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1075462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6CDAA4A-B9C8-4E94-AAB2-7FF324F202EE}"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2435934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8C015CD-E8C1-4268-8A3E-8B13E2A4812F}" type="slidenum">
              <a:rPr lang="ar-SA" altLang="en-US"/>
              <a:pPr>
                <a:defRPr/>
              </a:pPr>
              <a:t>‹#›</a:t>
            </a:fld>
            <a:endParaRPr lang="en-US" altLang="en-US"/>
          </a:p>
        </p:txBody>
      </p:sp>
    </p:spTree>
    <p:extLst>
      <p:ext uri="{BB962C8B-B14F-4D97-AF65-F5344CB8AC3E}">
        <p14:creationId xmlns:p14="http://schemas.microsoft.com/office/powerpoint/2010/main" val="3441853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7A2DD34-050D-4742-B327-1F908663CDC0}"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1614132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2E1DBE3E-73BF-4747-83B0-9B5839F955EB}"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1063082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F3751EFE-710D-4722-8698-8615B8E3FD99}"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3345414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801B069-39D0-4779-9ABB-81AF75167A62}" type="slidenum">
              <a:rPr lang="ar-SA" altLang="en-US"/>
              <a:pPr>
                <a:defRPr/>
              </a:pPr>
              <a:t>‹#›</a:t>
            </a:fld>
            <a:endParaRPr lang="en-US" altLang="en-US"/>
          </a:p>
        </p:txBody>
      </p:sp>
    </p:spTree>
    <p:extLst>
      <p:ext uri="{BB962C8B-B14F-4D97-AF65-F5344CB8AC3E}">
        <p14:creationId xmlns:p14="http://schemas.microsoft.com/office/powerpoint/2010/main" val="312448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5D02EC41-8FBA-4576-B117-E42A789395AA}"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2791018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817AF640-CC1C-498D-ACC3-3FC94831D5E5}"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408868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8C994F9A-4C41-4054-B142-AAF257A84347}"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865317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3835B16C-748F-4A4E-8454-EF66A71500E4}" type="slidenum">
              <a:rPr lang="ar-SA"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08" r:id="rId1"/>
    <p:sldLayoutId id="2147483809" r:id="rId2"/>
    <p:sldLayoutId id="2147483811" r:id="rId3"/>
    <p:sldLayoutId id="2147483812" r:id="rId4"/>
    <p:sldLayoutId id="2147483813" r:id="rId5"/>
    <p:sldLayoutId id="2147483810" r:id="rId6"/>
    <p:sldLayoutId id="2147483814" r:id="rId7"/>
    <p:sldLayoutId id="2147483815" r:id="rId8"/>
    <p:sldLayoutId id="2147483816" r:id="rId9"/>
    <p:sldLayoutId id="2147483817" r:id="rId10"/>
    <p:sldLayoutId id="2147483818"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2" name="Picture 2">
            <a:extLst>
              <a:ext uri="{FF2B5EF4-FFF2-40B4-BE49-F238E27FC236}">
                <a16:creationId xmlns:a16="http://schemas.microsoft.com/office/drawing/2014/main" id="{AD3B3EF7-FBC7-492F-9055-FA2E3D2A77D9}"/>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797141" y="2204864"/>
            <a:ext cx="7584844" cy="288032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 Box 9"/>
          <p:cNvSpPr txBox="1">
            <a:spLocks noChangeArrowheads="1"/>
          </p:cNvSpPr>
          <p:nvPr/>
        </p:nvSpPr>
        <p:spPr bwMode="auto">
          <a:xfrm>
            <a:off x="1174087" y="2613972"/>
            <a:ext cx="6583171"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44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rPr>
              <a:t>Plant growth and regulators </a:t>
            </a:r>
            <a:endParaRPr lang="ar-EG" sz="44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endParaRPr>
          </a:p>
          <a:p>
            <a:pPr algn="ctr"/>
            <a:r>
              <a:rPr lang="en-US" sz="40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rPr>
              <a:t>BOT 373</a:t>
            </a:r>
            <a:endParaRPr lang="it-IT" sz="40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endParaRPr>
          </a:p>
        </p:txBody>
      </p:sp>
      <p:sp>
        <p:nvSpPr>
          <p:cNvPr id="4" name="Rectangle 3"/>
          <p:cNvSpPr/>
          <p:nvPr/>
        </p:nvSpPr>
        <p:spPr>
          <a:xfrm>
            <a:off x="1049353" y="252259"/>
            <a:ext cx="6832640" cy="1200329"/>
          </a:xfrm>
          <a:prstGeom prst="rect">
            <a:avLst/>
          </a:prstGeom>
        </p:spPr>
        <p:txBody>
          <a:bodyPr wrap="none">
            <a:spAutoFit/>
          </a:bodyPr>
          <a:lstStyle/>
          <a:p>
            <a:pPr algn="ctr"/>
            <a:r>
              <a:rPr lang="en-US" sz="2400" b="1" dirty="0"/>
              <a:t>KINGDOOM OF SAUDI ARABIA</a:t>
            </a:r>
            <a:endParaRPr lang="en-US" sz="2400" dirty="0"/>
          </a:p>
          <a:p>
            <a:pPr algn="ctr"/>
            <a:r>
              <a:rPr lang="en-US" sz="2400" b="1" dirty="0"/>
              <a:t>King Saud University  </a:t>
            </a:r>
          </a:p>
          <a:p>
            <a:pPr algn="ctr"/>
            <a:r>
              <a:rPr lang="en-US" sz="2400" b="1" dirty="0"/>
              <a:t>College of Sciences  -  Botany and Microbiology Dep.</a:t>
            </a:r>
          </a:p>
        </p:txBody>
      </p:sp>
      <p:cxnSp>
        <p:nvCxnSpPr>
          <p:cNvPr id="20" name="Straight Connector 19"/>
          <p:cNvCxnSpPr/>
          <p:nvPr/>
        </p:nvCxnSpPr>
        <p:spPr>
          <a:xfrm>
            <a:off x="0" y="1700808"/>
            <a:ext cx="9144000" cy="0"/>
          </a:xfrm>
          <a:prstGeom prst="line">
            <a:avLst/>
          </a:prstGeom>
          <a:ln w="28575"/>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2338548" y="5441708"/>
            <a:ext cx="4693914" cy="723596"/>
          </a:xfrm>
          <a:prstGeom prst="rect">
            <a:avLst/>
          </a:prstGeom>
        </p:spPr>
        <p:txBody>
          <a:bodyPr wrap="none">
            <a:spAutoFit/>
          </a:bodyPr>
          <a:lstStyle/>
          <a:p>
            <a:pPr algn="ctr">
              <a:lnSpc>
                <a:spcPct val="200000"/>
              </a:lnSpc>
              <a:defRPr/>
            </a:pPr>
            <a:r>
              <a:rPr lang="en-US" sz="2400" b="1" spc="50" dirty="0">
                <a:ln w="11430"/>
                <a:solidFill>
                  <a:srgbClr val="0033CC"/>
                </a:solidFill>
                <a:effectLst>
                  <a:outerShdw blurRad="76200" dist="50800" dir="5400000" algn="tl" rotWithShape="0">
                    <a:srgbClr val="000000">
                      <a:alpha val="65000"/>
                    </a:srgbClr>
                  </a:outerShdw>
                </a:effectLst>
                <a:latin typeface="Comic Sans MS" pitchFamily="66" charset="0"/>
                <a:ea typeface="+mj-ea"/>
                <a:cs typeface="+mj-cs"/>
              </a:rPr>
              <a:t>Dr. Abdulrahman AL-</a:t>
            </a:r>
            <a:r>
              <a:rPr lang="en-US" sz="2400" b="1" spc="50" dirty="0" err="1">
                <a:ln w="11430"/>
                <a:solidFill>
                  <a:srgbClr val="0033CC"/>
                </a:solidFill>
                <a:effectLst>
                  <a:outerShdw blurRad="76200" dist="50800" dir="5400000" algn="tl" rotWithShape="0">
                    <a:srgbClr val="000000">
                      <a:alpha val="65000"/>
                    </a:srgbClr>
                  </a:outerShdw>
                </a:effectLst>
                <a:latin typeface="Comic Sans MS" pitchFamily="66" charset="0"/>
                <a:ea typeface="+mj-ea"/>
                <a:cs typeface="+mj-cs"/>
              </a:rPr>
              <a:t>hash</a:t>
            </a:r>
            <a:r>
              <a:rPr lang="en-US" sz="2400" b="1" spc="50" dirty="0" err="1">
                <a:ln w="11430"/>
                <a:solidFill>
                  <a:srgbClr val="0033CC"/>
                </a:solidFill>
                <a:effectLst>
                  <a:outerShdw blurRad="76200" dist="50800" dir="5400000" algn="tl" rotWithShape="0">
                    <a:srgbClr val="000000">
                      <a:alpha val="65000"/>
                    </a:srgbClr>
                  </a:outerShdw>
                </a:effectLst>
                <a:latin typeface="Comic Sans MS" pitchFamily="66" charset="0"/>
              </a:rPr>
              <a:t>imi</a:t>
            </a:r>
            <a:endParaRPr lang="en-US" sz="2400" b="1" spc="50" dirty="0">
              <a:ln w="11430"/>
              <a:solidFill>
                <a:srgbClr val="0033CC"/>
              </a:solidFill>
              <a:effectLst>
                <a:outerShdw blurRad="76200" dist="50800" dir="5400000" algn="tl" rotWithShape="0">
                  <a:srgbClr val="000000">
                    <a:alpha val="65000"/>
                  </a:srgbClr>
                </a:outerShdw>
              </a:effectLst>
              <a:latin typeface="Comic Sans MS" pitchFamily="66" charset="0"/>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0A37362A-42C0-704C-96F0-44F88172FD78}"/>
              </a:ext>
            </a:extLst>
          </p:cNvPr>
          <p:cNvSpPr txBox="1"/>
          <p:nvPr/>
        </p:nvSpPr>
        <p:spPr>
          <a:xfrm>
            <a:off x="251520" y="813974"/>
            <a:ext cx="8208105" cy="5852051"/>
          </a:xfrm>
          <a:prstGeom prst="rect">
            <a:avLst/>
          </a:prstGeom>
          <a:noFill/>
        </p:spPr>
        <p:txBody>
          <a:bodyPr wrap="square" rtlCol="0">
            <a:spAutoFit/>
          </a:bodyPr>
          <a:lstStyle/>
          <a:p>
            <a:pPr marL="0" indent="0" algn="just">
              <a:lnSpc>
                <a:spcPct val="150000"/>
              </a:lnSpc>
              <a:buNone/>
            </a:pPr>
            <a:r>
              <a:rPr lang="en-US" sz="1800" b="1" dirty="0">
                <a:solidFill>
                  <a:srgbClr val="FF0000"/>
                </a:solidFill>
              </a:rPr>
              <a:t>The Significance of Auxin in Ethylene Synthesis</a:t>
            </a:r>
          </a:p>
          <a:p>
            <a:pPr marL="0" indent="0" algn="just">
              <a:lnSpc>
                <a:spcPct val="150000"/>
              </a:lnSpc>
              <a:buNone/>
            </a:pPr>
            <a:endParaRPr lang="en-US" sz="1800" b="1" dirty="0"/>
          </a:p>
          <a:p>
            <a:pPr marL="285750" indent="-285750" algn="just">
              <a:lnSpc>
                <a:spcPct val="150000"/>
              </a:lnSpc>
              <a:buFont typeface="Wingdings" pitchFamily="2" charset="2"/>
              <a:buChar char="Ø"/>
            </a:pPr>
            <a:r>
              <a:rPr lang="en-US" sz="2400" dirty="0"/>
              <a:t>Auxins are the primary catalyst for increasing ethylene production. Consequently, the rate of ethylene production in the vegetative system is contingent upon the concentration of auxins in the plant.</a:t>
            </a:r>
          </a:p>
          <a:p>
            <a:pPr marL="285750" indent="-285750" algn="just">
              <a:lnSpc>
                <a:spcPct val="150000"/>
              </a:lnSpc>
              <a:buFont typeface="Wingdings" pitchFamily="2" charset="2"/>
              <a:buChar char="Ø"/>
            </a:pPr>
            <a:r>
              <a:rPr lang="en-US" sz="2400" dirty="0"/>
              <a:t> The concentration of plant auxins governs the synthesis of ethylene in vegetative tissues. </a:t>
            </a:r>
          </a:p>
          <a:p>
            <a:pPr marL="285750" indent="-285750" algn="just">
              <a:lnSpc>
                <a:spcPct val="150000"/>
              </a:lnSpc>
              <a:buFont typeface="Wingdings" pitchFamily="2" charset="2"/>
              <a:buChar char="Ø"/>
            </a:pPr>
            <a:r>
              <a:rPr lang="en-US" sz="2400" dirty="0"/>
              <a:t>Consequently, regions of the plant with elevated ethylene levels, such as the apical meristem and juvenile organs, also exhibit high quantities of auxins. </a:t>
            </a:r>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0747" y="22029"/>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DE70E94E-A805-234B-851A-82AB4CD71F87}"/>
              </a:ext>
            </a:extLst>
          </p:cNvPr>
          <p:cNvSpPr txBox="1"/>
          <p:nvPr/>
        </p:nvSpPr>
        <p:spPr>
          <a:xfrm>
            <a:off x="-26059" y="1052736"/>
            <a:ext cx="8786271" cy="3913059"/>
          </a:xfrm>
          <a:prstGeom prst="rect">
            <a:avLst/>
          </a:prstGeom>
          <a:noFill/>
        </p:spPr>
        <p:txBody>
          <a:bodyPr wrap="square" rtlCol="0">
            <a:spAutoFit/>
          </a:bodyPr>
          <a:lstStyle/>
          <a:p>
            <a:pPr marL="285750" indent="-285750" algn="just">
              <a:lnSpc>
                <a:spcPct val="150000"/>
              </a:lnSpc>
              <a:buFont typeface="Wingdings" pitchFamily="2" charset="2"/>
              <a:buChar char="Ø"/>
            </a:pPr>
            <a:r>
              <a:rPr lang="en-US" sz="2400" dirty="0"/>
              <a:t>The one exception to this principle is senescent tissues, whereby auxin levels diminish and ethylene levels may rise.</a:t>
            </a:r>
          </a:p>
          <a:p>
            <a:pPr marL="285750" indent="-285750" algn="just">
              <a:lnSpc>
                <a:spcPct val="150000"/>
              </a:lnSpc>
              <a:buFont typeface="Wingdings" pitchFamily="2" charset="2"/>
              <a:buChar char="Ø"/>
            </a:pPr>
            <a:r>
              <a:rPr lang="en-US" sz="2400" dirty="0"/>
              <a:t>Research on the influence of auxin on ethylene synthesis in pea and bean seedlings has demonstrated that auxin treatment amplifies ethylene production and synthesis by a factor of 100.</a:t>
            </a:r>
            <a:endParaRPr lang="en-SA" sz="3200" dirty="0"/>
          </a:p>
          <a:p>
            <a:pPr>
              <a:lnSpc>
                <a:spcPct val="150000"/>
              </a:lnSpc>
            </a:pPr>
            <a:endParaRPr lang="en-SA" sz="2400" dirty="0"/>
          </a:p>
          <a:p>
            <a:pPr>
              <a:lnSpc>
                <a:spcPct val="150000"/>
              </a:lnSpc>
            </a:pP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B269C8F7-A0C8-FA42-8A56-8B5E5D957FA7}"/>
              </a:ext>
            </a:extLst>
          </p:cNvPr>
          <p:cNvSpPr txBox="1"/>
          <p:nvPr/>
        </p:nvSpPr>
        <p:spPr>
          <a:xfrm>
            <a:off x="207169" y="818456"/>
            <a:ext cx="8729662" cy="3913059"/>
          </a:xfrm>
          <a:prstGeom prst="rect">
            <a:avLst/>
          </a:prstGeom>
          <a:noFill/>
        </p:spPr>
        <p:txBody>
          <a:bodyPr wrap="square" rtlCol="0">
            <a:spAutoFit/>
          </a:bodyPr>
          <a:lstStyle/>
          <a:p>
            <a:pPr marL="342900" indent="-342900">
              <a:lnSpc>
                <a:spcPct val="150000"/>
              </a:lnSpc>
              <a:buFont typeface="Wingdings" pitchFamily="2" charset="2"/>
              <a:buChar char="Ø"/>
            </a:pPr>
            <a:r>
              <a:rPr lang="en-US" sz="2400" b="1" dirty="0">
                <a:solidFill>
                  <a:srgbClr val="FF0000"/>
                </a:solidFill>
              </a:rPr>
              <a:t>The many impacts of ethylene on plants</a:t>
            </a:r>
            <a:br>
              <a:rPr lang="en-US" sz="2400" dirty="0"/>
            </a:br>
            <a:r>
              <a:rPr lang="en-US" sz="2400" b="1" dirty="0">
                <a:solidFill>
                  <a:schemeClr val="accent2"/>
                </a:solidFill>
              </a:rPr>
              <a:t>Endogenous ethylene</a:t>
            </a:r>
            <a:br>
              <a:rPr lang="en-US" sz="2400" dirty="0"/>
            </a:br>
            <a:r>
              <a:rPr lang="en-US" sz="2400" dirty="0"/>
              <a:t>Burg elucidated that ethylene is inherently synthesized in vegetative and floral tissues, in addition to fruits and seeds. Consequently, it functions as a growth regulator during all phases of plant development, from seed germination to senescence.</a:t>
            </a:r>
            <a:br>
              <a:rPr lang="en-US" sz="2400" dirty="0"/>
            </a:b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F9D0475E-6A1E-824E-B169-5775E10A1963}"/>
              </a:ext>
            </a:extLst>
          </p:cNvPr>
          <p:cNvSpPr txBox="1"/>
          <p:nvPr/>
        </p:nvSpPr>
        <p:spPr>
          <a:xfrm>
            <a:off x="10277" y="859791"/>
            <a:ext cx="9324528" cy="3913059"/>
          </a:xfrm>
          <a:prstGeom prst="rect">
            <a:avLst/>
          </a:prstGeom>
          <a:noFill/>
        </p:spPr>
        <p:txBody>
          <a:bodyPr wrap="square" rtlCol="0">
            <a:spAutoFit/>
          </a:bodyPr>
          <a:lstStyle/>
          <a:p>
            <a:pPr>
              <a:lnSpc>
                <a:spcPct val="150000"/>
              </a:lnSpc>
            </a:pPr>
            <a:r>
              <a:rPr lang="en-US" sz="2400" dirty="0">
                <a:effectLst/>
                <a:latin typeface="+mn-lt"/>
              </a:rPr>
              <a:t> </a:t>
            </a:r>
            <a:r>
              <a:rPr lang="en-US" sz="2400" b="1" dirty="0">
                <a:solidFill>
                  <a:schemeClr val="accent2"/>
                </a:solidFill>
                <a:effectLst/>
                <a:latin typeface="+mn-lt"/>
              </a:rPr>
              <a:t>Division</a:t>
            </a:r>
            <a:r>
              <a:rPr lang="en-US" sz="2400" dirty="0">
                <a:effectLst/>
                <a:latin typeface="+mn-lt"/>
              </a:rPr>
              <a:t>:</a:t>
            </a:r>
          </a:p>
          <a:p>
            <a:pPr>
              <a:lnSpc>
                <a:spcPct val="150000"/>
              </a:lnSpc>
            </a:pPr>
            <a:r>
              <a:rPr lang="en-US" sz="2400" dirty="0">
                <a:effectLst/>
                <a:latin typeface="+mn-lt"/>
              </a:rPr>
              <a:t>It inhibits division in land plants and counteracts the action of division-stimulating growth hormones such as cytokinin.</a:t>
            </a:r>
          </a:p>
          <a:p>
            <a:pPr>
              <a:lnSpc>
                <a:spcPct val="150000"/>
              </a:lnSpc>
            </a:pPr>
            <a:r>
              <a:rPr lang="en-US" sz="2400" b="1" dirty="0">
                <a:solidFill>
                  <a:schemeClr val="accent2"/>
                </a:solidFill>
                <a:effectLst/>
                <a:latin typeface="+mn-lt"/>
              </a:rPr>
              <a:t>Elongation:</a:t>
            </a:r>
          </a:p>
          <a:p>
            <a:pPr>
              <a:lnSpc>
                <a:spcPct val="150000"/>
              </a:lnSpc>
            </a:pPr>
            <a:r>
              <a:rPr lang="en-US" sz="2400" dirty="0">
                <a:effectLst/>
                <a:latin typeface="+mn-lt"/>
              </a:rPr>
              <a:t>It inhibits cell elongation in the diagonal walls, but increases cell volume and wall thickness, thereby inhibiting elongation and increasing cell volume. </a:t>
            </a:r>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3E82620E-046E-F947-A2B9-A47948C156A6}"/>
              </a:ext>
            </a:extLst>
          </p:cNvPr>
          <p:cNvSpPr txBox="1"/>
          <p:nvPr/>
        </p:nvSpPr>
        <p:spPr>
          <a:xfrm>
            <a:off x="-12626" y="980728"/>
            <a:ext cx="9141555" cy="3359061"/>
          </a:xfrm>
          <a:prstGeom prst="rect">
            <a:avLst/>
          </a:prstGeom>
          <a:noFill/>
        </p:spPr>
        <p:txBody>
          <a:bodyPr wrap="square" rtlCol="0">
            <a:spAutoFit/>
          </a:bodyPr>
          <a:lstStyle/>
          <a:p>
            <a:pPr marL="342900" indent="-342900">
              <a:lnSpc>
                <a:spcPct val="150000"/>
              </a:lnSpc>
              <a:buFont typeface="Wingdings" pitchFamily="2" charset="2"/>
              <a:buChar char="Ø"/>
            </a:pPr>
            <a:r>
              <a:rPr lang="en-US" sz="2400" dirty="0">
                <a:effectLst/>
                <a:latin typeface="+mn-lt"/>
              </a:rPr>
              <a:t>This is achieved by organizing, directing, and aligning microtubules. The quality of the alignment and the arrangement of cellulose fibrils determines cell growth.</a:t>
            </a:r>
          </a:p>
          <a:p>
            <a:pPr marL="342900" indent="-342900">
              <a:lnSpc>
                <a:spcPct val="150000"/>
              </a:lnSpc>
              <a:buFont typeface="Wingdings" pitchFamily="2" charset="2"/>
              <a:buChar char="Ø"/>
            </a:pPr>
            <a:r>
              <a:rPr lang="en-US" sz="2400" dirty="0">
                <a:effectLst/>
                <a:latin typeface="+mn-lt"/>
              </a:rPr>
              <a:t>Ethylene has been found to </a:t>
            </a:r>
            <a:r>
              <a:rPr lang="en-US" sz="2400" dirty="0">
                <a:solidFill>
                  <a:schemeClr val="accent2"/>
                </a:solidFill>
                <a:effectLst/>
                <a:latin typeface="+mn-lt"/>
              </a:rPr>
              <a:t>play a role </a:t>
            </a:r>
            <a:r>
              <a:rPr lang="en-US" sz="2400" dirty="0">
                <a:effectLst/>
                <a:latin typeface="+mn-lt"/>
              </a:rPr>
              <a:t>in directing cellulose fibrils to align in a way that ensures </a:t>
            </a:r>
            <a:r>
              <a:rPr lang="en-US" sz="2400" dirty="0">
                <a:solidFill>
                  <a:schemeClr val="accent2"/>
                </a:solidFill>
                <a:effectLst/>
                <a:latin typeface="+mn-lt"/>
              </a:rPr>
              <a:t>increased cell volume</a:t>
            </a:r>
            <a:r>
              <a:rPr lang="en-US" sz="2400" dirty="0"/>
              <a:t>.</a:t>
            </a:r>
            <a:br>
              <a:rPr lang="en-US" sz="2400" dirty="0"/>
            </a:br>
            <a:endParaRPr lang="en-US" sz="2400" dirty="0"/>
          </a:p>
        </p:txBody>
      </p:sp>
    </p:spTree>
    <p:extLst>
      <p:ext uri="{BB962C8B-B14F-4D97-AF65-F5344CB8AC3E}">
        <p14:creationId xmlns:p14="http://schemas.microsoft.com/office/powerpoint/2010/main" val="50274819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60A58F-0D91-8342-BC81-44537724EC0A}"/>
              </a:ext>
            </a:extLst>
          </p:cNvPr>
          <p:cNvSpPr>
            <a:spLocks noGrp="1"/>
          </p:cNvSpPr>
          <p:nvPr>
            <p:ph idx="1"/>
          </p:nvPr>
        </p:nvSpPr>
        <p:spPr>
          <a:xfrm>
            <a:off x="251520" y="116632"/>
            <a:ext cx="8712968" cy="5772299"/>
          </a:xfrm>
        </p:spPr>
        <p:txBody>
          <a:bodyPr/>
          <a:lstStyle/>
          <a:p>
            <a:pPr>
              <a:lnSpc>
                <a:spcPct val="150000"/>
              </a:lnSpc>
              <a:buFont typeface="Wingdings" pitchFamily="2" charset="2"/>
              <a:buChar char="Ø"/>
            </a:pPr>
            <a:r>
              <a:rPr lang="en-US" sz="2400" b="1" dirty="0">
                <a:solidFill>
                  <a:schemeClr val="accent2"/>
                </a:solidFill>
              </a:rPr>
              <a:t>Differentiation</a:t>
            </a:r>
            <a:r>
              <a:rPr lang="en-US" sz="2400" dirty="0"/>
              <a:t>:</a:t>
            </a:r>
          </a:p>
          <a:p>
            <a:pPr marL="0" indent="0">
              <a:lnSpc>
                <a:spcPct val="150000"/>
              </a:lnSpc>
              <a:buNone/>
            </a:pPr>
            <a:r>
              <a:rPr lang="en-US" sz="2400" dirty="0"/>
              <a:t>Hinders the differentiation process in land plant cells.</a:t>
            </a:r>
          </a:p>
          <a:p>
            <a:pPr>
              <a:lnSpc>
                <a:spcPct val="150000"/>
              </a:lnSpc>
              <a:buFont typeface="Wingdings" pitchFamily="2" charset="2"/>
              <a:buChar char="Ø"/>
            </a:pPr>
            <a:r>
              <a:rPr lang="en-US" sz="2400" b="1" dirty="0">
                <a:solidFill>
                  <a:schemeClr val="accent2"/>
                </a:solidFill>
              </a:rPr>
              <a:t>Flowers:</a:t>
            </a:r>
          </a:p>
          <a:p>
            <a:pPr>
              <a:lnSpc>
                <a:spcPct val="150000"/>
              </a:lnSpc>
              <a:buFont typeface="Wingdings" pitchFamily="2" charset="2"/>
              <a:buChar char="Ø"/>
            </a:pPr>
            <a:r>
              <a:rPr lang="en-US" sz="2400" dirty="0"/>
              <a:t>Hinders flower formation or causes flowers to enter the </a:t>
            </a:r>
            <a:r>
              <a:rPr lang="en-US" sz="2400" dirty="0" err="1"/>
              <a:t>sensecence</a:t>
            </a:r>
            <a:r>
              <a:rPr lang="en-US" sz="2400" dirty="0"/>
              <a:t> stage quickly.</a:t>
            </a:r>
          </a:p>
          <a:p>
            <a:pPr>
              <a:lnSpc>
                <a:spcPct val="150000"/>
              </a:lnSpc>
              <a:buFont typeface="Wingdings" pitchFamily="2" charset="2"/>
              <a:buChar char="Ø"/>
            </a:pPr>
            <a:r>
              <a:rPr lang="en-US" sz="2400" b="1" dirty="0">
                <a:solidFill>
                  <a:schemeClr val="accent2"/>
                </a:solidFill>
              </a:rPr>
              <a:t>Floral wilting</a:t>
            </a:r>
            <a:br>
              <a:rPr lang="en-US" sz="2400" dirty="0"/>
            </a:br>
            <a:r>
              <a:rPr lang="en-US" sz="2400" dirty="0"/>
              <a:t>In orchids, the bloom will remain unaltered for an extended period if fertilization and pollination do not take place. Subsequently, following pollination, the flower will rapidly wither. Pollination generates ethylene gas, resulting in the wilting and aging of petals.</a:t>
            </a:r>
            <a:br>
              <a:rPr lang="en-US" dirty="0"/>
            </a:br>
            <a:endParaRPr lang="en-SA" dirty="0"/>
          </a:p>
        </p:txBody>
      </p:sp>
    </p:spTree>
    <p:extLst>
      <p:ext uri="{BB962C8B-B14F-4D97-AF65-F5344CB8AC3E}">
        <p14:creationId xmlns:p14="http://schemas.microsoft.com/office/powerpoint/2010/main" val="1411529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60A58F-0D91-8342-BC81-44537724EC0A}"/>
              </a:ext>
            </a:extLst>
          </p:cNvPr>
          <p:cNvSpPr>
            <a:spLocks noGrp="1"/>
          </p:cNvSpPr>
          <p:nvPr>
            <p:ph idx="1"/>
          </p:nvPr>
        </p:nvSpPr>
        <p:spPr>
          <a:xfrm>
            <a:off x="251520" y="116632"/>
            <a:ext cx="8712968" cy="5772299"/>
          </a:xfrm>
        </p:spPr>
        <p:txBody>
          <a:bodyPr/>
          <a:lstStyle/>
          <a:p>
            <a:pPr>
              <a:lnSpc>
                <a:spcPct val="150000"/>
              </a:lnSpc>
              <a:buFont typeface="Wingdings" pitchFamily="2" charset="2"/>
              <a:buChar char="Ø"/>
            </a:pPr>
            <a:r>
              <a:rPr lang="en-US" sz="2400" dirty="0"/>
              <a:t>The correlation between ethylene and the maturation of fruit</a:t>
            </a:r>
            <a:br>
              <a:rPr lang="en-US" sz="2400" dirty="0"/>
            </a:br>
            <a:r>
              <a:rPr lang="en-US" sz="2400" dirty="0"/>
              <a:t>This association was established by two observations:</a:t>
            </a:r>
          </a:p>
          <a:p>
            <a:pPr>
              <a:lnSpc>
                <a:spcPct val="150000"/>
              </a:lnSpc>
              <a:buFont typeface="Wingdings" pitchFamily="2" charset="2"/>
              <a:buChar char="Ø"/>
            </a:pPr>
            <a:r>
              <a:rPr lang="en-US" sz="2400" dirty="0"/>
              <a:t> firstly, that natural fruit ripening correlates with an increase in ethylene production.</a:t>
            </a:r>
          </a:p>
          <a:p>
            <a:pPr>
              <a:lnSpc>
                <a:spcPct val="150000"/>
              </a:lnSpc>
              <a:buFont typeface="Wingdings" pitchFamily="2" charset="2"/>
              <a:buChar char="Ø"/>
            </a:pPr>
            <a:r>
              <a:rPr lang="en-US" sz="2400" dirty="0"/>
              <a:t>secondly, that the application of ethylene to specific fruits induces an earlier and accelerated ripening process.</a:t>
            </a:r>
          </a:p>
          <a:p>
            <a:pPr>
              <a:lnSpc>
                <a:spcPct val="150000"/>
              </a:lnSpc>
              <a:buFont typeface="Wingdings" pitchFamily="2" charset="2"/>
              <a:buChar char="Ø"/>
            </a:pPr>
            <a:r>
              <a:rPr lang="en-US" sz="2400" dirty="0"/>
              <a:t>Research indicates that under typical settings, a physiological concentration develops in the tissues, sufficient to trigger the ripening of bananas, tomatoes, apples, avocados, pears, and others.</a:t>
            </a:r>
            <a:br>
              <a:rPr lang="en-US" sz="2400" dirty="0"/>
            </a:br>
            <a:endParaRPr lang="en-US" sz="2400" dirty="0"/>
          </a:p>
          <a:p>
            <a:pPr marL="0" indent="0">
              <a:lnSpc>
                <a:spcPct val="150000"/>
              </a:lnSpc>
              <a:buNone/>
            </a:pPr>
            <a:r>
              <a:rPr lang="en-US" sz="2400" dirty="0"/>
              <a:t>.</a:t>
            </a:r>
            <a:br>
              <a:rPr lang="en-US" dirty="0"/>
            </a:br>
            <a:endParaRPr lang="en-SA" dirty="0"/>
          </a:p>
        </p:txBody>
      </p:sp>
    </p:spTree>
    <p:extLst>
      <p:ext uri="{BB962C8B-B14F-4D97-AF65-F5344CB8AC3E}">
        <p14:creationId xmlns:p14="http://schemas.microsoft.com/office/powerpoint/2010/main" val="26789677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60A58F-0D91-8342-BC81-44537724EC0A}"/>
              </a:ext>
            </a:extLst>
          </p:cNvPr>
          <p:cNvSpPr>
            <a:spLocks noGrp="1"/>
          </p:cNvSpPr>
          <p:nvPr>
            <p:ph idx="1"/>
          </p:nvPr>
        </p:nvSpPr>
        <p:spPr>
          <a:xfrm>
            <a:off x="251520" y="116632"/>
            <a:ext cx="8712968" cy="5772299"/>
          </a:xfrm>
        </p:spPr>
        <p:txBody>
          <a:bodyPr/>
          <a:lstStyle/>
          <a:p>
            <a:pPr>
              <a:lnSpc>
                <a:spcPct val="150000"/>
              </a:lnSpc>
              <a:buFont typeface="Wingdings" pitchFamily="2" charset="2"/>
              <a:buChar char="Ø"/>
            </a:pPr>
            <a:r>
              <a:rPr lang="en-US" sz="2400" dirty="0"/>
              <a:t>Multiple investigations have identified a significant association between the apex of ethylene production and the zenith of respiration rates.</a:t>
            </a:r>
            <a:br>
              <a:rPr lang="en-US" sz="2400" dirty="0"/>
            </a:br>
            <a:r>
              <a:rPr lang="en-US" sz="2400" dirty="0"/>
              <a:t> :</a:t>
            </a:r>
          </a:p>
          <a:p>
            <a:pPr marL="0" indent="0">
              <a:lnSpc>
                <a:spcPct val="150000"/>
              </a:lnSpc>
              <a:buNone/>
            </a:pPr>
            <a:r>
              <a:rPr lang="en-US" sz="2400" dirty="0"/>
              <a:t>.</a:t>
            </a:r>
            <a:br>
              <a:rPr lang="en-US" dirty="0"/>
            </a:br>
            <a:endParaRPr lang="en-SA" dirty="0"/>
          </a:p>
        </p:txBody>
      </p:sp>
    </p:spTree>
    <p:extLst>
      <p:ext uri="{BB962C8B-B14F-4D97-AF65-F5344CB8AC3E}">
        <p14:creationId xmlns:p14="http://schemas.microsoft.com/office/powerpoint/2010/main" val="310413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590872" y="1268760"/>
            <a:ext cx="8229600" cy="2451794"/>
          </a:xfrm>
          <a:prstGeom prst="rect">
            <a:avLst/>
          </a:prstGeom>
        </p:spPr>
        <p:txBody>
          <a:bodyPr/>
          <a:lstStyle/>
          <a:p>
            <a:pPr marL="0" marR="0" lvl="0" indent="0" algn="ctr" defTabSz="914400" rtl="0" eaLnBrk="1" fontAlgn="base" latinLnBrk="0" hangingPunct="1">
              <a:lnSpc>
                <a:spcPct val="150000"/>
              </a:lnSpc>
              <a:spcBef>
                <a:spcPct val="0"/>
              </a:spcBef>
              <a:spcAft>
                <a:spcPct val="0"/>
              </a:spcAft>
              <a:buClrTx/>
              <a:buSzTx/>
              <a:buFontTx/>
              <a:buNone/>
              <a:tabLst/>
              <a:defRPr/>
            </a:pPr>
            <a:r>
              <a:rPr kumimoji="0" lang="en-US" altLang="en-US" sz="8000" b="1" i="0" u="none" strike="noStrike" kern="1200" cap="none" spc="0" normalizeH="0" baseline="0" noProof="0" dirty="0">
                <a:ln>
                  <a:noFill/>
                </a:ln>
                <a:solidFill>
                  <a:srgbClr val="008000"/>
                </a:solidFill>
                <a:effectLst/>
                <a:uLnTx/>
                <a:uFillTx/>
                <a:latin typeface="Comic Sans MS" pitchFamily="66" charset="0"/>
                <a:ea typeface="+mj-ea"/>
                <a:cs typeface="+mj-cs"/>
              </a:rPr>
              <a:t>Any</a:t>
            </a:r>
          </a:p>
          <a:p>
            <a:pPr marL="0" marR="0" lvl="0" indent="0" algn="ctr" defTabSz="914400" rtl="0" eaLnBrk="1" fontAlgn="base" latinLnBrk="0" hangingPunct="1">
              <a:lnSpc>
                <a:spcPct val="150000"/>
              </a:lnSpc>
              <a:spcBef>
                <a:spcPct val="0"/>
              </a:spcBef>
              <a:spcAft>
                <a:spcPct val="0"/>
              </a:spcAft>
              <a:buClrTx/>
              <a:buSzTx/>
              <a:buFontTx/>
              <a:buNone/>
              <a:tabLst/>
              <a:defRPr/>
            </a:pPr>
            <a:r>
              <a:rPr kumimoji="0" lang="en-US" altLang="en-US" sz="8000" b="1" i="0" u="none" strike="noStrike" kern="1200" cap="none" spc="0" normalizeH="0" baseline="0" noProof="0" dirty="0">
                <a:ln>
                  <a:noFill/>
                </a:ln>
                <a:solidFill>
                  <a:srgbClr val="008000"/>
                </a:solidFill>
                <a:effectLst/>
                <a:uLnTx/>
                <a:uFillTx/>
                <a:latin typeface="Comic Sans MS" pitchFamily="66" charset="0"/>
                <a:ea typeface="+mj-ea"/>
                <a:cs typeface="+mj-cs"/>
              </a:rPr>
              <a:t>QUESTIONS ?</a:t>
            </a:r>
          </a:p>
        </p:txBody>
      </p:sp>
    </p:spTree>
    <p:extLst>
      <p:ext uri="{BB962C8B-B14F-4D97-AF65-F5344CB8AC3E}">
        <p14:creationId xmlns:p14="http://schemas.microsoft.com/office/powerpoint/2010/main" val="343719751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a:extLst>
              <a:ext uri="{FF2B5EF4-FFF2-40B4-BE49-F238E27FC236}">
                <a16:creationId xmlns:a16="http://schemas.microsoft.com/office/drawing/2014/main" id="{AD3B3EF7-FBC7-492F-9055-FA2E3D2A77D9}"/>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2519" r="13031" b="89453"/>
          <a:stretch/>
        </p:blipFill>
        <p:spPr bwMode="auto">
          <a:xfrm>
            <a:off x="210715" y="324091"/>
            <a:ext cx="8722570" cy="6264696"/>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4" name="Rectangle 3"/>
          <p:cNvSpPr/>
          <p:nvPr/>
        </p:nvSpPr>
        <p:spPr>
          <a:xfrm>
            <a:off x="332509" y="501635"/>
            <a:ext cx="8487963" cy="1081002"/>
          </a:xfrm>
          <a:prstGeom prst="rect">
            <a:avLst/>
          </a:prstGeom>
        </p:spPr>
        <p:txBody>
          <a:bodyPr wrap="square">
            <a:spAutoFit/>
          </a:bodyPr>
          <a:lstStyle/>
          <a:p>
            <a:pPr algn="ctr">
              <a:lnSpc>
                <a:spcPct val="150000"/>
              </a:lnSpc>
            </a:pPr>
            <a:r>
              <a:rPr lang="en-US"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Lecture 9</a:t>
            </a:r>
            <a:endParaRPr lang="ar-EG"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 name="TextBox 1">
            <a:extLst>
              <a:ext uri="{FF2B5EF4-FFF2-40B4-BE49-F238E27FC236}">
                <a16:creationId xmlns:a16="http://schemas.microsoft.com/office/drawing/2014/main" id="{CAA2FB38-3344-6A4D-A082-7B549B29E354}"/>
              </a:ext>
            </a:extLst>
          </p:cNvPr>
          <p:cNvSpPr txBox="1"/>
          <p:nvPr/>
        </p:nvSpPr>
        <p:spPr>
          <a:xfrm>
            <a:off x="630379" y="2748553"/>
            <a:ext cx="7883242" cy="707886"/>
          </a:xfrm>
          <a:prstGeom prst="rect">
            <a:avLst/>
          </a:prstGeom>
          <a:noFill/>
        </p:spPr>
        <p:txBody>
          <a:bodyPr wrap="square" rtlCol="0">
            <a:spAutoFit/>
          </a:bodyPr>
          <a:lstStyle/>
          <a:p>
            <a:pPr algn="ctr"/>
            <a:r>
              <a:rPr lang="en-US"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Ethylene</a:t>
            </a:r>
            <a:endParaRPr lang="en-SA" sz="40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C91CF179-A93E-D44B-9DE2-EB7C682B269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1C2C3B9B-06DE-7A49-931D-F5EB459AA875}"/>
              </a:ext>
            </a:extLst>
          </p:cNvPr>
          <p:cNvSpPr txBox="1"/>
          <p:nvPr/>
        </p:nvSpPr>
        <p:spPr>
          <a:xfrm>
            <a:off x="107505" y="866947"/>
            <a:ext cx="9141555" cy="5021055"/>
          </a:xfrm>
          <a:prstGeom prst="rect">
            <a:avLst/>
          </a:prstGeom>
          <a:noFill/>
        </p:spPr>
        <p:txBody>
          <a:bodyPr wrap="square" rtlCol="0">
            <a:spAutoFit/>
          </a:bodyPr>
          <a:lstStyle/>
          <a:p>
            <a:pPr>
              <a:lnSpc>
                <a:spcPct val="150000"/>
              </a:lnSpc>
            </a:pPr>
            <a:r>
              <a:rPr lang="en-US" sz="2400" b="1" dirty="0">
                <a:solidFill>
                  <a:srgbClr val="FF0000"/>
                </a:solidFill>
              </a:rPr>
              <a:t>Ethylene</a:t>
            </a:r>
            <a:r>
              <a:rPr lang="en-US" sz="2400" dirty="0"/>
              <a:t> </a:t>
            </a:r>
          </a:p>
          <a:p>
            <a:pPr marL="342900" indent="-342900">
              <a:lnSpc>
                <a:spcPct val="150000"/>
              </a:lnSpc>
              <a:buFont typeface="Wingdings" pitchFamily="2" charset="2"/>
              <a:buChar char="Ø"/>
            </a:pPr>
            <a:r>
              <a:rPr lang="en-US" sz="2400" dirty="0"/>
              <a:t>It is considered the oldest growth regulator, but its importance as a growth regulator was only recently established in 1962.</a:t>
            </a:r>
            <a:endParaRPr lang="ar-SA" sz="2400" dirty="0"/>
          </a:p>
          <a:p>
            <a:pPr marL="342900" indent="-342900">
              <a:lnSpc>
                <a:spcPct val="150000"/>
              </a:lnSpc>
              <a:buFont typeface="Wingdings" pitchFamily="2" charset="2"/>
              <a:buChar char="Ø"/>
            </a:pPr>
            <a:r>
              <a:rPr lang="en-US" sz="2400" dirty="0"/>
              <a:t>Perhaps one of the reasons for its delayed discovery was that it is a volatile gas that affects physiology at extremely low concentrations.</a:t>
            </a:r>
            <a:endParaRPr lang="ar-SA" sz="2400" dirty="0"/>
          </a:p>
          <a:p>
            <a:pPr marL="342900" indent="-342900">
              <a:lnSpc>
                <a:spcPct val="150000"/>
              </a:lnSpc>
              <a:buFont typeface="Wingdings" pitchFamily="2" charset="2"/>
              <a:buChar char="Ø"/>
            </a:pPr>
            <a:r>
              <a:rPr lang="en-US" sz="2400" dirty="0"/>
              <a:t>It</a:t>
            </a:r>
            <a:r>
              <a:rPr lang="ar-SA" sz="2400" dirty="0"/>
              <a:t>؛</a:t>
            </a:r>
            <a:r>
              <a:rPr lang="en-US" sz="2400" dirty="0"/>
              <a:t>s discovery was due to the development of gas-liquid chromatography.</a:t>
            </a:r>
          </a:p>
          <a:p>
            <a:pPr marL="342900" indent="-342900">
              <a:lnSpc>
                <a:spcPct val="150000"/>
              </a:lnSpc>
              <a:buFont typeface="Wingdings" pitchFamily="2" charset="2"/>
              <a:buChar char="Ø"/>
            </a:pPr>
            <a:r>
              <a:rPr lang="en-US" sz="2400" dirty="0"/>
              <a:t>The first recognition of the importance of ethylene was made by the German scientist Girardin in 1864 in Berlin.</a:t>
            </a:r>
            <a:endParaRPr lang="en-SA" sz="2400" dirty="0"/>
          </a:p>
        </p:txBody>
      </p:sp>
    </p:spTree>
    <p:extLst>
      <p:ext uri="{BB962C8B-B14F-4D97-AF65-F5344CB8AC3E}">
        <p14:creationId xmlns:p14="http://schemas.microsoft.com/office/powerpoint/2010/main" val="1799107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571E5035-D9AF-8042-922C-8773EFCA7054}"/>
              </a:ext>
            </a:extLst>
          </p:cNvPr>
          <p:cNvSpPr txBox="1"/>
          <p:nvPr/>
        </p:nvSpPr>
        <p:spPr>
          <a:xfrm>
            <a:off x="251520" y="1001113"/>
            <a:ext cx="8640960" cy="3359061"/>
          </a:xfrm>
          <a:prstGeom prst="rect">
            <a:avLst/>
          </a:prstGeom>
          <a:noFill/>
        </p:spPr>
        <p:txBody>
          <a:bodyPr wrap="square" rtlCol="0">
            <a:spAutoFit/>
          </a:bodyPr>
          <a:lstStyle/>
          <a:p>
            <a:pPr marL="285750" indent="-285750" algn="l" defTabSz="457200" eaLnBrk="0" fontAlgn="base" hangingPunct="0">
              <a:lnSpc>
                <a:spcPct val="150000"/>
              </a:lnSpc>
              <a:spcBef>
                <a:spcPct val="0"/>
              </a:spcBef>
              <a:spcAft>
                <a:spcPct val="0"/>
              </a:spcAft>
              <a:buFont typeface="Wingdings" pitchFamily="2" charset="2"/>
              <a:buChar char="Ø"/>
            </a:pPr>
            <a:r>
              <a:rPr lang="en-US" sz="2400" dirty="0"/>
              <a:t>Ethylene has been shown to affect root tropism and alter root direction in peas. It also accelerates the ripening of lemons after harvest and accelerates the ripening of apples.</a:t>
            </a:r>
          </a:p>
          <a:p>
            <a:pPr marL="285750" indent="-285750" algn="l" defTabSz="457200" eaLnBrk="0" fontAlgn="base" hangingPunct="0">
              <a:lnSpc>
                <a:spcPct val="150000"/>
              </a:lnSpc>
              <a:spcBef>
                <a:spcPct val="0"/>
              </a:spcBef>
              <a:spcAft>
                <a:spcPct val="0"/>
              </a:spcAft>
              <a:buFont typeface="Wingdings" pitchFamily="2" charset="2"/>
              <a:buChar char="Ø"/>
            </a:pPr>
            <a:r>
              <a:rPr lang="en-US" sz="2400" dirty="0"/>
              <a:t>In 1960, </a:t>
            </a:r>
            <a:r>
              <a:rPr lang="en-US" sz="2400" dirty="0">
                <a:solidFill>
                  <a:schemeClr val="accent2"/>
                </a:solidFill>
              </a:rPr>
              <a:t>Burg and </a:t>
            </a:r>
            <a:r>
              <a:rPr lang="en-US" sz="2400" dirty="0" err="1">
                <a:solidFill>
                  <a:schemeClr val="accent2"/>
                </a:solidFill>
              </a:rPr>
              <a:t>Thimann</a:t>
            </a:r>
            <a:r>
              <a:rPr lang="en-US" sz="2400" dirty="0">
                <a:solidFill>
                  <a:schemeClr val="accent2"/>
                </a:solidFill>
              </a:rPr>
              <a:t> </a:t>
            </a:r>
            <a:r>
              <a:rPr lang="en-US" sz="2400" dirty="0"/>
              <a:t>demonstrated that ethylene occurs naturally in various parts of plants, and in 1969, it was recognized as a plant hormone.</a:t>
            </a:r>
            <a:endParaRPr lang="en-SA" sz="2400" dirty="0"/>
          </a:p>
        </p:txBody>
      </p:sp>
    </p:spTree>
    <p:extLst>
      <p:ext uri="{BB962C8B-B14F-4D97-AF65-F5344CB8AC3E}">
        <p14:creationId xmlns:p14="http://schemas.microsoft.com/office/powerpoint/2010/main" val="230640286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ontent Placeholder 1">
            <a:extLst>
              <a:ext uri="{FF2B5EF4-FFF2-40B4-BE49-F238E27FC236}">
                <a16:creationId xmlns:a16="http://schemas.microsoft.com/office/drawing/2014/main" id="{D39F7B03-D900-CC4F-9632-18D208EA983A}"/>
              </a:ext>
            </a:extLst>
          </p:cNvPr>
          <p:cNvSpPr>
            <a:spLocks noGrp="1"/>
          </p:cNvSpPr>
          <p:nvPr>
            <p:ph idx="1"/>
          </p:nvPr>
        </p:nvSpPr>
        <p:spPr>
          <a:xfrm>
            <a:off x="179512" y="1548420"/>
            <a:ext cx="8640960" cy="4351338"/>
          </a:xfrm>
        </p:spPr>
        <p:txBody>
          <a:bodyPr/>
          <a:lstStyle/>
          <a:p>
            <a:pPr fontAlgn="base">
              <a:lnSpc>
                <a:spcPct val="150000"/>
              </a:lnSpc>
              <a:spcBef>
                <a:spcPts val="1000"/>
              </a:spcBef>
              <a:spcAft>
                <a:spcPct val="0"/>
              </a:spcAft>
              <a:buFont typeface="Wingdings" pitchFamily="2" charset="2"/>
              <a:buChar char="Ø"/>
            </a:pPr>
            <a:r>
              <a:rPr lang="en-US" sz="2400" dirty="0"/>
              <a:t>It was found that there are a number of compounds already present in the plant that can be precursors or intermediates for the process of producing ethylene from the amino acid methionine or linolenic acid.</a:t>
            </a: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D46F7D48-CC50-6844-93FE-8BF25DC43918}"/>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A1C58012-BCC4-8743-88A6-5BCB9E0169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4650" y="1700808"/>
            <a:ext cx="8394700" cy="4305300"/>
          </a:xfrm>
          <a:prstGeom prst="rect">
            <a:avLst/>
          </a:prstGeom>
        </p:spPr>
      </p:pic>
      <p:sp>
        <p:nvSpPr>
          <p:cNvPr id="7" name="TextBox 6">
            <a:extLst>
              <a:ext uri="{FF2B5EF4-FFF2-40B4-BE49-F238E27FC236}">
                <a16:creationId xmlns:a16="http://schemas.microsoft.com/office/drawing/2014/main" id="{88E935BA-C9B8-0645-8425-FD6A1E20104A}"/>
              </a:ext>
            </a:extLst>
          </p:cNvPr>
          <p:cNvSpPr txBox="1"/>
          <p:nvPr/>
        </p:nvSpPr>
        <p:spPr>
          <a:xfrm>
            <a:off x="251520" y="945594"/>
            <a:ext cx="8517830" cy="707886"/>
          </a:xfrm>
          <a:prstGeom prst="rect">
            <a:avLst/>
          </a:prstGeom>
          <a:noFill/>
        </p:spPr>
        <p:txBody>
          <a:bodyPr wrap="square" rtlCol="0">
            <a:spAutoFit/>
          </a:bodyPr>
          <a:lstStyle/>
          <a:p>
            <a:r>
              <a:rPr lang="en-US" sz="2000" dirty="0"/>
              <a:t>The three-step pathway for ethylene biosynthesis in higher plants is shown in Figure 21.8.</a:t>
            </a:r>
            <a:endParaRPr lang="en-SA" sz="2000" dirty="0"/>
          </a:p>
        </p:txBody>
      </p:sp>
    </p:spTree>
    <p:extLst>
      <p:ext uri="{BB962C8B-B14F-4D97-AF65-F5344CB8AC3E}">
        <p14:creationId xmlns:p14="http://schemas.microsoft.com/office/powerpoint/2010/main" val="1429943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18522"/>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519739E0-736E-EC4B-85E1-5B28DE11C835}"/>
              </a:ext>
            </a:extLst>
          </p:cNvPr>
          <p:cNvSpPr txBox="1"/>
          <p:nvPr/>
        </p:nvSpPr>
        <p:spPr>
          <a:xfrm>
            <a:off x="215516" y="918472"/>
            <a:ext cx="8712968" cy="5021055"/>
          </a:xfrm>
          <a:prstGeom prst="rect">
            <a:avLst/>
          </a:prstGeom>
          <a:noFill/>
        </p:spPr>
        <p:txBody>
          <a:bodyPr wrap="square" rtlCol="0">
            <a:spAutoFit/>
          </a:bodyPr>
          <a:lstStyle/>
          <a:p>
            <a:pPr>
              <a:lnSpc>
                <a:spcPct val="150000"/>
              </a:lnSpc>
            </a:pPr>
            <a:r>
              <a:rPr lang="en-US" sz="2400" b="1" dirty="0">
                <a:solidFill>
                  <a:srgbClr val="FF0000"/>
                </a:solidFill>
              </a:rPr>
              <a:t>Distribution of ethylene in plants</a:t>
            </a:r>
          </a:p>
          <a:p>
            <a:pPr marL="342900" indent="-342900">
              <a:lnSpc>
                <a:spcPct val="150000"/>
              </a:lnSpc>
              <a:buFont typeface="Wingdings" pitchFamily="2" charset="2"/>
              <a:buChar char="Ø"/>
            </a:pPr>
            <a:r>
              <a:rPr lang="en-US" sz="2400" dirty="0"/>
              <a:t>Ethylene is synthesized extensively in the nodes and meristematic tissues. This has been proven in pea seedlings.</a:t>
            </a:r>
          </a:p>
          <a:p>
            <a:pPr marL="342900" indent="-342900">
              <a:lnSpc>
                <a:spcPct val="150000"/>
              </a:lnSpc>
              <a:buFont typeface="Wingdings" pitchFamily="2" charset="2"/>
              <a:buChar char="Ø"/>
            </a:pPr>
            <a:r>
              <a:rPr lang="en-US" sz="2400" dirty="0"/>
              <a:t>It is predominantly concentrated in the latent buds of apple plants and diminishes as the bud matures. </a:t>
            </a:r>
          </a:p>
          <a:p>
            <a:pPr marL="342900" indent="-342900">
              <a:lnSpc>
                <a:spcPct val="150000"/>
              </a:lnSpc>
              <a:buFont typeface="Wingdings" pitchFamily="2" charset="2"/>
              <a:buChar char="Ø"/>
            </a:pPr>
            <a:r>
              <a:rPr lang="en-US" sz="2400" dirty="0"/>
              <a:t>Concentrations are elevated in the leaves and developing flowers during the senescent phase.</a:t>
            </a:r>
          </a:p>
          <a:p>
            <a:pPr marL="342900" indent="-342900">
              <a:lnSpc>
                <a:spcPct val="150000"/>
              </a:lnSpc>
              <a:buFont typeface="Wingdings" pitchFamily="2" charset="2"/>
              <a:buChar char="Ø"/>
            </a:pPr>
            <a:r>
              <a:rPr lang="en-US" sz="2400" dirty="0"/>
              <a:t>Ethylene is generated at elevated concentrations during the maturation and ripening phases of fruit.</a:t>
            </a:r>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B6752F50-05BB-824B-AF29-D8CEFFA1C7DE}"/>
              </a:ext>
            </a:extLst>
          </p:cNvPr>
          <p:cNvSpPr txBox="1"/>
          <p:nvPr/>
        </p:nvSpPr>
        <p:spPr>
          <a:xfrm>
            <a:off x="144831" y="836712"/>
            <a:ext cx="8854338" cy="6129050"/>
          </a:xfrm>
          <a:prstGeom prst="rect">
            <a:avLst/>
          </a:prstGeom>
          <a:noFill/>
        </p:spPr>
        <p:txBody>
          <a:bodyPr wrap="square" rtlCol="0">
            <a:spAutoFit/>
          </a:bodyPr>
          <a:lstStyle/>
          <a:p>
            <a:pPr algn="just">
              <a:lnSpc>
                <a:spcPct val="150000"/>
              </a:lnSpc>
            </a:pPr>
            <a:r>
              <a:rPr lang="en-US" sz="2400" b="1" dirty="0">
                <a:solidFill>
                  <a:srgbClr val="FF0000"/>
                </a:solidFill>
              </a:rPr>
              <a:t>Various sources of ethylene</a:t>
            </a:r>
          </a:p>
          <a:p>
            <a:pPr marL="342900" indent="-342900" algn="just">
              <a:lnSpc>
                <a:spcPct val="150000"/>
              </a:lnSpc>
              <a:buFont typeface="Wingdings" pitchFamily="2" charset="2"/>
              <a:buChar char="Ø"/>
            </a:pPr>
            <a:r>
              <a:rPr lang="en-US" sz="2400" dirty="0"/>
              <a:t>The majority of plants produce ethylene gas during biological processes. </a:t>
            </a:r>
          </a:p>
          <a:p>
            <a:pPr marL="342900" indent="-342900" algn="just">
              <a:lnSpc>
                <a:spcPct val="150000"/>
              </a:lnSpc>
              <a:buFont typeface="Wingdings" pitchFamily="2" charset="2"/>
              <a:buChar char="Ø"/>
            </a:pPr>
            <a:r>
              <a:rPr lang="en-US" sz="2400" dirty="0"/>
              <a:t>Plant injuries, contact with rigid surfaces, and severing of plant components generally generate ethylene gas. Pollution and pesticides may also generate ethylene gas. </a:t>
            </a:r>
          </a:p>
          <a:p>
            <a:pPr marL="342900" indent="-342900" algn="just">
              <a:lnSpc>
                <a:spcPct val="150000"/>
              </a:lnSpc>
              <a:buFont typeface="Wingdings" pitchFamily="2" charset="2"/>
              <a:buChar char="Ø"/>
            </a:pPr>
            <a:r>
              <a:rPr lang="en-US" sz="2400" dirty="0"/>
              <a:t>Ethylene gas is frequently generated during </a:t>
            </a:r>
            <a:r>
              <a:rPr lang="en-US" sz="2400" b="1" dirty="0"/>
              <a:t>seed germination</a:t>
            </a:r>
            <a:r>
              <a:rPr lang="en-US" sz="2400" dirty="0"/>
              <a:t>.</a:t>
            </a:r>
          </a:p>
          <a:p>
            <a:pPr marL="342900" indent="-342900" algn="just">
              <a:lnSpc>
                <a:spcPct val="150000"/>
              </a:lnSpc>
              <a:buFont typeface="Wingdings" pitchFamily="2" charset="2"/>
              <a:buChar char="Ø"/>
            </a:pPr>
            <a:r>
              <a:rPr lang="en-US" sz="2400" dirty="0"/>
              <a:t>The combustion of gathered plants produces smoke and gases that contain a certain percentage of this gas.</a:t>
            </a:r>
          </a:p>
          <a:p>
            <a:pPr marL="342900" indent="-342900" algn="just">
              <a:lnSpc>
                <a:spcPct val="150000"/>
              </a:lnSpc>
              <a:buFont typeface="Wingdings" pitchFamily="2" charset="2"/>
              <a:buChar char="Ø"/>
            </a:pPr>
            <a:r>
              <a:rPr lang="en-US" sz="2400" b="1" dirty="0"/>
              <a:t>Soil microorganisms</a:t>
            </a:r>
            <a:r>
              <a:rPr lang="en-US" sz="2400" dirty="0"/>
              <a:t>, including bacteria and fungus, are capable of producing ethylene gas.</a:t>
            </a:r>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EC2727-B009-A34C-98EE-F6932768E62D}"/>
              </a:ext>
            </a:extLst>
          </p:cNvPr>
          <p:cNvSpPr>
            <a:spLocks noGrp="1"/>
          </p:cNvSpPr>
          <p:nvPr>
            <p:ph idx="1"/>
          </p:nvPr>
        </p:nvSpPr>
        <p:spPr>
          <a:xfrm>
            <a:off x="323528" y="1052736"/>
            <a:ext cx="8568952" cy="5328592"/>
          </a:xfrm>
        </p:spPr>
        <p:txBody>
          <a:bodyPr/>
          <a:lstStyle/>
          <a:p>
            <a:pPr marL="0" indent="0" algn="just">
              <a:lnSpc>
                <a:spcPct val="150000"/>
              </a:lnSpc>
              <a:buNone/>
            </a:pPr>
            <a:r>
              <a:rPr lang="en-US" sz="2400" b="1" dirty="0">
                <a:solidFill>
                  <a:srgbClr val="FF0000"/>
                </a:solidFill>
              </a:rPr>
              <a:t>Transport of Ethylene</a:t>
            </a:r>
          </a:p>
          <a:p>
            <a:pPr marL="342900" indent="-342900" algn="just">
              <a:lnSpc>
                <a:spcPct val="150000"/>
              </a:lnSpc>
              <a:buFont typeface="Wingdings" pitchFamily="2" charset="2"/>
              <a:buChar char="Ø"/>
            </a:pPr>
            <a:r>
              <a:rPr lang="en-US" sz="2400" dirty="0"/>
              <a:t>As a gaseous hormone, the sole hormone in this condition, characterized by low molecular weight and small volume, it traverses within the plant with ease and free. Its transport and penetration into plant tissues are facilitated by its water solubility, which is further enhanced by its lipid solubility.</a:t>
            </a:r>
          </a:p>
          <a:p>
            <a:pPr marL="342900" indent="-342900" algn="just">
              <a:lnSpc>
                <a:spcPct val="150000"/>
              </a:lnSpc>
              <a:buFont typeface="Wingdings" pitchFamily="2" charset="2"/>
              <a:buChar char="Ø"/>
            </a:pPr>
            <a:r>
              <a:rPr lang="en-US" sz="2400" dirty="0"/>
              <a:t>It also traverses across scattered water and can readily infiltrate cells by permeating the plasma membrane owing to its lipid solubility.</a:t>
            </a:r>
            <a:endParaRPr lang="en-SA" sz="2400" dirty="0"/>
          </a:p>
        </p:txBody>
      </p:sp>
      <p:pic>
        <p:nvPicPr>
          <p:cNvPr id="4" name="Picture 2">
            <a:extLst>
              <a:ext uri="{FF2B5EF4-FFF2-40B4-BE49-F238E27FC236}">
                <a16:creationId xmlns:a16="http://schemas.microsoft.com/office/drawing/2014/main" id="{2206DDFC-999D-F647-BC72-69FFF83EA2D1}"/>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82926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9201</TotalTime>
  <Words>932</Words>
  <Application>Microsoft Macintosh PowerPoint</Application>
  <PresentationFormat>On-screen Show (4:3)</PresentationFormat>
  <Paragraphs>61</Paragraphs>
  <Slides>18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Born Addict</vt:lpstr>
      <vt:lpstr>Calibri</vt:lpstr>
      <vt:lpstr>Calibri Light</vt:lpstr>
      <vt:lpstr>Comic Sans MS</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إثبات أن الـ DNA هو المادة الوراثية.</dc:title>
  <dc:creator>defrawy</dc:creator>
  <cp:lastModifiedBy>Microsoft Office User</cp:lastModifiedBy>
  <cp:revision>3828</cp:revision>
  <dcterms:created xsi:type="dcterms:W3CDTF">1997-09-01T07:53:11Z</dcterms:created>
  <dcterms:modified xsi:type="dcterms:W3CDTF">2025-04-11T19:20:21Z</dcterms:modified>
</cp:coreProperties>
</file>