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8" r:id="rId1"/>
  </p:sldMasterIdLst>
  <p:notesMasterIdLst>
    <p:notesMasterId r:id="rId17"/>
  </p:notesMasterIdLst>
  <p:sldIdLst>
    <p:sldId id="350" r:id="rId2"/>
    <p:sldId id="500" r:id="rId3"/>
    <p:sldId id="569" r:id="rId4"/>
    <p:sldId id="429" r:id="rId5"/>
    <p:sldId id="493" r:id="rId6"/>
    <p:sldId id="570" r:id="rId7"/>
    <p:sldId id="525" r:id="rId8"/>
    <p:sldId id="527" r:id="rId9"/>
    <p:sldId id="571" r:id="rId10"/>
    <p:sldId id="526" r:id="rId11"/>
    <p:sldId id="528" r:id="rId12"/>
    <p:sldId id="534" r:id="rId13"/>
    <p:sldId id="530" r:id="rId14"/>
    <p:sldId id="574" r:id="rId15"/>
    <p:sldId id="524" r:id="rId16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FFCC00"/>
    <a:srgbClr val="FF9900"/>
    <a:srgbClr val="800080"/>
    <a:srgbClr val="008000"/>
    <a:srgbClr val="0099CC"/>
    <a:srgbClr val="003300"/>
    <a:srgbClr val="3C845E"/>
    <a:srgbClr val="2A96B0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7804" autoAdjust="0"/>
    <p:restoredTop sz="93915" autoAdjust="0"/>
  </p:normalViewPr>
  <p:slideViewPr>
    <p:cSldViewPr>
      <p:cViewPr varScale="1">
        <p:scale>
          <a:sx n="91" d="100"/>
          <a:sy n="91" d="100"/>
        </p:scale>
        <p:origin x="56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1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98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98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8620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98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B542A9C-F43C-47BF-BBF7-0FF0718C5F1B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24759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dirty="0">
                <a:solidFill>
                  <a:schemeClr val="accent2"/>
                </a:solidFill>
              </a:rPr>
              <a:t>cytokinin</a:t>
            </a:r>
            <a:endParaRPr lang="en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B542A9C-F43C-47BF-BBF7-0FF0718C5F1B}" type="slidenum">
              <a:rPr lang="ar-SA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29528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4C3917-AFAB-4045-82FB-8BCA18569B9D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7373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16766C-D843-447C-86BC-B2BF6E0D165E}" type="slidenum">
              <a:rPr lang="ar-SA" altLang="en-US"/>
              <a:pPr>
                <a:defRPr/>
              </a:pPr>
              <a:t>‹#›</a:t>
            </a:fld>
            <a:endParaRPr lang="en-US" altLang="en-US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5462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CDAA4A-B9C8-4E94-AAB2-7FF324F202EE}" type="slidenum">
              <a:rPr lang="ar-SA" altLang="en-US"/>
              <a:pPr>
                <a:defRPr/>
              </a:pPr>
              <a:t>‹#›</a:t>
            </a:fld>
            <a:endParaRPr lang="en-US" altLang="en-US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5934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C015CD-E8C1-4268-8A3E-8B13E2A4812F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1853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A2DD34-050D-4742-B327-1F908663CDC0}" type="slidenum">
              <a:rPr lang="ar-SA" altLang="en-US"/>
              <a:pPr>
                <a:defRPr/>
              </a:pPr>
              <a:t>‹#›</a:t>
            </a:fld>
            <a:endParaRPr lang="en-US" altLang="en-US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4132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1DBE3E-73BF-4747-83B0-9B5839F955EB}" type="slidenum">
              <a:rPr lang="ar-SA" altLang="en-US"/>
              <a:pPr>
                <a:defRPr/>
              </a:pPr>
              <a:t>‹#›</a:t>
            </a:fld>
            <a:endParaRPr lang="en-US" altLang="en-US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308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751EFE-710D-4722-8698-8615B8E3FD99}" type="slidenum">
              <a:rPr lang="ar-SA" altLang="en-US"/>
              <a:pPr>
                <a:defRPr/>
              </a:pPr>
              <a:t>‹#›</a:t>
            </a:fld>
            <a:endParaRPr lang="en-US" altLang="en-US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5414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1B069-39D0-4779-9ABB-81AF75167A62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4481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02EC41-8FBA-4576-B117-E42A789395AA}" type="slidenum">
              <a:rPr lang="ar-SA" altLang="en-US"/>
              <a:pPr>
                <a:defRPr/>
              </a:pPr>
              <a:t>‹#›</a:t>
            </a:fld>
            <a:endParaRPr lang="en-US" altLang="en-US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1018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7AF640-CC1C-498D-ACC3-3FC94831D5E5}" type="slidenum">
              <a:rPr lang="ar-SA" altLang="en-US"/>
              <a:pPr>
                <a:defRPr/>
              </a:pPr>
              <a:t>‹#›</a:t>
            </a:fld>
            <a:endParaRPr lang="en-US" altLang="en-US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868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994F9A-4C41-4054-B142-AAF257A84347}" type="slidenum">
              <a:rPr lang="ar-SA" altLang="en-US"/>
              <a:pPr>
                <a:defRPr/>
              </a:pPr>
              <a:t>‹#›</a:t>
            </a:fld>
            <a:endParaRPr lang="en-US" altLang="en-US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5317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835B16C-748F-4A4E-8454-EF66A71500E4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8" r:id="rId1"/>
    <p:sldLayoutId id="2147483809" r:id="rId2"/>
    <p:sldLayoutId id="2147483811" r:id="rId3"/>
    <p:sldLayoutId id="2147483812" r:id="rId4"/>
    <p:sldLayoutId id="2147483813" r:id="rId5"/>
    <p:sldLayoutId id="2147483810" r:id="rId6"/>
    <p:sldLayoutId id="2147483814" r:id="rId7"/>
    <p:sldLayoutId id="2147483815" r:id="rId8"/>
    <p:sldLayoutId id="2147483816" r:id="rId9"/>
    <p:sldLayoutId id="2147483817" r:id="rId10"/>
    <p:sldLayoutId id="2147483818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>
            <a:extLst>
              <a:ext uri="{FF2B5EF4-FFF2-40B4-BE49-F238E27FC236}">
                <a16:creationId xmlns:a16="http://schemas.microsoft.com/office/drawing/2014/main" id="{AD3B3EF7-FBC7-492F-9055-FA2E3D2A77D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19" r="13031" b="89453"/>
          <a:stretch/>
        </p:blipFill>
        <p:spPr bwMode="auto">
          <a:xfrm>
            <a:off x="797141" y="2204864"/>
            <a:ext cx="7584844" cy="288032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1174087" y="2613972"/>
            <a:ext cx="6583171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4400" b="1" spc="3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rn Addict" pitchFamily="2" charset="0"/>
              </a:rPr>
              <a:t>Plant growth and regulators </a:t>
            </a:r>
            <a:endParaRPr lang="ar-EG" sz="4400" b="1" spc="3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Born Addict" pitchFamily="2" charset="0"/>
            </a:endParaRPr>
          </a:p>
          <a:p>
            <a:pPr algn="ctr"/>
            <a:r>
              <a:rPr lang="en-US" sz="4000" b="1" spc="3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rn Addict" pitchFamily="2" charset="0"/>
              </a:rPr>
              <a:t>BOT 373</a:t>
            </a:r>
            <a:endParaRPr lang="it-IT" sz="4000" b="1" spc="3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Born Addict" pitchFamily="2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49353" y="252259"/>
            <a:ext cx="6832640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/>
              <a:t>KINGDOOM OF SAUDI ARABIA</a:t>
            </a:r>
            <a:endParaRPr lang="en-US" sz="2400" dirty="0"/>
          </a:p>
          <a:p>
            <a:pPr algn="ctr"/>
            <a:r>
              <a:rPr lang="en-US" sz="2400" b="1" dirty="0"/>
              <a:t>King Saud University  </a:t>
            </a:r>
          </a:p>
          <a:p>
            <a:pPr algn="ctr"/>
            <a:r>
              <a:rPr lang="en-US" sz="2400" b="1" dirty="0"/>
              <a:t>College of Sciences  -  Botany and Microbiology Dep.</a:t>
            </a:r>
          </a:p>
        </p:txBody>
      </p:sp>
      <p:cxnSp>
        <p:nvCxnSpPr>
          <p:cNvPr id="20" name="Straight Connector 19"/>
          <p:cNvCxnSpPr/>
          <p:nvPr/>
        </p:nvCxnSpPr>
        <p:spPr>
          <a:xfrm>
            <a:off x="0" y="1700808"/>
            <a:ext cx="9144000" cy="0"/>
          </a:xfrm>
          <a:prstGeom prst="line">
            <a:avLst/>
          </a:prstGeom>
          <a:ln w="285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2338548" y="5441708"/>
            <a:ext cx="4693914" cy="7235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200000"/>
              </a:lnSpc>
              <a:defRPr/>
            </a:pPr>
            <a:r>
              <a:rPr lang="en-US" sz="2400" b="1" spc="50" dirty="0">
                <a:ln w="11430"/>
                <a:solidFill>
                  <a:srgbClr val="0033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  <a:ea typeface="+mj-ea"/>
                <a:cs typeface="+mj-cs"/>
              </a:rPr>
              <a:t>Dr. Abdulrahman AL-</a:t>
            </a:r>
            <a:r>
              <a:rPr lang="en-US" sz="2400" b="1" spc="50" dirty="0" err="1">
                <a:ln w="11430"/>
                <a:solidFill>
                  <a:srgbClr val="0033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  <a:ea typeface="+mj-ea"/>
                <a:cs typeface="+mj-cs"/>
              </a:rPr>
              <a:t>hash</a:t>
            </a:r>
            <a:r>
              <a:rPr lang="en-US" sz="2400" b="1" spc="50" dirty="0" err="1">
                <a:ln w="11430"/>
                <a:solidFill>
                  <a:srgbClr val="0033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imi</a:t>
            </a:r>
            <a:endParaRPr lang="en-US" sz="2400" b="1" spc="50" dirty="0">
              <a:ln w="11430"/>
              <a:solidFill>
                <a:srgbClr val="0033CC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  <a:ea typeface="+mj-ea"/>
              <a:cs typeface="+mj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19" r="13031" b="89453"/>
          <a:stretch/>
        </p:blipFill>
        <p:spPr bwMode="auto">
          <a:xfrm>
            <a:off x="2445" y="0"/>
            <a:ext cx="9141555" cy="83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A37362A-42C0-704C-96F0-44F88172FD78}"/>
              </a:ext>
            </a:extLst>
          </p:cNvPr>
          <p:cNvSpPr txBox="1"/>
          <p:nvPr/>
        </p:nvSpPr>
        <p:spPr>
          <a:xfrm>
            <a:off x="251520" y="813974"/>
            <a:ext cx="8208105" cy="5990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just">
              <a:lnSpc>
                <a:spcPct val="150000"/>
              </a:lnSpc>
              <a:buNone/>
            </a:pPr>
            <a:endParaRPr lang="en-US" sz="1800" b="1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400" b="1" dirty="0">
                <a:solidFill>
                  <a:srgbClr val="FF0000"/>
                </a:solidFill>
              </a:rPr>
              <a:t>2- Flowers:</a:t>
            </a: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/>
              <a:t>Its role is highlighted in preventing flowering, especially during colder seasons or short days. This can lead to failure to form flowers and flower drop.</a:t>
            </a: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/>
              <a:t>ABA treatment has been found to inhibit flowering in some long-day plants, such as spinach for example 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400" b="1" dirty="0">
                <a:solidFill>
                  <a:srgbClr val="FF0000"/>
                </a:solidFill>
              </a:rPr>
              <a:t>Fruit formation: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400" dirty="0"/>
              <a:t>Abscisic acid inhibits fruit growth, fruit set, and subsequent ripening, and causes fruit drop by building up an abscission layer.</a:t>
            </a:r>
            <a:endParaRPr lang="ar-SA" sz="2400" dirty="0"/>
          </a:p>
          <a:p>
            <a:pPr marL="0" indent="0" algn="just">
              <a:lnSpc>
                <a:spcPct val="150000"/>
              </a:lnSpc>
              <a:buNone/>
            </a:pPr>
            <a:endParaRPr lang="en-SA" sz="2400" dirty="0"/>
          </a:p>
        </p:txBody>
      </p:sp>
    </p:spTree>
    <p:extLst>
      <p:ext uri="{BB962C8B-B14F-4D97-AF65-F5344CB8AC3E}">
        <p14:creationId xmlns:p14="http://schemas.microsoft.com/office/powerpoint/2010/main" val="340787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19" r="13031" b="89453"/>
          <a:stretch/>
        </p:blipFill>
        <p:spPr bwMode="auto">
          <a:xfrm>
            <a:off x="-20747" y="22029"/>
            <a:ext cx="9141555" cy="83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E70E94E-A805-234B-851A-82AB4CD71F87}"/>
              </a:ext>
            </a:extLst>
          </p:cNvPr>
          <p:cNvSpPr txBox="1"/>
          <p:nvPr/>
        </p:nvSpPr>
        <p:spPr>
          <a:xfrm>
            <a:off x="-26059" y="1052736"/>
            <a:ext cx="8786271" cy="39130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>
                <a:solidFill>
                  <a:schemeClr val="accent2"/>
                </a:solidFill>
              </a:rPr>
              <a:t>The descent of a leaf</a:t>
            </a:r>
            <a:br>
              <a:rPr lang="en-US" sz="2400" dirty="0"/>
            </a:br>
            <a:r>
              <a:rPr lang="en-US" sz="2400" dirty="0"/>
              <a:t>The concentrations of ABA in cotton plants double during the growth and formation of bolls.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2- Increases the activity of invertase, which is the enzyme that breaks down sugar into glucose and fructose.</a:t>
            </a:r>
          </a:p>
          <a:p>
            <a:pPr algn="just">
              <a:lnSpc>
                <a:spcPct val="150000"/>
              </a:lnSpc>
            </a:pPr>
            <a:r>
              <a:rPr lang="en-US" sz="2400" dirty="0"/>
              <a:t>3- Kinetin works on the flexibility of the cell wall, which encourages the swelling and expansion of the cotyledons.</a:t>
            </a:r>
            <a:endParaRPr lang="en-SA" sz="2400" dirty="0"/>
          </a:p>
        </p:txBody>
      </p:sp>
    </p:spTree>
    <p:extLst>
      <p:ext uri="{BB962C8B-B14F-4D97-AF65-F5344CB8AC3E}">
        <p14:creationId xmlns:p14="http://schemas.microsoft.com/office/powerpoint/2010/main" val="340787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19" r="13031" b="89453"/>
          <a:stretch/>
        </p:blipFill>
        <p:spPr bwMode="auto">
          <a:xfrm>
            <a:off x="2445" y="0"/>
            <a:ext cx="9141555" cy="83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269C8F7-A0C8-FA42-8A56-8B5E5D957FA7}"/>
              </a:ext>
            </a:extLst>
          </p:cNvPr>
          <p:cNvSpPr txBox="1"/>
          <p:nvPr/>
        </p:nvSpPr>
        <p:spPr>
          <a:xfrm>
            <a:off x="207169" y="818456"/>
            <a:ext cx="8729662" cy="33590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>
                <a:solidFill>
                  <a:srgbClr val="FF0000"/>
                </a:solidFill>
              </a:rPr>
              <a:t>Seed dormancy: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ABA inhibits the germination of many plant seeds, such as ‘Great Lakes lettuce’ seeds. Dormant seeds contain ABA, as do fruit walls.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Apple seeds remain dormant until exposed to cold temperatures. These dormant seeds contain ABA, and during cold temperatures, its concentration decreases and gibberellins increase.</a:t>
            </a:r>
            <a:endParaRPr lang="en-SA" sz="2400" dirty="0"/>
          </a:p>
        </p:txBody>
      </p:sp>
    </p:spTree>
    <p:extLst>
      <p:ext uri="{BB962C8B-B14F-4D97-AF65-F5344CB8AC3E}">
        <p14:creationId xmlns:p14="http://schemas.microsoft.com/office/powerpoint/2010/main" val="340787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19" r="13031" b="89453"/>
          <a:stretch/>
        </p:blipFill>
        <p:spPr bwMode="auto">
          <a:xfrm>
            <a:off x="2445" y="0"/>
            <a:ext cx="9141555" cy="83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9D0475E-6A1E-824E-B169-5775E10A1963}"/>
              </a:ext>
            </a:extLst>
          </p:cNvPr>
          <p:cNvSpPr txBox="1"/>
          <p:nvPr/>
        </p:nvSpPr>
        <p:spPr>
          <a:xfrm>
            <a:off x="16913" y="837710"/>
            <a:ext cx="8964488" cy="5021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>
                <a:solidFill>
                  <a:srgbClr val="FF0000"/>
                </a:solidFill>
                <a:latin typeface="+mn-lt"/>
              </a:rPr>
              <a:t>Bud dormancy: 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+mn-lt"/>
              </a:rPr>
              <a:t>Bud dormancy occurs in deciduous plants and woody trees during the fall. 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+mn-lt"/>
              </a:rPr>
              <a:t>The bud stops growing, and the growing tip of the bud and the vegetative part of the bud become covered with scaly leaves. </a:t>
            </a:r>
          </a:p>
          <a:p>
            <a:pPr>
              <a:lnSpc>
                <a:spcPct val="150000"/>
              </a:lnSpc>
            </a:pPr>
            <a:r>
              <a:rPr lang="en-US" sz="2400" b="1" dirty="0">
                <a:solidFill>
                  <a:srgbClr val="FF0000"/>
                </a:solidFill>
                <a:effectLst/>
                <a:latin typeface="+mn-lt"/>
              </a:rPr>
              <a:t>Aging: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effectLst/>
                <a:latin typeface="+mn-lt"/>
              </a:rPr>
              <a:t>ABA accelerates the loss of chlorophyll, accelerates the senescence process, and leads to leaf and fruit drop. It also inhibits shoot tip growth in grass seedlings, rice seedlings, and others.</a:t>
            </a:r>
          </a:p>
        </p:txBody>
      </p:sp>
    </p:spTree>
    <p:extLst>
      <p:ext uri="{BB962C8B-B14F-4D97-AF65-F5344CB8AC3E}">
        <p14:creationId xmlns:p14="http://schemas.microsoft.com/office/powerpoint/2010/main" val="340787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19" r="13031" b="89453"/>
          <a:stretch/>
        </p:blipFill>
        <p:spPr bwMode="auto">
          <a:xfrm>
            <a:off x="2445" y="0"/>
            <a:ext cx="9141555" cy="83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E82620E-046E-F947-A2B9-A47948C156A6}"/>
              </a:ext>
            </a:extLst>
          </p:cNvPr>
          <p:cNvSpPr txBox="1"/>
          <p:nvPr/>
        </p:nvSpPr>
        <p:spPr>
          <a:xfrm>
            <a:off x="-12626" y="980728"/>
            <a:ext cx="9141555" cy="44670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/>
              <a:t>Auxin plays a prominent role in preventing the formation of the abscission layer in leaves and fruits. 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/>
              <a:t>If the concentration of the abscission hormone in the plant </a:t>
            </a:r>
            <a:r>
              <a:rPr lang="en-US" sz="2400" b="1" dirty="0">
                <a:solidFill>
                  <a:schemeClr val="accent2"/>
                </a:solidFill>
              </a:rPr>
              <a:t>exceeds auxin</a:t>
            </a:r>
            <a:r>
              <a:rPr lang="en-US" sz="2400" dirty="0"/>
              <a:t>, it begins to stop the role of auxin and prevent the activity of the enzymes specific to the auxin hormone or activate the enzymes that break down the growth-stimulating hormones, as it breaks down the hormone and thus the abscission layer begins to form.</a:t>
            </a:r>
            <a:br>
              <a:rPr lang="en-US" sz="2400" dirty="0"/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02748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590872" y="1268760"/>
            <a:ext cx="8229600" cy="2451794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8000" b="1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Any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8000" b="1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QUESTIONS ?</a:t>
            </a:r>
          </a:p>
        </p:txBody>
      </p:sp>
    </p:spTree>
    <p:extLst>
      <p:ext uri="{BB962C8B-B14F-4D97-AF65-F5344CB8AC3E}">
        <p14:creationId xmlns:p14="http://schemas.microsoft.com/office/powerpoint/2010/main" val="3437197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>
            <a:extLst>
              <a:ext uri="{FF2B5EF4-FFF2-40B4-BE49-F238E27FC236}">
                <a16:creationId xmlns:a16="http://schemas.microsoft.com/office/drawing/2014/main" id="{AD3B3EF7-FBC7-492F-9055-FA2E3D2A77D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19" r="13031" b="89453"/>
          <a:stretch/>
        </p:blipFill>
        <p:spPr bwMode="auto">
          <a:xfrm>
            <a:off x="210715" y="324091"/>
            <a:ext cx="8722570" cy="626469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4" name="Rectangle 3"/>
          <p:cNvSpPr/>
          <p:nvPr/>
        </p:nvSpPr>
        <p:spPr>
          <a:xfrm>
            <a:off x="332509" y="501635"/>
            <a:ext cx="8487963" cy="10810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Lecture 8</a:t>
            </a:r>
            <a:endParaRPr lang="ar-EG" sz="4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AA2FB38-3344-6A4D-A082-7B549B29E354}"/>
              </a:ext>
            </a:extLst>
          </p:cNvPr>
          <p:cNvSpPr txBox="1"/>
          <p:nvPr/>
        </p:nvSpPr>
        <p:spPr>
          <a:xfrm>
            <a:off x="630379" y="2748553"/>
            <a:ext cx="78832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The growth inhibitors</a:t>
            </a:r>
            <a:endParaRPr lang="en-SA" sz="40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C91CF179-A93E-D44B-9DE2-EB7C682B269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19" r="13031" b="89453"/>
          <a:stretch/>
        </p:blipFill>
        <p:spPr bwMode="auto">
          <a:xfrm>
            <a:off x="2445" y="0"/>
            <a:ext cx="9141555" cy="83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C2C3B9B-06DE-7A49-931D-F5EB459AA875}"/>
              </a:ext>
            </a:extLst>
          </p:cNvPr>
          <p:cNvSpPr txBox="1"/>
          <p:nvPr/>
        </p:nvSpPr>
        <p:spPr>
          <a:xfrm>
            <a:off x="107505" y="866947"/>
            <a:ext cx="9141555" cy="44670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/>
              <a:t>In addition to growth stimulants, plant tissues contain relatively large quantities of substances that </a:t>
            </a:r>
            <a:r>
              <a:rPr lang="en-US" sz="2400" dirty="0">
                <a:solidFill>
                  <a:schemeClr val="accent2"/>
                </a:solidFill>
              </a:rPr>
              <a:t>inhibit or inhibit growth</a:t>
            </a:r>
            <a:r>
              <a:rPr lang="en-US" sz="2400" dirty="0"/>
              <a:t>. 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/>
              <a:t>These substances have been found to cooperate with the stimulants in regulating plant growth at various stages. 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/>
              <a:t>Some inhibitory substances have been extracted and identified, some of which inhibit germination and others inhibit growth. 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/>
              <a:t>Examples of germination inhibitors include coumarin, while growth inhibitors include abscisic acid.</a:t>
            </a:r>
            <a:endParaRPr lang="en-SA" sz="2400" dirty="0"/>
          </a:p>
        </p:txBody>
      </p:sp>
    </p:spTree>
    <p:extLst>
      <p:ext uri="{BB962C8B-B14F-4D97-AF65-F5344CB8AC3E}">
        <p14:creationId xmlns:p14="http://schemas.microsoft.com/office/powerpoint/2010/main" val="17991077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19" r="13031" b="89453"/>
          <a:stretch/>
        </p:blipFill>
        <p:spPr bwMode="auto">
          <a:xfrm>
            <a:off x="2445" y="0"/>
            <a:ext cx="9141555" cy="83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71E5035-D9AF-8042-922C-8773EFCA7054}"/>
              </a:ext>
            </a:extLst>
          </p:cNvPr>
          <p:cNvSpPr txBox="1"/>
          <p:nvPr/>
        </p:nvSpPr>
        <p:spPr>
          <a:xfrm>
            <a:off x="251520" y="1001113"/>
            <a:ext cx="79088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endParaRPr lang="en-SA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AFA2963-EB8E-364F-95BC-A575B2B3DD12}"/>
              </a:ext>
            </a:extLst>
          </p:cNvPr>
          <p:cNvSpPr txBox="1"/>
          <p:nvPr/>
        </p:nvSpPr>
        <p:spPr>
          <a:xfrm>
            <a:off x="2286000" y="1001113"/>
            <a:ext cx="4572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SA" sz="3600" b="1" dirty="0">
                <a:solidFill>
                  <a:srgbClr val="FF0000"/>
                </a:solidFill>
              </a:rPr>
              <a:t>Abscisic acid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23E9B54-A64D-C942-9D1A-DF0153C687D9}"/>
              </a:ext>
            </a:extLst>
          </p:cNvPr>
          <p:cNvSpPr txBox="1"/>
          <p:nvPr/>
        </p:nvSpPr>
        <p:spPr>
          <a:xfrm>
            <a:off x="229322" y="1634900"/>
            <a:ext cx="8261103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/>
              <a:t>Abscisic acid was discovered in 1965 AD when </a:t>
            </a:r>
            <a:r>
              <a:rPr lang="en-US" sz="2400" b="1" dirty="0" err="1">
                <a:solidFill>
                  <a:srgbClr val="FF0000"/>
                </a:solidFill>
              </a:rPr>
              <a:t>Addicott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dirty="0"/>
              <a:t>and a group from the University of California were able to study the phenomenon of leaf and fruit shedding in cotton plants.</a:t>
            </a:r>
          </a:p>
          <a:p>
            <a:pPr marL="285750" indent="-285750">
              <a:buFont typeface="Wingdings" pitchFamily="2" charset="2"/>
              <a:buChar char="Ø"/>
            </a:pPr>
            <a:endParaRPr lang="en-SA" sz="2400" dirty="0"/>
          </a:p>
        </p:txBody>
      </p:sp>
    </p:spTree>
    <p:extLst>
      <p:ext uri="{BB962C8B-B14F-4D97-AF65-F5344CB8AC3E}">
        <p14:creationId xmlns:p14="http://schemas.microsoft.com/office/powerpoint/2010/main" val="2306402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19" r="13031" b="89453"/>
          <a:stretch/>
        </p:blipFill>
        <p:spPr bwMode="auto">
          <a:xfrm>
            <a:off x="2445" y="0"/>
            <a:ext cx="9141555" cy="83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8AB30A0-61A5-C344-A74B-3F58D0616B09}"/>
              </a:ext>
            </a:extLst>
          </p:cNvPr>
          <p:cNvSpPr txBox="1"/>
          <p:nvPr/>
        </p:nvSpPr>
        <p:spPr>
          <a:xfrm>
            <a:off x="179512" y="1293262"/>
            <a:ext cx="3387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SA" sz="2400" dirty="0"/>
              <a:t>The common </a:t>
            </a:r>
            <a:r>
              <a:rPr lang="en-US" sz="2400" dirty="0"/>
              <a:t>compound</a:t>
            </a:r>
            <a:r>
              <a:rPr lang="en-SA" sz="2400" dirty="0"/>
              <a:t> :</a:t>
            </a:r>
          </a:p>
        </p:txBody>
      </p:sp>
      <p:pic>
        <p:nvPicPr>
          <p:cNvPr id="8" name="Picture 2" descr="http://www.smsec.com/ar/encyc/2/images/hoermons/7.gif">
            <a:extLst>
              <a:ext uri="{FF2B5EF4-FFF2-40B4-BE49-F238E27FC236}">
                <a16:creationId xmlns:a16="http://schemas.microsoft.com/office/drawing/2014/main" id="{F5D75167-9BA1-3147-93C6-A6659F35A76B}"/>
              </a:ext>
            </a:extLst>
          </p:cNvPr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57812" y="2292366"/>
            <a:ext cx="5688632" cy="35652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0787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D46F7D48-CC50-6844-93FE-8BF25DC4391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19" r="13031" b="89453"/>
          <a:stretch/>
        </p:blipFill>
        <p:spPr bwMode="auto">
          <a:xfrm>
            <a:off x="2445" y="0"/>
            <a:ext cx="9141555" cy="83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>
            <a:extLst>
              <a:ext uri="{FF2B5EF4-FFF2-40B4-BE49-F238E27FC236}">
                <a16:creationId xmlns:a16="http://schemas.microsoft.com/office/drawing/2014/main" id="{A77B418F-F4A5-014E-8452-38E92F48CF7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19" r="13031" b="89453"/>
          <a:stretch/>
        </p:blipFill>
        <p:spPr bwMode="auto">
          <a:xfrm>
            <a:off x="154845" y="152400"/>
            <a:ext cx="9141555" cy="83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06D8EEB-776E-2344-ACA1-25DF744698CC}"/>
              </a:ext>
            </a:extLst>
          </p:cNvPr>
          <p:cNvSpPr txBox="1"/>
          <p:nvPr/>
        </p:nvSpPr>
        <p:spPr>
          <a:xfrm>
            <a:off x="154845" y="1141512"/>
            <a:ext cx="8340019" cy="39130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>
                <a:solidFill>
                  <a:srgbClr val="FF0000"/>
                </a:solidFill>
              </a:rPr>
              <a:t>Sites of ABA Synthesis</a:t>
            </a:r>
            <a:r>
              <a:rPr lang="en-US" sz="2400" dirty="0"/>
              <a:t>:</a:t>
            </a: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>
                <a:solidFill>
                  <a:schemeClr val="accent2"/>
                </a:solidFill>
              </a:rPr>
              <a:t>Chloroplasts</a:t>
            </a:r>
            <a:r>
              <a:rPr lang="en-US" sz="2400" dirty="0"/>
              <a:t> are the site of ABA synthesis.</a:t>
            </a: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/>
              <a:t>When intact chloroplasts were isolated from avocado tissue, they were capable of synthesizing ABA when fed or treated with </a:t>
            </a:r>
            <a:r>
              <a:rPr lang="en-US" sz="2400" b="1" dirty="0" err="1">
                <a:solidFill>
                  <a:schemeClr val="accent2"/>
                </a:solidFill>
              </a:rPr>
              <a:t>mevalonic</a:t>
            </a:r>
            <a:r>
              <a:rPr lang="en-US" sz="2400" b="1" dirty="0">
                <a:solidFill>
                  <a:schemeClr val="accent2"/>
                </a:solidFill>
              </a:rPr>
              <a:t> acid</a:t>
            </a:r>
            <a:r>
              <a:rPr lang="en-US" sz="2400" dirty="0"/>
              <a:t>.</a:t>
            </a: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/>
              <a:t>It was also found that intact chloroplasts isolated from bean leaves were capable of synthesizing ABA</a:t>
            </a:r>
            <a:r>
              <a:rPr lang="en-US" sz="2400" b="1" dirty="0">
                <a:solidFill>
                  <a:srgbClr val="FF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299432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19" r="13031" b="89453"/>
          <a:stretch/>
        </p:blipFill>
        <p:spPr bwMode="auto">
          <a:xfrm>
            <a:off x="2445" y="18522"/>
            <a:ext cx="9141555" cy="83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19739E0-736E-EC4B-85E1-5B28DE11C835}"/>
              </a:ext>
            </a:extLst>
          </p:cNvPr>
          <p:cNvSpPr txBox="1"/>
          <p:nvPr/>
        </p:nvSpPr>
        <p:spPr>
          <a:xfrm>
            <a:off x="215516" y="855234"/>
            <a:ext cx="8712968" cy="72370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en-US" sz="2400" dirty="0"/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/>
              <a:t> Its transport has been demonstrated to be systemic in any direction. In other words, it does not demonstrate </a:t>
            </a:r>
            <a:r>
              <a:rPr lang="en-US" sz="2400" b="1" dirty="0">
                <a:solidFill>
                  <a:schemeClr val="accent2"/>
                </a:solidFill>
              </a:rPr>
              <a:t>polar transport.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/>
              <a:t>It is conveyed at a rapid pace through phloem tissue and can also be transported through xylem tissue.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/>
              <a:t>It can also be transmitted </a:t>
            </a:r>
            <a:r>
              <a:rPr lang="en-US" sz="2400" dirty="0">
                <a:solidFill>
                  <a:schemeClr val="accent2"/>
                </a:solidFill>
              </a:rPr>
              <a:t>from one cell to another</a:t>
            </a:r>
            <a:r>
              <a:rPr lang="en-US" sz="2400" dirty="0"/>
              <a:t>, particularly parenchyma cells. 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/>
              <a:t>Consequently, its detection in any tissue or cell does not necessarily imply that synthesis is taking place in these cells, as it can be transported to them.</a:t>
            </a:r>
            <a:br>
              <a:rPr lang="en-US" sz="2400" dirty="0"/>
            </a:br>
            <a:endParaRPr lang="en-SA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lt"/>
            </a:endParaRPr>
          </a:p>
          <a:p>
            <a:pPr>
              <a:lnSpc>
                <a:spcPct val="150000"/>
              </a:lnSpc>
            </a:pPr>
            <a:endParaRPr lang="en-US" sz="2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D32613-A0EB-324A-BD22-78E2A28740EB}"/>
              </a:ext>
            </a:extLst>
          </p:cNvPr>
          <p:cNvSpPr txBox="1"/>
          <p:nvPr/>
        </p:nvSpPr>
        <p:spPr>
          <a:xfrm>
            <a:off x="29470" y="230735"/>
            <a:ext cx="627072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The ABA transport:</a:t>
            </a:r>
            <a:endParaRPr lang="en-SA" sz="2800" dirty="0"/>
          </a:p>
        </p:txBody>
      </p:sp>
    </p:spTree>
    <p:extLst>
      <p:ext uri="{BB962C8B-B14F-4D97-AF65-F5344CB8AC3E}">
        <p14:creationId xmlns:p14="http://schemas.microsoft.com/office/powerpoint/2010/main" val="340787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19" r="13031" b="89453"/>
          <a:stretch/>
        </p:blipFill>
        <p:spPr bwMode="auto">
          <a:xfrm>
            <a:off x="2445" y="0"/>
            <a:ext cx="9141555" cy="83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6752F50-05BB-824B-AF29-D8CEFFA1C7DE}"/>
              </a:ext>
            </a:extLst>
          </p:cNvPr>
          <p:cNvSpPr txBox="1"/>
          <p:nvPr/>
        </p:nvSpPr>
        <p:spPr>
          <a:xfrm>
            <a:off x="144831" y="836712"/>
            <a:ext cx="8854338" cy="61290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b="1" dirty="0">
                <a:solidFill>
                  <a:srgbClr val="FF0000"/>
                </a:solidFill>
              </a:rPr>
              <a:t>Physiological effects of abscisic acid</a:t>
            </a: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>
                <a:solidFill>
                  <a:schemeClr val="accent2"/>
                </a:solidFill>
              </a:rPr>
              <a:t>Cell division:</a:t>
            </a:r>
          </a:p>
          <a:p>
            <a:pPr algn="just">
              <a:lnSpc>
                <a:spcPct val="150000"/>
              </a:lnSpc>
            </a:pPr>
            <a:r>
              <a:rPr lang="en-US" sz="2400" dirty="0"/>
              <a:t>Abscisic acid prevents cell division and halts it by inhibiting the production of division-specific enzymes activated by gene-activating hormones.</a:t>
            </a: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>
                <a:solidFill>
                  <a:schemeClr val="accent2"/>
                </a:solidFill>
              </a:rPr>
              <a:t>Elongation:</a:t>
            </a:r>
          </a:p>
          <a:p>
            <a:pPr algn="just">
              <a:lnSpc>
                <a:spcPct val="150000"/>
              </a:lnSpc>
            </a:pPr>
            <a:r>
              <a:rPr lang="en-US" sz="2400" dirty="0"/>
              <a:t>It prevents elongation by inhibiting cell wall extension in two ways: by </a:t>
            </a:r>
            <a:r>
              <a:rPr lang="en-US" sz="2400" b="1" dirty="0"/>
              <a:t>affecting cell wall cohesion-reducing enzymes </a:t>
            </a:r>
            <a:r>
              <a:rPr lang="en-US" sz="2400" dirty="0"/>
              <a:t>and by </a:t>
            </a:r>
            <a:r>
              <a:rPr lang="en-US" sz="2400" b="1" dirty="0"/>
              <a:t>weakening the hydrogen pump</a:t>
            </a:r>
            <a:r>
              <a:rPr lang="en-US" sz="2400" dirty="0"/>
              <a:t>, which changes the pH of the medium to an acidic medium for cell wall extension.</a:t>
            </a: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/>
              <a:t>It antagonizes the action of auxin in elongation.</a:t>
            </a:r>
          </a:p>
        </p:txBody>
      </p:sp>
    </p:spTree>
    <p:extLst>
      <p:ext uri="{BB962C8B-B14F-4D97-AF65-F5344CB8AC3E}">
        <p14:creationId xmlns:p14="http://schemas.microsoft.com/office/powerpoint/2010/main" val="340787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EC2727-B009-A34C-98EE-F6932768E6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052736"/>
            <a:ext cx="8568952" cy="5328592"/>
          </a:xfrm>
        </p:spPr>
        <p:txBody>
          <a:bodyPr/>
          <a:lstStyle/>
          <a:p>
            <a:pPr marL="342900" indent="-3429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>
                <a:solidFill>
                  <a:schemeClr val="accent2"/>
                </a:solidFill>
              </a:rPr>
              <a:t>Differentiation: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400" dirty="0"/>
              <a:t>It inhibits differentiation by inhibiting the activity of enzymes involved in division, elongation, and differentiation, and by disrupting the action of cell differentiation stimulants such as gibberellins, </a:t>
            </a:r>
            <a:r>
              <a:rPr lang="en-US" sz="2400" dirty="0" err="1"/>
              <a:t>cytokinins</a:t>
            </a:r>
            <a:r>
              <a:rPr lang="en-US" sz="2400" dirty="0"/>
              <a:t>, and auxin.</a:t>
            </a:r>
            <a:endParaRPr lang="en-SA" sz="2400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2206DDFC-999D-F647-BC72-69FFF83EA2D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19" r="13031" b="89453"/>
          <a:stretch/>
        </p:blipFill>
        <p:spPr bwMode="auto">
          <a:xfrm>
            <a:off x="2445" y="0"/>
            <a:ext cx="9141555" cy="83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582926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9073</TotalTime>
  <Words>765</Words>
  <Application>Microsoft Macintosh PowerPoint</Application>
  <PresentationFormat>On-screen Show (4:3)</PresentationFormat>
  <Paragraphs>56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</vt:lpstr>
      <vt:lpstr>Born Addict</vt:lpstr>
      <vt:lpstr>Calibri</vt:lpstr>
      <vt:lpstr>Calibri Light</vt:lpstr>
      <vt:lpstr>Comic Sans MS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إثبات أن الـ DNA هو المادة الوراثية.</dc:title>
  <dc:creator>defrawy</dc:creator>
  <cp:lastModifiedBy>Microsoft Office User</cp:lastModifiedBy>
  <cp:revision>3826</cp:revision>
  <dcterms:created xsi:type="dcterms:W3CDTF">1997-09-01T07:53:11Z</dcterms:created>
  <dcterms:modified xsi:type="dcterms:W3CDTF">2025-04-06T09:06:05Z</dcterms:modified>
</cp:coreProperties>
</file>