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notesMasterIdLst>
    <p:notesMasterId r:id="rId23"/>
  </p:notesMasterIdLst>
  <p:sldIdLst>
    <p:sldId id="350" r:id="rId2"/>
    <p:sldId id="500" r:id="rId3"/>
    <p:sldId id="569" r:id="rId4"/>
    <p:sldId id="429" r:id="rId5"/>
    <p:sldId id="493" r:id="rId6"/>
    <p:sldId id="570" r:id="rId7"/>
    <p:sldId id="525" r:id="rId8"/>
    <p:sldId id="527" r:id="rId9"/>
    <p:sldId id="571" r:id="rId10"/>
    <p:sldId id="526" r:id="rId11"/>
    <p:sldId id="528" r:id="rId12"/>
    <p:sldId id="534" r:id="rId13"/>
    <p:sldId id="530" r:id="rId14"/>
    <p:sldId id="535" r:id="rId15"/>
    <p:sldId id="581" r:id="rId16"/>
    <p:sldId id="536" r:id="rId17"/>
    <p:sldId id="537" r:id="rId18"/>
    <p:sldId id="269" r:id="rId19"/>
    <p:sldId id="538" r:id="rId20"/>
    <p:sldId id="574" r:id="rId21"/>
    <p:sldId id="524" r:id="rId22"/>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CC00"/>
    <a:srgbClr val="FF9900"/>
    <a:srgbClr val="800080"/>
    <a:srgbClr val="008000"/>
    <a:srgbClr val="0099CC"/>
    <a:srgbClr val="003300"/>
    <a:srgbClr val="3C845E"/>
    <a:srgbClr val="2A96B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7765" autoAdjust="0"/>
    <p:restoredTop sz="93915" autoAdjust="0"/>
  </p:normalViewPr>
  <p:slideViewPr>
    <p:cSldViewPr>
      <p:cViewPr varScale="1">
        <p:scale>
          <a:sx n="91" d="100"/>
          <a:sy n="91" d="100"/>
        </p:scale>
        <p:origin x="568"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1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5" name="Rectangle 3"/>
          <p:cNvSpPr>
            <a:spLocks noGrp="1" noChangeArrowheads="1"/>
          </p:cNvSpPr>
          <p:nvPr>
            <p:ph type="dt" idx="1"/>
          </p:nvPr>
        </p:nvSpPr>
        <p:spPr bwMode="auto">
          <a:xfrm>
            <a:off x="1588"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9878" name="Rectangle 6"/>
          <p:cNvSpPr>
            <a:spLocks noGrp="1" noChangeArrowheads="1"/>
          </p:cNvSpPr>
          <p:nvPr>
            <p:ph type="ftr" sz="quarter" idx="4"/>
          </p:nvPr>
        </p:nvSpPr>
        <p:spPr bwMode="auto">
          <a:xfrm>
            <a:off x="388620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p>
        </p:txBody>
      </p:sp>
      <p:sp>
        <p:nvSpPr>
          <p:cNvPr id="79879" name="Rectangle 7"/>
          <p:cNvSpPr>
            <a:spLocks noGrp="1" noChangeArrowheads="1"/>
          </p:cNvSpPr>
          <p:nvPr>
            <p:ph type="sldNum" sz="quarter" idx="5"/>
          </p:nvPr>
        </p:nvSpPr>
        <p:spPr bwMode="auto">
          <a:xfrm>
            <a:off x="1588"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a:latin typeface="+mn-lt"/>
                <a:cs typeface="Arial" panose="020B0604020202020204" pitchFamily="34" charset="0"/>
              </a:defRPr>
            </a:lvl1pPr>
          </a:lstStyle>
          <a:p>
            <a:pPr>
              <a:defRPr/>
            </a:pPr>
            <a:fld id="{7B542A9C-F43C-47BF-BBF7-0FF0718C5F1B}" type="slidenum">
              <a:rPr lang="ar-SA" altLang="en-US"/>
              <a:pPr>
                <a:defRPr/>
              </a:pPr>
              <a:t>‹#›</a:t>
            </a:fld>
            <a:endParaRPr lang="en-US" altLang="en-US"/>
          </a:p>
        </p:txBody>
      </p:sp>
    </p:spTree>
    <p:extLst>
      <p:ext uri="{BB962C8B-B14F-4D97-AF65-F5344CB8AC3E}">
        <p14:creationId xmlns:p14="http://schemas.microsoft.com/office/powerpoint/2010/main" val="18424759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solidFill>
                  <a:schemeClr val="accent2"/>
                </a:solidFill>
              </a:rPr>
              <a:t>cytokinin</a:t>
            </a:r>
            <a:endParaRPr lang="en-SA" dirty="0"/>
          </a:p>
        </p:txBody>
      </p:sp>
      <p:sp>
        <p:nvSpPr>
          <p:cNvPr id="4" name="Slide Number Placeholder 3"/>
          <p:cNvSpPr>
            <a:spLocks noGrp="1"/>
          </p:cNvSpPr>
          <p:nvPr>
            <p:ph type="sldNum" sz="quarter" idx="5"/>
          </p:nvPr>
        </p:nvSpPr>
        <p:spPr/>
        <p:txBody>
          <a:bodyPr/>
          <a:lstStyle/>
          <a:p>
            <a:pPr>
              <a:defRPr/>
            </a:pPr>
            <a:fld id="{7B542A9C-F43C-47BF-BBF7-0FF0718C5F1B}" type="slidenum">
              <a:rPr lang="ar-SA" altLang="en-US" smtClean="0"/>
              <a:pPr>
                <a:defRPr/>
              </a:pPr>
              <a:t>2</a:t>
            </a:fld>
            <a:endParaRPr lang="en-US" altLang="en-US"/>
          </a:p>
        </p:txBody>
      </p:sp>
    </p:spTree>
    <p:extLst>
      <p:ext uri="{BB962C8B-B14F-4D97-AF65-F5344CB8AC3E}">
        <p14:creationId xmlns:p14="http://schemas.microsoft.com/office/powerpoint/2010/main" val="4242952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4C3917-AFAB-4045-82FB-8BCA18569B9D}" type="slidenum">
              <a:rPr lang="ar-SA" altLang="en-US"/>
              <a:pPr>
                <a:defRPr/>
              </a:pPr>
              <a:t>‹#›</a:t>
            </a:fld>
            <a:endParaRPr lang="en-US" altLang="en-US"/>
          </a:p>
        </p:txBody>
      </p:sp>
    </p:spTree>
    <p:extLst>
      <p:ext uri="{BB962C8B-B14F-4D97-AF65-F5344CB8AC3E}">
        <p14:creationId xmlns:p14="http://schemas.microsoft.com/office/powerpoint/2010/main" val="1337373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16766C-D843-447C-86BC-B2BF6E0D165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75462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6CDAA4A-B9C8-4E94-AAB2-7FF324F202EE}"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43593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C015CD-E8C1-4268-8A3E-8B13E2A4812F}" type="slidenum">
              <a:rPr lang="ar-SA" altLang="en-US"/>
              <a:pPr>
                <a:defRPr/>
              </a:pPr>
              <a:t>‹#›</a:t>
            </a:fld>
            <a:endParaRPr lang="en-US" altLang="en-US"/>
          </a:p>
        </p:txBody>
      </p:sp>
    </p:spTree>
    <p:extLst>
      <p:ext uri="{BB962C8B-B14F-4D97-AF65-F5344CB8AC3E}">
        <p14:creationId xmlns:p14="http://schemas.microsoft.com/office/powerpoint/2010/main" val="344185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A2DD34-050D-4742-B327-1F908663CDC0}"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614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E1DBE3E-73BF-4747-83B0-9B5839F955EB}"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106308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F3751EFE-710D-4722-8698-8615B8E3FD99}"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3345414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801B069-39D0-4779-9ABB-81AF75167A62}" type="slidenum">
              <a:rPr lang="ar-SA" altLang="en-US"/>
              <a:pPr>
                <a:defRPr/>
              </a:pPr>
              <a:t>‹#›</a:t>
            </a:fld>
            <a:endParaRPr lang="en-US" altLang="en-US"/>
          </a:p>
        </p:txBody>
      </p:sp>
    </p:spTree>
    <p:extLst>
      <p:ext uri="{BB962C8B-B14F-4D97-AF65-F5344CB8AC3E}">
        <p14:creationId xmlns:p14="http://schemas.microsoft.com/office/powerpoint/2010/main" val="312448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5D02EC41-8FBA-4576-B117-E42A789395AA}"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2791018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17AF640-CC1C-498D-ACC3-3FC94831D5E5}"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408868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C994F9A-4C41-4054-B142-AAF257A84347}" type="slidenum">
              <a:rPr lang="ar-SA" altLang="en-US"/>
              <a:pPr>
                <a:defRPr/>
              </a:pPr>
              <a:t>‹#›</a:t>
            </a:fld>
            <a:endParaRPr lang="en-US" altLang="en-US">
              <a:cs typeface="Times New Roman" panose="02020603050405020304" pitchFamily="18" charset="0"/>
            </a:endParaRPr>
          </a:p>
        </p:txBody>
      </p:sp>
    </p:spTree>
    <p:extLst>
      <p:ext uri="{BB962C8B-B14F-4D97-AF65-F5344CB8AC3E}">
        <p14:creationId xmlns:p14="http://schemas.microsoft.com/office/powerpoint/2010/main" val="865317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3835B16C-748F-4A4E-8454-EF66A71500E4}" type="slidenum">
              <a:rPr lang="ar-SA"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1" r:id="rId3"/>
    <p:sldLayoutId id="2147483812" r:id="rId4"/>
    <p:sldLayoutId id="2147483813" r:id="rId5"/>
    <p:sldLayoutId id="2147483810" r:id="rId6"/>
    <p:sldLayoutId id="2147483814" r:id="rId7"/>
    <p:sldLayoutId id="2147483815" r:id="rId8"/>
    <p:sldLayoutId id="2147483816" r:id="rId9"/>
    <p:sldLayoutId id="2147483817" r:id="rId10"/>
    <p:sldLayoutId id="2147483818"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797141" y="2204864"/>
            <a:ext cx="7584844" cy="2880320"/>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 Box 9"/>
          <p:cNvSpPr txBox="1">
            <a:spLocks noChangeArrowheads="1"/>
          </p:cNvSpPr>
          <p:nvPr/>
        </p:nvSpPr>
        <p:spPr bwMode="auto">
          <a:xfrm>
            <a:off x="1174087" y="2613972"/>
            <a:ext cx="6583171"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Plant growth and regulators </a:t>
            </a:r>
            <a:endParaRPr lang="ar-EG" sz="44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a:p>
            <a:pPr algn="ctr"/>
            <a:r>
              <a:rPr lang="en-US"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rPr>
              <a:t>BOT 373</a:t>
            </a:r>
            <a:endParaRPr lang="it-IT" sz="4000" b="1" spc="3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Born Addict" pitchFamily="2" charset="0"/>
            </a:endParaRPr>
          </a:p>
        </p:txBody>
      </p:sp>
      <p:sp>
        <p:nvSpPr>
          <p:cNvPr id="4" name="Rectangle 3"/>
          <p:cNvSpPr/>
          <p:nvPr/>
        </p:nvSpPr>
        <p:spPr>
          <a:xfrm>
            <a:off x="1049353" y="252259"/>
            <a:ext cx="6832640" cy="1200329"/>
          </a:xfrm>
          <a:prstGeom prst="rect">
            <a:avLst/>
          </a:prstGeom>
        </p:spPr>
        <p:txBody>
          <a:bodyPr wrap="none">
            <a:spAutoFit/>
          </a:bodyPr>
          <a:lstStyle/>
          <a:p>
            <a:pPr algn="ctr"/>
            <a:r>
              <a:rPr lang="en-US" sz="2400" b="1" dirty="0"/>
              <a:t>KINGDOOM OF SAUDI ARABIA</a:t>
            </a:r>
            <a:endParaRPr lang="en-US" sz="2400" dirty="0"/>
          </a:p>
          <a:p>
            <a:pPr algn="ctr"/>
            <a:r>
              <a:rPr lang="en-US" sz="2400" b="1" dirty="0"/>
              <a:t>King Saud University  </a:t>
            </a:r>
          </a:p>
          <a:p>
            <a:pPr algn="ctr"/>
            <a:r>
              <a:rPr lang="en-US" sz="2400" b="1" dirty="0"/>
              <a:t>College of Sciences  -  Botany and Microbiology Dep.</a:t>
            </a:r>
          </a:p>
        </p:txBody>
      </p:sp>
      <p:cxnSp>
        <p:nvCxnSpPr>
          <p:cNvPr id="20" name="Straight Connector 19"/>
          <p:cNvCxnSpPr/>
          <p:nvPr/>
        </p:nvCxnSpPr>
        <p:spPr>
          <a:xfrm>
            <a:off x="0" y="1700808"/>
            <a:ext cx="9144000" cy="0"/>
          </a:xfrm>
          <a:prstGeom prst="line">
            <a:avLst/>
          </a:prstGeom>
          <a:ln w="28575"/>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338548" y="5441708"/>
            <a:ext cx="4693914" cy="723596"/>
          </a:xfrm>
          <a:prstGeom prst="rect">
            <a:avLst/>
          </a:prstGeom>
        </p:spPr>
        <p:txBody>
          <a:bodyPr wrap="none">
            <a:spAutoFit/>
          </a:bodyPr>
          <a:lstStyle/>
          <a:p>
            <a:pPr algn="ctr">
              <a:lnSpc>
                <a:spcPct val="200000"/>
              </a:lnSpc>
              <a:defRPr/>
            </a:pPr>
            <a:r>
              <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Dr. Abdulrahman AL-</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rPr>
              <a:t>hash</a:t>
            </a:r>
            <a:r>
              <a:rPr lang="en-US" sz="2400" b="1" spc="50" dirty="0" err="1">
                <a:ln w="11430"/>
                <a:solidFill>
                  <a:srgbClr val="0033CC"/>
                </a:solidFill>
                <a:effectLst>
                  <a:outerShdw blurRad="76200" dist="50800" dir="5400000" algn="tl" rotWithShape="0">
                    <a:srgbClr val="000000">
                      <a:alpha val="65000"/>
                    </a:srgbClr>
                  </a:outerShdw>
                </a:effectLst>
                <a:latin typeface="Comic Sans MS" pitchFamily="66" charset="0"/>
              </a:rPr>
              <a:t>imi</a:t>
            </a:r>
            <a:endParaRPr lang="en-US" sz="2400" b="1" spc="50" dirty="0">
              <a:ln w="11430"/>
              <a:solidFill>
                <a:srgbClr val="0033CC"/>
              </a:solidFill>
              <a:effectLst>
                <a:outerShdw blurRad="76200" dist="50800" dir="5400000" algn="tl" rotWithShape="0">
                  <a:srgbClr val="000000">
                    <a:alpha val="65000"/>
                  </a:srgbClr>
                </a:outerShdw>
              </a:effectLst>
              <a:latin typeface="Comic Sans MS" pitchFamily="66" charset="0"/>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0A37362A-42C0-704C-96F0-44F88172FD78}"/>
              </a:ext>
            </a:extLst>
          </p:cNvPr>
          <p:cNvSpPr txBox="1"/>
          <p:nvPr/>
        </p:nvSpPr>
        <p:spPr>
          <a:xfrm>
            <a:off x="251520" y="813974"/>
            <a:ext cx="8208105" cy="4328557"/>
          </a:xfrm>
          <a:prstGeom prst="rect">
            <a:avLst/>
          </a:prstGeom>
          <a:noFill/>
        </p:spPr>
        <p:txBody>
          <a:bodyPr wrap="square" rtlCol="0">
            <a:spAutoFit/>
          </a:bodyPr>
          <a:lstStyle/>
          <a:p>
            <a:pPr marL="0" indent="0" algn="just">
              <a:lnSpc>
                <a:spcPct val="150000"/>
              </a:lnSpc>
              <a:buNone/>
            </a:pPr>
            <a:endParaRPr lang="en-US" sz="1800" b="1" dirty="0"/>
          </a:p>
          <a:p>
            <a:pPr marL="0" indent="0" algn="just">
              <a:lnSpc>
                <a:spcPct val="150000"/>
              </a:lnSpc>
              <a:buNone/>
            </a:pPr>
            <a:r>
              <a:rPr lang="en-US" sz="2400" b="1" dirty="0">
                <a:solidFill>
                  <a:srgbClr val="FF0000"/>
                </a:solidFill>
              </a:rPr>
              <a:t>2- Cell enlargement</a:t>
            </a:r>
          </a:p>
          <a:p>
            <a:pPr marL="0" indent="0" algn="just">
              <a:lnSpc>
                <a:spcPct val="150000"/>
              </a:lnSpc>
              <a:buNone/>
            </a:pPr>
            <a:r>
              <a:rPr lang="en-US" sz="2400" dirty="0"/>
              <a:t>Cytokinin affects the transverse elongation of cells, i.e. the cells elongate transversely, while the longitudinal elongation of cells is controlled by auxin and gibberellin. It was found that it has a role in concentrating organic matter inside the cells to increase their </a:t>
            </a:r>
            <a:r>
              <a:rPr lang="en-US" sz="2400" dirty="0" err="1"/>
              <a:t>osmoticity</a:t>
            </a:r>
            <a:r>
              <a:rPr lang="en-US" sz="2400" dirty="0"/>
              <a:t> and thus their size.</a:t>
            </a:r>
            <a:endParaRPr lang="ar-SA" sz="2400" dirty="0"/>
          </a:p>
          <a:p>
            <a:pPr marL="0" indent="0" algn="just">
              <a:lnSpc>
                <a:spcPct val="150000"/>
              </a:lnSpc>
              <a:buNone/>
            </a:pP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0747" y="22029"/>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DE70E94E-A805-234B-851A-82AB4CD71F87}"/>
              </a:ext>
            </a:extLst>
          </p:cNvPr>
          <p:cNvSpPr txBox="1"/>
          <p:nvPr/>
        </p:nvSpPr>
        <p:spPr>
          <a:xfrm>
            <a:off x="-26059" y="1052736"/>
            <a:ext cx="8786271" cy="4467057"/>
          </a:xfrm>
          <a:prstGeom prst="rect">
            <a:avLst/>
          </a:prstGeom>
          <a:noFill/>
        </p:spPr>
        <p:txBody>
          <a:bodyPr wrap="square" rtlCol="0">
            <a:spAutoFit/>
          </a:bodyPr>
          <a:lstStyle/>
          <a:p>
            <a:pPr algn="just">
              <a:lnSpc>
                <a:spcPct val="150000"/>
              </a:lnSpc>
            </a:pPr>
            <a:r>
              <a:rPr lang="en-US" sz="2400" b="1" dirty="0">
                <a:solidFill>
                  <a:schemeClr val="accent2"/>
                </a:solidFill>
              </a:rPr>
              <a:t>Cell elongation is due to the following reasons:</a:t>
            </a:r>
          </a:p>
          <a:p>
            <a:pPr algn="just">
              <a:lnSpc>
                <a:spcPct val="150000"/>
              </a:lnSpc>
            </a:pPr>
            <a:r>
              <a:rPr lang="en-US" sz="2400" dirty="0"/>
              <a:t>1- Activating water absorption in the cells, and water absorption is formed in response to the formation of reducing sugars in the cotyledon cells.</a:t>
            </a:r>
          </a:p>
          <a:p>
            <a:pPr algn="just">
              <a:lnSpc>
                <a:spcPct val="150000"/>
              </a:lnSpc>
            </a:pPr>
            <a:r>
              <a:rPr lang="en-US" sz="2400" dirty="0"/>
              <a:t>2- Increases the activity of invertase, which is the enzyme that breaks down sugar into glucose and fructose.</a:t>
            </a:r>
          </a:p>
          <a:p>
            <a:pPr algn="just">
              <a:lnSpc>
                <a:spcPct val="150000"/>
              </a:lnSpc>
            </a:pPr>
            <a:r>
              <a:rPr lang="en-US" sz="2400" dirty="0"/>
              <a:t>3- Kinetin works on the flexibility of the cell wall, which encourages the swelling and expansion of the cotyledons.</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269C8F7-A0C8-FA42-8A56-8B5E5D957FA7}"/>
              </a:ext>
            </a:extLst>
          </p:cNvPr>
          <p:cNvSpPr txBox="1"/>
          <p:nvPr/>
        </p:nvSpPr>
        <p:spPr>
          <a:xfrm>
            <a:off x="207169" y="818456"/>
            <a:ext cx="8729662" cy="4467057"/>
          </a:xfrm>
          <a:prstGeom prst="rect">
            <a:avLst/>
          </a:prstGeom>
          <a:noFill/>
        </p:spPr>
        <p:txBody>
          <a:bodyPr wrap="square" rtlCol="0">
            <a:spAutoFit/>
          </a:bodyPr>
          <a:lstStyle/>
          <a:p>
            <a:pPr>
              <a:lnSpc>
                <a:spcPct val="150000"/>
              </a:lnSpc>
            </a:pPr>
            <a:r>
              <a:rPr lang="en-US" sz="2400" b="1" dirty="0">
                <a:solidFill>
                  <a:srgbClr val="FF0000"/>
                </a:solidFill>
              </a:rPr>
              <a:t>3- Differentiation in cells:</a:t>
            </a:r>
          </a:p>
          <a:p>
            <a:pPr marL="342900" indent="-342900">
              <a:lnSpc>
                <a:spcPct val="150000"/>
              </a:lnSpc>
              <a:buFont typeface="Wingdings" pitchFamily="2" charset="2"/>
              <a:buChar char="Ø"/>
            </a:pPr>
            <a:r>
              <a:rPr lang="en-US" sz="2400" dirty="0"/>
              <a:t>It plays a role in differentiating plant cells into vascular tissues, as it activates the fascicular and interfascicular cambium</a:t>
            </a:r>
          </a:p>
          <a:p>
            <a:pPr marL="342900" indent="-342900">
              <a:lnSpc>
                <a:spcPct val="150000"/>
              </a:lnSpc>
              <a:buFont typeface="Wingdings" pitchFamily="2" charset="2"/>
              <a:buChar char="Ø"/>
            </a:pPr>
            <a:r>
              <a:rPr lang="en-US" sz="2400" dirty="0"/>
              <a:t>To produce wood and bark, and it cooperates with auxin and gibberellin in producing xylem and phloem.</a:t>
            </a:r>
          </a:p>
          <a:p>
            <a:pPr marL="342900" indent="-342900">
              <a:lnSpc>
                <a:spcPct val="150000"/>
              </a:lnSpc>
              <a:buFont typeface="Wingdings" pitchFamily="2" charset="2"/>
              <a:buChar char="Ø"/>
            </a:pPr>
            <a:r>
              <a:rPr lang="en-US" sz="2400" dirty="0"/>
              <a:t>It cooperates with auxin to produce more wood in the event of the plant's thirst and exposure to drought.</a:t>
            </a:r>
          </a:p>
          <a:p>
            <a:pPr marL="342900" indent="-342900">
              <a:lnSpc>
                <a:spcPct val="150000"/>
              </a:lnSpc>
              <a:buFont typeface="Wingdings" pitchFamily="2" charset="2"/>
              <a:buChar char="Ø"/>
            </a:pPr>
            <a:r>
              <a:rPr lang="en-US" sz="2400" dirty="0"/>
              <a:t>It cooperates with gibberellin to produce more phloem.</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F9D0475E-6A1E-824E-B169-5775E10A1963}"/>
              </a:ext>
            </a:extLst>
          </p:cNvPr>
          <p:cNvSpPr txBox="1"/>
          <p:nvPr/>
        </p:nvSpPr>
        <p:spPr>
          <a:xfrm>
            <a:off x="395536" y="1195471"/>
            <a:ext cx="8964488" cy="3913059"/>
          </a:xfrm>
          <a:prstGeom prst="rect">
            <a:avLst/>
          </a:prstGeom>
          <a:noFill/>
        </p:spPr>
        <p:txBody>
          <a:bodyPr wrap="square" rtlCol="0">
            <a:spAutoFit/>
          </a:bodyPr>
          <a:lstStyle/>
          <a:p>
            <a:pPr>
              <a:lnSpc>
                <a:spcPct val="150000"/>
              </a:lnSpc>
            </a:pPr>
            <a:r>
              <a:rPr lang="en-US" sz="2400" b="1" dirty="0">
                <a:solidFill>
                  <a:srgbClr val="FF0000"/>
                </a:solidFill>
                <a:latin typeface="+mn-lt"/>
              </a:rPr>
              <a:t>4</a:t>
            </a:r>
            <a:r>
              <a:rPr lang="en-US" sz="2400" b="1" dirty="0">
                <a:solidFill>
                  <a:srgbClr val="FF0000"/>
                </a:solidFill>
                <a:effectLst/>
                <a:latin typeface="+mn-lt"/>
              </a:rPr>
              <a:t>- Cytokinin prevents yellowing:</a:t>
            </a:r>
          </a:p>
          <a:p>
            <a:pPr marL="342900" indent="-342900">
              <a:lnSpc>
                <a:spcPct val="150000"/>
              </a:lnSpc>
              <a:buFont typeface="Wingdings" pitchFamily="2" charset="2"/>
              <a:buChar char="Ø"/>
            </a:pPr>
            <a:r>
              <a:rPr lang="en-US" sz="2400" dirty="0">
                <a:effectLst/>
                <a:latin typeface="+mn-lt"/>
              </a:rPr>
              <a:t>Due to its positive effect on protein and retention of chlorophyll and preventing its decomposition, this is considered one of the biological tests indicating it. This idea has been exploited in storing some leafy crops such as lettuce and parsley. It has been found that it reduces the respiration rate of some leafy crops, thus helping to store them</a:t>
            </a:r>
            <a:r>
              <a:rPr lang="en-US" sz="2400" b="1" dirty="0">
                <a:effectLst/>
                <a:latin typeface="+mn-lt"/>
              </a:rPr>
              <a:t>.</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D61D9E02-45BA-D34C-94D4-8EF1CDA5C8AD}"/>
              </a:ext>
            </a:extLst>
          </p:cNvPr>
          <p:cNvSpPr txBox="1"/>
          <p:nvPr/>
        </p:nvSpPr>
        <p:spPr>
          <a:xfrm>
            <a:off x="0" y="837241"/>
            <a:ext cx="9141555" cy="6420347"/>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effectLst/>
                <a:latin typeface="+mn-lt"/>
              </a:rPr>
              <a:t>i</a:t>
            </a:r>
            <a:r>
              <a:rPr lang="en-US" sz="2400" dirty="0"/>
              <a:t>t also has a role in the formation of betacyanin pigment, as it was found that the seedlings of some plants need light to form betacyanin pigment, but it can form in the dark when treated with cytokinin. That is, cytokinin plays an important role in the formation of the pigment.</a:t>
            </a:r>
            <a:endParaRPr lang="en-US" sz="2400" dirty="0">
              <a:effectLst/>
              <a:latin typeface="+mn-lt"/>
            </a:endParaRPr>
          </a:p>
          <a:p>
            <a:pPr>
              <a:lnSpc>
                <a:spcPct val="150000"/>
              </a:lnSpc>
            </a:pPr>
            <a:r>
              <a:rPr lang="en-US" sz="2400" b="1" dirty="0">
                <a:solidFill>
                  <a:srgbClr val="FF0000"/>
                </a:solidFill>
                <a:effectLst/>
                <a:latin typeface="+mn-lt"/>
              </a:rPr>
              <a:t>5- Flowers:</a:t>
            </a:r>
          </a:p>
          <a:p>
            <a:pPr marL="342900" indent="-342900">
              <a:lnSpc>
                <a:spcPct val="150000"/>
              </a:lnSpc>
              <a:buFont typeface="Wingdings" pitchFamily="2" charset="2"/>
              <a:buChar char="Ø"/>
            </a:pPr>
            <a:r>
              <a:rPr lang="en-US" sz="2400" dirty="0">
                <a:effectLst/>
                <a:latin typeface="+mn-lt"/>
              </a:rPr>
              <a:t>It works to activate the flowering hormone in short-day plants that need a long night to activate the flowering hormone. </a:t>
            </a:r>
            <a:endParaRPr lang="ar-SA" sz="2400" dirty="0">
              <a:effectLst/>
              <a:latin typeface="+mn-lt"/>
            </a:endParaRPr>
          </a:p>
          <a:p>
            <a:pPr marL="342900" indent="-342900">
              <a:lnSpc>
                <a:spcPct val="150000"/>
              </a:lnSpc>
              <a:buFont typeface="Wingdings" pitchFamily="2" charset="2"/>
              <a:buChar char="Ø"/>
            </a:pPr>
            <a:r>
              <a:rPr lang="en-US" sz="2400" dirty="0">
                <a:effectLst/>
                <a:latin typeface="+mn-lt"/>
              </a:rPr>
              <a:t>It has been found that cytokinin has a prominent role in activating flowers when plants are treated with it.</a:t>
            </a:r>
          </a:p>
          <a:p>
            <a:pPr>
              <a:lnSpc>
                <a:spcPct val="150000"/>
              </a:lnSpc>
            </a:pPr>
            <a:endParaRPr lang="en-US" sz="1800" dirty="0">
              <a:effectLst/>
              <a:latin typeface="+mn-lt"/>
            </a:endParaRPr>
          </a:p>
          <a:p>
            <a:pPr algn="just">
              <a:lnSpc>
                <a:spcPct val="150000"/>
              </a:lnSpc>
            </a:pPr>
            <a:endParaRPr lang="en-SA"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AFB2-5746-7B40-8501-99A6EC8A803B}"/>
              </a:ext>
            </a:extLst>
          </p:cNvPr>
          <p:cNvSpPr>
            <a:spLocks noGrp="1"/>
          </p:cNvSpPr>
          <p:nvPr>
            <p:ph idx="1"/>
          </p:nvPr>
        </p:nvSpPr>
        <p:spPr>
          <a:xfrm>
            <a:off x="395536" y="188640"/>
            <a:ext cx="8640960" cy="792088"/>
          </a:xfrm>
        </p:spPr>
        <p:txBody>
          <a:bodyPr/>
          <a:lstStyle/>
          <a:p>
            <a:pPr marL="0" indent="0">
              <a:lnSpc>
                <a:spcPct val="150000"/>
              </a:lnSpc>
              <a:buNone/>
            </a:pPr>
            <a:r>
              <a:rPr lang="en-US" sz="2400" b="1" dirty="0">
                <a:solidFill>
                  <a:srgbClr val="FF0000"/>
                </a:solidFill>
              </a:rPr>
              <a:t>7- Fruit formation:</a:t>
            </a:r>
            <a:endParaRPr lang="en-US" sz="2400" dirty="0"/>
          </a:p>
          <a:p>
            <a:pPr>
              <a:lnSpc>
                <a:spcPct val="150000"/>
              </a:lnSpc>
              <a:buFont typeface="Wingdings" pitchFamily="2" charset="2"/>
              <a:buChar char="Ø"/>
            </a:pPr>
            <a:r>
              <a:rPr lang="en-US" sz="2400" dirty="0"/>
              <a:t>After fertilization, the growth of the ovary in the first period is the result of cell division only, and after this stage, the growth of the ovary becomes the result of the increase in size or elongation of the cells. </a:t>
            </a:r>
            <a:endParaRPr lang="ar-SA" sz="2400" dirty="0"/>
          </a:p>
          <a:p>
            <a:pPr>
              <a:lnSpc>
                <a:spcPct val="150000"/>
              </a:lnSpc>
              <a:buFont typeface="Wingdings" pitchFamily="2" charset="2"/>
              <a:buChar char="Ø"/>
            </a:pPr>
            <a:r>
              <a:rPr lang="en-US" sz="2400" dirty="0"/>
              <a:t>Therefore, the growth of the ovary and its transformation into the fruit is at least in the early stages due to cytokinin, especially since it has been possible to prove this. </a:t>
            </a:r>
            <a:endParaRPr lang="ar-SA" sz="2400" dirty="0"/>
          </a:p>
          <a:p>
            <a:pPr>
              <a:lnSpc>
                <a:spcPct val="150000"/>
              </a:lnSpc>
              <a:buFont typeface="Wingdings" pitchFamily="2" charset="2"/>
              <a:buChar char="Ø"/>
            </a:pPr>
            <a:r>
              <a:rPr lang="en-US" sz="2400" dirty="0"/>
              <a:t>It has been found that fruits during their formation contain a high concentration of cytokinin, especially in the early stages during cell division, such as cotton, apples, bananas, etc.</a:t>
            </a:r>
            <a:endParaRPr lang="en-SA" sz="2400" dirty="0"/>
          </a:p>
        </p:txBody>
      </p:sp>
    </p:spTree>
    <p:extLst>
      <p:ext uri="{BB962C8B-B14F-4D97-AF65-F5344CB8AC3E}">
        <p14:creationId xmlns:p14="http://schemas.microsoft.com/office/powerpoint/2010/main" val="4191482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8927DFD3-EC61-B04F-9A99-F957E5ACAFBE}"/>
              </a:ext>
            </a:extLst>
          </p:cNvPr>
          <p:cNvSpPr txBox="1"/>
          <p:nvPr/>
        </p:nvSpPr>
        <p:spPr>
          <a:xfrm>
            <a:off x="0" y="620688"/>
            <a:ext cx="9144000" cy="6129050"/>
          </a:xfrm>
          <a:prstGeom prst="rect">
            <a:avLst/>
          </a:prstGeom>
          <a:noFill/>
        </p:spPr>
        <p:txBody>
          <a:bodyPr wrap="square" rtlCol="0">
            <a:spAutoFit/>
          </a:bodyPr>
          <a:lstStyle/>
          <a:p>
            <a:pPr algn="just">
              <a:lnSpc>
                <a:spcPct val="150000"/>
              </a:lnSpc>
            </a:pPr>
            <a:r>
              <a:rPr lang="en-US" sz="2400" b="1" dirty="0">
                <a:solidFill>
                  <a:srgbClr val="FF0000"/>
                </a:solidFill>
              </a:rPr>
              <a:t>8- Seed dormancy:</a:t>
            </a:r>
          </a:p>
          <a:p>
            <a:pPr marL="342900" indent="-342900" algn="just">
              <a:lnSpc>
                <a:spcPct val="150000"/>
              </a:lnSpc>
              <a:buFont typeface="Wingdings" pitchFamily="2" charset="2"/>
              <a:buChar char="Ø"/>
            </a:pPr>
            <a:r>
              <a:rPr lang="en-US" sz="2400" dirty="0"/>
              <a:t>Treatment with cytokines can cause seed germination in some cases. It was found in the case of Grand Rapids lettuce seeds that light is necessary for the germination of these seeds and that red light is the one that affects germination without other colors of the light spectrum.</a:t>
            </a:r>
            <a:endParaRPr lang="ar-SA" sz="2400" dirty="0"/>
          </a:p>
          <a:p>
            <a:pPr marL="342900" indent="-342900" algn="just">
              <a:lnSpc>
                <a:spcPct val="150000"/>
              </a:lnSpc>
              <a:buFont typeface="Wingdings" pitchFamily="2" charset="2"/>
              <a:buChar char="Ø"/>
            </a:pPr>
            <a:r>
              <a:rPr lang="en-US" sz="2400" dirty="0"/>
              <a:t> It was found that seeds treated with kinetin can germinate in the dark, i.e. it replaces red light or normal light. </a:t>
            </a:r>
            <a:endParaRPr lang="ar-SA" sz="2400" dirty="0"/>
          </a:p>
          <a:p>
            <a:pPr marL="342900" indent="-342900" algn="just">
              <a:lnSpc>
                <a:spcPct val="150000"/>
              </a:lnSpc>
              <a:buFont typeface="Wingdings" pitchFamily="2" charset="2"/>
              <a:buChar char="Ø"/>
            </a:pPr>
            <a:r>
              <a:rPr lang="en-US" sz="2400" dirty="0"/>
              <a:t>It also works to </a:t>
            </a:r>
            <a:r>
              <a:rPr lang="en-US" sz="2400" b="1" dirty="0"/>
              <a:t>break dormancy </a:t>
            </a:r>
            <a:r>
              <a:rPr lang="en-US" sz="2400" dirty="0"/>
              <a:t>in seeds with gibberellin and resist the action of </a:t>
            </a:r>
            <a:r>
              <a:rPr lang="en-US" sz="2400" b="1" dirty="0"/>
              <a:t>abscisic acid </a:t>
            </a:r>
            <a:r>
              <a:rPr lang="en-US" sz="2400" dirty="0"/>
              <a:t>as it works opposite to the action of the hormone that causes seed dormancy.</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AAFF98F1-28D6-E245-96D1-AF3916F8F025}"/>
              </a:ext>
            </a:extLst>
          </p:cNvPr>
          <p:cNvSpPr txBox="1"/>
          <p:nvPr/>
        </p:nvSpPr>
        <p:spPr>
          <a:xfrm>
            <a:off x="110046" y="692696"/>
            <a:ext cx="8923907" cy="5390386"/>
          </a:xfrm>
          <a:prstGeom prst="rect">
            <a:avLst/>
          </a:prstGeom>
          <a:noFill/>
        </p:spPr>
        <p:txBody>
          <a:bodyPr wrap="square" rtlCol="0">
            <a:spAutoFit/>
          </a:bodyPr>
          <a:lstStyle/>
          <a:p>
            <a:endParaRPr lang="en-US" sz="2400" b="1" dirty="0">
              <a:effectLst/>
            </a:endParaRPr>
          </a:p>
          <a:p>
            <a:pPr>
              <a:lnSpc>
                <a:spcPct val="150000"/>
              </a:lnSpc>
            </a:pPr>
            <a:r>
              <a:rPr lang="en-US" sz="2400" b="1" dirty="0">
                <a:solidFill>
                  <a:srgbClr val="FF0000"/>
                </a:solidFill>
              </a:rPr>
              <a:t>9- Delay aging:</a:t>
            </a:r>
          </a:p>
          <a:p>
            <a:pPr marL="342900" indent="-342900">
              <a:lnSpc>
                <a:spcPct val="150000"/>
              </a:lnSpc>
              <a:buFont typeface="Wingdings" pitchFamily="2" charset="2"/>
              <a:buChar char="Ø"/>
            </a:pPr>
            <a:r>
              <a:rPr lang="en-US" sz="2400" dirty="0"/>
              <a:t>When the leaf aging occurs, there is a decrease in the content of chlorophyll, protein and RNA, and then the leaf falls or dries on the plant. </a:t>
            </a:r>
            <a:endParaRPr lang="ar-SA" sz="2400" dirty="0"/>
          </a:p>
          <a:p>
            <a:pPr marL="342900" indent="-342900">
              <a:lnSpc>
                <a:spcPct val="150000"/>
              </a:lnSpc>
              <a:buFont typeface="Wingdings" pitchFamily="2" charset="2"/>
              <a:buChar char="Ø"/>
            </a:pPr>
            <a:r>
              <a:rPr lang="en-US" sz="2400" dirty="0"/>
              <a:t>Cytokinin delays aging because it prevents rapid deterioration and decrease in the concentration of chlorophyll, protein and RNA.</a:t>
            </a:r>
            <a:endParaRPr lang="ar-SA" sz="2400" dirty="0"/>
          </a:p>
          <a:p>
            <a:pPr marL="342900" indent="-342900">
              <a:lnSpc>
                <a:spcPct val="150000"/>
              </a:lnSpc>
              <a:buFont typeface="Wingdings" pitchFamily="2" charset="2"/>
              <a:buChar char="Ø"/>
            </a:pPr>
            <a:r>
              <a:rPr lang="en-US" sz="2400" dirty="0"/>
              <a:t>Also, cytokinin delays the entry of plant tissue into aging by inhibiting the enzymatic activity of all individual aging processes, such as preventing the activity of the enzyme Dehydrogenase. </a:t>
            </a:r>
            <a:endParaRPr lang="en-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9480640-8DA8-4C41-9F9F-072BE09017DD}"/>
              </a:ext>
            </a:extLst>
          </p:cNvPr>
          <p:cNvSpPr>
            <a:spLocks noGrp="1"/>
          </p:cNvSpPr>
          <p:nvPr>
            <p:ph idx="1"/>
          </p:nvPr>
        </p:nvSpPr>
        <p:spPr>
          <a:xfrm>
            <a:off x="395536" y="620688"/>
            <a:ext cx="7886700" cy="4351338"/>
          </a:xfrm>
        </p:spPr>
        <p:txBody>
          <a:bodyPr/>
          <a:lstStyle/>
          <a:p>
            <a:pPr marL="0" indent="0" fontAlgn="base">
              <a:lnSpc>
                <a:spcPct val="150000"/>
              </a:lnSpc>
              <a:spcBef>
                <a:spcPts val="1000"/>
              </a:spcBef>
              <a:spcAft>
                <a:spcPct val="0"/>
              </a:spcAft>
              <a:buNone/>
            </a:pPr>
            <a:r>
              <a:rPr lang="en-US" sz="2400" b="1" dirty="0">
                <a:solidFill>
                  <a:srgbClr val="FF0000"/>
                </a:solidFill>
              </a:rPr>
              <a:t>10- Abscission: </a:t>
            </a:r>
            <a:endParaRPr lang="ar-SA" sz="2400" b="1" dirty="0">
              <a:solidFill>
                <a:srgbClr val="FF0000"/>
              </a:solidFill>
            </a:endParaRPr>
          </a:p>
          <a:p>
            <a:pPr fontAlgn="base">
              <a:lnSpc>
                <a:spcPct val="150000"/>
              </a:lnSpc>
              <a:spcBef>
                <a:spcPts val="1000"/>
              </a:spcBef>
              <a:spcAft>
                <a:spcPct val="0"/>
              </a:spcAft>
              <a:buFont typeface="Wingdings" pitchFamily="2" charset="2"/>
              <a:buChar char="Ø"/>
            </a:pPr>
            <a:r>
              <a:rPr lang="en-US" sz="2400" dirty="0"/>
              <a:t>It plays a role in stopping and preventing abscission, such as the falling of leaves, flowers and fruits, due to its prominent role in preventing the activity of decomposition enzymes.</a:t>
            </a:r>
            <a:endParaRPr lang="en-SA" sz="2400" dirty="0"/>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6511" y="-13545"/>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6049" y="868085"/>
            <a:ext cx="9141555" cy="5572679"/>
          </a:xfrm>
          <a:prstGeom prst="rect">
            <a:avLst/>
          </a:prstGeom>
          <a:noFill/>
        </p:spPr>
        <p:txBody>
          <a:bodyPr wrap="square" rtlCol="0">
            <a:spAutoFit/>
          </a:bodyPr>
          <a:lstStyle/>
          <a:p>
            <a:pPr>
              <a:lnSpc>
                <a:spcPct val="150000"/>
              </a:lnSpc>
            </a:pPr>
            <a:r>
              <a:rPr lang="en-US" sz="2400" b="1" dirty="0">
                <a:solidFill>
                  <a:srgbClr val="FF0000"/>
                </a:solidFill>
              </a:rPr>
              <a:t>Mechanism of action of cytokinin</a:t>
            </a:r>
          </a:p>
          <a:p>
            <a:pPr>
              <a:lnSpc>
                <a:spcPct val="150000"/>
              </a:lnSpc>
            </a:pPr>
            <a:r>
              <a:rPr lang="en-US" sz="2400" dirty="0"/>
              <a:t>There are suggestions for the mechanism of action of cytokinin:</a:t>
            </a:r>
          </a:p>
          <a:p>
            <a:pPr>
              <a:lnSpc>
                <a:spcPct val="150000"/>
              </a:lnSpc>
            </a:pPr>
            <a:r>
              <a:rPr lang="en-US" sz="2400" dirty="0"/>
              <a:t>1- Kinetin causes the transfer of dissolved nitrogen from  leaves to other places on the same plant. </a:t>
            </a:r>
            <a:endParaRPr lang="ar-SA" sz="2400" dirty="0"/>
          </a:p>
          <a:p>
            <a:pPr>
              <a:lnSpc>
                <a:spcPct val="150000"/>
              </a:lnSpc>
            </a:pPr>
            <a:r>
              <a:rPr lang="en-US" sz="2400" dirty="0"/>
              <a:t>These results led to the conclusion that </a:t>
            </a:r>
            <a:r>
              <a:rPr lang="en-US" sz="2400" dirty="0" err="1"/>
              <a:t>cytokinins</a:t>
            </a:r>
            <a:r>
              <a:rPr lang="en-US" sz="2400" dirty="0"/>
              <a:t> affect the plant because it makes an attractive site in some places on the plant that have a preference for attracting, concentrating and accumulating nutrients.</a:t>
            </a:r>
            <a:endParaRPr lang="ar-SA" sz="2400" dirty="0"/>
          </a:p>
          <a:p>
            <a:pPr>
              <a:lnSpc>
                <a:spcPct val="150000"/>
              </a:lnSpc>
            </a:pPr>
            <a:r>
              <a:rPr lang="en-US" sz="2400" dirty="0"/>
              <a:t>For ex: Researchers have suggested that leaves treated with cytokinin regulate the flow and flow of nutrients to them, meaning that these nutrients are drawn from the plant to specific places on the same plant, </a:t>
            </a:r>
            <a:endParaRPr lang="ar-SA" sz="24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a:extLst>
              <a:ext uri="{FF2B5EF4-FFF2-40B4-BE49-F238E27FC236}">
                <a16:creationId xmlns:a16="http://schemas.microsoft.com/office/drawing/2014/main" id="{AD3B3EF7-FBC7-492F-9055-FA2E3D2A77D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519" r="13031" b="89453"/>
          <a:stretch/>
        </p:blipFill>
        <p:spPr bwMode="auto">
          <a:xfrm>
            <a:off x="210715" y="296652"/>
            <a:ext cx="8722570" cy="626469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Rectangle 3"/>
          <p:cNvSpPr/>
          <p:nvPr/>
        </p:nvSpPr>
        <p:spPr>
          <a:xfrm>
            <a:off x="332509" y="501635"/>
            <a:ext cx="8487963" cy="1081002"/>
          </a:xfrm>
          <a:prstGeom prst="rect">
            <a:avLst/>
          </a:prstGeom>
        </p:spPr>
        <p:txBody>
          <a:bodyPr wrap="square">
            <a:spAutoFit/>
          </a:bodyPr>
          <a:lstStyle/>
          <a:p>
            <a:pPr algn="ctr">
              <a:lnSpc>
                <a:spcPct val="150000"/>
              </a:lnSpc>
            </a:pPr>
            <a:r>
              <a:rPr lang="en-US"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Lecture 7</a:t>
            </a:r>
            <a:endParaRPr lang="ar-EG"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 name="TextBox 1">
            <a:extLst>
              <a:ext uri="{FF2B5EF4-FFF2-40B4-BE49-F238E27FC236}">
                <a16:creationId xmlns:a16="http://schemas.microsoft.com/office/drawing/2014/main" id="{CAA2FB38-3344-6A4D-A082-7B549B29E354}"/>
              </a:ext>
            </a:extLst>
          </p:cNvPr>
          <p:cNvSpPr txBox="1"/>
          <p:nvPr/>
        </p:nvSpPr>
        <p:spPr>
          <a:xfrm>
            <a:off x="630379" y="2748553"/>
            <a:ext cx="7883242" cy="707886"/>
          </a:xfrm>
          <a:prstGeom prst="rect">
            <a:avLst/>
          </a:prstGeom>
          <a:noFill/>
        </p:spPr>
        <p:txBody>
          <a:bodyPr wrap="square" rtlCol="0">
            <a:spAutoFit/>
          </a:bodyPr>
          <a:lstStyle/>
          <a:p>
            <a:pPr algn="ctr"/>
            <a:r>
              <a:rPr lang="en-US"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a:t>
            </a:r>
            <a:r>
              <a:rPr lang="en-US"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Cytokinin's  </a:t>
            </a:r>
            <a:endParaRPr lang="en-SA" sz="32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3E82620E-046E-F947-A2B9-A47948C156A6}"/>
              </a:ext>
            </a:extLst>
          </p:cNvPr>
          <p:cNvSpPr txBox="1"/>
          <p:nvPr/>
        </p:nvSpPr>
        <p:spPr>
          <a:xfrm>
            <a:off x="-12626" y="980728"/>
            <a:ext cx="9141555" cy="5021055"/>
          </a:xfrm>
          <a:prstGeom prst="rect">
            <a:avLst/>
          </a:prstGeom>
          <a:noFill/>
        </p:spPr>
        <p:txBody>
          <a:bodyPr wrap="square" rtlCol="0">
            <a:spAutoFit/>
          </a:bodyPr>
          <a:lstStyle/>
          <a:p>
            <a:pPr>
              <a:lnSpc>
                <a:spcPct val="150000"/>
              </a:lnSpc>
            </a:pPr>
            <a:r>
              <a:rPr lang="en-US" sz="2400" dirty="0"/>
              <a:t>2- The action of cytokinin is most likely to affect the process of protein synthesis by its participation in the process of RNA connection with the ribosome during protein synthesis.</a:t>
            </a:r>
          </a:p>
          <a:p>
            <a:pPr marL="342900" indent="-342900">
              <a:lnSpc>
                <a:spcPct val="150000"/>
              </a:lnSpc>
              <a:buFont typeface="Wingdings" pitchFamily="2" charset="2"/>
              <a:buChar char="Ø"/>
            </a:pPr>
            <a:r>
              <a:rPr lang="en-US" sz="2400" b="1" dirty="0">
                <a:solidFill>
                  <a:schemeClr val="accent2"/>
                </a:solidFill>
              </a:rPr>
              <a:t>Among the factors that indicate that </a:t>
            </a:r>
            <a:r>
              <a:rPr lang="en-US" sz="2400" b="1" dirty="0" err="1">
                <a:solidFill>
                  <a:schemeClr val="accent2"/>
                </a:solidFill>
              </a:rPr>
              <a:t>cytokinins</a:t>
            </a:r>
            <a:r>
              <a:rPr lang="en-US" sz="2400" b="1" dirty="0">
                <a:solidFill>
                  <a:schemeClr val="accent2"/>
                </a:solidFill>
              </a:rPr>
              <a:t> interact directly with nucleic acids are:</a:t>
            </a:r>
          </a:p>
          <a:p>
            <a:pPr>
              <a:lnSpc>
                <a:spcPct val="150000"/>
              </a:lnSpc>
            </a:pPr>
            <a:r>
              <a:rPr lang="en-US" sz="2400" dirty="0"/>
              <a:t>1. Chemical composition of cytokinin.</a:t>
            </a:r>
          </a:p>
          <a:p>
            <a:pPr>
              <a:lnSpc>
                <a:spcPct val="150000"/>
              </a:lnSpc>
            </a:pPr>
            <a:r>
              <a:rPr lang="en-US" sz="2400" dirty="0"/>
              <a:t>2. Cytokinin stimulates and activates the synthesis of both RNA and protein.</a:t>
            </a:r>
            <a:br>
              <a:rPr lang="en-US" sz="2400" dirty="0"/>
            </a:br>
            <a:endParaRPr lang="en-US" sz="2400" dirty="0"/>
          </a:p>
        </p:txBody>
      </p:sp>
    </p:spTree>
    <p:extLst>
      <p:ext uri="{BB962C8B-B14F-4D97-AF65-F5344CB8AC3E}">
        <p14:creationId xmlns:p14="http://schemas.microsoft.com/office/powerpoint/2010/main" val="50274819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90872" y="1268760"/>
            <a:ext cx="8229600" cy="2451794"/>
          </a:xfrm>
          <a:prstGeom prst="rect">
            <a:avLst/>
          </a:prstGeom>
        </p:spPr>
        <p:txBody>
          <a:body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Any</a:t>
            </a:r>
          </a:p>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8000" b="1" i="0" u="none" strike="noStrike" kern="1200" cap="none" spc="0" normalizeH="0" baseline="0" noProof="0" dirty="0">
                <a:ln>
                  <a:noFill/>
                </a:ln>
                <a:solidFill>
                  <a:srgbClr val="008000"/>
                </a:solidFill>
                <a:effectLst/>
                <a:uLnTx/>
                <a:uFillTx/>
                <a:latin typeface="Comic Sans MS" pitchFamily="66" charset="0"/>
                <a:ea typeface="+mj-ea"/>
                <a:cs typeface="+mj-cs"/>
              </a:rPr>
              <a:t>QUESTIONS ?</a:t>
            </a:r>
          </a:p>
        </p:txBody>
      </p:sp>
    </p:spTree>
    <p:extLst>
      <p:ext uri="{BB962C8B-B14F-4D97-AF65-F5344CB8AC3E}">
        <p14:creationId xmlns:p14="http://schemas.microsoft.com/office/powerpoint/2010/main" val="343719751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C91CF179-A93E-D44B-9DE2-EB7C682B2694}"/>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1C2C3B9B-06DE-7A49-931D-F5EB459AA875}"/>
              </a:ext>
            </a:extLst>
          </p:cNvPr>
          <p:cNvSpPr txBox="1"/>
          <p:nvPr/>
        </p:nvSpPr>
        <p:spPr>
          <a:xfrm>
            <a:off x="107505" y="866947"/>
            <a:ext cx="8856983" cy="6004849"/>
          </a:xfrm>
          <a:prstGeom prst="rect">
            <a:avLst/>
          </a:prstGeom>
          <a:noFill/>
        </p:spPr>
        <p:txBody>
          <a:bodyPr wrap="square" rtlCol="0">
            <a:spAutoFit/>
          </a:bodyPr>
          <a:lstStyle/>
          <a:p>
            <a:pPr marL="342900" indent="-342900" algn="just">
              <a:lnSpc>
                <a:spcPct val="150000"/>
              </a:lnSpc>
              <a:buFont typeface="Wingdings" pitchFamily="2" charset="2"/>
              <a:buChar char="Ø"/>
            </a:pPr>
            <a:r>
              <a:rPr lang="en-US" sz="2400" dirty="0"/>
              <a:t>In the latter half of the 19th century, scientists hypothesized that tissues that have been torn or injured produce a substance that spreads to healthy cells adjacent to the wound and stimulates meristematic activity in them.</a:t>
            </a:r>
          </a:p>
          <a:p>
            <a:pPr marL="342900" indent="-342900" algn="just">
              <a:lnSpc>
                <a:spcPct val="150000"/>
              </a:lnSpc>
              <a:buFont typeface="Wingdings" pitchFamily="2" charset="2"/>
              <a:buChar char="Ø"/>
            </a:pPr>
            <a:r>
              <a:rPr lang="en-US" sz="2400" dirty="0"/>
              <a:t>One researcher demonstrated that compounds dispersed throughout the bark promote cell division in the tissue of potato tubers.</a:t>
            </a:r>
          </a:p>
          <a:p>
            <a:pPr marL="342900" indent="-342900" algn="just">
              <a:lnSpc>
                <a:spcPct val="150000"/>
              </a:lnSpc>
              <a:buFont typeface="Wingdings" pitchFamily="2" charset="2"/>
              <a:buChar char="Ø"/>
            </a:pPr>
            <a:r>
              <a:rPr lang="en-US" sz="2400" dirty="0"/>
              <a:t>Additionally, he discovered that tobacco plants' vascular tissue cells contain chemicals that promote cell division. </a:t>
            </a:r>
          </a:p>
          <a:p>
            <a:pPr algn="just">
              <a:lnSpc>
                <a:spcPct val="150000"/>
              </a:lnSpc>
            </a:pPr>
            <a:endParaRPr lang="en-US" sz="2400" dirty="0">
              <a:effectLst/>
              <a:latin typeface="+mn-lt"/>
            </a:endParaRPr>
          </a:p>
          <a:p>
            <a:pPr marL="342900" indent="-342900">
              <a:lnSpc>
                <a:spcPct val="150000"/>
              </a:lnSpc>
              <a:buFont typeface="Wingdings" pitchFamily="2" charset="2"/>
              <a:buChar char="Ø"/>
            </a:pPr>
            <a:endParaRPr lang="en-SA" dirty="0"/>
          </a:p>
        </p:txBody>
      </p:sp>
    </p:spTree>
    <p:extLst>
      <p:ext uri="{BB962C8B-B14F-4D97-AF65-F5344CB8AC3E}">
        <p14:creationId xmlns:p14="http://schemas.microsoft.com/office/powerpoint/2010/main" val="1799107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71E5035-D9AF-8042-922C-8773EFCA7054}"/>
              </a:ext>
            </a:extLst>
          </p:cNvPr>
          <p:cNvSpPr txBox="1"/>
          <p:nvPr/>
        </p:nvSpPr>
        <p:spPr>
          <a:xfrm>
            <a:off x="251520" y="1001113"/>
            <a:ext cx="7908807" cy="369332"/>
          </a:xfrm>
          <a:prstGeom prst="rect">
            <a:avLst/>
          </a:prstGeom>
          <a:noFill/>
        </p:spPr>
        <p:txBody>
          <a:bodyPr wrap="square" rtlCol="0">
            <a:spAutoFit/>
          </a:bodyPr>
          <a:lstStyle/>
          <a:p>
            <a:pPr marL="285750" indent="-285750">
              <a:buFont typeface="Wingdings" pitchFamily="2" charset="2"/>
              <a:buChar char="Ø"/>
            </a:pPr>
            <a:endParaRPr lang="en-SA" dirty="0"/>
          </a:p>
        </p:txBody>
      </p:sp>
      <p:sp>
        <p:nvSpPr>
          <p:cNvPr id="5" name="TextBox 4">
            <a:extLst>
              <a:ext uri="{FF2B5EF4-FFF2-40B4-BE49-F238E27FC236}">
                <a16:creationId xmlns:a16="http://schemas.microsoft.com/office/drawing/2014/main" id="{4488B609-CEBD-B34D-BBC6-7D55C9548247}"/>
              </a:ext>
            </a:extLst>
          </p:cNvPr>
          <p:cNvSpPr txBox="1"/>
          <p:nvPr/>
        </p:nvSpPr>
        <p:spPr>
          <a:xfrm>
            <a:off x="395536" y="1001113"/>
            <a:ext cx="8748464" cy="3913059"/>
          </a:xfrm>
          <a:prstGeom prst="rect">
            <a:avLst/>
          </a:prstGeom>
          <a:noFill/>
        </p:spPr>
        <p:txBody>
          <a:bodyPr wrap="square">
            <a:spAutoFit/>
          </a:bodyPr>
          <a:lstStyle/>
          <a:p>
            <a:pPr marL="342900" indent="-342900">
              <a:lnSpc>
                <a:spcPct val="150000"/>
              </a:lnSpc>
              <a:buFont typeface="Wingdings" pitchFamily="2" charset="2"/>
              <a:buChar char="Ø"/>
            </a:pPr>
            <a:r>
              <a:rPr lang="en-US" sz="2400" dirty="0"/>
              <a:t>Researchers have discovered the chemical compound known as kinetin, which stimulates tobacco cell development in tissue cultures.</a:t>
            </a:r>
          </a:p>
          <a:p>
            <a:pPr marL="342900" indent="-342900">
              <a:lnSpc>
                <a:spcPct val="150000"/>
              </a:lnSpc>
              <a:buFont typeface="Wingdings" pitchFamily="2" charset="2"/>
              <a:buChar char="Ø"/>
            </a:pPr>
            <a:r>
              <a:rPr lang="en-US" sz="2400" dirty="0"/>
              <a:t>As a result of the discovery of kinetin, a new era began in research on cell division in plants, and the name </a:t>
            </a:r>
            <a:r>
              <a:rPr lang="en-US" sz="2400" b="1" dirty="0">
                <a:solidFill>
                  <a:schemeClr val="accent2"/>
                </a:solidFill>
              </a:rPr>
              <a:t>cytokinin </a:t>
            </a:r>
            <a:r>
              <a:rPr lang="en-US" sz="2400" dirty="0"/>
              <a:t>was given to compounds that exhibit plant growth-regulating properties.</a:t>
            </a:r>
            <a:br>
              <a:rPr lang="en-US" sz="2400" dirty="0"/>
            </a:br>
            <a:endParaRPr lang="en-US" sz="2400" dirty="0"/>
          </a:p>
        </p:txBody>
      </p:sp>
    </p:spTree>
    <p:extLst>
      <p:ext uri="{BB962C8B-B14F-4D97-AF65-F5344CB8AC3E}">
        <p14:creationId xmlns:p14="http://schemas.microsoft.com/office/powerpoint/2010/main" val="23064028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http://upload.wikimedia.org/wikipedia/commons/b/bb/Zeatin.png">
            <a:extLst>
              <a:ext uri="{FF2B5EF4-FFF2-40B4-BE49-F238E27FC236}">
                <a16:creationId xmlns:a16="http://schemas.microsoft.com/office/drawing/2014/main" id="{44176C52-A773-8242-A7E8-4D7ACB988699}"/>
              </a:ext>
            </a:extLst>
          </p:cNvPr>
          <p:cNvPicPr>
            <a:picLocks noChangeAspect="1" noChangeArrowheads="1"/>
          </p:cNvPicPr>
          <p:nvPr/>
        </p:nvPicPr>
        <p:blipFill>
          <a:blip r:embed="rId3" cstate="print"/>
          <a:srcRect/>
          <a:stretch>
            <a:fillRect/>
          </a:stretch>
        </p:blipFill>
        <p:spPr bwMode="auto">
          <a:xfrm>
            <a:off x="1043608" y="2132856"/>
            <a:ext cx="6163432" cy="4560193"/>
          </a:xfrm>
          <a:prstGeom prst="rect">
            <a:avLst/>
          </a:prstGeom>
          <a:noFill/>
        </p:spPr>
      </p:pic>
      <p:sp>
        <p:nvSpPr>
          <p:cNvPr id="7" name="TextBox 6">
            <a:extLst>
              <a:ext uri="{FF2B5EF4-FFF2-40B4-BE49-F238E27FC236}">
                <a16:creationId xmlns:a16="http://schemas.microsoft.com/office/drawing/2014/main" id="{DC04A10F-8380-474E-A905-D5E4873C9D44}"/>
              </a:ext>
            </a:extLst>
          </p:cNvPr>
          <p:cNvSpPr txBox="1"/>
          <p:nvPr/>
        </p:nvSpPr>
        <p:spPr>
          <a:xfrm>
            <a:off x="3707904" y="1293262"/>
            <a:ext cx="1224136" cy="461665"/>
          </a:xfrm>
          <a:prstGeom prst="rect">
            <a:avLst/>
          </a:prstGeom>
          <a:noFill/>
        </p:spPr>
        <p:txBody>
          <a:bodyPr wrap="square">
            <a:spAutoFit/>
          </a:bodyPr>
          <a:lstStyle/>
          <a:p>
            <a:r>
              <a:rPr lang="en-US" sz="2400" b="1" dirty="0">
                <a:solidFill>
                  <a:srgbClr val="FF0000"/>
                </a:solidFill>
              </a:rPr>
              <a:t>Zeatin</a:t>
            </a:r>
            <a:endParaRPr lang="en-SA" sz="2400" dirty="0"/>
          </a:p>
        </p:txBody>
      </p:sp>
      <p:sp>
        <p:nvSpPr>
          <p:cNvPr id="3" name="TextBox 2">
            <a:extLst>
              <a:ext uri="{FF2B5EF4-FFF2-40B4-BE49-F238E27FC236}">
                <a16:creationId xmlns:a16="http://schemas.microsoft.com/office/drawing/2014/main" id="{18AB30A0-61A5-C344-A74B-3F58D0616B09}"/>
              </a:ext>
            </a:extLst>
          </p:cNvPr>
          <p:cNvSpPr txBox="1"/>
          <p:nvPr/>
        </p:nvSpPr>
        <p:spPr>
          <a:xfrm>
            <a:off x="179512" y="1293262"/>
            <a:ext cx="3387146" cy="461665"/>
          </a:xfrm>
          <a:prstGeom prst="rect">
            <a:avLst/>
          </a:prstGeom>
          <a:noFill/>
        </p:spPr>
        <p:txBody>
          <a:bodyPr wrap="none" rtlCol="0">
            <a:spAutoFit/>
          </a:bodyPr>
          <a:lstStyle/>
          <a:p>
            <a:r>
              <a:rPr lang="en-SA" sz="2400" dirty="0"/>
              <a:t>The common </a:t>
            </a:r>
            <a:r>
              <a:rPr lang="en-US" sz="2400" dirty="0"/>
              <a:t>compound</a:t>
            </a:r>
            <a:r>
              <a:rPr lang="en-SA" sz="2400" dirty="0"/>
              <a:t> :</a:t>
            </a:r>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D46F7D48-CC50-6844-93FE-8BF25DC4391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a:extLst>
              <a:ext uri="{FF2B5EF4-FFF2-40B4-BE49-F238E27FC236}">
                <a16:creationId xmlns:a16="http://schemas.microsoft.com/office/drawing/2014/main" id="{A77B418F-F4A5-014E-8452-38E92F48CF78}"/>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154845" y="15240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a:extLst>
              <a:ext uri="{FF2B5EF4-FFF2-40B4-BE49-F238E27FC236}">
                <a16:creationId xmlns:a16="http://schemas.microsoft.com/office/drawing/2014/main" id="{A06D8EEB-776E-2344-ACA1-25DF744698CC}"/>
              </a:ext>
            </a:extLst>
          </p:cNvPr>
          <p:cNvSpPr txBox="1"/>
          <p:nvPr/>
        </p:nvSpPr>
        <p:spPr>
          <a:xfrm>
            <a:off x="154845" y="1141512"/>
            <a:ext cx="8340019" cy="4467057"/>
          </a:xfrm>
          <a:prstGeom prst="rect">
            <a:avLst/>
          </a:prstGeom>
          <a:noFill/>
        </p:spPr>
        <p:txBody>
          <a:bodyPr wrap="square" rtlCol="0">
            <a:spAutoFit/>
          </a:bodyPr>
          <a:lstStyle/>
          <a:p>
            <a:pPr algn="just">
              <a:lnSpc>
                <a:spcPct val="150000"/>
              </a:lnSpc>
            </a:pPr>
            <a:r>
              <a:rPr lang="en-US" sz="2400" b="1" dirty="0">
                <a:solidFill>
                  <a:srgbClr val="FF0000"/>
                </a:solidFill>
              </a:rPr>
              <a:t>Distribution of cytokinin in plants:</a:t>
            </a:r>
          </a:p>
          <a:p>
            <a:pPr marL="342900" indent="-342900" algn="just">
              <a:lnSpc>
                <a:spcPct val="150000"/>
              </a:lnSpc>
              <a:buFont typeface="Wingdings" pitchFamily="2" charset="2"/>
              <a:buChar char="Ø"/>
            </a:pPr>
            <a:r>
              <a:rPr lang="en-US" sz="2400" dirty="0"/>
              <a:t>They are produced in mature areas and in areas with continuous growth effort, </a:t>
            </a:r>
            <a:endParaRPr lang="ar-SA" sz="2400" dirty="0"/>
          </a:p>
          <a:p>
            <a:pPr marL="342900" indent="-342900" algn="just">
              <a:lnSpc>
                <a:spcPct val="150000"/>
              </a:lnSpc>
              <a:buFont typeface="Wingdings" pitchFamily="2" charset="2"/>
              <a:buChar char="Ø"/>
            </a:pPr>
            <a:r>
              <a:rPr lang="en-US" sz="2400" dirty="0"/>
              <a:t>meaning that </a:t>
            </a:r>
            <a:r>
              <a:rPr lang="en-US" sz="2400" dirty="0" err="1"/>
              <a:t>cytokinins</a:t>
            </a:r>
            <a:r>
              <a:rPr lang="en-US" sz="2400" dirty="0"/>
              <a:t> are abundant in </a:t>
            </a:r>
            <a:r>
              <a:rPr lang="en-US" sz="2400" b="1" dirty="0">
                <a:solidFill>
                  <a:schemeClr val="accent2"/>
                </a:solidFill>
              </a:rPr>
              <a:t>the roots, young leaves and developing fruits</a:t>
            </a:r>
            <a:r>
              <a:rPr lang="en-US" sz="2400" dirty="0"/>
              <a:t>. </a:t>
            </a:r>
            <a:endParaRPr lang="ar-SA" sz="2400" dirty="0"/>
          </a:p>
          <a:p>
            <a:pPr marL="342900" indent="-342900" algn="just">
              <a:lnSpc>
                <a:spcPct val="150000"/>
              </a:lnSpc>
              <a:buFont typeface="Wingdings" pitchFamily="2" charset="2"/>
              <a:buChar char="Ø"/>
            </a:pPr>
            <a:r>
              <a:rPr lang="en-US" sz="2400" dirty="0" err="1"/>
              <a:t>Cytokinins</a:t>
            </a:r>
            <a:r>
              <a:rPr lang="en-US" sz="2400" dirty="0"/>
              <a:t> are formed in the roots especially during the seedling stage and then move to the upper parts of the plant through the wood.</a:t>
            </a:r>
            <a:endParaRPr lang="en-SA" sz="2400" dirty="0"/>
          </a:p>
        </p:txBody>
      </p:sp>
    </p:spTree>
    <p:extLst>
      <p:ext uri="{BB962C8B-B14F-4D97-AF65-F5344CB8AC3E}">
        <p14:creationId xmlns:p14="http://schemas.microsoft.com/office/powerpoint/2010/main" val="142994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18522"/>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519739E0-736E-EC4B-85E1-5B28DE11C835}"/>
              </a:ext>
            </a:extLst>
          </p:cNvPr>
          <p:cNvSpPr txBox="1"/>
          <p:nvPr/>
        </p:nvSpPr>
        <p:spPr>
          <a:xfrm>
            <a:off x="215516" y="855234"/>
            <a:ext cx="8712968" cy="5575052"/>
          </a:xfrm>
          <a:prstGeom prst="rect">
            <a:avLst/>
          </a:prstGeom>
          <a:noFill/>
        </p:spPr>
        <p:txBody>
          <a:bodyPr wrap="square" rtlCol="0">
            <a:spAutoFit/>
          </a:bodyPr>
          <a:lstStyle/>
          <a:p>
            <a:pPr marL="342900" indent="-342900">
              <a:lnSpc>
                <a:spcPct val="150000"/>
              </a:lnSpc>
              <a:buFont typeface="Wingdings" pitchFamily="2" charset="2"/>
              <a:buChar char="Ø"/>
            </a:pPr>
            <a:r>
              <a:rPr lang="en-US" sz="2400" dirty="0"/>
              <a:t>Although they cannot move on their own, they are essentially carried by the xylem tissue from the roots to every area of the plant.</a:t>
            </a:r>
          </a:p>
          <a:p>
            <a:pPr marL="342900" indent="-342900">
              <a:lnSpc>
                <a:spcPct val="150000"/>
              </a:lnSpc>
              <a:buFont typeface="Wingdings" pitchFamily="2" charset="2"/>
              <a:buChar char="Ø"/>
            </a:pPr>
            <a:r>
              <a:rPr lang="en-US" sz="2400" dirty="0"/>
              <a:t> i.e., they are carried in the transpiration current inside the plant, i.e., their movement is passive. </a:t>
            </a:r>
          </a:p>
          <a:p>
            <a:pPr marL="342900" indent="-342900">
              <a:lnSpc>
                <a:spcPct val="150000"/>
              </a:lnSpc>
              <a:buFont typeface="Wingdings" pitchFamily="2" charset="2"/>
              <a:buChar char="Ø"/>
            </a:pPr>
            <a:r>
              <a:rPr lang="en-US" sz="2400" dirty="0"/>
              <a:t>This has been proven when </a:t>
            </a:r>
            <a:r>
              <a:rPr lang="en-US" sz="2400" dirty="0">
                <a:solidFill>
                  <a:schemeClr val="accent2"/>
                </a:solidFill>
              </a:rPr>
              <a:t>bleeding</a:t>
            </a:r>
            <a:r>
              <a:rPr lang="en-US" sz="2400" dirty="0"/>
              <a:t> occurs in the case of the grape stem; it was found that the aqueous fluid from the bleeding contains a large amount of cytokines.</a:t>
            </a:r>
          </a:p>
          <a:p>
            <a:pPr marL="342900" indent="-342900">
              <a:lnSpc>
                <a:spcPct val="150000"/>
              </a:lnSpc>
              <a:buFont typeface="Wingdings" pitchFamily="2" charset="2"/>
              <a:buChar char="Ø"/>
            </a:pPr>
            <a:endParaRPr lang="en-SA"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ndParaRPr>
          </a:p>
          <a:p>
            <a:pPr>
              <a:lnSpc>
                <a:spcPct val="150000"/>
              </a:lnSpc>
            </a:pPr>
            <a:endParaRPr lang="en-US" sz="2400" dirty="0"/>
          </a:p>
        </p:txBody>
      </p:sp>
      <p:sp>
        <p:nvSpPr>
          <p:cNvPr id="5" name="TextBox 4">
            <a:extLst>
              <a:ext uri="{FF2B5EF4-FFF2-40B4-BE49-F238E27FC236}">
                <a16:creationId xmlns:a16="http://schemas.microsoft.com/office/drawing/2014/main" id="{0AD32613-A0EB-324A-BD22-78E2A28740EB}"/>
              </a:ext>
            </a:extLst>
          </p:cNvPr>
          <p:cNvSpPr txBox="1"/>
          <p:nvPr/>
        </p:nvSpPr>
        <p:spPr>
          <a:xfrm>
            <a:off x="29470" y="230735"/>
            <a:ext cx="6270721" cy="523220"/>
          </a:xfrm>
          <a:prstGeom prst="rect">
            <a:avLst/>
          </a:prstGeom>
          <a:noFill/>
        </p:spPr>
        <p:txBody>
          <a:bodyPr wrap="square">
            <a:spAutoFit/>
          </a:bodyPr>
          <a:lstStyle/>
          <a:p>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Cytokines transport</a:t>
            </a:r>
            <a:endParaRPr lang="en-SA" sz="28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B6752F50-05BB-824B-AF29-D8CEFFA1C7DE}"/>
              </a:ext>
            </a:extLst>
          </p:cNvPr>
          <p:cNvSpPr txBox="1"/>
          <p:nvPr/>
        </p:nvSpPr>
        <p:spPr>
          <a:xfrm>
            <a:off x="144831" y="836712"/>
            <a:ext cx="8854338" cy="5021055"/>
          </a:xfrm>
          <a:prstGeom prst="rect">
            <a:avLst/>
          </a:prstGeom>
          <a:noFill/>
        </p:spPr>
        <p:txBody>
          <a:bodyPr wrap="square" rtlCol="0">
            <a:spAutoFit/>
          </a:bodyPr>
          <a:lstStyle/>
          <a:p>
            <a:pPr algn="just">
              <a:lnSpc>
                <a:spcPct val="150000"/>
              </a:lnSpc>
            </a:pPr>
            <a:r>
              <a:rPr lang="en-US" sz="2400" b="1" dirty="0">
                <a:solidFill>
                  <a:srgbClr val="FF0000"/>
                </a:solidFill>
              </a:rPr>
              <a:t>1- Cell division</a:t>
            </a:r>
          </a:p>
          <a:p>
            <a:pPr marL="342900" indent="-342900" algn="just">
              <a:lnSpc>
                <a:spcPct val="150000"/>
              </a:lnSpc>
              <a:buFont typeface="Wingdings" pitchFamily="2" charset="2"/>
              <a:buChar char="Ø"/>
            </a:pPr>
            <a:r>
              <a:rPr lang="en-US" sz="2400" dirty="0"/>
              <a:t>The most important function of cytokinin is its effect on cell division, and this characteristic is taken as a basis to prove the presence of cytokinin in many biological tests. However, it became clear from experiments that auxin must be present in experiments on callus of tobacco stem marrow.</a:t>
            </a:r>
          </a:p>
          <a:p>
            <a:pPr marL="342900" indent="-342900" algn="just">
              <a:lnSpc>
                <a:spcPct val="150000"/>
              </a:lnSpc>
              <a:buFont typeface="Wingdings" pitchFamily="2" charset="2"/>
              <a:buChar char="Ø"/>
            </a:pPr>
            <a:r>
              <a:rPr lang="en-US" sz="2400" dirty="0"/>
              <a:t>It became clear that adding auxin alone to the environment causes an increase in cell size only without division, and vice versa, adding cytokinin alone to the environment does not cause cell division.</a:t>
            </a:r>
            <a:endParaRPr lang="en-SA" sz="2400" dirty="0"/>
          </a:p>
        </p:txBody>
      </p:sp>
      <p:sp>
        <p:nvSpPr>
          <p:cNvPr id="5" name="TextBox 4">
            <a:extLst>
              <a:ext uri="{FF2B5EF4-FFF2-40B4-BE49-F238E27FC236}">
                <a16:creationId xmlns:a16="http://schemas.microsoft.com/office/drawing/2014/main" id="{AA128AA0-5551-FF41-8EA1-5C11D9234ECB}"/>
              </a:ext>
            </a:extLst>
          </p:cNvPr>
          <p:cNvSpPr txBox="1"/>
          <p:nvPr/>
        </p:nvSpPr>
        <p:spPr>
          <a:xfrm>
            <a:off x="0" y="156746"/>
            <a:ext cx="4715434" cy="523220"/>
          </a:xfrm>
          <a:prstGeom prst="rect">
            <a:avLst/>
          </a:prstGeom>
          <a:noFill/>
        </p:spPr>
        <p:txBody>
          <a:bodyPr wrap="square">
            <a:spAutoFit/>
          </a:bodyPr>
          <a:lstStyle/>
          <a:p>
            <a:pPr algn="ctr"/>
            <a:r>
              <a:rPr lang="en-U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function of cytokines</a:t>
            </a:r>
            <a:endParaRPr lang="en-SA" sz="2800" dirty="0"/>
          </a:p>
        </p:txBody>
      </p:sp>
    </p:spTree>
    <p:extLst>
      <p:ext uri="{BB962C8B-B14F-4D97-AF65-F5344CB8AC3E}">
        <p14:creationId xmlns:p14="http://schemas.microsoft.com/office/powerpoint/2010/main" val="34078765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EC2727-B009-A34C-98EE-F6932768E62D}"/>
              </a:ext>
            </a:extLst>
          </p:cNvPr>
          <p:cNvSpPr>
            <a:spLocks noGrp="1"/>
          </p:cNvSpPr>
          <p:nvPr>
            <p:ph idx="1"/>
          </p:nvPr>
        </p:nvSpPr>
        <p:spPr>
          <a:xfrm>
            <a:off x="323528" y="1052736"/>
            <a:ext cx="8568952" cy="5328592"/>
          </a:xfrm>
        </p:spPr>
        <p:txBody>
          <a:bodyPr/>
          <a:lstStyle/>
          <a:p>
            <a:pPr algn="just">
              <a:lnSpc>
                <a:spcPct val="150000"/>
              </a:lnSpc>
              <a:buFont typeface="Wingdings" pitchFamily="2" charset="2"/>
              <a:buChar char="Ø"/>
            </a:pPr>
            <a:r>
              <a:rPr lang="en-US" sz="2400" dirty="0"/>
              <a:t>When auxin and cytokinin are added to the environment, rapid cell division occurs and the callus tissue grows and increases in size. That is, it becomes clear that cytokinin and auxin are necessary together for cell division to occur.</a:t>
            </a:r>
          </a:p>
          <a:p>
            <a:pPr algn="just">
              <a:lnSpc>
                <a:spcPct val="150000"/>
              </a:lnSpc>
              <a:buFont typeface="Wingdings" pitchFamily="2" charset="2"/>
              <a:buChar char="Ø"/>
            </a:pPr>
            <a:r>
              <a:rPr lang="en-US" sz="2400" dirty="0"/>
              <a:t>If kinetin is added more than auxin, it stimulates stems and leaves.</a:t>
            </a:r>
          </a:p>
          <a:p>
            <a:pPr algn="just">
              <a:lnSpc>
                <a:spcPct val="150000"/>
              </a:lnSpc>
              <a:buFont typeface="Wingdings" pitchFamily="2" charset="2"/>
              <a:buChar char="Ø"/>
            </a:pPr>
            <a:r>
              <a:rPr lang="en-US" sz="2400" dirty="0"/>
              <a:t>If kinetin is added less than auxin, it stimulates roots.</a:t>
            </a:r>
          </a:p>
        </p:txBody>
      </p:sp>
      <p:pic>
        <p:nvPicPr>
          <p:cNvPr id="4" name="Picture 2">
            <a:extLst>
              <a:ext uri="{FF2B5EF4-FFF2-40B4-BE49-F238E27FC236}">
                <a16:creationId xmlns:a16="http://schemas.microsoft.com/office/drawing/2014/main" id="{2206DDFC-999D-F647-BC72-69FFF83EA2D1}"/>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2519" r="13031" b="89453"/>
          <a:stretch/>
        </p:blipFill>
        <p:spPr bwMode="auto">
          <a:xfrm>
            <a:off x="2445" y="0"/>
            <a:ext cx="9141555" cy="83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82926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9019</TotalTime>
  <Words>1384</Words>
  <Application>Microsoft Macintosh PowerPoint</Application>
  <PresentationFormat>On-screen Show (4:3)</PresentationFormat>
  <Paragraphs>76</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Born Addict</vt:lpstr>
      <vt:lpstr>Calibri</vt:lpstr>
      <vt:lpstr>Calibri Light</vt:lpstr>
      <vt:lpstr>Comic Sans MS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إثبات أن الـ DNA هو المادة الوراثية.</dc:title>
  <dc:creator>defrawy</dc:creator>
  <cp:lastModifiedBy>Microsoft Office User</cp:lastModifiedBy>
  <cp:revision>3824</cp:revision>
  <dcterms:created xsi:type="dcterms:W3CDTF">1997-09-01T07:53:11Z</dcterms:created>
  <dcterms:modified xsi:type="dcterms:W3CDTF">2025-03-09T08:23:12Z</dcterms:modified>
</cp:coreProperties>
</file>