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8" r:id="rId1"/>
  </p:sldMasterIdLst>
  <p:notesMasterIdLst>
    <p:notesMasterId r:id="rId31"/>
  </p:notesMasterIdLst>
  <p:sldIdLst>
    <p:sldId id="350" r:id="rId2"/>
    <p:sldId id="500" r:id="rId3"/>
    <p:sldId id="569" r:id="rId4"/>
    <p:sldId id="429" r:id="rId5"/>
    <p:sldId id="493" r:id="rId6"/>
    <p:sldId id="570" r:id="rId7"/>
    <p:sldId id="525" r:id="rId8"/>
    <p:sldId id="527" r:id="rId9"/>
    <p:sldId id="571" r:id="rId10"/>
    <p:sldId id="526" r:id="rId11"/>
    <p:sldId id="528" r:id="rId12"/>
    <p:sldId id="534" r:id="rId13"/>
    <p:sldId id="530" r:id="rId14"/>
    <p:sldId id="535" r:id="rId15"/>
    <p:sldId id="581" r:id="rId16"/>
    <p:sldId id="536" r:id="rId17"/>
    <p:sldId id="537" r:id="rId18"/>
    <p:sldId id="269" r:id="rId19"/>
    <p:sldId id="538" r:id="rId20"/>
    <p:sldId id="574" r:id="rId21"/>
    <p:sldId id="540" r:id="rId22"/>
    <p:sldId id="541" r:id="rId23"/>
    <p:sldId id="542" r:id="rId24"/>
    <p:sldId id="579" r:id="rId25"/>
    <p:sldId id="580" r:id="rId26"/>
    <p:sldId id="578" r:id="rId27"/>
    <p:sldId id="582" r:id="rId28"/>
    <p:sldId id="583" r:id="rId29"/>
    <p:sldId id="524" r:id="rId30"/>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CC00"/>
    <a:srgbClr val="FF9900"/>
    <a:srgbClr val="800080"/>
    <a:srgbClr val="008000"/>
    <a:srgbClr val="0099CC"/>
    <a:srgbClr val="003300"/>
    <a:srgbClr val="3C845E"/>
    <a:srgbClr val="2A96B0"/>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7765" autoAdjust="0"/>
    <p:restoredTop sz="93915" autoAdjust="0"/>
  </p:normalViewPr>
  <p:slideViewPr>
    <p:cSldViewPr>
      <p:cViewPr varScale="1">
        <p:scale>
          <a:sx n="91" d="100"/>
          <a:sy n="91" d="100"/>
        </p:scale>
        <p:origin x="568"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41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endParaRPr lang="en-US"/>
          </a:p>
        </p:txBody>
      </p:sp>
      <p:sp>
        <p:nvSpPr>
          <p:cNvPr id="79875"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200">
                <a:latin typeface="+mn-lt"/>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9878"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endParaRPr lang="en-US"/>
          </a:p>
        </p:txBody>
      </p:sp>
      <p:sp>
        <p:nvSpPr>
          <p:cNvPr id="79879"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fontAlgn="auto" hangingPunct="1">
              <a:spcBef>
                <a:spcPts val="0"/>
              </a:spcBef>
              <a:spcAft>
                <a:spcPts val="0"/>
              </a:spcAft>
              <a:defRPr sz="1200">
                <a:latin typeface="+mn-lt"/>
                <a:cs typeface="Arial" panose="020B0604020202020204" pitchFamily="34" charset="0"/>
              </a:defRPr>
            </a:lvl1pPr>
          </a:lstStyle>
          <a:p>
            <a:pPr>
              <a:defRPr/>
            </a:pPr>
            <a:fld id="{7B542A9C-F43C-47BF-BBF7-0FF0718C5F1B}" type="slidenum">
              <a:rPr lang="ar-SA" altLang="en-US"/>
              <a:pPr>
                <a:defRPr/>
              </a:pPr>
              <a:t>‹#›</a:t>
            </a:fld>
            <a:endParaRPr lang="en-US" altLang="en-US"/>
          </a:p>
        </p:txBody>
      </p:sp>
    </p:spTree>
    <p:extLst>
      <p:ext uri="{BB962C8B-B14F-4D97-AF65-F5344CB8AC3E}">
        <p14:creationId xmlns:p14="http://schemas.microsoft.com/office/powerpoint/2010/main" val="18424759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D4C3917-AFAB-4045-82FB-8BCA18569B9D}" type="slidenum">
              <a:rPr lang="ar-SA" altLang="en-US"/>
              <a:pPr>
                <a:defRPr/>
              </a:pPr>
              <a:t>‹#›</a:t>
            </a:fld>
            <a:endParaRPr lang="en-US" altLang="en-US"/>
          </a:p>
        </p:txBody>
      </p:sp>
    </p:spTree>
    <p:extLst>
      <p:ext uri="{BB962C8B-B14F-4D97-AF65-F5344CB8AC3E}">
        <p14:creationId xmlns:p14="http://schemas.microsoft.com/office/powerpoint/2010/main" val="1337373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016766C-D843-447C-86BC-B2BF6E0D165E}"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1075462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6CDAA4A-B9C8-4E94-AAB2-7FF324F202EE}"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2435934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8C015CD-E8C1-4268-8A3E-8B13E2A4812F}" type="slidenum">
              <a:rPr lang="ar-SA" altLang="en-US"/>
              <a:pPr>
                <a:defRPr/>
              </a:pPr>
              <a:t>‹#›</a:t>
            </a:fld>
            <a:endParaRPr lang="en-US" altLang="en-US"/>
          </a:p>
        </p:txBody>
      </p:sp>
    </p:spTree>
    <p:extLst>
      <p:ext uri="{BB962C8B-B14F-4D97-AF65-F5344CB8AC3E}">
        <p14:creationId xmlns:p14="http://schemas.microsoft.com/office/powerpoint/2010/main" val="3441853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7A2DD34-050D-4742-B327-1F908663CDC0}"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1614132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2E1DBE3E-73BF-4747-83B0-9B5839F955EB}"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1063082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F3751EFE-710D-4722-8698-8615B8E3FD99}"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3345414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801B069-39D0-4779-9ABB-81AF75167A62}" type="slidenum">
              <a:rPr lang="ar-SA" altLang="en-US"/>
              <a:pPr>
                <a:defRPr/>
              </a:pPr>
              <a:t>‹#›</a:t>
            </a:fld>
            <a:endParaRPr lang="en-US" altLang="en-US"/>
          </a:p>
        </p:txBody>
      </p:sp>
    </p:spTree>
    <p:extLst>
      <p:ext uri="{BB962C8B-B14F-4D97-AF65-F5344CB8AC3E}">
        <p14:creationId xmlns:p14="http://schemas.microsoft.com/office/powerpoint/2010/main" val="312448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5D02EC41-8FBA-4576-B117-E42A789395AA}"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2791018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817AF640-CC1C-498D-ACC3-3FC94831D5E5}"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408868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8C994F9A-4C41-4054-B142-AAF257A84347}"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865317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3835B16C-748F-4A4E-8454-EF66A71500E4}" type="slidenum">
              <a:rPr lang="ar-SA"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08" r:id="rId1"/>
    <p:sldLayoutId id="2147483809" r:id="rId2"/>
    <p:sldLayoutId id="2147483811" r:id="rId3"/>
    <p:sldLayoutId id="2147483812" r:id="rId4"/>
    <p:sldLayoutId id="2147483813" r:id="rId5"/>
    <p:sldLayoutId id="2147483810" r:id="rId6"/>
    <p:sldLayoutId id="2147483814" r:id="rId7"/>
    <p:sldLayoutId id="2147483815" r:id="rId8"/>
    <p:sldLayoutId id="2147483816" r:id="rId9"/>
    <p:sldLayoutId id="2147483817" r:id="rId10"/>
    <p:sldLayoutId id="2147483818"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2" name="Picture 2">
            <a:extLst>
              <a:ext uri="{FF2B5EF4-FFF2-40B4-BE49-F238E27FC236}">
                <a16:creationId xmlns:a16="http://schemas.microsoft.com/office/drawing/2014/main" id="{AD3B3EF7-FBC7-492F-9055-FA2E3D2A77D9}"/>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797141" y="2204864"/>
            <a:ext cx="7584844" cy="288032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 Box 9"/>
          <p:cNvSpPr txBox="1">
            <a:spLocks noChangeArrowheads="1"/>
          </p:cNvSpPr>
          <p:nvPr/>
        </p:nvSpPr>
        <p:spPr bwMode="auto">
          <a:xfrm>
            <a:off x="1174087" y="2613972"/>
            <a:ext cx="6583171"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4400" b="1" spc="3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rn Addict" pitchFamily="2" charset="0"/>
              </a:rPr>
              <a:t>Plant growth and regulators </a:t>
            </a:r>
            <a:endParaRPr lang="ar-EG" sz="4400" b="1" spc="3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rn Addict" pitchFamily="2" charset="0"/>
            </a:endParaRPr>
          </a:p>
          <a:p>
            <a:pPr algn="ctr"/>
            <a:r>
              <a:rPr lang="en-US" sz="4000" b="1" spc="3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rn Addict" pitchFamily="2" charset="0"/>
              </a:rPr>
              <a:t>BOT 373</a:t>
            </a:r>
            <a:endParaRPr lang="it-IT" sz="4000" b="1" spc="3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rn Addict" pitchFamily="2" charset="0"/>
            </a:endParaRPr>
          </a:p>
        </p:txBody>
      </p:sp>
      <p:sp>
        <p:nvSpPr>
          <p:cNvPr id="4" name="Rectangle 3"/>
          <p:cNvSpPr/>
          <p:nvPr/>
        </p:nvSpPr>
        <p:spPr>
          <a:xfrm>
            <a:off x="1049353" y="252259"/>
            <a:ext cx="6832640" cy="1200329"/>
          </a:xfrm>
          <a:prstGeom prst="rect">
            <a:avLst/>
          </a:prstGeom>
        </p:spPr>
        <p:txBody>
          <a:bodyPr wrap="none">
            <a:spAutoFit/>
          </a:bodyPr>
          <a:lstStyle/>
          <a:p>
            <a:pPr algn="ctr"/>
            <a:r>
              <a:rPr lang="en-US" sz="2400" b="1" dirty="0"/>
              <a:t>KINGDOOM OF SAUDI ARABIA</a:t>
            </a:r>
            <a:endParaRPr lang="en-US" sz="2400" dirty="0"/>
          </a:p>
          <a:p>
            <a:pPr algn="ctr"/>
            <a:r>
              <a:rPr lang="en-US" sz="2400" b="1" dirty="0"/>
              <a:t>King Saud University  </a:t>
            </a:r>
          </a:p>
          <a:p>
            <a:pPr algn="ctr"/>
            <a:r>
              <a:rPr lang="en-US" sz="2400" b="1" dirty="0"/>
              <a:t>College of Sciences  -  Botany and Microbiology Dep.</a:t>
            </a:r>
          </a:p>
        </p:txBody>
      </p:sp>
      <p:cxnSp>
        <p:nvCxnSpPr>
          <p:cNvPr id="20" name="Straight Connector 19"/>
          <p:cNvCxnSpPr/>
          <p:nvPr/>
        </p:nvCxnSpPr>
        <p:spPr>
          <a:xfrm>
            <a:off x="0" y="1700808"/>
            <a:ext cx="9144000" cy="0"/>
          </a:xfrm>
          <a:prstGeom prst="line">
            <a:avLst/>
          </a:prstGeom>
          <a:ln w="28575"/>
        </p:spPr>
        <p:style>
          <a:lnRef idx="2">
            <a:schemeClr val="accent1"/>
          </a:lnRef>
          <a:fillRef idx="0">
            <a:schemeClr val="accent1"/>
          </a:fillRef>
          <a:effectRef idx="1">
            <a:schemeClr val="accent1"/>
          </a:effectRef>
          <a:fontRef idx="minor">
            <a:schemeClr val="tx1"/>
          </a:fontRef>
        </p:style>
      </p:cxnSp>
      <p:sp>
        <p:nvSpPr>
          <p:cNvPr id="9" name="Rectangle 8"/>
          <p:cNvSpPr/>
          <p:nvPr/>
        </p:nvSpPr>
        <p:spPr>
          <a:xfrm>
            <a:off x="2338548" y="5441708"/>
            <a:ext cx="4693914" cy="723596"/>
          </a:xfrm>
          <a:prstGeom prst="rect">
            <a:avLst/>
          </a:prstGeom>
        </p:spPr>
        <p:txBody>
          <a:bodyPr wrap="none">
            <a:spAutoFit/>
          </a:bodyPr>
          <a:lstStyle/>
          <a:p>
            <a:pPr algn="ctr">
              <a:lnSpc>
                <a:spcPct val="200000"/>
              </a:lnSpc>
              <a:defRPr/>
            </a:pPr>
            <a:r>
              <a:rPr lang="en-US" sz="2400" b="1" spc="50" dirty="0">
                <a:ln w="11430"/>
                <a:solidFill>
                  <a:srgbClr val="0033CC"/>
                </a:solidFill>
                <a:effectLst>
                  <a:outerShdw blurRad="76200" dist="50800" dir="5400000" algn="tl" rotWithShape="0">
                    <a:srgbClr val="000000">
                      <a:alpha val="65000"/>
                    </a:srgbClr>
                  </a:outerShdw>
                </a:effectLst>
                <a:latin typeface="Comic Sans MS" pitchFamily="66" charset="0"/>
                <a:ea typeface="+mj-ea"/>
                <a:cs typeface="+mj-cs"/>
              </a:rPr>
              <a:t>Dr. Abdulrahman AL-</a:t>
            </a:r>
            <a:r>
              <a:rPr lang="en-US" sz="2400" b="1" spc="50" dirty="0" err="1">
                <a:ln w="11430"/>
                <a:solidFill>
                  <a:srgbClr val="0033CC"/>
                </a:solidFill>
                <a:effectLst>
                  <a:outerShdw blurRad="76200" dist="50800" dir="5400000" algn="tl" rotWithShape="0">
                    <a:srgbClr val="000000">
                      <a:alpha val="65000"/>
                    </a:srgbClr>
                  </a:outerShdw>
                </a:effectLst>
                <a:latin typeface="Comic Sans MS" pitchFamily="66" charset="0"/>
                <a:ea typeface="+mj-ea"/>
                <a:cs typeface="+mj-cs"/>
              </a:rPr>
              <a:t>hash</a:t>
            </a:r>
            <a:r>
              <a:rPr lang="en-US" sz="2400" b="1" spc="50" dirty="0" err="1">
                <a:ln w="11430"/>
                <a:solidFill>
                  <a:srgbClr val="0033CC"/>
                </a:solidFill>
                <a:effectLst>
                  <a:outerShdw blurRad="76200" dist="50800" dir="5400000" algn="tl" rotWithShape="0">
                    <a:srgbClr val="000000">
                      <a:alpha val="65000"/>
                    </a:srgbClr>
                  </a:outerShdw>
                </a:effectLst>
                <a:latin typeface="Comic Sans MS" pitchFamily="66" charset="0"/>
              </a:rPr>
              <a:t>imi</a:t>
            </a:r>
            <a:endParaRPr lang="en-US" sz="2400" b="1" spc="50" dirty="0">
              <a:ln w="11430"/>
              <a:solidFill>
                <a:srgbClr val="0033CC"/>
              </a:solidFill>
              <a:effectLst>
                <a:outerShdw blurRad="76200" dist="50800" dir="5400000" algn="tl" rotWithShape="0">
                  <a:srgbClr val="000000">
                    <a:alpha val="65000"/>
                  </a:srgbClr>
                </a:outerShdw>
              </a:effectLst>
              <a:latin typeface="Comic Sans MS" pitchFamily="66" charset="0"/>
              <a:ea typeface="+mj-ea"/>
              <a:cs typeface="+mj-cs"/>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0A37362A-42C0-704C-96F0-44F88172FD78}"/>
              </a:ext>
            </a:extLst>
          </p:cNvPr>
          <p:cNvSpPr txBox="1"/>
          <p:nvPr/>
        </p:nvSpPr>
        <p:spPr>
          <a:xfrm>
            <a:off x="251520" y="813974"/>
            <a:ext cx="8208105" cy="5990551"/>
          </a:xfrm>
          <a:prstGeom prst="rect">
            <a:avLst/>
          </a:prstGeom>
          <a:noFill/>
        </p:spPr>
        <p:txBody>
          <a:bodyPr wrap="square" rtlCol="0">
            <a:spAutoFit/>
          </a:bodyPr>
          <a:lstStyle/>
          <a:p>
            <a:pPr marL="0" indent="0" algn="just">
              <a:lnSpc>
                <a:spcPct val="150000"/>
              </a:lnSpc>
              <a:buNone/>
            </a:pPr>
            <a:endParaRPr lang="en-US" sz="1800" b="1" dirty="0"/>
          </a:p>
          <a:p>
            <a:pPr marL="0" indent="0" algn="just">
              <a:lnSpc>
                <a:spcPct val="150000"/>
              </a:lnSpc>
              <a:buNone/>
            </a:pPr>
            <a:r>
              <a:rPr lang="en-US" sz="2400" b="1" dirty="0"/>
              <a:t>3- Cell differentiation:</a:t>
            </a:r>
          </a:p>
          <a:p>
            <a:pPr marL="0" indent="0" algn="just">
              <a:lnSpc>
                <a:spcPct val="150000"/>
              </a:lnSpc>
              <a:buNone/>
            </a:pPr>
            <a:r>
              <a:rPr lang="en-US" sz="2400" dirty="0"/>
              <a:t>It participates with growth-stimulating hormones in cell differentiation and specialization, so that it activates differentiation genes at the level of the nucleus in the cell and activates the genes that encode for enzymes specific to differentiation to perform their function according to their location in the plant body, so that it has a clear role in differentiating the cells resulting from the cambium to the bark, and auxin contributes to differentiating the cells to wood.</a:t>
            </a:r>
            <a:endParaRPr lang="en-SA" sz="2400" dirty="0">
              <a:solidFill>
                <a:schemeClr val="accent4"/>
              </a:solidFill>
            </a:endParaRPr>
          </a:p>
          <a:p>
            <a:pPr>
              <a:lnSpc>
                <a:spcPct val="150000"/>
              </a:lnSpc>
            </a:pPr>
            <a:endParaRPr lang="en-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0747" y="22029"/>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DE70E94E-A805-234B-851A-82AB4CD71F87}"/>
              </a:ext>
            </a:extLst>
          </p:cNvPr>
          <p:cNvSpPr txBox="1"/>
          <p:nvPr/>
        </p:nvSpPr>
        <p:spPr>
          <a:xfrm>
            <a:off x="-26059" y="1052736"/>
            <a:ext cx="8786271" cy="5575052"/>
          </a:xfrm>
          <a:prstGeom prst="rect">
            <a:avLst/>
          </a:prstGeom>
          <a:noFill/>
        </p:spPr>
        <p:txBody>
          <a:bodyPr wrap="square" rtlCol="0">
            <a:spAutoFit/>
          </a:bodyPr>
          <a:lstStyle/>
          <a:p>
            <a:pPr algn="just">
              <a:lnSpc>
                <a:spcPct val="150000"/>
              </a:lnSpc>
            </a:pPr>
            <a:r>
              <a:rPr lang="en-US" sz="2400" b="1" dirty="0"/>
              <a:t>4. Flowers:</a:t>
            </a:r>
            <a:endParaRPr lang="ar-SA" sz="2400" b="1" dirty="0"/>
          </a:p>
          <a:p>
            <a:pPr algn="just">
              <a:lnSpc>
                <a:spcPct val="150000"/>
              </a:lnSpc>
            </a:pPr>
            <a:r>
              <a:rPr lang="en-US" sz="2400" dirty="0"/>
              <a:t> It is well recognized that a plant's internal genetic system and hormonal system, particularly gibberellins, both influence the process of determining the floral sex.</a:t>
            </a:r>
            <a:br>
              <a:rPr lang="en-US" sz="2400" dirty="0"/>
            </a:br>
            <a:r>
              <a:rPr lang="en-US" sz="2400" dirty="0"/>
              <a:t>Gibberellin use results in a decrease in the percentage of female flower formation and an increase in the dominance of male flower</a:t>
            </a:r>
            <a:r>
              <a:rPr lang="ar-SA" sz="2400" dirty="0"/>
              <a:t> </a:t>
            </a:r>
            <a:r>
              <a:rPr lang="en-US" sz="2400" dirty="0"/>
              <a:t>formation.</a:t>
            </a:r>
            <a:br>
              <a:rPr lang="en-US" sz="2400" dirty="0"/>
            </a:br>
            <a:r>
              <a:rPr lang="en-US" sz="2400" dirty="0"/>
              <a:t>In addition, these hormones drive male flowers to bloom earlier and female blossoms later. For example, cucurbit plants produce male blooms when female plants are treated with gibberellins.</a:t>
            </a:r>
            <a:endParaRPr lang="en-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B269C8F7-A0C8-FA42-8A56-8B5E5D957FA7}"/>
              </a:ext>
            </a:extLst>
          </p:cNvPr>
          <p:cNvSpPr txBox="1"/>
          <p:nvPr/>
        </p:nvSpPr>
        <p:spPr>
          <a:xfrm>
            <a:off x="207169" y="818456"/>
            <a:ext cx="8729662" cy="5021055"/>
          </a:xfrm>
          <a:prstGeom prst="rect">
            <a:avLst/>
          </a:prstGeom>
          <a:noFill/>
        </p:spPr>
        <p:txBody>
          <a:bodyPr wrap="square" rtlCol="0">
            <a:spAutoFit/>
          </a:bodyPr>
          <a:lstStyle/>
          <a:p>
            <a:pPr>
              <a:lnSpc>
                <a:spcPct val="150000"/>
              </a:lnSpc>
            </a:pPr>
            <a:r>
              <a:rPr lang="en-US" sz="2400" b="1" dirty="0"/>
              <a:t>5- Fruits: </a:t>
            </a:r>
            <a:endParaRPr lang="ar-SA" sz="2400" b="1" dirty="0"/>
          </a:p>
          <a:p>
            <a:pPr>
              <a:lnSpc>
                <a:spcPct val="150000"/>
              </a:lnSpc>
            </a:pPr>
            <a:r>
              <a:rPr lang="en-US" sz="2400" dirty="0"/>
              <a:t>It has a prominent role in the formation of seedless fruits in cooperation with auxin. Its importance lies in increasing the size of the fruit cells until they reach the stage of maturity. In seedless fruits, an increase in the concentration of gibberellin and auxin was found in the cells surrounding the ovary to complete the fruit’s maturity. If the fruit enters the stage of maturity, the ethylene hormone begins to be active with increased cell respiration, and with it the concentration of gibberellin gradually decreases.</a:t>
            </a:r>
            <a:endParaRPr lang="en-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F9D0475E-6A1E-824E-B169-5775E10A1963}"/>
              </a:ext>
            </a:extLst>
          </p:cNvPr>
          <p:cNvSpPr txBox="1"/>
          <p:nvPr/>
        </p:nvSpPr>
        <p:spPr>
          <a:xfrm>
            <a:off x="395536" y="1195471"/>
            <a:ext cx="8964488" cy="3359061"/>
          </a:xfrm>
          <a:prstGeom prst="rect">
            <a:avLst/>
          </a:prstGeom>
          <a:noFill/>
        </p:spPr>
        <p:txBody>
          <a:bodyPr wrap="square" rtlCol="0">
            <a:spAutoFit/>
          </a:bodyPr>
          <a:lstStyle/>
          <a:p>
            <a:pPr>
              <a:lnSpc>
                <a:spcPct val="150000"/>
              </a:lnSpc>
            </a:pPr>
            <a:r>
              <a:rPr lang="en-US" sz="2400" b="1" dirty="0">
                <a:effectLst/>
                <a:latin typeface="+mn-lt"/>
              </a:rPr>
              <a:t>6- Seeds and breaking of cumin:</a:t>
            </a:r>
          </a:p>
          <a:p>
            <a:pPr>
              <a:lnSpc>
                <a:spcPct val="150000"/>
              </a:lnSpc>
            </a:pPr>
            <a:r>
              <a:rPr lang="en-US" sz="2400" dirty="0">
                <a:effectLst/>
                <a:latin typeface="+mn-lt"/>
              </a:rPr>
              <a:t>There are internal factors that cause cumin, including:</a:t>
            </a:r>
          </a:p>
          <a:p>
            <a:pPr>
              <a:lnSpc>
                <a:spcPct val="150000"/>
              </a:lnSpc>
            </a:pPr>
            <a:r>
              <a:rPr lang="en-US" sz="2400" dirty="0">
                <a:effectLst/>
                <a:latin typeface="+mn-lt"/>
              </a:rPr>
              <a:t>The incomplete and </a:t>
            </a:r>
            <a:r>
              <a:rPr lang="en-US" sz="2400" b="1" dirty="0">
                <a:effectLst/>
                <a:latin typeface="+mn-lt"/>
              </a:rPr>
              <a:t>immature embryo</a:t>
            </a:r>
            <a:r>
              <a:rPr lang="en-US" sz="2400" dirty="0">
                <a:effectLst/>
                <a:latin typeface="+mn-lt"/>
              </a:rPr>
              <a:t>.</a:t>
            </a:r>
          </a:p>
          <a:p>
            <a:pPr>
              <a:lnSpc>
                <a:spcPct val="150000"/>
              </a:lnSpc>
            </a:pPr>
            <a:r>
              <a:rPr lang="en-US" sz="2400" dirty="0">
                <a:effectLst/>
                <a:latin typeface="+mn-lt"/>
              </a:rPr>
              <a:t>There are also external factors that cause seed cumin, including:</a:t>
            </a:r>
          </a:p>
          <a:p>
            <a:pPr>
              <a:lnSpc>
                <a:spcPct val="150000"/>
              </a:lnSpc>
            </a:pPr>
            <a:r>
              <a:rPr lang="en-US" sz="2400" dirty="0">
                <a:latin typeface="+mn-lt"/>
              </a:rPr>
              <a:t>1.</a:t>
            </a:r>
            <a:r>
              <a:rPr lang="en-US" sz="2400" dirty="0">
                <a:effectLst/>
                <a:latin typeface="+mn-lt"/>
              </a:rPr>
              <a:t>Long periods of darkness and light.</a:t>
            </a:r>
          </a:p>
          <a:p>
            <a:pPr>
              <a:lnSpc>
                <a:spcPct val="150000"/>
              </a:lnSpc>
            </a:pPr>
            <a:r>
              <a:rPr lang="en-US" sz="2400" dirty="0">
                <a:effectLst/>
                <a:latin typeface="+mn-lt"/>
              </a:rPr>
              <a:t>2.Low temperatures.</a:t>
            </a:r>
            <a:endParaRPr lang="en-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D61D9E02-45BA-D34C-94D4-8EF1CDA5C8AD}"/>
              </a:ext>
            </a:extLst>
          </p:cNvPr>
          <p:cNvSpPr txBox="1"/>
          <p:nvPr/>
        </p:nvSpPr>
        <p:spPr>
          <a:xfrm>
            <a:off x="0" y="837241"/>
            <a:ext cx="9141555" cy="5312352"/>
          </a:xfrm>
          <a:prstGeom prst="rect">
            <a:avLst/>
          </a:prstGeom>
          <a:noFill/>
        </p:spPr>
        <p:txBody>
          <a:bodyPr wrap="square" rtlCol="0">
            <a:spAutoFit/>
          </a:bodyPr>
          <a:lstStyle/>
          <a:p>
            <a:pPr marL="457200" indent="-457200" algn="just">
              <a:lnSpc>
                <a:spcPct val="150000"/>
              </a:lnSpc>
              <a:buAutoNum type="arabicPeriod"/>
            </a:pPr>
            <a:r>
              <a:rPr lang="en-US" sz="2400" dirty="0"/>
              <a:t>By promoting the synthesis of enzymes like alpha amylase, it counteracts the effects of the abscisic acid hormone, the anti-germination hormone, which plasmolyzes cells and stops them from proliferating by pumping potassium ions out of them, which lowers the osmotic pressure inside the cells and causes them to lose water.</a:t>
            </a:r>
            <a:endParaRPr lang="ar-SA" sz="2400" dirty="0"/>
          </a:p>
          <a:p>
            <a:pPr algn="just">
              <a:lnSpc>
                <a:spcPct val="150000"/>
              </a:lnSpc>
            </a:pPr>
            <a:r>
              <a:rPr lang="en-US" sz="2400" dirty="0"/>
              <a:t>2. Gibberellin uses the alpha amylase enzyme to change sugar from starch to glucose, increasing the osmotic pressure inside the cells and releasing them from the plasmolytic.</a:t>
            </a:r>
            <a:endParaRPr lang="en-US" sz="2400" dirty="0">
              <a:effectLst/>
              <a:latin typeface="+mn-lt"/>
            </a:endParaRPr>
          </a:p>
          <a:p>
            <a:pPr>
              <a:lnSpc>
                <a:spcPct val="150000"/>
              </a:lnSpc>
            </a:pPr>
            <a:endParaRPr lang="en-US" sz="1800" dirty="0">
              <a:effectLst/>
              <a:latin typeface="+mn-lt"/>
            </a:endParaRPr>
          </a:p>
          <a:p>
            <a:pPr algn="just">
              <a:lnSpc>
                <a:spcPct val="150000"/>
              </a:lnSpc>
            </a:pPr>
            <a:endParaRPr lang="en-SA" dirty="0"/>
          </a:p>
        </p:txBody>
      </p:sp>
      <p:sp>
        <p:nvSpPr>
          <p:cNvPr id="4" name="TextBox 3">
            <a:extLst>
              <a:ext uri="{FF2B5EF4-FFF2-40B4-BE49-F238E27FC236}">
                <a16:creationId xmlns:a16="http://schemas.microsoft.com/office/drawing/2014/main" id="{81D8576D-17A8-4E49-BBB0-4404DE7C5153}"/>
              </a:ext>
            </a:extLst>
          </p:cNvPr>
          <p:cNvSpPr txBox="1"/>
          <p:nvPr/>
        </p:nvSpPr>
        <p:spPr>
          <a:xfrm>
            <a:off x="1187624" y="0"/>
            <a:ext cx="6336704" cy="830997"/>
          </a:xfrm>
          <a:prstGeom prst="rect">
            <a:avLst/>
          </a:prstGeom>
          <a:noFill/>
        </p:spPr>
        <p:txBody>
          <a:bodyPr wrap="square">
            <a:spAutoFit/>
          </a:bodyPr>
          <a:lstStyle/>
          <a:p>
            <a:pPr algn="ctr"/>
            <a:r>
              <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 Gibberellin role in completing the germination process and breaking dormancy </a:t>
            </a:r>
            <a:endParaRPr lang="en-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B2AFB2-5746-7B40-8501-99A6EC8A803B}"/>
              </a:ext>
            </a:extLst>
          </p:cNvPr>
          <p:cNvSpPr>
            <a:spLocks noGrp="1"/>
          </p:cNvSpPr>
          <p:nvPr>
            <p:ph idx="1"/>
          </p:nvPr>
        </p:nvSpPr>
        <p:spPr>
          <a:xfrm>
            <a:off x="314325" y="188640"/>
            <a:ext cx="8515350" cy="4351338"/>
          </a:xfrm>
        </p:spPr>
        <p:txBody>
          <a:bodyPr/>
          <a:lstStyle/>
          <a:p>
            <a:pPr>
              <a:lnSpc>
                <a:spcPct val="150000"/>
              </a:lnSpc>
              <a:buFont typeface="Wingdings" pitchFamily="2" charset="2"/>
              <a:buChar char="Ø"/>
            </a:pPr>
            <a:r>
              <a:rPr lang="en-US" sz="2400" dirty="0"/>
              <a:t>There is an </a:t>
            </a:r>
            <a:r>
              <a:rPr lang="en-US" sz="2400" b="1" dirty="0">
                <a:solidFill>
                  <a:schemeClr val="accent2"/>
                </a:solidFill>
              </a:rPr>
              <a:t>environmental timing </a:t>
            </a:r>
            <a:r>
              <a:rPr lang="en-US" sz="2400" dirty="0"/>
              <a:t>for germination: Gibberellin concentration with the right moisture breaks the latency in the seed for the action of abscisic hormone, and the abscisic acid hormone, ABA, is concentrated in the seeds prior to germination to keep them from it until they reach their environmental time for germination.</a:t>
            </a:r>
            <a:endParaRPr lang="en-SA" sz="2400" dirty="0"/>
          </a:p>
        </p:txBody>
      </p:sp>
    </p:spTree>
    <p:extLst>
      <p:ext uri="{BB962C8B-B14F-4D97-AF65-F5344CB8AC3E}">
        <p14:creationId xmlns:p14="http://schemas.microsoft.com/office/powerpoint/2010/main" val="41914828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8927DFD3-EC61-B04F-9A99-F957E5ACAFBE}"/>
              </a:ext>
            </a:extLst>
          </p:cNvPr>
          <p:cNvSpPr txBox="1"/>
          <p:nvPr/>
        </p:nvSpPr>
        <p:spPr>
          <a:xfrm>
            <a:off x="277869" y="1052736"/>
            <a:ext cx="8588261" cy="4467057"/>
          </a:xfrm>
          <a:prstGeom prst="rect">
            <a:avLst/>
          </a:prstGeom>
          <a:noFill/>
        </p:spPr>
        <p:txBody>
          <a:bodyPr wrap="square" rtlCol="0">
            <a:spAutoFit/>
          </a:bodyPr>
          <a:lstStyle/>
          <a:p>
            <a:pPr algn="just">
              <a:lnSpc>
                <a:spcPct val="150000"/>
              </a:lnSpc>
            </a:pPr>
            <a:r>
              <a:rPr lang="en-US" sz="2400" dirty="0"/>
              <a:t>3. The length of the cold season affects how the abscisic acid hormone in the seeds breaks down during the dormant period. As the temperature changes, gibberellin becomes active. This means that the seeds require the full cold season to break down the abscisic acid, indicating that the gibberellin hormone is important in compensating the seeds for the quarters and breaking their dormancy. 4. Since abscisic acid production progressively halts, the warm season and long days also contribute to breaking dormancy.</a:t>
            </a:r>
            <a:endParaRPr lang="en-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AAFF98F1-28D6-E245-96D1-AF3916F8F025}"/>
              </a:ext>
            </a:extLst>
          </p:cNvPr>
          <p:cNvSpPr txBox="1"/>
          <p:nvPr/>
        </p:nvSpPr>
        <p:spPr>
          <a:xfrm>
            <a:off x="110046" y="692696"/>
            <a:ext cx="8923907" cy="1512402"/>
          </a:xfrm>
          <a:prstGeom prst="rect">
            <a:avLst/>
          </a:prstGeom>
          <a:noFill/>
        </p:spPr>
        <p:txBody>
          <a:bodyPr wrap="square" rtlCol="0">
            <a:spAutoFit/>
          </a:bodyPr>
          <a:lstStyle/>
          <a:p>
            <a:endParaRPr lang="en-US" sz="2400" b="1" dirty="0">
              <a:effectLst/>
            </a:endParaRPr>
          </a:p>
          <a:p>
            <a:pPr marL="342900" indent="-342900">
              <a:lnSpc>
                <a:spcPct val="150000"/>
              </a:lnSpc>
              <a:buFont typeface="Wingdings" pitchFamily="2" charset="2"/>
              <a:buChar char="Ø"/>
            </a:pPr>
            <a:endParaRPr lang="en-US" sz="2400" dirty="0"/>
          </a:p>
          <a:p>
            <a:pPr>
              <a:lnSpc>
                <a:spcPct val="150000"/>
              </a:lnSpc>
            </a:pPr>
            <a:endParaRPr lang="en-SA" sz="2400" dirty="0"/>
          </a:p>
        </p:txBody>
      </p:sp>
      <p:pic>
        <p:nvPicPr>
          <p:cNvPr id="4" name="Picture 2" descr="http://plantphys.info/seedg/seed4.gif">
            <a:extLst>
              <a:ext uri="{FF2B5EF4-FFF2-40B4-BE49-F238E27FC236}">
                <a16:creationId xmlns:a16="http://schemas.microsoft.com/office/drawing/2014/main" id="{98F0C6FC-8724-334A-9623-F388165E2601}"/>
              </a:ext>
            </a:extLst>
          </p:cNvPr>
          <p:cNvPicPr>
            <a:picLocks noChangeAspect="1" noChangeArrowheads="1"/>
          </p:cNvPicPr>
          <p:nvPr/>
        </p:nvPicPr>
        <p:blipFill>
          <a:blip r:embed="rId3" cstate="print"/>
          <a:srcRect/>
          <a:stretch>
            <a:fillRect/>
          </a:stretch>
        </p:blipFill>
        <p:spPr bwMode="auto">
          <a:xfrm>
            <a:off x="323528" y="980728"/>
            <a:ext cx="8077200" cy="5595651"/>
          </a:xfrm>
          <a:prstGeom prst="rect">
            <a:avLst/>
          </a:prstGeom>
          <a:noFill/>
        </p:spPr>
      </p:pic>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http://plantphys.info/seedg/seed9.gif"/>
          <p:cNvPicPr>
            <a:picLocks noGrp="1" noChangeAspect="1" noChangeArrowheads="1"/>
          </p:cNvPicPr>
          <p:nvPr>
            <p:ph idx="1"/>
          </p:nvPr>
        </p:nvPicPr>
        <p:blipFill>
          <a:blip r:embed="rId2" cstate="print"/>
          <a:srcRect/>
          <a:stretch>
            <a:fillRect/>
          </a:stretch>
        </p:blipFill>
        <p:spPr bwMode="auto">
          <a:xfrm>
            <a:off x="228600" y="304800"/>
            <a:ext cx="8661621" cy="5791200"/>
          </a:xfrm>
          <a:prstGeom prst="rect">
            <a:avLst/>
          </a:prstGeom>
          <a:noFill/>
        </p:spPr>
      </p:pic>
    </p:spTree>
  </p:cSld>
  <p:clrMapOvr>
    <a:masterClrMapping/>
  </p:clrMapOvr>
  <p:transition>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6511" y="-13545"/>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3E82620E-046E-F947-A2B9-A47948C156A6}"/>
              </a:ext>
            </a:extLst>
          </p:cNvPr>
          <p:cNvSpPr txBox="1"/>
          <p:nvPr/>
        </p:nvSpPr>
        <p:spPr>
          <a:xfrm>
            <a:off x="16049" y="868085"/>
            <a:ext cx="9141555" cy="2802690"/>
          </a:xfrm>
          <a:prstGeom prst="rect">
            <a:avLst/>
          </a:prstGeom>
          <a:noFill/>
        </p:spPr>
        <p:txBody>
          <a:bodyPr wrap="square" rtlCol="0">
            <a:spAutoFit/>
          </a:bodyPr>
          <a:lstStyle/>
          <a:p>
            <a:pPr>
              <a:lnSpc>
                <a:spcPct val="150000"/>
              </a:lnSpc>
            </a:pPr>
            <a:r>
              <a:rPr lang="en-US" sz="2400" b="1" dirty="0"/>
              <a:t>7. Senescence: </a:t>
            </a:r>
            <a:endParaRPr lang="ar-SA" sz="2400" b="1" dirty="0"/>
          </a:p>
          <a:p>
            <a:pPr>
              <a:lnSpc>
                <a:spcPct val="150000"/>
              </a:lnSpc>
            </a:pPr>
            <a:r>
              <a:rPr lang="en-US" sz="2400" dirty="0"/>
              <a:t>By treating fruit trees and ornamental plants with gibberellins in the fall and winter, it has been feasible to prolong their young phase without causing them to lose their leaves, blooms, or fruits, so overcoming the phenomenon of senescence. </a:t>
            </a:r>
            <a:endParaRPr lang="ar-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a:extLst>
              <a:ext uri="{FF2B5EF4-FFF2-40B4-BE49-F238E27FC236}">
                <a16:creationId xmlns:a16="http://schemas.microsoft.com/office/drawing/2014/main" id="{AD3B3EF7-FBC7-492F-9055-FA2E3D2A77D9}"/>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10715" y="296652"/>
            <a:ext cx="8722570" cy="6264696"/>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4" name="Rectangle 3"/>
          <p:cNvSpPr/>
          <p:nvPr/>
        </p:nvSpPr>
        <p:spPr>
          <a:xfrm>
            <a:off x="332509" y="501635"/>
            <a:ext cx="8487963" cy="1081002"/>
          </a:xfrm>
          <a:prstGeom prst="rect">
            <a:avLst/>
          </a:prstGeom>
        </p:spPr>
        <p:txBody>
          <a:bodyPr wrap="square">
            <a:spAutoFit/>
          </a:bodyPr>
          <a:lstStyle/>
          <a:p>
            <a:pPr algn="ctr">
              <a:lnSpc>
                <a:spcPct val="150000"/>
              </a:lnSpc>
            </a:pPr>
            <a:r>
              <a:rPr lang="en-US" sz="48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Lecture 6</a:t>
            </a:r>
            <a:endParaRPr lang="ar-EG"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 name="TextBox 1">
            <a:extLst>
              <a:ext uri="{FF2B5EF4-FFF2-40B4-BE49-F238E27FC236}">
                <a16:creationId xmlns:a16="http://schemas.microsoft.com/office/drawing/2014/main" id="{CAA2FB38-3344-6A4D-A082-7B549B29E354}"/>
              </a:ext>
            </a:extLst>
          </p:cNvPr>
          <p:cNvSpPr txBox="1"/>
          <p:nvPr/>
        </p:nvSpPr>
        <p:spPr>
          <a:xfrm>
            <a:off x="630379" y="2748553"/>
            <a:ext cx="7883242" cy="707886"/>
          </a:xfrm>
          <a:prstGeom prst="rect">
            <a:avLst/>
          </a:prstGeom>
          <a:noFill/>
        </p:spPr>
        <p:txBody>
          <a:bodyPr wrap="square" rtlCol="0">
            <a:spAutoFit/>
          </a:bodyPr>
          <a:lstStyle/>
          <a:p>
            <a:pPr algn="ctr"/>
            <a:r>
              <a:rPr lang="en-US"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 </a:t>
            </a:r>
            <a:r>
              <a:rPr lang="en-US"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Gibberellins </a:t>
            </a:r>
            <a:endParaRPr lang="en-SA" sz="3200"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3E82620E-046E-F947-A2B9-A47948C156A6}"/>
              </a:ext>
            </a:extLst>
          </p:cNvPr>
          <p:cNvSpPr txBox="1"/>
          <p:nvPr/>
        </p:nvSpPr>
        <p:spPr>
          <a:xfrm>
            <a:off x="-12626" y="980728"/>
            <a:ext cx="9141555" cy="6129050"/>
          </a:xfrm>
          <a:prstGeom prst="rect">
            <a:avLst/>
          </a:prstGeom>
          <a:noFill/>
        </p:spPr>
        <p:txBody>
          <a:bodyPr wrap="square" rtlCol="0">
            <a:spAutoFit/>
          </a:bodyPr>
          <a:lstStyle/>
          <a:p>
            <a:pPr>
              <a:lnSpc>
                <a:spcPct val="150000"/>
              </a:lnSpc>
            </a:pPr>
            <a:r>
              <a:rPr lang="en-US" sz="2400" b="1" dirty="0"/>
              <a:t>8- Shedding: </a:t>
            </a:r>
            <a:endParaRPr lang="ar-SA" sz="2400" b="1" dirty="0"/>
          </a:p>
          <a:p>
            <a:pPr>
              <a:lnSpc>
                <a:spcPct val="150000"/>
              </a:lnSpc>
            </a:pPr>
            <a:r>
              <a:rPr lang="en-US" sz="2400" dirty="0"/>
              <a:t>The hormone abscission acid speeds up the formation of the abscission layer, which causes the leaves to drop, if the gibberellin hormone concentration in the cells drops or its production ceases. Gibberellins have been shown to be effective in preventing leaves, flowers, or fruits from falling. Gibberellin, for instance, prevents the falling of unpollinated tomatoes' high percentage of falling flowers, resulting in fruit without seeds. This is because gibberellin indirectly stimulates the production of auxin. </a:t>
            </a:r>
            <a:br>
              <a:rPr lang="en-US" sz="2400" dirty="0"/>
            </a:br>
            <a:br>
              <a:rPr lang="en-US" sz="2400" dirty="0"/>
            </a:br>
            <a:endParaRPr lang="en-US" sz="2400" dirty="0"/>
          </a:p>
        </p:txBody>
      </p:sp>
    </p:spTree>
    <p:extLst>
      <p:ext uri="{BB962C8B-B14F-4D97-AF65-F5344CB8AC3E}">
        <p14:creationId xmlns:p14="http://schemas.microsoft.com/office/powerpoint/2010/main" val="50274819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C31B2154-BECF-D641-97EC-5C131943B480}"/>
              </a:ext>
            </a:extLst>
          </p:cNvPr>
          <p:cNvSpPr txBox="1"/>
          <p:nvPr/>
        </p:nvSpPr>
        <p:spPr>
          <a:xfrm>
            <a:off x="31034" y="980728"/>
            <a:ext cx="9437510" cy="6683048"/>
          </a:xfrm>
          <a:prstGeom prst="rect">
            <a:avLst/>
          </a:prstGeom>
          <a:noFill/>
        </p:spPr>
        <p:txBody>
          <a:bodyPr wrap="square" rtlCol="0">
            <a:spAutoFit/>
          </a:bodyPr>
          <a:lstStyle/>
          <a:p>
            <a:pPr marL="457200" indent="-457200">
              <a:lnSpc>
                <a:spcPct val="150000"/>
              </a:lnSpc>
              <a:buAutoNum type="arabicPeriod"/>
            </a:pPr>
            <a:r>
              <a:rPr lang="en-US" sz="2400" dirty="0"/>
              <a:t>Genetic dwarfism</a:t>
            </a:r>
            <a:br>
              <a:rPr lang="en-US" sz="2400" dirty="0"/>
            </a:br>
            <a:r>
              <a:rPr lang="en-US" sz="2400" dirty="0"/>
              <a:t>Gibberellins' capacity to cure hereditary dwarfism in certain plants, including peas and beans, is one of their most significant characteristics.</a:t>
            </a:r>
            <a:endParaRPr lang="ar-SA" sz="2400" dirty="0"/>
          </a:p>
          <a:p>
            <a:pPr marL="342900" indent="-342900">
              <a:lnSpc>
                <a:spcPct val="150000"/>
              </a:lnSpc>
              <a:buFont typeface="Wingdings" pitchFamily="2" charset="2"/>
              <a:buChar char="Ø"/>
            </a:pPr>
            <a:r>
              <a:rPr lang="en-US" sz="2400" dirty="0"/>
              <a:t>Gibberellin levels in dwarf plants are significantly lower than those in taller plants. Because of the presence of a single gene that causes short plants to develop and fails to make gibberellins, dwarfism is a phenomena.</a:t>
            </a:r>
            <a:br>
              <a:rPr lang="en-US" sz="2400" dirty="0"/>
            </a:br>
            <a:r>
              <a:rPr lang="en-US" sz="2400" dirty="0"/>
              <a:t>Generally speaking, dwarfed plants are around one-fifth the size of typical plants and have short internodes.</a:t>
            </a:r>
            <a:br>
              <a:rPr lang="en-US" sz="2400" dirty="0"/>
            </a:br>
            <a:br>
              <a:rPr lang="en-US" sz="2400" dirty="0"/>
            </a:br>
            <a:endParaRPr lang="en-SA" sz="2400" dirty="0"/>
          </a:p>
        </p:txBody>
      </p:sp>
      <p:sp>
        <p:nvSpPr>
          <p:cNvPr id="4" name="TextBox 3">
            <a:extLst>
              <a:ext uri="{FF2B5EF4-FFF2-40B4-BE49-F238E27FC236}">
                <a16:creationId xmlns:a16="http://schemas.microsoft.com/office/drawing/2014/main" id="{9BF61D49-089A-5F47-8BCB-1402691D1594}"/>
              </a:ext>
            </a:extLst>
          </p:cNvPr>
          <p:cNvSpPr txBox="1"/>
          <p:nvPr/>
        </p:nvSpPr>
        <p:spPr>
          <a:xfrm>
            <a:off x="539552" y="156746"/>
            <a:ext cx="7488832" cy="584775"/>
          </a:xfrm>
          <a:prstGeom prst="rect">
            <a:avLst/>
          </a:prstGeom>
          <a:noFill/>
        </p:spPr>
        <p:txBody>
          <a:bodyPr wrap="square">
            <a:spAutoFit/>
          </a:bodyPr>
          <a:lstStyle/>
          <a:p>
            <a:pPr algn="ctr"/>
            <a:r>
              <a:rPr lang="en-US"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a:t>
            </a:r>
            <a:r>
              <a:rPr lang="ar-SA"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n-US"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physiology roles  Gibberellins</a:t>
            </a:r>
            <a:endParaRPr lang="en-SA" sz="32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90E3B3CD-F7BD-A44F-B956-9395005D7960}"/>
              </a:ext>
            </a:extLst>
          </p:cNvPr>
          <p:cNvSpPr txBox="1"/>
          <p:nvPr/>
        </p:nvSpPr>
        <p:spPr>
          <a:xfrm>
            <a:off x="28310" y="962680"/>
            <a:ext cx="9141554" cy="5021055"/>
          </a:xfrm>
          <a:prstGeom prst="rect">
            <a:avLst/>
          </a:prstGeom>
          <a:noFill/>
        </p:spPr>
        <p:txBody>
          <a:bodyPr wrap="square">
            <a:spAutoFit/>
          </a:bodyPr>
          <a:lstStyle/>
          <a:p>
            <a:pPr defTabSz="457200" rtl="1" eaLnBrk="0" fontAlgn="base" hangingPunct="0">
              <a:lnSpc>
                <a:spcPct val="150000"/>
              </a:lnSpc>
              <a:spcBef>
                <a:spcPct val="0"/>
              </a:spcBef>
              <a:spcAft>
                <a:spcPct val="0"/>
              </a:spcAft>
            </a:pPr>
            <a:r>
              <a:rPr lang="en-US" sz="2400" dirty="0"/>
              <a:t>When gibberellin concentrations are applied externally to dwarfed plants, their internodes lengthen and grow taller, resembling tall plants. When applied to typical plants, gibberellins have minimal effects.</a:t>
            </a:r>
            <a:endParaRPr lang="ar-SA" sz="2400" dirty="0"/>
          </a:p>
          <a:p>
            <a:pPr defTabSz="457200" rtl="1" eaLnBrk="0" fontAlgn="base" hangingPunct="0">
              <a:lnSpc>
                <a:spcPct val="150000"/>
              </a:lnSpc>
              <a:spcBef>
                <a:spcPct val="0"/>
              </a:spcBef>
              <a:spcAft>
                <a:spcPct val="0"/>
              </a:spcAft>
            </a:pPr>
            <a:r>
              <a:rPr lang="en-US" sz="2400" b="1" dirty="0"/>
              <a:t>2- Physiology of flowers:</a:t>
            </a:r>
          </a:p>
          <a:p>
            <a:pPr defTabSz="457200" rtl="1" eaLnBrk="0" fontAlgn="base" hangingPunct="0">
              <a:lnSpc>
                <a:spcPct val="150000"/>
              </a:lnSpc>
              <a:spcBef>
                <a:spcPct val="0"/>
              </a:spcBef>
              <a:spcAft>
                <a:spcPct val="0"/>
              </a:spcAft>
            </a:pPr>
            <a:r>
              <a:rPr lang="en-US" sz="2400" dirty="0"/>
              <a:t>The flowering process and the vegetative growth process are controlled by some external factors, the most important of which are:</a:t>
            </a:r>
          </a:p>
          <a:p>
            <a:pPr defTabSz="457200" rtl="1" eaLnBrk="0" fontAlgn="base" hangingPunct="0">
              <a:lnSpc>
                <a:spcPct val="150000"/>
              </a:lnSpc>
              <a:spcBef>
                <a:spcPct val="0"/>
              </a:spcBef>
              <a:spcAft>
                <a:spcPct val="0"/>
              </a:spcAft>
            </a:pPr>
            <a:r>
              <a:rPr lang="en-US" sz="2400" dirty="0"/>
              <a:t>1- The difference in the length of night and day.</a:t>
            </a:r>
          </a:p>
          <a:p>
            <a:pPr defTabSz="457200" rtl="1" eaLnBrk="0" fontAlgn="base" hangingPunct="0">
              <a:lnSpc>
                <a:spcPct val="150000"/>
              </a:lnSpc>
              <a:spcBef>
                <a:spcPct val="0"/>
              </a:spcBef>
              <a:spcAft>
                <a:spcPct val="0"/>
              </a:spcAft>
            </a:pPr>
            <a:r>
              <a:rPr lang="en-US" sz="2400" dirty="0"/>
              <a:t>2- The difference in temperature.</a:t>
            </a:r>
            <a:br>
              <a:rPr lang="en-US" sz="2400" dirty="0"/>
            </a:br>
            <a:endParaRPr lang="en-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0"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a:extLst>
              <a:ext uri="{FF2B5EF4-FFF2-40B4-BE49-F238E27FC236}">
                <a16:creationId xmlns:a16="http://schemas.microsoft.com/office/drawing/2014/main" id="{73464657-C084-C747-889B-3B35FFC8576A}"/>
              </a:ext>
            </a:extLst>
          </p:cNvPr>
          <p:cNvSpPr txBox="1"/>
          <p:nvPr/>
        </p:nvSpPr>
        <p:spPr>
          <a:xfrm>
            <a:off x="251520" y="836712"/>
            <a:ext cx="8892480" cy="5944384"/>
          </a:xfrm>
          <a:prstGeom prst="rect">
            <a:avLst/>
          </a:prstGeom>
          <a:noFill/>
        </p:spPr>
        <p:txBody>
          <a:bodyPr wrap="square">
            <a:spAutoFit/>
          </a:bodyPr>
          <a:lstStyle/>
          <a:p>
            <a:r>
              <a:rPr lang="en-US" sz="2400" b="1" dirty="0"/>
              <a:t>Short-day plants</a:t>
            </a:r>
          </a:p>
          <a:p>
            <a:pPr>
              <a:lnSpc>
                <a:spcPct val="150000"/>
              </a:lnSpc>
            </a:pPr>
            <a:r>
              <a:rPr lang="en-US" sz="2400" dirty="0"/>
              <a:t>These are plants that require a short day in order to bloom; that is, they require less than 14 hours of light each day to bloom. If a long night is broken by a burst of red light, their blossoming is hindered and vegetative growth continues.</a:t>
            </a:r>
            <a:endParaRPr lang="en-US" sz="2400" b="1" dirty="0"/>
          </a:p>
          <a:p>
            <a:pPr marL="342900" indent="-342900">
              <a:lnSpc>
                <a:spcPct val="150000"/>
              </a:lnSpc>
              <a:buFont typeface="Wingdings" pitchFamily="2" charset="2"/>
              <a:buChar char="Ø"/>
            </a:pPr>
            <a:r>
              <a:rPr lang="en-US" sz="2400" dirty="0"/>
              <a:t>Short-day plants are actually long-night plants, and the duration of the dark period—rather than the duration of the light period—determines this. A plant cannot flower if there is less darkness than the critical dark time, which is the bare minimum of darkness required for flowering. like certain types of tobacco and coffee plants.</a:t>
            </a:r>
            <a:endParaRPr lang="en-US" sz="2400" b="1" dirty="0"/>
          </a:p>
        </p:txBody>
      </p:sp>
      <p:sp>
        <p:nvSpPr>
          <p:cNvPr id="7" name="TextBox 6">
            <a:extLst>
              <a:ext uri="{FF2B5EF4-FFF2-40B4-BE49-F238E27FC236}">
                <a16:creationId xmlns:a16="http://schemas.microsoft.com/office/drawing/2014/main" id="{E2F87FE0-C31E-8A42-9DCD-9210BEDD0066}"/>
              </a:ext>
            </a:extLst>
          </p:cNvPr>
          <p:cNvSpPr txBox="1"/>
          <p:nvPr/>
        </p:nvSpPr>
        <p:spPr>
          <a:xfrm>
            <a:off x="539552" y="156746"/>
            <a:ext cx="7488832" cy="584775"/>
          </a:xfrm>
          <a:prstGeom prst="rect">
            <a:avLst/>
          </a:prstGeom>
          <a:noFill/>
        </p:spPr>
        <p:txBody>
          <a:bodyPr wrap="square">
            <a:spAutoFit/>
          </a:bodyPr>
          <a:lstStyle/>
          <a:p>
            <a:pPr algn="ctr"/>
            <a:r>
              <a:rPr lang="en-US"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Various forms of plant photoperiodism  </a:t>
            </a:r>
            <a:endParaRPr lang="en-SA" sz="32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0"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6C0FD62B-7652-114E-A0E5-A196FCB0CE45}"/>
              </a:ext>
            </a:extLst>
          </p:cNvPr>
          <p:cNvSpPr txBox="1"/>
          <p:nvPr/>
        </p:nvSpPr>
        <p:spPr>
          <a:xfrm>
            <a:off x="32668" y="1052736"/>
            <a:ext cx="9141554" cy="2805063"/>
          </a:xfrm>
          <a:prstGeom prst="rect">
            <a:avLst/>
          </a:prstGeom>
          <a:noFill/>
        </p:spPr>
        <p:txBody>
          <a:bodyPr wrap="square" rtlCol="0">
            <a:spAutoFit/>
          </a:bodyPr>
          <a:lstStyle/>
          <a:p>
            <a:pPr>
              <a:lnSpc>
                <a:spcPct val="150000"/>
              </a:lnSpc>
            </a:pPr>
            <a:r>
              <a:rPr lang="en-US" sz="2400" dirty="0"/>
              <a:t>Short-day plants are actually long-night plants, and the duration of the dark period—rather than the duration of the light period—determines this. A plant cannot flower if there is less darkness than the critical dark time, which is the bare minimum of darkness required for flowering. like certain types of tobacco and coffee plants.</a:t>
            </a:r>
            <a:r>
              <a:rPr lang="en-US" sz="2400" b="1" dirty="0"/>
              <a:t> </a:t>
            </a:r>
            <a:endParaRPr lang="en-SA" dirty="0"/>
          </a:p>
        </p:txBody>
      </p:sp>
    </p:spTree>
    <p:extLst>
      <p:ext uri="{BB962C8B-B14F-4D97-AF65-F5344CB8AC3E}">
        <p14:creationId xmlns:p14="http://schemas.microsoft.com/office/powerpoint/2010/main" val="658588135"/>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0"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EF5F0722-87F2-2D49-B919-C5279DB9E918}"/>
              </a:ext>
            </a:extLst>
          </p:cNvPr>
          <p:cNvSpPr txBox="1"/>
          <p:nvPr/>
        </p:nvSpPr>
        <p:spPr>
          <a:xfrm>
            <a:off x="239408" y="1052736"/>
            <a:ext cx="8662737" cy="3174395"/>
          </a:xfrm>
          <a:prstGeom prst="rect">
            <a:avLst/>
          </a:prstGeom>
          <a:noFill/>
        </p:spPr>
        <p:txBody>
          <a:bodyPr wrap="square" rtlCol="0">
            <a:spAutoFit/>
          </a:bodyPr>
          <a:lstStyle/>
          <a:p>
            <a:r>
              <a:rPr lang="en-US" sz="2400" b="1" dirty="0"/>
              <a:t>Long-day plants</a:t>
            </a:r>
          </a:p>
          <a:p>
            <a:pPr>
              <a:lnSpc>
                <a:spcPct val="150000"/>
              </a:lnSpc>
            </a:pPr>
            <a:br>
              <a:rPr lang="en-US" sz="2400" dirty="0"/>
            </a:br>
            <a:r>
              <a:rPr lang="en-US" sz="2400" dirty="0"/>
              <a:t>These plants only bloom when exposed to light for longer than 14 hours at a time. These plants, which include spinach, radish, mint, and sugarcane, are also known as short night plants since they require a little time of darkness, usually a few hours.</a:t>
            </a:r>
            <a:endParaRPr lang="en-SA" dirty="0"/>
          </a:p>
        </p:txBody>
      </p:sp>
    </p:spTree>
    <p:extLst>
      <p:ext uri="{BB962C8B-B14F-4D97-AF65-F5344CB8AC3E}">
        <p14:creationId xmlns:p14="http://schemas.microsoft.com/office/powerpoint/2010/main" val="98686562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0"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570DF290-6934-B84B-85D0-133F1FA06F96}"/>
              </a:ext>
            </a:extLst>
          </p:cNvPr>
          <p:cNvSpPr txBox="1"/>
          <p:nvPr/>
        </p:nvSpPr>
        <p:spPr>
          <a:xfrm>
            <a:off x="172615" y="980728"/>
            <a:ext cx="8796323" cy="5021055"/>
          </a:xfrm>
          <a:prstGeom prst="rect">
            <a:avLst/>
          </a:prstGeom>
          <a:noFill/>
        </p:spPr>
        <p:txBody>
          <a:bodyPr wrap="square" rtlCol="0">
            <a:spAutoFit/>
          </a:bodyPr>
          <a:lstStyle/>
          <a:p>
            <a:pPr>
              <a:lnSpc>
                <a:spcPct val="150000"/>
              </a:lnSpc>
            </a:pPr>
            <a:r>
              <a:rPr lang="en-US" sz="2400" dirty="0"/>
              <a:t> </a:t>
            </a:r>
            <a:r>
              <a:rPr lang="en-US" sz="2400" b="1" dirty="0"/>
              <a:t>Day plants that are neutral</a:t>
            </a:r>
            <a:br>
              <a:rPr lang="en-US" sz="2400" dirty="0"/>
            </a:br>
            <a:r>
              <a:rPr lang="en-US" sz="2400" dirty="0"/>
              <a:t>These plants, like tomato plants, bloom throughout the year as long as the right conditions are present since they are not impacted by the length of the light cycle and bloom across a broad range of day lengths.</a:t>
            </a:r>
          </a:p>
          <a:p>
            <a:pPr>
              <a:lnSpc>
                <a:spcPct val="150000"/>
              </a:lnSpc>
            </a:pPr>
            <a:r>
              <a:rPr lang="en-US" sz="2400" b="1" dirty="0"/>
              <a:t>Neutral day plants </a:t>
            </a:r>
          </a:p>
          <a:p>
            <a:pPr>
              <a:lnSpc>
                <a:spcPct val="150000"/>
              </a:lnSpc>
            </a:pPr>
            <a:r>
              <a:rPr lang="en-US" sz="2400" dirty="0"/>
              <a:t>Like tomato plants, these plants bloom over a wide variety of day lengths and are not affected by the length of the light cycle, so they can bloom all year long if the proper circumstances are met.</a:t>
            </a:r>
            <a:endParaRPr lang="en-SA" sz="2400" dirty="0"/>
          </a:p>
        </p:txBody>
      </p:sp>
    </p:spTree>
    <p:extLst>
      <p:ext uri="{BB962C8B-B14F-4D97-AF65-F5344CB8AC3E}">
        <p14:creationId xmlns:p14="http://schemas.microsoft.com/office/powerpoint/2010/main" val="267356137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hoopermuseum.earthsci.carleton.ca/vegetation/photoperiodism.gif">
            <a:extLst>
              <a:ext uri="{FF2B5EF4-FFF2-40B4-BE49-F238E27FC236}">
                <a16:creationId xmlns:a16="http://schemas.microsoft.com/office/drawing/2014/main" id="{97A9C8A0-DA4C-AC46-8A73-8F142844DC84}"/>
              </a:ext>
            </a:extLst>
          </p:cNvPr>
          <p:cNvPicPr>
            <a:picLocks noChangeAspect="1" noChangeArrowheads="1"/>
          </p:cNvPicPr>
          <p:nvPr/>
        </p:nvPicPr>
        <p:blipFill>
          <a:blip r:embed="rId2" cstate="print"/>
          <a:srcRect/>
          <a:stretch>
            <a:fillRect/>
          </a:stretch>
        </p:blipFill>
        <p:spPr bwMode="auto">
          <a:xfrm>
            <a:off x="1600200" y="762000"/>
            <a:ext cx="5486400" cy="5006600"/>
          </a:xfrm>
          <a:prstGeom prst="rect">
            <a:avLst/>
          </a:prstGeom>
          <a:noFill/>
        </p:spPr>
      </p:pic>
    </p:spTree>
    <p:extLst>
      <p:ext uri="{BB962C8B-B14F-4D97-AF65-F5344CB8AC3E}">
        <p14:creationId xmlns:p14="http://schemas.microsoft.com/office/powerpoint/2010/main" val="41731954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image.tutorvista.com/content/plant-growth-movements/photoperiodism-long-day-short-day-plants.jpeg">
            <a:extLst>
              <a:ext uri="{FF2B5EF4-FFF2-40B4-BE49-F238E27FC236}">
                <a16:creationId xmlns:a16="http://schemas.microsoft.com/office/drawing/2014/main" id="{AE8BE9B8-1189-D848-9159-2EFBDB45C889}"/>
              </a:ext>
            </a:extLst>
          </p:cNvPr>
          <p:cNvPicPr>
            <a:picLocks noChangeAspect="1" noChangeArrowheads="1"/>
          </p:cNvPicPr>
          <p:nvPr/>
        </p:nvPicPr>
        <p:blipFill>
          <a:blip r:embed="rId2" cstate="print"/>
          <a:srcRect/>
          <a:stretch>
            <a:fillRect/>
          </a:stretch>
        </p:blipFill>
        <p:spPr bwMode="auto">
          <a:xfrm>
            <a:off x="1115616" y="908720"/>
            <a:ext cx="6984776" cy="4935958"/>
          </a:xfrm>
          <a:prstGeom prst="rect">
            <a:avLst/>
          </a:prstGeom>
          <a:noFill/>
        </p:spPr>
      </p:pic>
    </p:spTree>
    <p:extLst>
      <p:ext uri="{BB962C8B-B14F-4D97-AF65-F5344CB8AC3E}">
        <p14:creationId xmlns:p14="http://schemas.microsoft.com/office/powerpoint/2010/main" val="27771494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590872" y="1268760"/>
            <a:ext cx="8229600" cy="2451794"/>
          </a:xfrm>
          <a:prstGeom prst="rect">
            <a:avLst/>
          </a:prstGeom>
        </p:spPr>
        <p:txBody>
          <a:bodyPr/>
          <a:lstStyle/>
          <a:p>
            <a:pPr marL="0" marR="0" lvl="0" indent="0" algn="ctr" defTabSz="914400" rtl="0" eaLnBrk="1" fontAlgn="base" latinLnBrk="0" hangingPunct="1">
              <a:lnSpc>
                <a:spcPct val="150000"/>
              </a:lnSpc>
              <a:spcBef>
                <a:spcPct val="0"/>
              </a:spcBef>
              <a:spcAft>
                <a:spcPct val="0"/>
              </a:spcAft>
              <a:buClrTx/>
              <a:buSzTx/>
              <a:buFontTx/>
              <a:buNone/>
              <a:tabLst/>
              <a:defRPr/>
            </a:pPr>
            <a:r>
              <a:rPr kumimoji="0" lang="en-US" altLang="en-US" sz="8000" b="1" i="0" u="none" strike="noStrike" kern="1200" cap="none" spc="0" normalizeH="0" baseline="0" noProof="0" dirty="0">
                <a:ln>
                  <a:noFill/>
                </a:ln>
                <a:solidFill>
                  <a:srgbClr val="008000"/>
                </a:solidFill>
                <a:effectLst/>
                <a:uLnTx/>
                <a:uFillTx/>
                <a:latin typeface="Comic Sans MS" pitchFamily="66" charset="0"/>
                <a:ea typeface="+mj-ea"/>
                <a:cs typeface="+mj-cs"/>
              </a:rPr>
              <a:t>Any</a:t>
            </a:r>
          </a:p>
          <a:p>
            <a:pPr marL="0" marR="0" lvl="0" indent="0" algn="ctr" defTabSz="914400" rtl="0" eaLnBrk="1" fontAlgn="base" latinLnBrk="0" hangingPunct="1">
              <a:lnSpc>
                <a:spcPct val="150000"/>
              </a:lnSpc>
              <a:spcBef>
                <a:spcPct val="0"/>
              </a:spcBef>
              <a:spcAft>
                <a:spcPct val="0"/>
              </a:spcAft>
              <a:buClrTx/>
              <a:buSzTx/>
              <a:buFontTx/>
              <a:buNone/>
              <a:tabLst/>
              <a:defRPr/>
            </a:pPr>
            <a:r>
              <a:rPr kumimoji="0" lang="en-US" altLang="en-US" sz="8000" b="1" i="0" u="none" strike="noStrike" kern="1200" cap="none" spc="0" normalizeH="0" baseline="0" noProof="0" dirty="0">
                <a:ln>
                  <a:noFill/>
                </a:ln>
                <a:solidFill>
                  <a:srgbClr val="008000"/>
                </a:solidFill>
                <a:effectLst/>
                <a:uLnTx/>
                <a:uFillTx/>
                <a:latin typeface="Comic Sans MS" pitchFamily="66" charset="0"/>
                <a:ea typeface="+mj-ea"/>
                <a:cs typeface="+mj-cs"/>
              </a:rPr>
              <a:t>QUESTIONS ?</a:t>
            </a:r>
          </a:p>
        </p:txBody>
      </p:sp>
    </p:spTree>
    <p:extLst>
      <p:ext uri="{BB962C8B-B14F-4D97-AF65-F5344CB8AC3E}">
        <p14:creationId xmlns:p14="http://schemas.microsoft.com/office/powerpoint/2010/main" val="343719751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C91CF179-A93E-D44B-9DE2-EB7C682B269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1C2C3B9B-06DE-7A49-931D-F5EB459AA875}"/>
              </a:ext>
            </a:extLst>
          </p:cNvPr>
          <p:cNvSpPr txBox="1"/>
          <p:nvPr/>
        </p:nvSpPr>
        <p:spPr>
          <a:xfrm>
            <a:off x="107505" y="866947"/>
            <a:ext cx="8856983" cy="5450851"/>
          </a:xfrm>
          <a:prstGeom prst="rect">
            <a:avLst/>
          </a:prstGeom>
          <a:noFill/>
        </p:spPr>
        <p:txBody>
          <a:bodyPr wrap="square" rtlCol="0">
            <a:spAutoFit/>
          </a:bodyPr>
          <a:lstStyle/>
          <a:p>
            <a:pPr marL="342900" indent="-342900" algn="just">
              <a:lnSpc>
                <a:spcPct val="150000"/>
              </a:lnSpc>
              <a:buFont typeface="Wingdings" pitchFamily="2" charset="2"/>
              <a:buChar char="Ø"/>
            </a:pPr>
            <a:r>
              <a:rPr lang="en-US" sz="2400" dirty="0"/>
              <a:t>In the early 1900s, Japanese rice farmers observed that certain seedlings grew remarkably quickly in comparison to the other seedlings in the field</a:t>
            </a:r>
            <a:r>
              <a:rPr lang="ar-SA" sz="2400" dirty="0"/>
              <a:t>.</a:t>
            </a:r>
          </a:p>
          <a:p>
            <a:pPr marL="342900" indent="-342900" algn="just">
              <a:lnSpc>
                <a:spcPct val="150000"/>
              </a:lnSpc>
              <a:buFont typeface="Wingdings" pitchFamily="2" charset="2"/>
              <a:buChar char="Ø"/>
            </a:pPr>
            <a:r>
              <a:rPr lang="en-US" sz="2400" dirty="0"/>
              <a:t>However, because these seedlings were yellow, sterile, and grain-free, the crop suffered a 40% loss; this event was known as silly seedling disease. These plants were examined by scientists, who concluded that the fungus </a:t>
            </a:r>
            <a:r>
              <a:rPr lang="en-US" sz="2400" dirty="0" err="1"/>
              <a:t>Gibberella</a:t>
            </a:r>
            <a:r>
              <a:rPr lang="en-US" sz="2400" dirty="0"/>
              <a:t> </a:t>
            </a:r>
            <a:r>
              <a:rPr lang="en-US" sz="2400" dirty="0" err="1"/>
              <a:t>vomi-corrhizae</a:t>
            </a:r>
            <a:r>
              <a:rPr lang="en-US" sz="2400" dirty="0"/>
              <a:t> was the cause of their infection.</a:t>
            </a:r>
            <a:endParaRPr lang="en-US" sz="2400" dirty="0">
              <a:effectLst/>
              <a:latin typeface="+mn-lt"/>
            </a:endParaRPr>
          </a:p>
          <a:p>
            <a:pPr>
              <a:lnSpc>
                <a:spcPct val="150000"/>
              </a:lnSpc>
            </a:pPr>
            <a:endParaRPr lang="en-US" sz="2400" dirty="0">
              <a:effectLst/>
              <a:latin typeface="+mn-lt"/>
            </a:endParaRPr>
          </a:p>
          <a:p>
            <a:pPr marL="342900" indent="-342900">
              <a:lnSpc>
                <a:spcPct val="150000"/>
              </a:lnSpc>
              <a:buFont typeface="Wingdings" pitchFamily="2" charset="2"/>
              <a:buChar char="Ø"/>
            </a:pPr>
            <a:endParaRPr lang="en-SA" dirty="0"/>
          </a:p>
        </p:txBody>
      </p:sp>
    </p:spTree>
    <p:extLst>
      <p:ext uri="{BB962C8B-B14F-4D97-AF65-F5344CB8AC3E}">
        <p14:creationId xmlns:p14="http://schemas.microsoft.com/office/powerpoint/2010/main" val="1799107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571E5035-D9AF-8042-922C-8773EFCA7054}"/>
              </a:ext>
            </a:extLst>
          </p:cNvPr>
          <p:cNvSpPr txBox="1"/>
          <p:nvPr/>
        </p:nvSpPr>
        <p:spPr>
          <a:xfrm>
            <a:off x="251520" y="1001113"/>
            <a:ext cx="7908807" cy="369332"/>
          </a:xfrm>
          <a:prstGeom prst="rect">
            <a:avLst/>
          </a:prstGeom>
          <a:noFill/>
        </p:spPr>
        <p:txBody>
          <a:bodyPr wrap="square" rtlCol="0">
            <a:spAutoFit/>
          </a:bodyPr>
          <a:lstStyle/>
          <a:p>
            <a:pPr marL="285750" indent="-285750">
              <a:buFont typeface="Wingdings" pitchFamily="2" charset="2"/>
              <a:buChar char="Ø"/>
            </a:pPr>
            <a:endParaRPr lang="en-SA" dirty="0"/>
          </a:p>
        </p:txBody>
      </p:sp>
      <p:sp>
        <p:nvSpPr>
          <p:cNvPr id="5" name="TextBox 4">
            <a:extLst>
              <a:ext uri="{FF2B5EF4-FFF2-40B4-BE49-F238E27FC236}">
                <a16:creationId xmlns:a16="http://schemas.microsoft.com/office/drawing/2014/main" id="{4488B609-CEBD-B34D-BBC6-7D55C9548247}"/>
              </a:ext>
            </a:extLst>
          </p:cNvPr>
          <p:cNvSpPr txBox="1"/>
          <p:nvPr/>
        </p:nvSpPr>
        <p:spPr>
          <a:xfrm>
            <a:off x="395536" y="1001113"/>
            <a:ext cx="8748464" cy="3785652"/>
          </a:xfrm>
          <a:prstGeom prst="rect">
            <a:avLst/>
          </a:prstGeom>
          <a:noFill/>
        </p:spPr>
        <p:txBody>
          <a:bodyPr wrap="square">
            <a:spAutoFit/>
          </a:bodyPr>
          <a:lstStyle/>
          <a:p>
            <a:pPr marL="342900" indent="-342900" algn="just">
              <a:lnSpc>
                <a:spcPct val="150000"/>
              </a:lnSpc>
              <a:buFont typeface="Wingdings" pitchFamily="2" charset="2"/>
              <a:buChar char="Ø"/>
            </a:pPr>
            <a:r>
              <a:rPr lang="en-US" sz="2400" dirty="0"/>
              <a:t>Scientists were able to separate a number of compounds from the </a:t>
            </a:r>
            <a:r>
              <a:rPr lang="en-US" sz="2400" dirty="0" err="1"/>
              <a:t>Gibberella</a:t>
            </a:r>
            <a:r>
              <a:rPr lang="en-US" sz="2400" dirty="0"/>
              <a:t> fungus in the 1930s; some of these compounds impeded development, while others encouraged it. Gibberellin was the stimulating agent responsible for the disease's symptoms. Gibberellic acid GA3 was the first pure chemical that was isolated from the </a:t>
            </a:r>
            <a:r>
              <a:rPr lang="en-US" sz="2400" dirty="0" err="1"/>
              <a:t>Gibberella</a:t>
            </a:r>
            <a:r>
              <a:rPr lang="en-US" sz="2400" dirty="0"/>
              <a:t> fungus.</a:t>
            </a:r>
            <a:endParaRPr lang="en-US" sz="2400" dirty="0">
              <a:latin typeface="+mn-lt"/>
            </a:endParaRPr>
          </a:p>
          <a:p>
            <a:pPr marL="342900" indent="-342900">
              <a:buFont typeface="Wingdings" pitchFamily="2" charset="2"/>
              <a:buChar char="Ø"/>
            </a:pPr>
            <a:endParaRPr lang="en-US" sz="2400" dirty="0"/>
          </a:p>
        </p:txBody>
      </p:sp>
    </p:spTree>
    <p:extLst>
      <p:ext uri="{BB962C8B-B14F-4D97-AF65-F5344CB8AC3E}">
        <p14:creationId xmlns:p14="http://schemas.microsoft.com/office/powerpoint/2010/main" val="230640286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a:extLst>
              <a:ext uri="{FF2B5EF4-FFF2-40B4-BE49-F238E27FC236}">
                <a16:creationId xmlns:a16="http://schemas.microsoft.com/office/drawing/2014/main" id="{E0981AE6-5EC9-2544-B7A4-B3D2086CED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536" y="1124744"/>
            <a:ext cx="8208912" cy="5548637"/>
          </a:xfrm>
          <a:prstGeom prst="rect">
            <a:avLst/>
          </a:prstGeom>
        </p:spPr>
      </p:pic>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D46F7D48-CC50-6844-93FE-8BF25DC43918}"/>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a:extLst>
              <a:ext uri="{FF2B5EF4-FFF2-40B4-BE49-F238E27FC236}">
                <a16:creationId xmlns:a16="http://schemas.microsoft.com/office/drawing/2014/main" id="{A77B418F-F4A5-014E-8452-38E92F48CF78}"/>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154845" y="15240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A06D8EEB-776E-2344-ACA1-25DF744698CC}"/>
              </a:ext>
            </a:extLst>
          </p:cNvPr>
          <p:cNvSpPr txBox="1"/>
          <p:nvPr/>
        </p:nvSpPr>
        <p:spPr>
          <a:xfrm>
            <a:off x="154845" y="1141512"/>
            <a:ext cx="8340019" cy="3359061"/>
          </a:xfrm>
          <a:prstGeom prst="rect">
            <a:avLst/>
          </a:prstGeom>
          <a:noFill/>
        </p:spPr>
        <p:txBody>
          <a:bodyPr wrap="square" rtlCol="0">
            <a:spAutoFit/>
          </a:bodyPr>
          <a:lstStyle/>
          <a:p>
            <a:pPr algn="just">
              <a:lnSpc>
                <a:spcPct val="150000"/>
              </a:lnSpc>
            </a:pPr>
            <a:r>
              <a:rPr lang="en-US" sz="2400" dirty="0"/>
              <a:t>The quantity and location of the hydroxyl group and double bonds in gibberellins vary from one another. Gibberellic acid is the most prevalent of the more than 100 varieties of gibberellins. Each and every gibberellin is white, crystalline, solid, and soluble in water. Despite having certain reactions in common, they serve a different purpose in plants than auxins.</a:t>
            </a:r>
            <a:endParaRPr lang="en-SA" sz="2400" dirty="0"/>
          </a:p>
        </p:txBody>
      </p:sp>
    </p:spTree>
    <p:extLst>
      <p:ext uri="{BB962C8B-B14F-4D97-AF65-F5344CB8AC3E}">
        <p14:creationId xmlns:p14="http://schemas.microsoft.com/office/powerpoint/2010/main" val="1429943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18522"/>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519739E0-736E-EC4B-85E1-5B28DE11C835}"/>
              </a:ext>
            </a:extLst>
          </p:cNvPr>
          <p:cNvSpPr txBox="1"/>
          <p:nvPr/>
        </p:nvSpPr>
        <p:spPr>
          <a:xfrm>
            <a:off x="215516" y="855234"/>
            <a:ext cx="8712968" cy="3913059"/>
          </a:xfrm>
          <a:prstGeom prst="rect">
            <a:avLst/>
          </a:prstGeom>
          <a:noFill/>
        </p:spPr>
        <p:txBody>
          <a:bodyPr wrap="square" rtlCol="0">
            <a:spAutoFit/>
          </a:bodyPr>
          <a:lstStyle/>
          <a:p>
            <a:pPr>
              <a:lnSpc>
                <a:spcPct val="150000"/>
              </a:lnSpc>
            </a:pPr>
            <a:r>
              <a:rPr lang="en-US" sz="2400" dirty="0">
                <a:effectLst/>
              </a:rPr>
              <a:t> 1- Young leaves of higher plants represent one of the natural sources for the production of gibberellins compared to their counterparts of old leaves.</a:t>
            </a:r>
          </a:p>
          <a:p>
            <a:pPr>
              <a:lnSpc>
                <a:spcPct val="150000"/>
              </a:lnSpc>
            </a:pPr>
            <a:r>
              <a:rPr lang="en-US" sz="2400" dirty="0">
                <a:effectLst/>
              </a:rPr>
              <a:t>2- Roots produce gibberellins, but their quantity is limited.</a:t>
            </a:r>
          </a:p>
          <a:p>
            <a:pPr>
              <a:lnSpc>
                <a:spcPct val="150000"/>
              </a:lnSpc>
            </a:pPr>
            <a:r>
              <a:rPr lang="en-US" sz="2400" dirty="0">
                <a:effectLst/>
              </a:rPr>
              <a:t>3- Seeds that have not matured contain a high quantity of gibberellins compared to fully mature seeds.</a:t>
            </a:r>
          </a:p>
          <a:p>
            <a:pPr marL="285750" indent="-285750">
              <a:lnSpc>
                <a:spcPct val="150000"/>
              </a:lnSpc>
              <a:buFont typeface="Wingdings" pitchFamily="2" charset="2"/>
              <a:buChar char="Ø"/>
            </a:pPr>
            <a:endParaRPr lang="en-SA"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endParaRPr>
          </a:p>
        </p:txBody>
      </p:sp>
      <p:sp>
        <p:nvSpPr>
          <p:cNvPr id="5" name="TextBox 4">
            <a:extLst>
              <a:ext uri="{FF2B5EF4-FFF2-40B4-BE49-F238E27FC236}">
                <a16:creationId xmlns:a16="http://schemas.microsoft.com/office/drawing/2014/main" id="{0AD32613-A0EB-324A-BD22-78E2A28740EB}"/>
              </a:ext>
            </a:extLst>
          </p:cNvPr>
          <p:cNvSpPr txBox="1"/>
          <p:nvPr/>
        </p:nvSpPr>
        <p:spPr>
          <a:xfrm>
            <a:off x="29470" y="230735"/>
            <a:ext cx="6270721" cy="523220"/>
          </a:xfrm>
          <a:prstGeom prst="rect">
            <a:avLst/>
          </a:prstGeom>
          <a:noFill/>
        </p:spPr>
        <p:txBody>
          <a:bodyPr wrap="square">
            <a:spAutoFit/>
          </a:bodyPr>
          <a:lstStyle/>
          <a:p>
            <a:pPr algn="ctr"/>
            <a:r>
              <a:rPr lang="en-US"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 natural sources of Gibberellins </a:t>
            </a:r>
            <a:endParaRPr lang="en-SA" sz="28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B6752F50-05BB-824B-AF29-D8CEFFA1C7DE}"/>
              </a:ext>
            </a:extLst>
          </p:cNvPr>
          <p:cNvSpPr txBox="1"/>
          <p:nvPr/>
        </p:nvSpPr>
        <p:spPr>
          <a:xfrm>
            <a:off x="144831" y="836712"/>
            <a:ext cx="8854338" cy="5021055"/>
          </a:xfrm>
          <a:prstGeom prst="rect">
            <a:avLst/>
          </a:prstGeom>
          <a:noFill/>
        </p:spPr>
        <p:txBody>
          <a:bodyPr wrap="square" rtlCol="0">
            <a:spAutoFit/>
          </a:bodyPr>
          <a:lstStyle/>
          <a:p>
            <a:pPr marL="342900" indent="-342900" algn="just">
              <a:lnSpc>
                <a:spcPct val="150000"/>
              </a:lnSpc>
              <a:buFont typeface="Wingdings" pitchFamily="2" charset="2"/>
              <a:buChar char="Ø"/>
            </a:pPr>
            <a:r>
              <a:rPr lang="en-US" sz="2400" dirty="0"/>
              <a:t>Gibberellin transport is non-polar. Like the movement of carbohydrates, gibberellins are carried by the phloem in accordance with the flow pattern of organic matter.</a:t>
            </a:r>
            <a:endParaRPr lang="ar-SA" sz="2400" dirty="0"/>
          </a:p>
          <a:p>
            <a:pPr marL="342900" indent="-342900" algn="just">
              <a:lnSpc>
                <a:spcPct val="150000"/>
              </a:lnSpc>
              <a:buFont typeface="Wingdings" pitchFamily="2" charset="2"/>
              <a:buChar char="Ø"/>
            </a:pPr>
            <a:r>
              <a:rPr lang="en-US" sz="2400" dirty="0"/>
              <a:t> Additionally, it was shown that gibberellins are carried by lateral movement between the two vascular tissues in the xylem tissue. Gibberellins were discovered to travel freely along the stems' length and elongation, whether they are lateral, vertical, or basal.</a:t>
            </a:r>
            <a:endParaRPr lang="ar-SA" sz="2400" dirty="0"/>
          </a:p>
          <a:p>
            <a:pPr marL="342900" indent="-342900" algn="just">
              <a:lnSpc>
                <a:spcPct val="150000"/>
              </a:lnSpc>
              <a:buFont typeface="Wingdings" pitchFamily="2" charset="2"/>
              <a:buChar char="Ø"/>
            </a:pPr>
            <a:r>
              <a:rPr lang="en-US" sz="2400" dirty="0"/>
              <a:t> Seasons affect the number of gibberellins and how quickly they migrate; as their speed rises, so does their proportion.</a:t>
            </a:r>
            <a:endParaRPr lang="en-SA" sz="2400" dirty="0"/>
          </a:p>
        </p:txBody>
      </p:sp>
      <p:sp>
        <p:nvSpPr>
          <p:cNvPr id="5" name="TextBox 4">
            <a:extLst>
              <a:ext uri="{FF2B5EF4-FFF2-40B4-BE49-F238E27FC236}">
                <a16:creationId xmlns:a16="http://schemas.microsoft.com/office/drawing/2014/main" id="{AA128AA0-5551-FF41-8EA1-5C11D9234ECB}"/>
              </a:ext>
            </a:extLst>
          </p:cNvPr>
          <p:cNvSpPr txBox="1"/>
          <p:nvPr/>
        </p:nvSpPr>
        <p:spPr>
          <a:xfrm>
            <a:off x="0" y="156746"/>
            <a:ext cx="4715434" cy="523220"/>
          </a:xfrm>
          <a:prstGeom prst="rect">
            <a:avLst/>
          </a:prstGeom>
          <a:noFill/>
        </p:spPr>
        <p:txBody>
          <a:bodyPr wrap="square">
            <a:spAutoFit/>
          </a:bodyPr>
          <a:lstStyle/>
          <a:p>
            <a:pPr algn="ctr"/>
            <a:r>
              <a:rPr lang="en-US"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 Gibberellins</a:t>
            </a:r>
            <a:r>
              <a:rPr lang="ar-SA"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n-US"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transports  </a:t>
            </a:r>
            <a:endParaRPr lang="en-SA" sz="28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EC2727-B009-A34C-98EE-F6932768E62D}"/>
              </a:ext>
            </a:extLst>
          </p:cNvPr>
          <p:cNvSpPr>
            <a:spLocks noGrp="1"/>
          </p:cNvSpPr>
          <p:nvPr>
            <p:ph idx="1"/>
          </p:nvPr>
        </p:nvSpPr>
        <p:spPr>
          <a:xfrm>
            <a:off x="323528" y="1052736"/>
            <a:ext cx="8568952" cy="5328592"/>
          </a:xfrm>
        </p:spPr>
        <p:txBody>
          <a:bodyPr/>
          <a:lstStyle/>
          <a:p>
            <a:pPr marL="0" indent="0" algn="just">
              <a:lnSpc>
                <a:spcPct val="150000"/>
              </a:lnSpc>
              <a:buNone/>
            </a:pPr>
            <a:r>
              <a:rPr lang="en-US" sz="2400" b="1" dirty="0"/>
              <a:t>1- Cell division:</a:t>
            </a:r>
          </a:p>
          <a:p>
            <a:pPr marL="0" indent="0" algn="just">
              <a:lnSpc>
                <a:spcPct val="150000"/>
              </a:lnSpc>
              <a:buNone/>
            </a:pPr>
            <a:r>
              <a:rPr lang="en-US" sz="2400" dirty="0"/>
              <a:t>It plays a role in DNA duplication and works together with auxin to increase the size of the cells that are dividing.</a:t>
            </a:r>
          </a:p>
          <a:p>
            <a:pPr marL="0" indent="0" algn="just">
              <a:lnSpc>
                <a:spcPct val="150000"/>
              </a:lnSpc>
              <a:buNone/>
            </a:pPr>
            <a:r>
              <a:rPr lang="en-US" sz="2400" b="1" dirty="0"/>
              <a:t>2- Increase cell size</a:t>
            </a:r>
          </a:p>
          <a:p>
            <a:pPr marL="0" indent="0" algn="just">
              <a:lnSpc>
                <a:spcPct val="150000"/>
              </a:lnSpc>
              <a:buNone/>
            </a:pPr>
            <a:r>
              <a:rPr lang="en-US" sz="2400" dirty="0"/>
              <a:t>Gibberellin works with auxin to break down the cellulose bonds that make up the cell wall to make it more water-filled and more flexible to increase elongation and turgor pressure.</a:t>
            </a:r>
          </a:p>
          <a:p>
            <a:pPr marL="0" indent="0">
              <a:lnSpc>
                <a:spcPct val="150000"/>
              </a:lnSpc>
              <a:buNone/>
            </a:pPr>
            <a:endParaRPr lang="en-US" sz="2400" b="1" dirty="0"/>
          </a:p>
        </p:txBody>
      </p:sp>
      <p:pic>
        <p:nvPicPr>
          <p:cNvPr id="4" name="Picture 2">
            <a:extLst>
              <a:ext uri="{FF2B5EF4-FFF2-40B4-BE49-F238E27FC236}">
                <a16:creationId xmlns:a16="http://schemas.microsoft.com/office/drawing/2014/main" id="{2206DDFC-999D-F647-BC72-69FFF83EA2D1}"/>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a:extLst>
              <a:ext uri="{FF2B5EF4-FFF2-40B4-BE49-F238E27FC236}">
                <a16:creationId xmlns:a16="http://schemas.microsoft.com/office/drawing/2014/main" id="{ABBBB548-ED45-B146-9A2B-1F39816CB02D}"/>
              </a:ext>
            </a:extLst>
          </p:cNvPr>
          <p:cNvSpPr txBox="1"/>
          <p:nvPr/>
        </p:nvSpPr>
        <p:spPr>
          <a:xfrm>
            <a:off x="1187624" y="0"/>
            <a:ext cx="6336704" cy="830997"/>
          </a:xfrm>
          <a:prstGeom prst="rect">
            <a:avLst/>
          </a:prstGeom>
          <a:noFill/>
        </p:spPr>
        <p:txBody>
          <a:bodyPr wrap="square">
            <a:spAutoFit/>
          </a:bodyPr>
          <a:lstStyle/>
          <a:p>
            <a:pPr algn="ctr"/>
            <a:r>
              <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 role growth hormone in different plant stages</a:t>
            </a:r>
            <a:endParaRPr lang="en-SA" sz="2400" dirty="0"/>
          </a:p>
        </p:txBody>
      </p:sp>
    </p:spTree>
    <p:extLst>
      <p:ext uri="{BB962C8B-B14F-4D97-AF65-F5344CB8AC3E}">
        <p14:creationId xmlns:p14="http://schemas.microsoft.com/office/powerpoint/2010/main" val="12582926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8976</TotalTime>
  <Words>1658</Words>
  <Application>Microsoft Macintosh PowerPoint</Application>
  <PresentationFormat>On-screen Show (4:3)</PresentationFormat>
  <Paragraphs>68</Paragraphs>
  <Slides>29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29</vt:i4>
      </vt:variant>
    </vt:vector>
  </HeadingPairs>
  <TitlesOfParts>
    <vt:vector size="37" baseType="lpstr">
      <vt:lpstr>Arial</vt:lpstr>
      <vt:lpstr>Born Addict</vt:lpstr>
      <vt:lpstr>Calibri</vt:lpstr>
      <vt:lpstr>Calibri Light</vt:lpstr>
      <vt:lpstr>Comic Sans MS</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إثبات أن الـ DNA هو المادة الوراثية.</dc:title>
  <dc:creator>defrawy</dc:creator>
  <cp:lastModifiedBy>Microsoft Office User</cp:lastModifiedBy>
  <cp:revision>3824</cp:revision>
  <dcterms:created xsi:type="dcterms:W3CDTF">1997-09-01T07:53:11Z</dcterms:created>
  <dcterms:modified xsi:type="dcterms:W3CDTF">2025-03-09T08:25:00Z</dcterms:modified>
</cp:coreProperties>
</file>