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30"/>
  </p:notesMasterIdLst>
  <p:sldIdLst>
    <p:sldId id="350" r:id="rId2"/>
    <p:sldId id="500" r:id="rId3"/>
    <p:sldId id="569" r:id="rId4"/>
    <p:sldId id="429" r:id="rId5"/>
    <p:sldId id="493" r:id="rId6"/>
    <p:sldId id="570" r:id="rId7"/>
    <p:sldId id="525" r:id="rId8"/>
    <p:sldId id="527" r:id="rId9"/>
    <p:sldId id="571" r:id="rId10"/>
    <p:sldId id="526" r:id="rId11"/>
    <p:sldId id="528" r:id="rId12"/>
    <p:sldId id="534" r:id="rId13"/>
    <p:sldId id="530" r:id="rId14"/>
    <p:sldId id="535" r:id="rId15"/>
    <p:sldId id="581" r:id="rId16"/>
    <p:sldId id="536" r:id="rId17"/>
    <p:sldId id="537" r:id="rId18"/>
    <p:sldId id="539" r:id="rId19"/>
    <p:sldId id="538" r:id="rId20"/>
    <p:sldId id="574" r:id="rId21"/>
    <p:sldId id="540" r:id="rId22"/>
    <p:sldId id="541" r:id="rId23"/>
    <p:sldId id="542" r:id="rId24"/>
    <p:sldId id="577" r:id="rId25"/>
    <p:sldId id="579" r:id="rId26"/>
    <p:sldId id="580" r:id="rId27"/>
    <p:sldId id="578" r:id="rId28"/>
    <p:sldId id="524" r:id="rId2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CC00"/>
    <a:srgbClr val="FF9900"/>
    <a:srgbClr val="800080"/>
    <a:srgbClr val="008000"/>
    <a:srgbClr val="0099CC"/>
    <a:srgbClr val="003300"/>
    <a:srgbClr val="3C845E"/>
    <a:srgbClr val="2A96B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404" autoAdjust="0"/>
    <p:restoredTop sz="93905" autoAdjust="0"/>
  </p:normalViewPr>
  <p:slideViewPr>
    <p:cSldViewPr>
      <p:cViewPr varScale="1">
        <p:scale>
          <a:sx n="69" d="100"/>
          <a:sy n="69" d="100"/>
        </p:scale>
        <p:origin x="69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cs typeface="Arial" panose="020B0604020202020204" pitchFamily="34" charset="0"/>
              </a:defRPr>
            </a:lvl1pPr>
          </a:lstStyle>
          <a:p>
            <a:pPr>
              <a:defRPr/>
            </a:pPr>
            <a:fld id="{7B542A9C-F43C-47BF-BBF7-0FF0718C5F1B}" type="slidenum">
              <a:rPr lang="ar-SA" altLang="en-US"/>
              <a:pPr>
                <a:defRPr/>
              </a:pPr>
              <a:t>‹#›</a:t>
            </a:fld>
            <a:endParaRPr lang="en-US" altLang="en-US"/>
          </a:p>
        </p:txBody>
      </p:sp>
    </p:spTree>
    <p:extLst>
      <p:ext uri="{BB962C8B-B14F-4D97-AF65-F5344CB8AC3E}">
        <p14:creationId xmlns:p14="http://schemas.microsoft.com/office/powerpoint/2010/main" val="184247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C3917-AFAB-4045-82FB-8BCA18569B9D}" type="slidenum">
              <a:rPr lang="ar-SA" altLang="en-US"/>
              <a:pPr>
                <a:defRPr/>
              </a:pPr>
              <a:t>‹#›</a:t>
            </a:fld>
            <a:endParaRPr lang="en-US" altLang="en-US"/>
          </a:p>
        </p:txBody>
      </p:sp>
    </p:spTree>
    <p:extLst>
      <p:ext uri="{BB962C8B-B14F-4D97-AF65-F5344CB8AC3E}">
        <p14:creationId xmlns:p14="http://schemas.microsoft.com/office/powerpoint/2010/main" val="133737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16766C-D843-447C-86BC-B2BF6E0D165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7546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DAA4A-B9C8-4E94-AAB2-7FF324F202E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43593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C015CD-E8C1-4268-8A3E-8B13E2A4812F}" type="slidenum">
              <a:rPr lang="ar-SA" altLang="en-US"/>
              <a:pPr>
                <a:defRPr/>
              </a:pPr>
              <a:t>‹#›</a:t>
            </a:fld>
            <a:endParaRPr lang="en-US" altLang="en-US"/>
          </a:p>
        </p:txBody>
      </p:sp>
    </p:spTree>
    <p:extLst>
      <p:ext uri="{BB962C8B-B14F-4D97-AF65-F5344CB8AC3E}">
        <p14:creationId xmlns:p14="http://schemas.microsoft.com/office/powerpoint/2010/main" val="34418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A2DD34-050D-4742-B327-1F908663CDC0}"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614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E1DBE3E-73BF-4747-83B0-9B5839F955EB}"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6308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3751EFE-710D-4722-8698-8615B8E3FD99}"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33454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801B069-39D0-4779-9ABB-81AF75167A62}" type="slidenum">
              <a:rPr lang="ar-SA" altLang="en-US"/>
              <a:pPr>
                <a:defRPr/>
              </a:pPr>
              <a:t>‹#›</a:t>
            </a:fld>
            <a:endParaRPr lang="en-US" altLang="en-US"/>
          </a:p>
        </p:txBody>
      </p:sp>
    </p:spTree>
    <p:extLst>
      <p:ext uri="{BB962C8B-B14F-4D97-AF65-F5344CB8AC3E}">
        <p14:creationId xmlns:p14="http://schemas.microsoft.com/office/powerpoint/2010/main" val="312448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D02EC41-8FBA-4576-B117-E42A789395AA}"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79101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17AF640-CC1C-498D-ACC3-3FC94831D5E5}"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40886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C994F9A-4C41-4054-B142-AAF257A84347}"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8653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835B16C-748F-4A4E-8454-EF66A71500E4}"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1" r:id="rId3"/>
    <p:sldLayoutId id="2147483812" r:id="rId4"/>
    <p:sldLayoutId id="2147483813" r:id="rId5"/>
    <p:sldLayoutId id="2147483810" r:id="rId6"/>
    <p:sldLayoutId id="2147483814" r:id="rId7"/>
    <p:sldLayoutId id="2147483815" r:id="rId8"/>
    <p:sldLayoutId id="2147483816" r:id="rId9"/>
    <p:sldLayoutId id="2147483817" r:id="rId10"/>
    <p:sldLayoutId id="2147483818"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797141" y="2204864"/>
            <a:ext cx="7584844" cy="288032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9"/>
          <p:cNvSpPr txBox="1">
            <a:spLocks noChangeArrowheads="1"/>
          </p:cNvSpPr>
          <p:nvPr/>
        </p:nvSpPr>
        <p:spPr bwMode="auto">
          <a:xfrm>
            <a:off x="1174087" y="2613972"/>
            <a:ext cx="658317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Plant growth and regulators </a:t>
            </a:r>
            <a:endParaRPr lang="ar-EG"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a:p>
            <a:pPr algn="ctr"/>
            <a:r>
              <a:rPr lang="en-US"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BOT 373</a:t>
            </a:r>
            <a:endParaRPr lang="it-IT"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p:txBody>
      </p:sp>
      <p:sp>
        <p:nvSpPr>
          <p:cNvPr id="4" name="Rectangle 3"/>
          <p:cNvSpPr/>
          <p:nvPr/>
        </p:nvSpPr>
        <p:spPr>
          <a:xfrm>
            <a:off x="1049353" y="252259"/>
            <a:ext cx="6832640" cy="1200329"/>
          </a:xfrm>
          <a:prstGeom prst="rect">
            <a:avLst/>
          </a:prstGeom>
        </p:spPr>
        <p:txBody>
          <a:bodyPr wrap="none">
            <a:spAutoFit/>
          </a:bodyPr>
          <a:lstStyle/>
          <a:p>
            <a:pPr algn="ctr"/>
            <a:r>
              <a:rPr lang="en-US" sz="2400" b="1" dirty="0"/>
              <a:t>KINGDOOM OF SAUDI ARABIA</a:t>
            </a:r>
            <a:endParaRPr lang="en-US" sz="2400" dirty="0"/>
          </a:p>
          <a:p>
            <a:pPr algn="ctr"/>
            <a:r>
              <a:rPr lang="en-US" sz="2400" b="1" dirty="0"/>
              <a:t>King Saud University  </a:t>
            </a:r>
          </a:p>
          <a:p>
            <a:pPr algn="ctr"/>
            <a:r>
              <a:rPr lang="en-US" sz="2400" b="1" dirty="0"/>
              <a:t>College of Sciences  -  Botany and Microbiology Dep.</a:t>
            </a:r>
          </a:p>
        </p:txBody>
      </p:sp>
      <p:cxnSp>
        <p:nvCxnSpPr>
          <p:cNvPr id="20" name="Straight Connector 19"/>
          <p:cNvCxnSpPr/>
          <p:nvPr/>
        </p:nvCxnSpPr>
        <p:spPr>
          <a:xfrm>
            <a:off x="0" y="1700808"/>
            <a:ext cx="9144000" cy="0"/>
          </a:xfrm>
          <a:prstGeom prst="line">
            <a:avLst/>
          </a:prstGeom>
          <a:ln w="28575"/>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338548" y="5441708"/>
            <a:ext cx="4693914" cy="723596"/>
          </a:xfrm>
          <a:prstGeom prst="rect">
            <a:avLst/>
          </a:prstGeom>
        </p:spPr>
        <p:txBody>
          <a:bodyPr wrap="none">
            <a:spAutoFit/>
          </a:bodyPr>
          <a:lstStyle/>
          <a:p>
            <a:pPr algn="ctr">
              <a:lnSpc>
                <a:spcPct val="200000"/>
              </a:lnSpc>
              <a:defRPr/>
            </a:pPr>
            <a:r>
              <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Dr. Abdulrahman AL-</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hash</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rPr>
              <a:t>imi</a:t>
            </a:r>
            <a:endPar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0A37362A-42C0-704C-96F0-44F88172FD78}"/>
              </a:ext>
            </a:extLst>
          </p:cNvPr>
          <p:cNvSpPr txBox="1"/>
          <p:nvPr/>
        </p:nvSpPr>
        <p:spPr>
          <a:xfrm>
            <a:off x="468351" y="1137424"/>
            <a:ext cx="8208105" cy="2542363"/>
          </a:xfrm>
          <a:prstGeom prst="rect">
            <a:avLst/>
          </a:prstGeom>
          <a:noFill/>
        </p:spPr>
        <p:txBody>
          <a:bodyPr wrap="square" rtlCol="0">
            <a:spAutoFit/>
          </a:bodyPr>
          <a:lstStyle/>
          <a:p>
            <a:pPr marL="285750" indent="-285750">
              <a:lnSpc>
                <a:spcPct val="150000"/>
              </a:lnSpc>
              <a:buFont typeface="Wingdings" pitchFamily="2" charset="2"/>
              <a:buChar char="Ø"/>
            </a:pPr>
            <a:r>
              <a:rPr lang="en-US" dirty="0"/>
              <a:t>Shedding is one of the manifestations of aging or one of the manifestations of the end of the life of the organ within the plant system, as all advanced plants, especially evergreen or deciduous trees, may get rid of their old organs, whether leaves, flowers or fruits, after each of them reaches the stage of aging and decomposition. The purpose of shedding them is to replace them with new ones that are physiologically and chemically active. </a:t>
            </a:r>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0747" y="22029"/>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DE70E94E-A805-234B-851A-82AB4CD71F87}"/>
              </a:ext>
            </a:extLst>
          </p:cNvPr>
          <p:cNvSpPr txBox="1"/>
          <p:nvPr/>
        </p:nvSpPr>
        <p:spPr>
          <a:xfrm>
            <a:off x="334537" y="1315844"/>
            <a:ext cx="8786271" cy="2957861"/>
          </a:xfrm>
          <a:prstGeom prst="rect">
            <a:avLst/>
          </a:prstGeom>
          <a:noFill/>
        </p:spPr>
        <p:txBody>
          <a:bodyPr wrap="square" rtlCol="0">
            <a:spAutoFit/>
          </a:bodyPr>
          <a:lstStyle/>
          <a:p>
            <a:pPr marL="285750" indent="-285750">
              <a:lnSpc>
                <a:spcPct val="150000"/>
              </a:lnSpc>
              <a:buFont typeface="Wingdings" pitchFamily="2" charset="2"/>
              <a:buChar char="Ø"/>
            </a:pPr>
            <a:r>
              <a:rPr lang="en-US" dirty="0"/>
              <a:t>These organs, especially the leaves, fall either individually or at spaced intervals throughout the year, as in evergreen trees. Or the leaves fall all at once during the fall and the trees become completely bare in the winter, as in deciduous trees whose plants go through a period of dormancy or rest as a result of the low temperature in the winter, then resume their growth after their buds are revealed to turn into new leaves or flowers or both, with the formation of green growth during the spring due to the high temperature, the flow of sap, and the provision of water and food.</a:t>
            </a:r>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269C8F7-A0C8-FA42-8A56-8B5E5D957FA7}"/>
              </a:ext>
            </a:extLst>
          </p:cNvPr>
          <p:cNvSpPr txBox="1"/>
          <p:nvPr/>
        </p:nvSpPr>
        <p:spPr>
          <a:xfrm>
            <a:off x="207169" y="818456"/>
            <a:ext cx="8729662" cy="5575052"/>
          </a:xfrm>
          <a:prstGeom prst="rect">
            <a:avLst/>
          </a:prstGeom>
          <a:noFill/>
        </p:spPr>
        <p:txBody>
          <a:bodyPr wrap="square" rtlCol="0">
            <a:spAutoFit/>
          </a:bodyPr>
          <a:lstStyle/>
          <a:p>
            <a:pPr>
              <a:lnSpc>
                <a:spcPct val="150000"/>
              </a:lnSpc>
            </a:pPr>
            <a:r>
              <a:rPr lang="en-US" sz="2400" b="1" dirty="0"/>
              <a:t>Physiology of shedding:</a:t>
            </a:r>
          </a:p>
          <a:p>
            <a:pPr>
              <a:lnSpc>
                <a:spcPct val="150000"/>
              </a:lnSpc>
            </a:pPr>
            <a:r>
              <a:rPr lang="en-US" sz="2400" b="1" dirty="0"/>
              <a:t> </a:t>
            </a:r>
            <a:r>
              <a:rPr lang="en-US" sz="2400" dirty="0"/>
              <a:t>Some plant organs such as green leaves, flowers, fruits and other different parts of the plant fall. The shedding phenomenon is preceded by the formation of a special layer of disintegrated cells near the base of the plant organ known as the abscission layer. The formation of the abscission layer is usually accompanied by the disintegration and decomposition of the middle plates and sometimes the primary walls, so the plant organ becomes connected only to the vascular elements that are unable to support it, so it falls under the influence of gravity or by the wind.</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F9D0475E-6A1E-824E-B169-5775E10A1963}"/>
              </a:ext>
            </a:extLst>
          </p:cNvPr>
          <p:cNvSpPr txBox="1"/>
          <p:nvPr/>
        </p:nvSpPr>
        <p:spPr>
          <a:xfrm>
            <a:off x="89756" y="803629"/>
            <a:ext cx="8964488" cy="4467057"/>
          </a:xfrm>
          <a:prstGeom prst="rect">
            <a:avLst/>
          </a:prstGeom>
          <a:noFill/>
        </p:spPr>
        <p:txBody>
          <a:bodyPr wrap="square" rtlCol="0">
            <a:spAutoFit/>
          </a:bodyPr>
          <a:lstStyle/>
          <a:p>
            <a:pPr>
              <a:lnSpc>
                <a:spcPct val="150000"/>
              </a:lnSpc>
            </a:pPr>
            <a:r>
              <a:rPr lang="en-US" sz="2400" b="1" dirty="0">
                <a:effectLst/>
                <a:latin typeface="+mn-lt"/>
              </a:rPr>
              <a:t>There are several theories that explain the phenomenon of falling:</a:t>
            </a:r>
          </a:p>
          <a:p>
            <a:pPr>
              <a:lnSpc>
                <a:spcPct val="150000"/>
              </a:lnSpc>
            </a:pPr>
            <a:r>
              <a:rPr lang="en-US" sz="2400" dirty="0">
                <a:effectLst/>
                <a:latin typeface="+mn-lt"/>
              </a:rPr>
              <a:t>1- Carbohydrates:</a:t>
            </a:r>
          </a:p>
          <a:p>
            <a:pPr>
              <a:lnSpc>
                <a:spcPct val="150000"/>
              </a:lnSpc>
            </a:pPr>
            <a:r>
              <a:rPr lang="en-US" sz="2400" dirty="0">
                <a:effectLst/>
                <a:latin typeface="+mn-lt"/>
              </a:rPr>
              <a:t>The lack of carbohydrates in the plant leads to the fall of leaves and flower buds, and scientists have found that treating plants with some sugars hinders or reduces falling because the increase in carbohydrates leads to the thickness of the cell walls, which makes the process of falling more difficult.</a:t>
            </a:r>
          </a:p>
          <a:p>
            <a:pPr>
              <a:lnSpc>
                <a:spcPct val="150000"/>
              </a:lnSpc>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D61D9E02-45BA-D34C-94D4-8EF1CDA5C8AD}"/>
              </a:ext>
            </a:extLst>
          </p:cNvPr>
          <p:cNvSpPr txBox="1"/>
          <p:nvPr/>
        </p:nvSpPr>
        <p:spPr>
          <a:xfrm>
            <a:off x="19699" y="886637"/>
            <a:ext cx="9141555" cy="4204356"/>
          </a:xfrm>
          <a:prstGeom prst="rect">
            <a:avLst/>
          </a:prstGeom>
          <a:noFill/>
        </p:spPr>
        <p:txBody>
          <a:bodyPr wrap="square" rtlCol="0">
            <a:spAutoFit/>
          </a:bodyPr>
          <a:lstStyle/>
          <a:p>
            <a:pPr>
              <a:lnSpc>
                <a:spcPct val="150000"/>
              </a:lnSpc>
            </a:pPr>
            <a:r>
              <a:rPr lang="en-US" sz="2400" dirty="0">
                <a:effectLst/>
                <a:latin typeface="+mn-lt"/>
              </a:rPr>
              <a:t>2- Plant hormones:</a:t>
            </a:r>
          </a:p>
          <a:p>
            <a:pPr>
              <a:lnSpc>
                <a:spcPct val="150000"/>
              </a:lnSpc>
            </a:pPr>
            <a:r>
              <a:rPr lang="en-US" sz="2400" dirty="0">
                <a:effectLst/>
                <a:latin typeface="+mn-lt"/>
              </a:rPr>
              <a:t>One thing that is thought to explain this phenomenon is that the falling area doesn't have enough of the auxin "indole acetic acid."</a:t>
            </a:r>
          </a:p>
          <a:p>
            <a:pPr>
              <a:lnSpc>
                <a:spcPct val="150000"/>
              </a:lnSpc>
            </a:pPr>
            <a:r>
              <a:rPr lang="en-US" sz="2400" dirty="0">
                <a:effectLst/>
                <a:latin typeface="+mn-lt"/>
              </a:rPr>
              <a:t>The oxidation reactions caused by the enzyme indole acetic acid oxidase cause the rate of falling, which in turn speed up the falling process.</a:t>
            </a:r>
          </a:p>
          <a:p>
            <a:pPr>
              <a:lnSpc>
                <a:spcPct val="150000"/>
              </a:lnSpc>
            </a:pPr>
            <a:endParaRPr lang="en-US" sz="2400" dirty="0">
              <a:effectLst/>
              <a:latin typeface="+mn-lt"/>
            </a:endParaRPr>
          </a:p>
          <a:p>
            <a:pPr>
              <a:lnSpc>
                <a:spcPct val="150000"/>
              </a:lnSpc>
            </a:pPr>
            <a:endParaRPr lang="en-US" sz="1800" dirty="0">
              <a:effectLst/>
              <a:latin typeface="+mn-lt"/>
            </a:endParaRPr>
          </a:p>
          <a:p>
            <a:pPr algn="just">
              <a:lnSpc>
                <a:spcPct val="150000"/>
              </a:lnSpc>
            </a:pPr>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AFB2-5746-7B40-8501-99A6EC8A803B}"/>
              </a:ext>
            </a:extLst>
          </p:cNvPr>
          <p:cNvSpPr>
            <a:spLocks noGrp="1"/>
          </p:cNvSpPr>
          <p:nvPr>
            <p:ph idx="1"/>
          </p:nvPr>
        </p:nvSpPr>
        <p:spPr>
          <a:xfrm>
            <a:off x="314325" y="188640"/>
            <a:ext cx="8515350" cy="4351338"/>
          </a:xfrm>
        </p:spPr>
        <p:txBody>
          <a:bodyPr/>
          <a:lstStyle/>
          <a:p>
            <a:pPr marL="0" indent="0">
              <a:lnSpc>
                <a:spcPct val="150000"/>
              </a:lnSpc>
              <a:buNone/>
            </a:pPr>
            <a:r>
              <a:rPr lang="en-US" sz="2800" dirty="0">
                <a:effectLst/>
              </a:rPr>
              <a:t>3- Respiration:</a:t>
            </a:r>
          </a:p>
          <a:p>
            <a:pPr>
              <a:lnSpc>
                <a:spcPct val="150000"/>
              </a:lnSpc>
              <a:buFont typeface="Wingdings" pitchFamily="2" charset="2"/>
              <a:buChar char="Ø"/>
            </a:pPr>
            <a:r>
              <a:rPr lang="en-US" sz="2800" dirty="0">
                <a:effectLst/>
              </a:rPr>
              <a:t>Increasing the rate of respiration by specialized enzymes and in conjunction with other decomposition enzymes may work together to accelerate leaf fall.</a:t>
            </a:r>
          </a:p>
          <a:p>
            <a:pPr>
              <a:lnSpc>
                <a:spcPct val="150000"/>
              </a:lnSpc>
              <a:buFont typeface="Wingdings" pitchFamily="2" charset="2"/>
              <a:buChar char="Ø"/>
            </a:pPr>
            <a:r>
              <a:rPr lang="en-US" sz="2800" dirty="0">
                <a:effectLst/>
              </a:rPr>
              <a:t> </a:t>
            </a:r>
            <a:r>
              <a:rPr lang="en-US" sz="2800" b="1" dirty="0">
                <a:solidFill>
                  <a:srgbClr val="FF0000"/>
                </a:solidFill>
                <a:effectLst/>
              </a:rPr>
              <a:t>Auxins as herbicides:</a:t>
            </a:r>
          </a:p>
          <a:p>
            <a:pPr marL="0" indent="0">
              <a:lnSpc>
                <a:spcPct val="150000"/>
              </a:lnSpc>
              <a:buNone/>
            </a:pPr>
            <a:r>
              <a:rPr lang="en-US" sz="2800" dirty="0">
                <a:effectLst/>
              </a:rPr>
              <a:t>Weed: It is an unwanted plant, and weeds share the crop in soil, water, food, air and light, meaning they lead to a decrease in the crop.</a:t>
            </a:r>
          </a:p>
          <a:p>
            <a:endParaRPr lang="en-SA" dirty="0"/>
          </a:p>
        </p:txBody>
      </p:sp>
    </p:spTree>
    <p:extLst>
      <p:ext uri="{BB962C8B-B14F-4D97-AF65-F5344CB8AC3E}">
        <p14:creationId xmlns:p14="http://schemas.microsoft.com/office/powerpoint/2010/main" val="4191482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0271DE1F-D1A1-F04B-A4AB-C0A0E26949D0}"/>
              </a:ext>
            </a:extLst>
          </p:cNvPr>
          <p:cNvSpPr txBox="1"/>
          <p:nvPr/>
        </p:nvSpPr>
        <p:spPr>
          <a:xfrm>
            <a:off x="0" y="692696"/>
            <a:ext cx="9378137" cy="5909310"/>
          </a:xfrm>
          <a:prstGeom prst="rect">
            <a:avLst/>
          </a:prstGeom>
          <a:noFill/>
        </p:spPr>
        <p:txBody>
          <a:bodyPr wrap="square" rtlCol="0">
            <a:spAutoFit/>
          </a:bodyPr>
          <a:lstStyle/>
          <a:p>
            <a:pPr>
              <a:lnSpc>
                <a:spcPct val="150000"/>
              </a:lnSpc>
            </a:pPr>
            <a:r>
              <a:rPr lang="en-US" sz="2400" dirty="0">
                <a:effectLst/>
              </a:rPr>
              <a:t>High concentrations of auxin have a lethal effect, so when using synthetic auxins at relatively high concentrations, they have a selective lethal effect on the plant. People have used this characteristic to eradicate various weeds.</a:t>
            </a:r>
          </a:p>
          <a:p>
            <a:pPr>
              <a:lnSpc>
                <a:spcPct val="150000"/>
              </a:lnSpc>
            </a:pPr>
            <a:r>
              <a:rPr lang="en-US" sz="2400" b="1" dirty="0">
                <a:effectLst/>
              </a:rPr>
              <a:t>The herbicide must meet the following criteria:</a:t>
            </a:r>
            <a:endParaRPr lang="en-US" sz="2400" dirty="0">
              <a:effectLst/>
            </a:endParaRPr>
          </a:p>
          <a:p>
            <a:pPr>
              <a:lnSpc>
                <a:spcPct val="150000"/>
              </a:lnSpc>
            </a:pPr>
            <a:r>
              <a:rPr lang="en-US" sz="2400" dirty="0">
                <a:effectLst/>
              </a:rPr>
              <a:t>It must enter the plant, meaning that the plant can absorb it (it has the property of solubility).</a:t>
            </a:r>
          </a:p>
          <a:p>
            <a:pPr>
              <a:lnSpc>
                <a:spcPct val="150000"/>
              </a:lnSpc>
            </a:pPr>
            <a:r>
              <a:rPr lang="en-US" sz="2400" dirty="0">
                <a:effectLst/>
              </a:rPr>
              <a:t>It must move from the absorption areas to the growth areas, meaning that it has a lethal effect on the meristematic cells.</a:t>
            </a:r>
          </a:p>
          <a:p>
            <a:pPr>
              <a:lnSpc>
                <a:spcPct val="150000"/>
              </a:lnSpc>
            </a:pPr>
            <a:r>
              <a:rPr lang="en-US" sz="2400" dirty="0">
                <a:effectLst/>
              </a:rPr>
              <a:t>It must have a selective effect on the weed and not the crop.</a:t>
            </a:r>
          </a:p>
          <a:p>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AAFF98F1-28D6-E245-96D1-AF3916F8F025}"/>
              </a:ext>
            </a:extLst>
          </p:cNvPr>
          <p:cNvSpPr txBox="1"/>
          <p:nvPr/>
        </p:nvSpPr>
        <p:spPr>
          <a:xfrm>
            <a:off x="110046" y="692696"/>
            <a:ext cx="8923907" cy="7421712"/>
          </a:xfrm>
          <a:prstGeom prst="rect">
            <a:avLst/>
          </a:prstGeom>
          <a:noFill/>
        </p:spPr>
        <p:txBody>
          <a:bodyPr wrap="square" rtlCol="0">
            <a:spAutoFit/>
          </a:bodyPr>
          <a:lstStyle/>
          <a:p>
            <a:pPr>
              <a:lnSpc>
                <a:spcPct val="150000"/>
              </a:lnSpc>
            </a:pPr>
            <a:r>
              <a:rPr lang="en-US" sz="2400" b="1" dirty="0"/>
              <a:t>The most important herbicides of auxins:</a:t>
            </a:r>
          </a:p>
          <a:p>
            <a:pPr marL="342900" indent="-342900">
              <a:lnSpc>
                <a:spcPct val="150000"/>
              </a:lnSpc>
              <a:buFont typeface="Wingdings" pitchFamily="2" charset="2"/>
              <a:buChar char="Ø"/>
            </a:pPr>
            <a:r>
              <a:rPr lang="en-US" sz="2400" dirty="0"/>
              <a:t>2,4D-Dichlorophenoxy acetic acid</a:t>
            </a:r>
          </a:p>
          <a:p>
            <a:pPr marL="342900" indent="-342900">
              <a:lnSpc>
                <a:spcPct val="150000"/>
              </a:lnSpc>
              <a:buFont typeface="Wingdings" pitchFamily="2" charset="2"/>
              <a:buChar char="Ø"/>
            </a:pPr>
            <a:r>
              <a:rPr lang="en-US" sz="2400" dirty="0"/>
              <a:t>MCPA-2-methyil-4-chlorophenoxyacetic acid</a:t>
            </a:r>
          </a:p>
          <a:p>
            <a:r>
              <a:rPr lang="en-US" sz="2400" b="1" dirty="0">
                <a:effectLst/>
              </a:rPr>
              <a:t>Mechanisms of selective action of auxin herbicides</a:t>
            </a:r>
          </a:p>
          <a:p>
            <a:pPr>
              <a:lnSpc>
                <a:spcPct val="150000"/>
              </a:lnSpc>
            </a:pPr>
            <a:r>
              <a:rPr lang="en-US" sz="2400" dirty="0"/>
              <a:t>1- </a:t>
            </a:r>
            <a:r>
              <a:rPr lang="en-US" sz="2400" b="1" dirty="0">
                <a:solidFill>
                  <a:srgbClr val="FF0000"/>
                </a:solidFill>
              </a:rPr>
              <a:t>Retention of the herbicide on treated plants</a:t>
            </a:r>
            <a:r>
              <a:rPr lang="en-US" sz="2400" dirty="0"/>
              <a:t>:</a:t>
            </a:r>
          </a:p>
          <a:p>
            <a:pPr>
              <a:lnSpc>
                <a:spcPct val="150000"/>
              </a:lnSpc>
            </a:pPr>
            <a:r>
              <a:rPr lang="en-US" sz="2400" dirty="0"/>
              <a:t>The leaves of some plants are covered with a waxy layer that causes the solution to slip</a:t>
            </a:r>
          </a:p>
          <a:p>
            <a:pPr>
              <a:lnSpc>
                <a:spcPct val="150000"/>
              </a:lnSpc>
            </a:pPr>
            <a:r>
              <a:rPr lang="en-US" sz="2400" dirty="0"/>
              <a:t>While this waxy layer is not found in the leaves of other plants.</a:t>
            </a:r>
          </a:p>
          <a:p>
            <a:pPr>
              <a:lnSpc>
                <a:spcPct val="150000"/>
              </a:lnSpc>
            </a:pPr>
            <a:r>
              <a:rPr lang="en-US" sz="2400" dirty="0"/>
              <a:t>The leaves of some plants are covered with appendages or hairs that help retain the herbicide on the leaves, while these hairs are not found in other plants.</a:t>
            </a:r>
          </a:p>
          <a:p>
            <a:endParaRPr lang="en-US" sz="2400" b="1" dirty="0">
              <a:effectLst/>
            </a:endParaRPr>
          </a:p>
          <a:p>
            <a:pPr marL="342900" indent="-342900">
              <a:lnSpc>
                <a:spcPct val="150000"/>
              </a:lnSpc>
              <a:buFont typeface="Wingdings" pitchFamily="2" charset="2"/>
              <a:buChar char="Ø"/>
            </a:pPr>
            <a:endParaRPr lang="en-US" sz="2400" dirty="0"/>
          </a:p>
          <a:p>
            <a:pPr>
              <a:lnSpc>
                <a:spcPct val="150000"/>
              </a:lnSpc>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F20027CF-962B-904D-97F8-7D588E9F5671}"/>
              </a:ext>
            </a:extLst>
          </p:cNvPr>
          <p:cNvSpPr txBox="1"/>
          <p:nvPr/>
        </p:nvSpPr>
        <p:spPr>
          <a:xfrm>
            <a:off x="171450" y="980728"/>
            <a:ext cx="8801100" cy="3913059"/>
          </a:xfrm>
          <a:prstGeom prst="rect">
            <a:avLst/>
          </a:prstGeom>
          <a:noFill/>
        </p:spPr>
        <p:txBody>
          <a:bodyPr wrap="square" rtlCol="0">
            <a:spAutoFit/>
          </a:bodyPr>
          <a:lstStyle/>
          <a:p>
            <a:pPr>
              <a:lnSpc>
                <a:spcPct val="150000"/>
              </a:lnSpc>
            </a:pPr>
            <a:r>
              <a:rPr lang="en-US" sz="2400" b="1" dirty="0">
                <a:solidFill>
                  <a:srgbClr val="FF0000"/>
                </a:solidFill>
                <a:effectLst/>
              </a:rPr>
              <a:t>2- Cell sensitivity in different plants:</a:t>
            </a:r>
          </a:p>
          <a:p>
            <a:pPr>
              <a:lnSpc>
                <a:spcPct val="150000"/>
              </a:lnSpc>
            </a:pPr>
            <a:r>
              <a:rPr lang="en-US" sz="2400" dirty="0">
                <a:effectLst/>
              </a:rPr>
              <a:t>The lethal effect of herbicides depends on the sensitivity of plants. There are plants that are resistant and others that are sensitive to the herbicide.</a:t>
            </a:r>
          </a:p>
          <a:p>
            <a:pPr>
              <a:lnSpc>
                <a:spcPct val="150000"/>
              </a:lnSpc>
            </a:pPr>
            <a:r>
              <a:rPr lang="en-US" sz="2400" dirty="0">
                <a:effectLst/>
              </a:rPr>
              <a:t>Oats are less sensitive to the herbicide 2,4-Dichlorophenoxy acetic acid than peas. That is, there must be a difference in the ability of plants to tolerate the herbicide.</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6511" y="-13545"/>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6049" y="868085"/>
            <a:ext cx="9141555" cy="4467057"/>
          </a:xfrm>
          <a:prstGeom prst="rect">
            <a:avLst/>
          </a:prstGeom>
          <a:noFill/>
        </p:spPr>
        <p:txBody>
          <a:bodyPr wrap="square" rtlCol="0">
            <a:spAutoFit/>
          </a:bodyPr>
          <a:lstStyle/>
          <a:p>
            <a:pPr>
              <a:lnSpc>
                <a:spcPct val="150000"/>
              </a:lnSpc>
            </a:pPr>
            <a:r>
              <a:rPr lang="en-US" sz="2400" dirty="0"/>
              <a:t>  </a:t>
            </a:r>
            <a:r>
              <a:rPr lang="en-US" sz="2400" b="1" dirty="0">
                <a:solidFill>
                  <a:srgbClr val="FF0000"/>
                </a:solidFill>
              </a:rPr>
              <a:t>3. Plant growth stage:</a:t>
            </a:r>
            <a:br>
              <a:rPr lang="en-US" sz="2400" b="1" dirty="0">
                <a:solidFill>
                  <a:srgbClr val="FF0000"/>
                </a:solidFill>
              </a:rPr>
            </a:br>
            <a:r>
              <a:rPr lang="en-US" sz="2400" dirty="0"/>
              <a:t>The plant growth stages are summarized as:</a:t>
            </a:r>
            <a:br>
              <a:rPr lang="en-US" sz="2400" dirty="0"/>
            </a:br>
            <a:r>
              <a:rPr lang="en-US" sz="2400" dirty="0"/>
              <a:t>Dry seeds—germination—vegetative growth—flowers—fruits.</a:t>
            </a:r>
            <a:br>
              <a:rPr lang="en-US" sz="2400" dirty="0"/>
            </a:br>
            <a:r>
              <a:rPr lang="en-US" sz="2400" dirty="0"/>
              <a:t>The herbicide must be used in one of the previous stages so that the crop is resistant to the herbicide, while the grass is sensitive to the herbicide at this stage of growth. There are herbicides that prevent herbaceous germination, preventing the process from beginning, and herbicides may be used in the vegetative growth stage or other.</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10715" y="296652"/>
            <a:ext cx="8722570" cy="62646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Rectangle 3"/>
          <p:cNvSpPr/>
          <p:nvPr/>
        </p:nvSpPr>
        <p:spPr>
          <a:xfrm>
            <a:off x="332509" y="501635"/>
            <a:ext cx="8487963" cy="1081002"/>
          </a:xfrm>
          <a:prstGeom prst="rect">
            <a:avLst/>
          </a:prstGeom>
        </p:spPr>
        <p:txBody>
          <a:bodyPr wrap="square">
            <a:spAutoFit/>
          </a:bodyPr>
          <a:lstStyle/>
          <a:p>
            <a:pPr algn="ctr">
              <a:lnSpc>
                <a:spcPct val="150000"/>
              </a:lnSpc>
            </a:pP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Lecture 5</a:t>
            </a:r>
            <a:endParaRPr lang="ar-EG"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TextBox 1">
            <a:extLst>
              <a:ext uri="{FF2B5EF4-FFF2-40B4-BE49-F238E27FC236}">
                <a16:creationId xmlns:a16="http://schemas.microsoft.com/office/drawing/2014/main" id="{CAA2FB38-3344-6A4D-A082-7B549B29E354}"/>
              </a:ext>
            </a:extLst>
          </p:cNvPr>
          <p:cNvSpPr txBox="1"/>
          <p:nvPr/>
        </p:nvSpPr>
        <p:spPr>
          <a:xfrm>
            <a:off x="630379" y="2748553"/>
            <a:ext cx="7883242" cy="1323439"/>
          </a:xfrm>
          <a:prstGeom prst="rect">
            <a:avLst/>
          </a:prstGeom>
          <a:noFill/>
        </p:spPr>
        <p:txBody>
          <a:bodyPr wrap="square" rtlCol="0">
            <a:spAutoFit/>
          </a:bodyPr>
          <a:lstStyle/>
          <a:p>
            <a:pPr algn="ctr"/>
            <a:r>
              <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role of auxin in apical dominance </a:t>
            </a:r>
            <a:endParaRPr lang="en-SA"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2626" y="980728"/>
            <a:ext cx="9141555" cy="3359061"/>
          </a:xfrm>
          <a:prstGeom prst="rect">
            <a:avLst/>
          </a:prstGeom>
          <a:noFill/>
        </p:spPr>
        <p:txBody>
          <a:bodyPr wrap="square" rtlCol="0">
            <a:spAutoFit/>
          </a:bodyPr>
          <a:lstStyle/>
          <a:p>
            <a:pPr marL="342900" indent="-342900">
              <a:lnSpc>
                <a:spcPct val="150000"/>
              </a:lnSpc>
              <a:buFont typeface="Wingdings" pitchFamily="2" charset="2"/>
              <a:buChar char="Ø"/>
            </a:pPr>
            <a:r>
              <a:rPr lang="en-US" sz="2400" b="1" dirty="0">
                <a:solidFill>
                  <a:srgbClr val="FF0000"/>
                </a:solidFill>
              </a:rPr>
              <a:t>4- Herbicide permeability:</a:t>
            </a:r>
            <a:br>
              <a:rPr lang="en-US" sz="2400" b="1" dirty="0">
                <a:solidFill>
                  <a:srgbClr val="FF0000"/>
                </a:solidFill>
              </a:rPr>
            </a:br>
            <a:r>
              <a:rPr lang="en-US" sz="2400" dirty="0"/>
              <a:t>Permeability is one of the herbicide's optional mechanisms. In certain plants, the herbicide may penetrate the epidermis, but not in others, therefore its effects are not visible. The periderm, a supplementary protective tissue found in certain plants, prevents the herbicide from penetrating.</a:t>
            </a:r>
          </a:p>
        </p:txBody>
      </p:sp>
    </p:spTree>
    <p:extLst>
      <p:ext uri="{BB962C8B-B14F-4D97-AF65-F5344CB8AC3E}">
        <p14:creationId xmlns:p14="http://schemas.microsoft.com/office/powerpoint/2010/main" val="5027481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C31B2154-BECF-D641-97EC-5C131943B480}"/>
              </a:ext>
            </a:extLst>
          </p:cNvPr>
          <p:cNvSpPr txBox="1"/>
          <p:nvPr/>
        </p:nvSpPr>
        <p:spPr>
          <a:xfrm>
            <a:off x="31034" y="980728"/>
            <a:ext cx="8378890" cy="4467057"/>
          </a:xfrm>
          <a:prstGeom prst="rect">
            <a:avLst/>
          </a:prstGeom>
          <a:noFill/>
        </p:spPr>
        <p:txBody>
          <a:bodyPr wrap="square" rtlCol="0">
            <a:spAutoFit/>
          </a:bodyPr>
          <a:lstStyle/>
          <a:p>
            <a:pPr algn="just">
              <a:lnSpc>
                <a:spcPct val="150000"/>
              </a:lnSpc>
            </a:pPr>
            <a:r>
              <a:rPr lang="en-US" sz="2400" dirty="0">
                <a:solidFill>
                  <a:srgbClr val="FF0000"/>
                </a:solidFill>
              </a:rPr>
              <a:t>5. </a:t>
            </a:r>
            <a:r>
              <a:rPr lang="en-US" sz="2400" b="1" dirty="0">
                <a:solidFill>
                  <a:srgbClr val="FF0000"/>
                </a:solidFill>
              </a:rPr>
              <a:t>Transfer of the herbicide within the plant</a:t>
            </a:r>
            <a:r>
              <a:rPr lang="en-US" sz="2400" dirty="0"/>
              <a:t>:</a:t>
            </a:r>
          </a:p>
          <a:p>
            <a:pPr algn="just">
              <a:lnSpc>
                <a:spcPct val="150000"/>
              </a:lnSpc>
            </a:pPr>
            <a:r>
              <a:rPr lang="en-US" sz="2400" dirty="0"/>
              <a:t> Certain parts of plants can readily absorb the herbicide to perform its intended purpose, but other plant parts have trouble doing so, which stops the herbicide's effects from showing. Only one-sixth of the herbicide that is absorbed by the leaves is transported to other corn plants that are resistant to this herbicide, whereas a third of the herbicide is discovered inside the sensitive corn plant.</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a:extLst>
              <a:ext uri="{FF2B5EF4-FFF2-40B4-BE49-F238E27FC236}">
                <a16:creationId xmlns:a16="http://schemas.microsoft.com/office/drawing/2014/main" id="{5171EB7F-EFBC-4946-8242-B8CC83B08664}"/>
              </a:ext>
            </a:extLst>
          </p:cNvPr>
          <p:cNvSpPr txBox="1"/>
          <p:nvPr/>
        </p:nvSpPr>
        <p:spPr>
          <a:xfrm>
            <a:off x="1619672" y="125968"/>
            <a:ext cx="5904656" cy="584775"/>
          </a:xfrm>
          <a:prstGeom prst="rect">
            <a:avLst/>
          </a:prstGeom>
          <a:noFill/>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Mechanism of action of Auxins </a:t>
            </a:r>
          </a:p>
        </p:txBody>
      </p:sp>
      <p:sp>
        <p:nvSpPr>
          <p:cNvPr id="2" name="TextBox 1">
            <a:extLst>
              <a:ext uri="{FF2B5EF4-FFF2-40B4-BE49-F238E27FC236}">
                <a16:creationId xmlns:a16="http://schemas.microsoft.com/office/drawing/2014/main" id="{1083CC09-D53A-6943-96F1-7B3018CCE013}"/>
              </a:ext>
            </a:extLst>
          </p:cNvPr>
          <p:cNvSpPr txBox="1"/>
          <p:nvPr/>
        </p:nvSpPr>
        <p:spPr>
          <a:xfrm>
            <a:off x="251520" y="946452"/>
            <a:ext cx="8712968" cy="4467057"/>
          </a:xfrm>
          <a:prstGeom prst="rect">
            <a:avLst/>
          </a:prstGeom>
          <a:noFill/>
        </p:spPr>
        <p:txBody>
          <a:bodyPr wrap="square" rtlCol="0">
            <a:spAutoFit/>
          </a:bodyPr>
          <a:lstStyle/>
          <a:p>
            <a:pPr marL="285750" indent="-285750" algn="just">
              <a:lnSpc>
                <a:spcPct val="150000"/>
              </a:lnSpc>
              <a:buFont typeface="Wingdings" pitchFamily="2" charset="2"/>
              <a:buChar char="Ø"/>
            </a:pPr>
            <a:r>
              <a:rPr lang="en-US" sz="2400" dirty="0"/>
              <a:t>The action of auxins varies according to the plant's need, and for this reasons the mechanism of action of auxins is divided into:</a:t>
            </a:r>
          </a:p>
          <a:p>
            <a:pPr algn="just">
              <a:lnSpc>
                <a:spcPct val="150000"/>
              </a:lnSpc>
            </a:pPr>
            <a:r>
              <a:rPr lang="en-US" sz="2400" dirty="0"/>
              <a:t>1- Activation mechanism</a:t>
            </a:r>
          </a:p>
          <a:p>
            <a:pPr algn="just">
              <a:lnSpc>
                <a:spcPct val="150000"/>
              </a:lnSpc>
            </a:pPr>
            <a:r>
              <a:rPr lang="en-US" sz="2400" dirty="0"/>
              <a:t>2- Inhibition mechanism</a:t>
            </a:r>
          </a:p>
          <a:p>
            <a:pPr algn="just">
              <a:lnSpc>
                <a:spcPct val="150000"/>
              </a:lnSpc>
            </a:pPr>
            <a:r>
              <a:rPr lang="en-US" sz="2400" b="1" dirty="0">
                <a:solidFill>
                  <a:schemeClr val="accent2"/>
                </a:solidFill>
              </a:rPr>
              <a:t>Activation mechanism:</a:t>
            </a:r>
          </a:p>
          <a:p>
            <a:pPr algn="just">
              <a:lnSpc>
                <a:spcPct val="150000"/>
              </a:lnSpc>
            </a:pPr>
            <a:r>
              <a:rPr lang="en-US" sz="2400" dirty="0"/>
              <a:t>Several theories have been developed to explain the activation of growth as a result of the action of auxins, the most important of which are:</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a:extLst>
              <a:ext uri="{FF2B5EF4-FFF2-40B4-BE49-F238E27FC236}">
                <a16:creationId xmlns:a16="http://schemas.microsoft.com/office/drawing/2014/main" id="{73464657-C084-C747-889B-3B35FFC8576A}"/>
              </a:ext>
            </a:extLst>
          </p:cNvPr>
          <p:cNvSpPr txBox="1"/>
          <p:nvPr/>
        </p:nvSpPr>
        <p:spPr>
          <a:xfrm>
            <a:off x="251520" y="836712"/>
            <a:ext cx="8892480" cy="3636060"/>
          </a:xfrm>
          <a:prstGeom prst="rect">
            <a:avLst/>
          </a:prstGeom>
          <a:noFill/>
        </p:spPr>
        <p:txBody>
          <a:bodyPr wrap="square">
            <a:spAutoFit/>
          </a:bodyPr>
          <a:lstStyle/>
          <a:p>
            <a:endParaRPr lang="en-SA" dirty="0"/>
          </a:p>
          <a:p>
            <a:pPr algn="just">
              <a:lnSpc>
                <a:spcPct val="150000"/>
              </a:lnSpc>
            </a:pPr>
            <a:r>
              <a:rPr lang="en-SA" sz="2400" dirty="0"/>
              <a:t>1- </a:t>
            </a:r>
            <a:r>
              <a:rPr lang="en-SA" sz="2400" b="1" dirty="0"/>
              <a:t>Increased plasticity of cell</a:t>
            </a:r>
            <a:r>
              <a:rPr lang="en-SA" sz="2400" dirty="0"/>
              <a:t> walls.</a:t>
            </a:r>
          </a:p>
          <a:p>
            <a:pPr algn="just">
              <a:lnSpc>
                <a:spcPct val="150000"/>
              </a:lnSpc>
            </a:pPr>
            <a:r>
              <a:rPr lang="en-SA" sz="2400" dirty="0"/>
              <a:t>2- </a:t>
            </a:r>
            <a:r>
              <a:rPr lang="en-SA" sz="2400" b="1" dirty="0"/>
              <a:t>Increased active absorption of water</a:t>
            </a:r>
            <a:r>
              <a:rPr lang="en-SA" sz="2400" dirty="0"/>
              <a:t> even if the external medium of the cells is hyperosmotic, as adding auxin increases the ability of cells to absorb in a hyperosmotic medium because auxins work to increase respiration, which in turn leads to increased active absorption of water (non-osmotic), so the cells elongate.</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0F3DDE88-78C6-644C-920B-E196AE043B7D}"/>
              </a:ext>
            </a:extLst>
          </p:cNvPr>
          <p:cNvSpPr txBox="1"/>
          <p:nvPr/>
        </p:nvSpPr>
        <p:spPr>
          <a:xfrm>
            <a:off x="251520" y="1052736"/>
            <a:ext cx="9141554" cy="5021055"/>
          </a:xfrm>
          <a:prstGeom prst="rect">
            <a:avLst/>
          </a:prstGeom>
          <a:noFill/>
        </p:spPr>
        <p:txBody>
          <a:bodyPr wrap="square" rtlCol="0">
            <a:spAutoFit/>
          </a:bodyPr>
          <a:lstStyle/>
          <a:p>
            <a:pPr>
              <a:lnSpc>
                <a:spcPct val="150000"/>
              </a:lnSpc>
            </a:pPr>
            <a:r>
              <a:rPr lang="en-US" sz="2400" dirty="0"/>
              <a:t>3. </a:t>
            </a:r>
            <a:r>
              <a:rPr lang="en-US" sz="2400" b="1" dirty="0"/>
              <a:t>Effect on nucleic acid content</a:t>
            </a:r>
            <a:r>
              <a:rPr lang="en-US" sz="2400" dirty="0"/>
              <a:t>:</a:t>
            </a:r>
          </a:p>
          <a:p>
            <a:pPr>
              <a:lnSpc>
                <a:spcPct val="150000"/>
              </a:lnSpc>
            </a:pPr>
            <a:r>
              <a:rPr lang="en-US" sz="2400" dirty="0"/>
              <a:t>Auxins control the synthesis of specific types of RNA, which in turn carry the code for the synthesis of enzymes specific to cell elongation.</a:t>
            </a:r>
          </a:p>
          <a:p>
            <a:pPr>
              <a:lnSpc>
                <a:spcPct val="150000"/>
              </a:lnSpc>
            </a:pPr>
            <a:endParaRPr lang="en-SA" sz="2400" dirty="0"/>
          </a:p>
          <a:p>
            <a:pPr>
              <a:lnSpc>
                <a:spcPct val="150000"/>
              </a:lnSpc>
            </a:pPr>
            <a:r>
              <a:rPr lang="en-US" sz="2400" dirty="0"/>
              <a:t>4. </a:t>
            </a:r>
            <a:r>
              <a:rPr lang="en-US" sz="2400" b="1" dirty="0"/>
              <a:t>Increase proteins</a:t>
            </a:r>
            <a:r>
              <a:rPr lang="en-US" sz="2400" dirty="0"/>
              <a:t>:</a:t>
            </a:r>
          </a:p>
          <a:p>
            <a:pPr>
              <a:lnSpc>
                <a:spcPct val="150000"/>
              </a:lnSpc>
            </a:pPr>
            <a:r>
              <a:rPr lang="en-US" sz="2400" dirty="0"/>
              <a:t>Cell growth and elongation are increased by auxins because they increase the proportion of proteins, which are soluble molecules that love water and absorb a lot of it. </a:t>
            </a:r>
            <a:br>
              <a:rPr lang="en-US" sz="2400" dirty="0"/>
            </a:br>
            <a:endParaRPr lang="en-SA" sz="2400" dirty="0"/>
          </a:p>
        </p:txBody>
      </p:sp>
    </p:spTree>
    <p:extLst>
      <p:ext uri="{BB962C8B-B14F-4D97-AF65-F5344CB8AC3E}">
        <p14:creationId xmlns:p14="http://schemas.microsoft.com/office/powerpoint/2010/main" val="11540574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6C0FD62B-7652-114E-A0E5-A196FCB0CE45}"/>
              </a:ext>
            </a:extLst>
          </p:cNvPr>
          <p:cNvSpPr txBox="1"/>
          <p:nvPr/>
        </p:nvSpPr>
        <p:spPr>
          <a:xfrm>
            <a:off x="32668" y="1052736"/>
            <a:ext cx="9141554" cy="3234860"/>
          </a:xfrm>
          <a:prstGeom prst="rect">
            <a:avLst/>
          </a:prstGeom>
          <a:noFill/>
        </p:spPr>
        <p:txBody>
          <a:bodyPr wrap="square" rtlCol="0">
            <a:spAutoFit/>
          </a:bodyPr>
          <a:lstStyle/>
          <a:p>
            <a:pPr>
              <a:lnSpc>
                <a:spcPct val="150000"/>
              </a:lnSpc>
            </a:pPr>
            <a:r>
              <a:rPr lang="en-US" sz="2400" b="1" dirty="0"/>
              <a:t>5. Decrease in cytoplasmic viscosity</a:t>
            </a:r>
            <a:r>
              <a:rPr lang="en-US" sz="2400" dirty="0"/>
              <a:t>: (</a:t>
            </a:r>
            <a:r>
              <a:rPr lang="ar-SA" sz="2400" dirty="0"/>
              <a:t>تقليل اللزوجة </a:t>
            </a:r>
            <a:r>
              <a:rPr lang="ar-SA" sz="2400" dirty="0" err="1"/>
              <a:t>السيتوبلازمية</a:t>
            </a:r>
            <a:endParaRPr lang="en-US" sz="2400" dirty="0"/>
          </a:p>
          <a:p>
            <a:pPr>
              <a:lnSpc>
                <a:spcPct val="150000"/>
              </a:lnSpc>
            </a:pPr>
            <a:r>
              <a:rPr lang="en-US" sz="2400" dirty="0"/>
              <a:t>Auxins work to decrease the viscosity of cytoplasm and increase cell permeability, which leads to an increase in the rate of transfer of materials so that they become available for the various metabolic processes necessary for growth.</a:t>
            </a:r>
            <a:endParaRPr lang="en-SA" sz="2400" dirty="0"/>
          </a:p>
          <a:p>
            <a:pPr marL="342900" indent="-342900">
              <a:lnSpc>
                <a:spcPct val="150000"/>
              </a:lnSpc>
              <a:buFont typeface="Wingdings" pitchFamily="2" charset="2"/>
              <a:buChar char="Ø"/>
            </a:pPr>
            <a:endParaRPr lang="en-SA" dirty="0"/>
          </a:p>
        </p:txBody>
      </p:sp>
    </p:spTree>
    <p:extLst>
      <p:ext uri="{BB962C8B-B14F-4D97-AF65-F5344CB8AC3E}">
        <p14:creationId xmlns:p14="http://schemas.microsoft.com/office/powerpoint/2010/main" val="65858813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E5825E57-8FC2-994D-BE74-CEF6E5AC30EE}"/>
              </a:ext>
            </a:extLst>
          </p:cNvPr>
          <p:cNvSpPr txBox="1"/>
          <p:nvPr/>
        </p:nvSpPr>
        <p:spPr>
          <a:xfrm>
            <a:off x="196545" y="980728"/>
            <a:ext cx="8748464" cy="3913059"/>
          </a:xfrm>
          <a:prstGeom prst="rect">
            <a:avLst/>
          </a:prstGeom>
          <a:noFill/>
        </p:spPr>
        <p:txBody>
          <a:bodyPr wrap="square" rtlCol="0">
            <a:spAutoFit/>
          </a:bodyPr>
          <a:lstStyle/>
          <a:p>
            <a:pPr marL="342900" indent="-342900">
              <a:buFont typeface="Wingdings" pitchFamily="2" charset="2"/>
              <a:buChar char="Ø"/>
            </a:pPr>
            <a:r>
              <a:rPr lang="en-US" sz="2400" b="1" dirty="0"/>
              <a:t>Inhibition mechanism: There are suggestions made to explain it, including:</a:t>
            </a:r>
          </a:p>
          <a:p>
            <a:pPr marL="342900" indent="-342900">
              <a:buFont typeface="Wingdings" pitchFamily="2" charset="2"/>
              <a:buChar char="Ø"/>
            </a:pPr>
            <a:endParaRPr lang="ar-SA" sz="2400" dirty="0"/>
          </a:p>
          <a:p>
            <a:pPr>
              <a:lnSpc>
                <a:spcPct val="150000"/>
              </a:lnSpc>
            </a:pPr>
            <a:r>
              <a:rPr lang="en-US" sz="2400" dirty="0"/>
              <a:t>1- Hardness increases with increasing auxin concentration.</a:t>
            </a:r>
          </a:p>
          <a:p>
            <a:pPr>
              <a:lnSpc>
                <a:spcPct val="150000"/>
              </a:lnSpc>
            </a:pPr>
            <a:r>
              <a:rPr lang="en-US" sz="2400" dirty="0"/>
              <a:t> High concentrations of auxin make the cell walls hard, which leads to inhibiting the growth of these walls. It has been found that high concentrations of auxin lead to an increase in the hardness of cellulose, which is a component of the cell walls of leaf sheaths</a:t>
            </a:r>
            <a:endParaRPr lang="en-SA" sz="2400" dirty="0"/>
          </a:p>
        </p:txBody>
      </p:sp>
    </p:spTree>
    <p:extLst>
      <p:ext uri="{BB962C8B-B14F-4D97-AF65-F5344CB8AC3E}">
        <p14:creationId xmlns:p14="http://schemas.microsoft.com/office/powerpoint/2010/main" val="9868656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0DF290-6934-B84B-85D0-133F1FA06F96}"/>
              </a:ext>
            </a:extLst>
          </p:cNvPr>
          <p:cNvSpPr txBox="1"/>
          <p:nvPr/>
        </p:nvSpPr>
        <p:spPr>
          <a:xfrm>
            <a:off x="172615" y="980728"/>
            <a:ext cx="8796323" cy="3359061"/>
          </a:xfrm>
          <a:prstGeom prst="rect">
            <a:avLst/>
          </a:prstGeom>
          <a:noFill/>
        </p:spPr>
        <p:txBody>
          <a:bodyPr wrap="square" rtlCol="0">
            <a:spAutoFit/>
          </a:bodyPr>
          <a:lstStyle/>
          <a:p>
            <a:pPr>
              <a:lnSpc>
                <a:spcPct val="150000"/>
              </a:lnSpc>
            </a:pPr>
            <a:r>
              <a:rPr lang="en-US" sz="2400" dirty="0"/>
              <a:t>2. Ethylene production:</a:t>
            </a:r>
          </a:p>
          <a:p>
            <a:pPr>
              <a:lnSpc>
                <a:spcPct val="150000"/>
              </a:lnSpc>
            </a:pPr>
            <a:endParaRPr lang="en-US" sz="2400" dirty="0"/>
          </a:p>
          <a:p>
            <a:pPr>
              <a:lnSpc>
                <a:spcPct val="150000"/>
              </a:lnSpc>
            </a:pPr>
            <a:r>
              <a:rPr lang="en-US" sz="2400" dirty="0"/>
              <a:t>High concentrations of auxin may lead to the production of ethylene, which is responsible for inhibiting growth. Scientists have found that some plant organs, such as pea stems, produce an amount of ethylene when treated with high concentrations of auxin.</a:t>
            </a:r>
            <a:endParaRPr lang="en-SA" sz="2400" dirty="0"/>
          </a:p>
        </p:txBody>
      </p:sp>
    </p:spTree>
    <p:extLst>
      <p:ext uri="{BB962C8B-B14F-4D97-AF65-F5344CB8AC3E}">
        <p14:creationId xmlns:p14="http://schemas.microsoft.com/office/powerpoint/2010/main" val="267356137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90872" y="1268760"/>
            <a:ext cx="8229600" cy="2451794"/>
          </a:xfrm>
          <a:prstGeom prst="rect">
            <a:avLst/>
          </a:prstGeom>
        </p:spPr>
        <p:txBody>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Any</a:t>
            </a:r>
          </a:p>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QUESTIONS ?</a:t>
            </a:r>
          </a:p>
        </p:txBody>
      </p:sp>
    </p:spTree>
    <p:extLst>
      <p:ext uri="{BB962C8B-B14F-4D97-AF65-F5344CB8AC3E}">
        <p14:creationId xmlns:p14="http://schemas.microsoft.com/office/powerpoint/2010/main" val="34371975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91CF179-A93E-D44B-9DE2-EB7C682B26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1C2C3B9B-06DE-7A49-931D-F5EB459AA875}"/>
              </a:ext>
            </a:extLst>
          </p:cNvPr>
          <p:cNvSpPr txBox="1"/>
          <p:nvPr/>
        </p:nvSpPr>
        <p:spPr>
          <a:xfrm>
            <a:off x="107505" y="866947"/>
            <a:ext cx="8856983" cy="5514381"/>
          </a:xfrm>
          <a:prstGeom prst="rect">
            <a:avLst/>
          </a:prstGeom>
          <a:noFill/>
        </p:spPr>
        <p:txBody>
          <a:bodyPr wrap="square" rtlCol="0">
            <a:spAutoFit/>
          </a:bodyPr>
          <a:lstStyle/>
          <a:p>
            <a:pPr marL="342900" indent="-342900" algn="just">
              <a:lnSpc>
                <a:spcPct val="150000"/>
              </a:lnSpc>
              <a:buFont typeface="Wingdings" pitchFamily="2" charset="2"/>
              <a:buChar char="Ø"/>
            </a:pPr>
            <a:r>
              <a:rPr lang="en-US" sz="2400" dirty="0"/>
              <a:t>Buds are generally an embryonic green group consisting of a small stem bearing a group of leaves in an embryonic form.</a:t>
            </a:r>
          </a:p>
          <a:p>
            <a:pPr marL="342900" indent="-342900" algn="just">
              <a:lnSpc>
                <a:spcPct val="150000"/>
              </a:lnSpc>
              <a:buFont typeface="Wingdings" pitchFamily="2" charset="2"/>
              <a:buChar char="Ø"/>
            </a:pPr>
            <a:r>
              <a:rPr lang="en-US" sz="2400" dirty="0"/>
              <a:t>The terminal bud arises from an apical meristem, while the axillary (lateral) bud arises from a lateral meristem. </a:t>
            </a:r>
            <a:endParaRPr lang="en-US" sz="2400" dirty="0">
              <a:effectLst/>
              <a:latin typeface="+mn-lt"/>
            </a:endParaRPr>
          </a:p>
          <a:p>
            <a:pPr marL="342900" indent="-342900" algn="just">
              <a:lnSpc>
                <a:spcPct val="150000"/>
              </a:lnSpc>
              <a:buFont typeface="Wingdings" pitchFamily="2" charset="2"/>
              <a:buChar char="Ø"/>
            </a:pPr>
            <a:r>
              <a:rPr lang="en-US" sz="2400" dirty="0">
                <a:effectLst/>
                <a:latin typeface="+mn-lt"/>
              </a:rPr>
              <a:t>In many plants, the lateral buds remain dormant as long as the terminal bud of the same plant is present. If the terminal bud is removed, the lateral buds of the same plant begin to be active and grow.</a:t>
            </a:r>
          </a:p>
          <a:p>
            <a:pPr>
              <a:lnSpc>
                <a:spcPct val="150000"/>
              </a:lnSpc>
            </a:pPr>
            <a:endParaRPr lang="en-US" sz="2400" dirty="0">
              <a:effectLst/>
              <a:latin typeface="+mn-lt"/>
            </a:endParaRPr>
          </a:p>
          <a:p>
            <a:pPr marL="342900" indent="-342900">
              <a:lnSpc>
                <a:spcPct val="150000"/>
              </a:lnSpc>
              <a:buFont typeface="Wingdings" pitchFamily="2" charset="2"/>
              <a:buChar char="Ø"/>
            </a:pPr>
            <a:endParaRPr lang="en-SA" dirty="0"/>
          </a:p>
        </p:txBody>
      </p:sp>
    </p:spTree>
    <p:extLst>
      <p:ext uri="{BB962C8B-B14F-4D97-AF65-F5344CB8AC3E}">
        <p14:creationId xmlns:p14="http://schemas.microsoft.com/office/powerpoint/2010/main" val="17991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1E5035-D9AF-8042-922C-8773EFCA7054}"/>
              </a:ext>
            </a:extLst>
          </p:cNvPr>
          <p:cNvSpPr txBox="1"/>
          <p:nvPr/>
        </p:nvSpPr>
        <p:spPr>
          <a:xfrm>
            <a:off x="251520" y="1001113"/>
            <a:ext cx="7908807" cy="369332"/>
          </a:xfrm>
          <a:prstGeom prst="rect">
            <a:avLst/>
          </a:prstGeom>
          <a:noFill/>
        </p:spPr>
        <p:txBody>
          <a:bodyPr wrap="square" rtlCol="0">
            <a:spAutoFit/>
          </a:bodyPr>
          <a:lstStyle/>
          <a:p>
            <a:pPr marL="285750" indent="-285750">
              <a:buFont typeface="Wingdings" pitchFamily="2" charset="2"/>
              <a:buChar char="Ø"/>
            </a:pPr>
            <a:endParaRPr lang="en-SA" dirty="0"/>
          </a:p>
        </p:txBody>
      </p:sp>
      <p:sp>
        <p:nvSpPr>
          <p:cNvPr id="5" name="TextBox 4">
            <a:extLst>
              <a:ext uri="{FF2B5EF4-FFF2-40B4-BE49-F238E27FC236}">
                <a16:creationId xmlns:a16="http://schemas.microsoft.com/office/drawing/2014/main" id="{4488B609-CEBD-B34D-BBC6-7D55C9548247}"/>
              </a:ext>
            </a:extLst>
          </p:cNvPr>
          <p:cNvSpPr txBox="1"/>
          <p:nvPr/>
        </p:nvSpPr>
        <p:spPr>
          <a:xfrm>
            <a:off x="395536" y="1001113"/>
            <a:ext cx="8748464" cy="4893647"/>
          </a:xfrm>
          <a:prstGeom prst="rect">
            <a:avLst/>
          </a:prstGeom>
          <a:noFill/>
        </p:spPr>
        <p:txBody>
          <a:bodyPr wrap="square">
            <a:spAutoFit/>
          </a:bodyPr>
          <a:lstStyle/>
          <a:p>
            <a:pPr marL="342900" indent="-342900" algn="just">
              <a:lnSpc>
                <a:spcPct val="150000"/>
              </a:lnSpc>
              <a:buFont typeface="Wingdings" pitchFamily="2" charset="2"/>
              <a:buChar char="Ø"/>
            </a:pPr>
            <a:r>
              <a:rPr lang="en-US" sz="2400" dirty="0">
                <a:effectLst/>
                <a:latin typeface="+mn-lt"/>
              </a:rPr>
              <a:t>When the lateral bud grows as a result of removing the terminal bud, it forms a branch that acts like the terminal bud and has the same role as the main terminal bud that was removed (i.e. it coordinates the growth of the lateral buds that are below it)</a:t>
            </a:r>
          </a:p>
          <a:p>
            <a:pPr marL="342900" indent="-342900" algn="just">
              <a:lnSpc>
                <a:spcPct val="150000"/>
              </a:lnSpc>
              <a:buFont typeface="Wingdings" pitchFamily="2" charset="2"/>
              <a:buChar char="Ø"/>
            </a:pPr>
            <a:r>
              <a:rPr lang="en-US" sz="2400" b="1" dirty="0">
                <a:effectLst/>
                <a:latin typeface="+mn-lt"/>
              </a:rPr>
              <a:t>The phenomenon of lateral bud dormancy as a result of the terminal bud being active and growing is known as apical dominance</a:t>
            </a:r>
            <a:r>
              <a:rPr lang="en-US" sz="2400" b="1" dirty="0">
                <a:latin typeface="+mn-lt"/>
              </a:rPr>
              <a:t>.</a:t>
            </a:r>
            <a:endParaRPr lang="en-US" sz="2400" b="1" dirty="0">
              <a:effectLst/>
              <a:latin typeface="+mn-lt"/>
            </a:endParaRPr>
          </a:p>
          <a:p>
            <a:pPr marL="342900" indent="-342900">
              <a:lnSpc>
                <a:spcPct val="150000"/>
              </a:lnSpc>
              <a:buFont typeface="Wingdings" pitchFamily="2" charset="2"/>
              <a:buChar char="Ø"/>
            </a:pPr>
            <a:endParaRPr lang="en-US" sz="2400" dirty="0">
              <a:latin typeface="+mn-lt"/>
            </a:endParaRPr>
          </a:p>
          <a:p>
            <a:pPr marL="342900" indent="-342900">
              <a:buFont typeface="Wingdings" pitchFamily="2" charset="2"/>
              <a:buChar char="Ø"/>
            </a:pPr>
            <a:endParaRPr lang="en-US" sz="2400" dirty="0"/>
          </a:p>
        </p:txBody>
      </p:sp>
    </p:spTree>
    <p:extLst>
      <p:ext uri="{BB962C8B-B14F-4D97-AF65-F5344CB8AC3E}">
        <p14:creationId xmlns:p14="http://schemas.microsoft.com/office/powerpoint/2010/main" val="2306402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5C5E6FF8-7181-3641-AFAD-8B2D601204E7}"/>
              </a:ext>
            </a:extLst>
          </p:cNvPr>
          <p:cNvSpPr txBox="1"/>
          <p:nvPr/>
        </p:nvSpPr>
        <p:spPr>
          <a:xfrm>
            <a:off x="251520" y="1052736"/>
            <a:ext cx="8640960" cy="3913059"/>
          </a:xfrm>
          <a:prstGeom prst="rect">
            <a:avLst/>
          </a:prstGeom>
          <a:noFill/>
        </p:spPr>
        <p:txBody>
          <a:bodyPr wrap="square" rtlCol="0">
            <a:spAutoFit/>
          </a:bodyPr>
          <a:lstStyle/>
          <a:p>
            <a:pPr marL="457200" indent="-457200" algn="just">
              <a:lnSpc>
                <a:spcPct val="150000"/>
              </a:lnSpc>
              <a:buFont typeface="Wingdings" pitchFamily="2" charset="2"/>
              <a:buChar char="Ø"/>
            </a:pPr>
            <a:r>
              <a:rPr lang="en-US" sz="2400" dirty="0">
                <a:effectLst/>
              </a:rPr>
              <a:t>It is easy for us to control the shape of trees and shrubs by pruning them in a suitable way to produce the side branches on which the final shape of the plant depends. </a:t>
            </a:r>
          </a:p>
          <a:p>
            <a:pPr marL="457200" indent="-457200" algn="just">
              <a:lnSpc>
                <a:spcPct val="150000"/>
              </a:lnSpc>
              <a:buFont typeface="Wingdings" pitchFamily="2" charset="2"/>
              <a:buChar char="Ø"/>
            </a:pPr>
            <a:r>
              <a:rPr lang="en-US" sz="2400" dirty="0">
                <a:effectLst/>
              </a:rPr>
              <a:t>Each type of plant has a special way of pruning it that suits its method of fruiting. The purpose of pruning the plant is not only to stimulate its excessive growth, but also to stimulate the side buds - such as grapes.</a:t>
            </a:r>
            <a:endParaRPr lang="en-SA" sz="2400" b="1"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46F7D48-CC50-6844-93FE-8BF25DC4391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a:extLst>
              <a:ext uri="{FF2B5EF4-FFF2-40B4-BE49-F238E27FC236}">
                <a16:creationId xmlns:a16="http://schemas.microsoft.com/office/drawing/2014/main" id="{A77B418F-F4A5-014E-8452-38E92F48CF7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154845" y="15240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A06D8EEB-776E-2344-ACA1-25DF744698CC}"/>
              </a:ext>
            </a:extLst>
          </p:cNvPr>
          <p:cNvSpPr txBox="1"/>
          <p:nvPr/>
        </p:nvSpPr>
        <p:spPr>
          <a:xfrm>
            <a:off x="154845" y="1141512"/>
            <a:ext cx="8340019" cy="3788858"/>
          </a:xfrm>
          <a:prstGeom prst="rect">
            <a:avLst/>
          </a:prstGeom>
          <a:noFill/>
        </p:spPr>
        <p:txBody>
          <a:bodyPr wrap="square" rtlCol="0">
            <a:spAutoFit/>
          </a:bodyPr>
          <a:lstStyle/>
          <a:p>
            <a:pPr>
              <a:lnSpc>
                <a:spcPct val="150000"/>
              </a:lnSpc>
            </a:pPr>
            <a:r>
              <a:rPr lang="en-US" b="1" dirty="0"/>
              <a:t>Explanation of the phenomenon of apical dominance:</a:t>
            </a:r>
          </a:p>
          <a:p>
            <a:pPr>
              <a:lnSpc>
                <a:spcPct val="150000"/>
              </a:lnSpc>
            </a:pPr>
            <a:r>
              <a:rPr lang="en-US" b="1" dirty="0"/>
              <a:t>1- The nutritional explanation:</a:t>
            </a:r>
          </a:p>
          <a:p>
            <a:pPr>
              <a:lnSpc>
                <a:spcPct val="150000"/>
              </a:lnSpc>
            </a:pPr>
            <a:r>
              <a:rPr lang="en-US" dirty="0"/>
              <a:t>This is the old explanation. The reason for the phenomenon of apical dominance is that the nutrients necessary for its growth are almost all or most of them transferred to the terminal buds with active growth, while the amount of food remaining for the lateral buds is so small that it is not sufficient for the growth of these buds. </a:t>
            </a:r>
          </a:p>
          <a:p>
            <a:pPr>
              <a:lnSpc>
                <a:spcPct val="150000"/>
              </a:lnSpc>
            </a:pPr>
            <a:r>
              <a:rPr lang="en-US" dirty="0"/>
              <a:t>That is, the terminal bud takes most of the food, depriving the lateral buds of the necessary food, so they remain dormant. When the terminal bud is removed, the food goes to the lateral buds, activating them.</a:t>
            </a:r>
            <a:endParaRPr lang="en-SA" dirty="0"/>
          </a:p>
        </p:txBody>
      </p:sp>
    </p:spTree>
    <p:extLst>
      <p:ext uri="{BB962C8B-B14F-4D97-AF65-F5344CB8AC3E}">
        <p14:creationId xmlns:p14="http://schemas.microsoft.com/office/powerpoint/2010/main" val="142994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19739E0-736E-EC4B-85E1-5B28DE11C835}"/>
              </a:ext>
            </a:extLst>
          </p:cNvPr>
          <p:cNvSpPr txBox="1"/>
          <p:nvPr/>
        </p:nvSpPr>
        <p:spPr>
          <a:xfrm>
            <a:off x="215516" y="855234"/>
            <a:ext cx="8712968" cy="5575052"/>
          </a:xfrm>
          <a:prstGeom prst="rect">
            <a:avLst/>
          </a:prstGeom>
          <a:noFill/>
        </p:spPr>
        <p:txBody>
          <a:bodyPr wrap="square" rtlCol="0">
            <a:spAutoFit/>
          </a:bodyPr>
          <a:lstStyle/>
          <a:p>
            <a:pPr>
              <a:lnSpc>
                <a:spcPct val="150000"/>
              </a:lnSpc>
            </a:pPr>
            <a:r>
              <a:rPr lang="en-US" sz="2400" dirty="0">
                <a:effectLst/>
              </a:rPr>
              <a:t> 2. </a:t>
            </a:r>
            <a:r>
              <a:rPr lang="en-US" sz="2400" b="1" dirty="0">
                <a:effectLst/>
              </a:rPr>
              <a:t>Hormonal interpretation</a:t>
            </a:r>
            <a:r>
              <a:rPr lang="en-US" sz="2400" dirty="0">
                <a:effectLst/>
              </a:rPr>
              <a:t>:</a:t>
            </a:r>
          </a:p>
          <a:p>
            <a:pPr>
              <a:lnSpc>
                <a:spcPct val="150000"/>
              </a:lnSpc>
            </a:pPr>
            <a:r>
              <a:rPr lang="en-US" sz="2400" dirty="0">
                <a:effectLst/>
              </a:rPr>
              <a:t>It was found that the amount of auxins in the lateral buds is a very small amount, while in the terminal bud it is the most active and productive organ of the plant for auxins. If you cut off the bean plant's terminal bud, the lateral buds start to grow. But if you put down a piece of agar that has the right amount of auxins, the lateral buds of the same plant stay dormant, as if the terminal buds were still there.</a:t>
            </a:r>
          </a:p>
          <a:p>
            <a:pPr marL="285750" indent="-285750">
              <a:lnSpc>
                <a:spcPct val="150000"/>
              </a:lnSpc>
              <a:buFont typeface="Wingdings" pitchFamily="2" charset="2"/>
              <a:buChar char="Ø"/>
            </a:pPr>
            <a:endParaRPr lang="en-US" sz="2400" dirty="0">
              <a:effectLst/>
            </a:endParaRPr>
          </a:p>
          <a:p>
            <a:pPr marL="285750" indent="-285750">
              <a:lnSpc>
                <a:spcPct val="150000"/>
              </a:lnSpc>
              <a:buFont typeface="Wingdings" pitchFamily="2" charset="2"/>
              <a:buChar char="Ø"/>
            </a:pPr>
            <a:endParaRPr lang="en-SA"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ndParaRP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6752F50-05BB-824B-AF29-D8CEFFA1C7DE}"/>
              </a:ext>
            </a:extLst>
          </p:cNvPr>
          <p:cNvSpPr txBox="1"/>
          <p:nvPr/>
        </p:nvSpPr>
        <p:spPr>
          <a:xfrm>
            <a:off x="144831" y="836712"/>
            <a:ext cx="8854338" cy="6683048"/>
          </a:xfrm>
          <a:prstGeom prst="rect">
            <a:avLst/>
          </a:prstGeom>
          <a:noFill/>
        </p:spPr>
        <p:txBody>
          <a:bodyPr wrap="square" rtlCol="0">
            <a:spAutoFit/>
          </a:bodyPr>
          <a:lstStyle/>
          <a:p>
            <a:pPr>
              <a:lnSpc>
                <a:spcPct val="150000"/>
              </a:lnSpc>
            </a:pPr>
            <a:r>
              <a:rPr lang="en-US" sz="2400" b="1" dirty="0">
                <a:effectLst/>
              </a:rPr>
              <a:t>There are two distinct opinions regarding the hormonal interpretation.</a:t>
            </a:r>
          </a:p>
          <a:p>
            <a:pPr>
              <a:lnSpc>
                <a:spcPct val="150000"/>
              </a:lnSpc>
            </a:pPr>
            <a:r>
              <a:rPr lang="en-US" sz="2400" dirty="0">
                <a:effectLst/>
              </a:rPr>
              <a:t>1- The terminal bud secretes a growth auxin that spreads downward and reaches the lateral buds at a concentration higher than the optimal concentration for the growth of these buds, and therefore their growth stops.</a:t>
            </a:r>
          </a:p>
          <a:p>
            <a:pPr>
              <a:lnSpc>
                <a:spcPct val="150000"/>
              </a:lnSpc>
            </a:pPr>
            <a:r>
              <a:rPr lang="en-US" sz="2400" dirty="0">
                <a:effectLst/>
              </a:rPr>
              <a:t>By separating the terminal bud, auxin stops spreading to the lateral buds, allowing them to grow.</a:t>
            </a:r>
          </a:p>
          <a:p>
            <a:pPr>
              <a:lnSpc>
                <a:spcPct val="150000"/>
              </a:lnSpc>
            </a:pPr>
            <a:r>
              <a:rPr lang="en-US" sz="2400" dirty="0">
                <a:effectLst/>
              </a:rPr>
              <a:t> This means that the optimal concentration for the growth of the terminal buds is much higher than the optimal concentration required for the growth of the lateral buds.</a:t>
            </a:r>
          </a:p>
          <a:p>
            <a:pPr marL="285750" indent="-285750" algn="just">
              <a:lnSpc>
                <a:spcPct val="150000"/>
              </a:lnSpc>
              <a:buFont typeface="Wingdings" pitchFamily="2" charset="2"/>
              <a:buChar char="Ø"/>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EC2727-B009-A34C-98EE-F6932768E62D}"/>
              </a:ext>
            </a:extLst>
          </p:cNvPr>
          <p:cNvSpPr>
            <a:spLocks noGrp="1"/>
          </p:cNvSpPr>
          <p:nvPr>
            <p:ph idx="1"/>
          </p:nvPr>
        </p:nvSpPr>
        <p:spPr>
          <a:xfrm>
            <a:off x="323528" y="1052736"/>
            <a:ext cx="8568952" cy="5328592"/>
          </a:xfrm>
        </p:spPr>
        <p:txBody>
          <a:bodyPr/>
          <a:lstStyle/>
          <a:p>
            <a:pPr marL="0" indent="0">
              <a:lnSpc>
                <a:spcPct val="150000"/>
              </a:lnSpc>
              <a:buNone/>
            </a:pPr>
            <a:r>
              <a:rPr lang="en-US" sz="2400" b="1" dirty="0"/>
              <a:t>2. </a:t>
            </a:r>
            <a:r>
              <a:rPr lang="en-US" dirty="0">
                <a:effectLst/>
              </a:rPr>
              <a:t>A few people say that the apical dominance is because the auxins that are made in large amounts in the plant's terminal buds may cause a substance to form that stops growth, which stops the lateral buds from growing. Through the stems, auxins move from the terminal buds to the base of the plant. As they do so, they stimulate and make a substance that stops growth in the lateral buds.</a:t>
            </a:r>
          </a:p>
          <a:p>
            <a:pPr marL="0" indent="0">
              <a:lnSpc>
                <a:spcPct val="150000"/>
              </a:lnSpc>
              <a:buNone/>
            </a:pPr>
            <a:endParaRPr lang="en-SA" dirty="0">
              <a:solidFill>
                <a:schemeClr val="accent4"/>
              </a:solidFill>
            </a:endParaRPr>
          </a:p>
        </p:txBody>
      </p:sp>
      <p:pic>
        <p:nvPicPr>
          <p:cNvPr id="4" name="Picture 2">
            <a:extLst>
              <a:ext uri="{FF2B5EF4-FFF2-40B4-BE49-F238E27FC236}">
                <a16:creationId xmlns:a16="http://schemas.microsoft.com/office/drawing/2014/main" id="{2206DDFC-999D-F647-BC72-69FFF83EA2D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292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8860</TotalTime>
  <Words>2028</Words>
  <Application>Microsoft Macintosh PowerPoint</Application>
  <PresentationFormat>On-screen Show (4:3)</PresentationFormat>
  <Paragraphs>87</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Born Addict</vt:lpstr>
      <vt:lpstr>Calibri</vt:lpstr>
      <vt:lpstr>Calibri Light</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إثبات أن الـ DNA هو المادة الوراثية.</dc:title>
  <dc:creator>defrawy</dc:creator>
  <cp:lastModifiedBy>Microsoft Office User</cp:lastModifiedBy>
  <cp:revision>3821</cp:revision>
  <dcterms:created xsi:type="dcterms:W3CDTF">1997-09-01T07:53:11Z</dcterms:created>
  <dcterms:modified xsi:type="dcterms:W3CDTF">2025-02-25T12:04:50Z</dcterms:modified>
</cp:coreProperties>
</file>