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29"/>
  </p:notesMasterIdLst>
  <p:sldIdLst>
    <p:sldId id="350" r:id="rId2"/>
    <p:sldId id="500" r:id="rId3"/>
    <p:sldId id="569" r:id="rId4"/>
    <p:sldId id="429" r:id="rId5"/>
    <p:sldId id="493" r:id="rId6"/>
    <p:sldId id="570" r:id="rId7"/>
    <p:sldId id="525" r:id="rId8"/>
    <p:sldId id="527" r:id="rId9"/>
    <p:sldId id="571" r:id="rId10"/>
    <p:sldId id="526" r:id="rId11"/>
    <p:sldId id="528" r:id="rId12"/>
    <p:sldId id="534" r:id="rId13"/>
    <p:sldId id="530" r:id="rId14"/>
    <p:sldId id="535" r:id="rId15"/>
    <p:sldId id="536" r:id="rId16"/>
    <p:sldId id="537" r:id="rId17"/>
    <p:sldId id="539" r:id="rId18"/>
    <p:sldId id="538" r:id="rId19"/>
    <p:sldId id="574" r:id="rId20"/>
    <p:sldId id="540" r:id="rId21"/>
    <p:sldId id="541" r:id="rId22"/>
    <p:sldId id="542" r:id="rId23"/>
    <p:sldId id="577" r:id="rId24"/>
    <p:sldId id="579" r:id="rId25"/>
    <p:sldId id="580" r:id="rId26"/>
    <p:sldId id="578" r:id="rId27"/>
    <p:sldId id="524" r:id="rId2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CC00"/>
    <a:srgbClr val="FF9900"/>
    <a:srgbClr val="800080"/>
    <a:srgbClr val="008000"/>
    <a:srgbClr val="0099CC"/>
    <a:srgbClr val="003300"/>
    <a:srgbClr val="3C845E"/>
    <a:srgbClr val="2A96B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392" autoAdjust="0"/>
    <p:restoredTop sz="94696" autoAdjust="0"/>
  </p:normalViewPr>
  <p:slideViewPr>
    <p:cSldViewPr>
      <p:cViewPr varScale="1">
        <p:scale>
          <a:sx n="93" d="100"/>
          <a:sy n="93" d="100"/>
        </p:scale>
        <p:origin x="60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cs typeface="Arial" panose="020B0604020202020204" pitchFamily="34" charset="0"/>
              </a:defRPr>
            </a:lvl1pPr>
          </a:lstStyle>
          <a:p>
            <a:pPr>
              <a:defRPr/>
            </a:pPr>
            <a:fld id="{7B542A9C-F43C-47BF-BBF7-0FF0718C5F1B}" type="slidenum">
              <a:rPr lang="ar-SA" altLang="en-US"/>
              <a:pPr>
                <a:defRPr/>
              </a:pPr>
              <a:t>‹#›</a:t>
            </a:fld>
            <a:endParaRPr lang="en-US" altLang="en-US"/>
          </a:p>
        </p:txBody>
      </p:sp>
    </p:spTree>
    <p:extLst>
      <p:ext uri="{BB962C8B-B14F-4D97-AF65-F5344CB8AC3E}">
        <p14:creationId xmlns:p14="http://schemas.microsoft.com/office/powerpoint/2010/main" val="1842475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C3917-AFAB-4045-82FB-8BCA18569B9D}" type="slidenum">
              <a:rPr lang="ar-SA" altLang="en-US"/>
              <a:pPr>
                <a:defRPr/>
              </a:pPr>
              <a:t>‹#›</a:t>
            </a:fld>
            <a:endParaRPr lang="en-US" altLang="en-US"/>
          </a:p>
        </p:txBody>
      </p:sp>
    </p:spTree>
    <p:extLst>
      <p:ext uri="{BB962C8B-B14F-4D97-AF65-F5344CB8AC3E}">
        <p14:creationId xmlns:p14="http://schemas.microsoft.com/office/powerpoint/2010/main" val="133737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16766C-D843-447C-86BC-B2BF6E0D165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7546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CDAA4A-B9C8-4E94-AAB2-7FF324F202E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43593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C015CD-E8C1-4268-8A3E-8B13E2A4812F}" type="slidenum">
              <a:rPr lang="ar-SA" altLang="en-US"/>
              <a:pPr>
                <a:defRPr/>
              </a:pPr>
              <a:t>‹#›</a:t>
            </a:fld>
            <a:endParaRPr lang="en-US" altLang="en-US"/>
          </a:p>
        </p:txBody>
      </p:sp>
    </p:spTree>
    <p:extLst>
      <p:ext uri="{BB962C8B-B14F-4D97-AF65-F5344CB8AC3E}">
        <p14:creationId xmlns:p14="http://schemas.microsoft.com/office/powerpoint/2010/main" val="344185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A2DD34-050D-4742-B327-1F908663CDC0}"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614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E1DBE3E-73BF-4747-83B0-9B5839F955EB}"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6308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3751EFE-710D-4722-8698-8615B8E3FD99}"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334541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801B069-39D0-4779-9ABB-81AF75167A62}" type="slidenum">
              <a:rPr lang="ar-SA" altLang="en-US"/>
              <a:pPr>
                <a:defRPr/>
              </a:pPr>
              <a:t>‹#›</a:t>
            </a:fld>
            <a:endParaRPr lang="en-US" altLang="en-US"/>
          </a:p>
        </p:txBody>
      </p:sp>
    </p:spTree>
    <p:extLst>
      <p:ext uri="{BB962C8B-B14F-4D97-AF65-F5344CB8AC3E}">
        <p14:creationId xmlns:p14="http://schemas.microsoft.com/office/powerpoint/2010/main" val="312448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D02EC41-8FBA-4576-B117-E42A789395AA}"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79101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17AF640-CC1C-498D-ACC3-3FC94831D5E5}"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40886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C994F9A-4C41-4054-B142-AAF257A84347}"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8653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835B16C-748F-4A4E-8454-EF66A71500E4}"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1" r:id="rId3"/>
    <p:sldLayoutId id="2147483812" r:id="rId4"/>
    <p:sldLayoutId id="2147483813" r:id="rId5"/>
    <p:sldLayoutId id="2147483810" r:id="rId6"/>
    <p:sldLayoutId id="2147483814" r:id="rId7"/>
    <p:sldLayoutId id="2147483815" r:id="rId8"/>
    <p:sldLayoutId id="2147483816" r:id="rId9"/>
    <p:sldLayoutId id="2147483817" r:id="rId10"/>
    <p:sldLayoutId id="2147483818"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797141" y="2204864"/>
            <a:ext cx="7584844" cy="288032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9"/>
          <p:cNvSpPr txBox="1">
            <a:spLocks noChangeArrowheads="1"/>
          </p:cNvSpPr>
          <p:nvPr/>
        </p:nvSpPr>
        <p:spPr bwMode="auto">
          <a:xfrm>
            <a:off x="1174087" y="2613972"/>
            <a:ext cx="6583171"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Plant growth and regulators </a:t>
            </a:r>
            <a:endParaRPr lang="ar-EG"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a:p>
            <a:pPr algn="ctr"/>
            <a:r>
              <a:rPr lang="en-US"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BOT 373</a:t>
            </a:r>
            <a:endParaRPr lang="it-IT"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p:txBody>
      </p:sp>
      <p:sp>
        <p:nvSpPr>
          <p:cNvPr id="4" name="Rectangle 3"/>
          <p:cNvSpPr/>
          <p:nvPr/>
        </p:nvSpPr>
        <p:spPr>
          <a:xfrm>
            <a:off x="1049353" y="252259"/>
            <a:ext cx="6832640" cy="1200329"/>
          </a:xfrm>
          <a:prstGeom prst="rect">
            <a:avLst/>
          </a:prstGeom>
        </p:spPr>
        <p:txBody>
          <a:bodyPr wrap="none">
            <a:spAutoFit/>
          </a:bodyPr>
          <a:lstStyle/>
          <a:p>
            <a:pPr algn="ctr"/>
            <a:r>
              <a:rPr lang="en-US" sz="2400" b="1" dirty="0"/>
              <a:t>KINGDOOM OF SAUDI ARABIA</a:t>
            </a:r>
            <a:endParaRPr lang="en-US" sz="2400" dirty="0"/>
          </a:p>
          <a:p>
            <a:pPr algn="ctr"/>
            <a:r>
              <a:rPr lang="en-US" sz="2400" b="1" dirty="0"/>
              <a:t>King Saud University  </a:t>
            </a:r>
          </a:p>
          <a:p>
            <a:pPr algn="ctr"/>
            <a:r>
              <a:rPr lang="en-US" sz="2400" b="1" dirty="0"/>
              <a:t>College of Sciences  -  Botany and Microbiology Dep.</a:t>
            </a:r>
          </a:p>
        </p:txBody>
      </p:sp>
      <p:cxnSp>
        <p:nvCxnSpPr>
          <p:cNvPr id="20" name="Straight Connector 19"/>
          <p:cNvCxnSpPr/>
          <p:nvPr/>
        </p:nvCxnSpPr>
        <p:spPr>
          <a:xfrm>
            <a:off x="0" y="1700808"/>
            <a:ext cx="9144000" cy="0"/>
          </a:xfrm>
          <a:prstGeom prst="line">
            <a:avLst/>
          </a:prstGeom>
          <a:ln w="28575"/>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338548" y="5441708"/>
            <a:ext cx="4693914" cy="723596"/>
          </a:xfrm>
          <a:prstGeom prst="rect">
            <a:avLst/>
          </a:prstGeom>
        </p:spPr>
        <p:txBody>
          <a:bodyPr wrap="none">
            <a:spAutoFit/>
          </a:bodyPr>
          <a:lstStyle/>
          <a:p>
            <a:pPr algn="ctr">
              <a:lnSpc>
                <a:spcPct val="200000"/>
              </a:lnSpc>
              <a:defRPr/>
            </a:pPr>
            <a:r>
              <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Dr. Abdulrahman AL-</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hash</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rPr>
              <a:t>imi</a:t>
            </a:r>
            <a:endPar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086F9912-9B16-2C46-A801-5F4F889A2F07}"/>
              </a:ext>
            </a:extLst>
          </p:cNvPr>
          <p:cNvSpPr txBox="1"/>
          <p:nvPr/>
        </p:nvSpPr>
        <p:spPr>
          <a:xfrm>
            <a:off x="251520" y="1052736"/>
            <a:ext cx="8640960" cy="6129050"/>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The divisions of the endosperm begin before the embryo cells to increase auxin and is followed by an increase in the size of the ovary - the fruit - in the early stages of growth in the logarithmic phase specifically.</a:t>
            </a:r>
          </a:p>
          <a:p>
            <a:pPr marL="342900" indent="-342900">
              <a:lnSpc>
                <a:spcPct val="150000"/>
              </a:lnSpc>
              <a:buFont typeface="Wingdings" pitchFamily="2" charset="2"/>
              <a:buChar char="Ø"/>
            </a:pPr>
            <a:r>
              <a:rPr lang="en-US" sz="2400" dirty="0"/>
              <a:t>The embryo depends on the endosperm for nutrition, and the process of mating and embryo formation makes the ovaries specifically a food consumption area so that they absorb the food found in the leaves full of photosynthesis products just as the embryo benefits from food from the mother through the umbilical cord.</a:t>
            </a:r>
            <a:br>
              <a:rPr lang="en-US" sz="2400" dirty="0"/>
            </a:b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0747" y="22029"/>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B78704CD-3BD2-9049-8DB9-6C1EA7B3841F}"/>
              </a:ext>
            </a:extLst>
          </p:cNvPr>
          <p:cNvSpPr txBox="1"/>
          <p:nvPr/>
        </p:nvSpPr>
        <p:spPr>
          <a:xfrm>
            <a:off x="107504" y="1124744"/>
            <a:ext cx="8856984" cy="4467057"/>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The fruit increases in size and reaches its maximum growth and thus reaches the stage of maturity, which is followed by the stage of maturity, which is characterized by a change in the taste and color of the fruits.</a:t>
            </a:r>
          </a:p>
          <a:p>
            <a:pPr>
              <a:lnSpc>
                <a:spcPct val="150000"/>
              </a:lnSpc>
            </a:pPr>
            <a:r>
              <a:rPr lang="en-US" sz="2400" b="1" dirty="0"/>
              <a:t>In seedless plants: </a:t>
            </a:r>
          </a:p>
          <a:p>
            <a:pPr>
              <a:lnSpc>
                <a:spcPct val="150000"/>
              </a:lnSpc>
            </a:pPr>
            <a:r>
              <a:rPr lang="en-US" sz="2400" dirty="0"/>
              <a:t>Auxin is secreted from the cells surrounding the ovary in flowers, and the ovaries grow in size and reach the stage of maturity, which is followed by maturity later.</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269C8F7-A0C8-FA42-8A56-8B5E5D957FA7}"/>
              </a:ext>
            </a:extLst>
          </p:cNvPr>
          <p:cNvSpPr txBox="1"/>
          <p:nvPr/>
        </p:nvSpPr>
        <p:spPr>
          <a:xfrm>
            <a:off x="207169" y="818456"/>
            <a:ext cx="8729662" cy="6129050"/>
          </a:xfrm>
          <a:prstGeom prst="rect">
            <a:avLst/>
          </a:prstGeom>
          <a:noFill/>
        </p:spPr>
        <p:txBody>
          <a:bodyPr wrap="square" rtlCol="0">
            <a:spAutoFit/>
          </a:bodyPr>
          <a:lstStyle/>
          <a:p>
            <a:pPr>
              <a:lnSpc>
                <a:spcPct val="150000"/>
              </a:lnSpc>
            </a:pPr>
            <a:r>
              <a:rPr lang="en-US" sz="2400" b="1" dirty="0"/>
              <a:t>6- Seeds:</a:t>
            </a:r>
          </a:p>
          <a:p>
            <a:pPr>
              <a:lnSpc>
                <a:spcPct val="150000"/>
              </a:lnSpc>
            </a:pPr>
            <a:r>
              <a:rPr lang="en-US" sz="2400" dirty="0"/>
              <a:t>Auxin plays a prominent role in completing the germination process, as seeds become capable of germination when their internal conditions (hormones and enzymes) and external conditions (heat, humidity and germination inhibitors) are suitable for germination.</a:t>
            </a:r>
          </a:p>
          <a:p>
            <a:pPr>
              <a:lnSpc>
                <a:spcPct val="150000"/>
              </a:lnSpc>
            </a:pPr>
            <a:r>
              <a:rPr lang="en-US" sz="2400" b="1" dirty="0"/>
              <a:t>Seed germination inhibitors:</a:t>
            </a:r>
          </a:p>
          <a:p>
            <a:pPr>
              <a:lnSpc>
                <a:spcPct val="150000"/>
              </a:lnSpc>
            </a:pPr>
            <a:r>
              <a:rPr lang="en-US" sz="2400" dirty="0"/>
              <a:t>1.Inhibitory hormones such as abscisic acid and ethylene</a:t>
            </a:r>
          </a:p>
          <a:p>
            <a:pPr>
              <a:lnSpc>
                <a:spcPct val="150000"/>
              </a:lnSpc>
            </a:pPr>
            <a:r>
              <a:rPr lang="en-US" sz="2400" dirty="0"/>
              <a:t>2.Phenolic substances that inhibit germination present in the seed capsule.</a:t>
            </a:r>
          </a:p>
          <a:p>
            <a:pPr>
              <a:lnSpc>
                <a:spcPct val="150000"/>
              </a:lnSpc>
            </a:pPr>
            <a:r>
              <a:rPr lang="en-US" sz="2400" dirty="0"/>
              <a:t>3.The hardness of the capsule and its impermeability to water or air.</a:t>
            </a:r>
          </a:p>
          <a:p>
            <a:pPr>
              <a:lnSpc>
                <a:spcPct val="150000"/>
              </a:lnSpc>
            </a:pPr>
            <a:r>
              <a:rPr lang="en-US" sz="2400" dirty="0"/>
              <a:t>4.Embryonic dormancy </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F9D0475E-6A1E-824E-B169-5775E10A1963}"/>
              </a:ext>
            </a:extLst>
          </p:cNvPr>
          <p:cNvSpPr txBox="1"/>
          <p:nvPr/>
        </p:nvSpPr>
        <p:spPr>
          <a:xfrm>
            <a:off x="89756" y="894984"/>
            <a:ext cx="8964488" cy="5021055"/>
          </a:xfrm>
          <a:prstGeom prst="rect">
            <a:avLst/>
          </a:prstGeom>
          <a:noFill/>
        </p:spPr>
        <p:txBody>
          <a:bodyPr wrap="square" rtlCol="0">
            <a:spAutoFit/>
          </a:bodyPr>
          <a:lstStyle/>
          <a:p>
            <a:pPr marL="342900" indent="-342900" algn="just">
              <a:lnSpc>
                <a:spcPct val="150000"/>
              </a:lnSpc>
              <a:buFont typeface="Wingdings" pitchFamily="2" charset="2"/>
              <a:buChar char="Ø"/>
            </a:pPr>
            <a:r>
              <a:rPr lang="en-US" sz="2400" dirty="0">
                <a:solidFill>
                  <a:srgbClr val="231F20"/>
                </a:solidFill>
                <a:effectLst/>
                <a:latin typeface="+mn-lt"/>
              </a:rPr>
              <a:t>5.Incomplete embryogenesis: (The embryo does not complete its growth except in the environmental conditions suitable for germination, as it was found that the seeds fall from the fruits and the embryo is not complete. This is a type of adaptation to protect the seed from extinction and ensure its growth in suitable conditions to complete the vegetative, floral and fruiting stages and form seeds again. </a:t>
            </a:r>
          </a:p>
          <a:p>
            <a:pPr marL="342900" indent="-342900" algn="just">
              <a:lnSpc>
                <a:spcPct val="150000"/>
              </a:lnSpc>
              <a:buFont typeface="Wingdings" pitchFamily="2" charset="2"/>
              <a:buChar char="Ø"/>
            </a:pPr>
            <a:r>
              <a:rPr lang="en-US" sz="2400" dirty="0">
                <a:solidFill>
                  <a:srgbClr val="231F20"/>
                </a:solidFill>
                <a:effectLst/>
                <a:latin typeface="+mn-lt"/>
              </a:rPr>
              <a:t>6.Hormonal latency</a:t>
            </a:r>
          </a:p>
          <a:p>
            <a:pPr>
              <a:lnSpc>
                <a:spcPct val="150000"/>
              </a:lnSpc>
            </a:pP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47A2AC3C-EBD1-C647-B093-5B46A71D5E37}"/>
              </a:ext>
            </a:extLst>
          </p:cNvPr>
          <p:cNvSpPr txBox="1"/>
          <p:nvPr/>
        </p:nvSpPr>
        <p:spPr>
          <a:xfrm>
            <a:off x="1116" y="620688"/>
            <a:ext cx="9396536" cy="7112845"/>
          </a:xfrm>
          <a:prstGeom prst="rect">
            <a:avLst/>
          </a:prstGeom>
          <a:noFill/>
        </p:spPr>
        <p:txBody>
          <a:bodyPr wrap="square" rtlCol="0">
            <a:spAutoFit/>
          </a:bodyPr>
          <a:lstStyle/>
          <a:p>
            <a:pPr>
              <a:lnSpc>
                <a:spcPct val="150000"/>
              </a:lnSpc>
            </a:pPr>
            <a:r>
              <a:rPr lang="en-US" sz="2400" dirty="0"/>
              <a:t>Breaking the dormancy: </a:t>
            </a:r>
          </a:p>
          <a:p>
            <a:pPr>
              <a:lnSpc>
                <a:spcPct val="150000"/>
              </a:lnSpc>
            </a:pPr>
            <a:r>
              <a:rPr lang="en-US" sz="2400" dirty="0"/>
              <a:t>The brevity that encompasses germination-inhibiting agents, such as phenolic chemicals, which function at elevated concentrations and interfere with development processes, halting them. They may be eliminated by rinsing the seeds with adequate rainwater to facilitate germination; but, if the rainwater is insufficient for washing away these compounds, they breakdown and are absorbed by the cells, thereby inhibiting germination.</a:t>
            </a:r>
            <a:br>
              <a:rPr lang="en-US" sz="2400" dirty="0"/>
            </a:br>
            <a:r>
              <a:rPr lang="en-US" sz="2400" dirty="0"/>
              <a:t>The brevity that encompasses colloidal and lipidic particles obstructing intercellular gaps and impeding gas permeability, especially oxygen, into the interior. These contaminants can be eliminated by rinsing the seeds with rainfall.</a:t>
            </a:r>
            <a:br>
              <a:rPr lang="en-US" dirty="0"/>
            </a:br>
            <a:endParaRPr lang="en-SA"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E5ED8DA-7506-7944-92FA-EA8EB4823BC3}"/>
              </a:ext>
            </a:extLst>
          </p:cNvPr>
          <p:cNvSpPr txBox="1"/>
          <p:nvPr/>
        </p:nvSpPr>
        <p:spPr>
          <a:xfrm>
            <a:off x="33227" y="1052736"/>
            <a:ext cx="9141555" cy="3359061"/>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The shortness that contains colloidal and fatty substances that block the spaces between the cells and prevent the permeability of gases, including oxygen, to the inside. </a:t>
            </a:r>
          </a:p>
          <a:p>
            <a:pPr marL="342900" indent="-342900">
              <a:lnSpc>
                <a:spcPct val="150000"/>
              </a:lnSpc>
              <a:buFont typeface="Wingdings" pitchFamily="2" charset="2"/>
              <a:buChar char="Ø"/>
            </a:pPr>
            <a:r>
              <a:rPr lang="en-US" sz="2400" dirty="0"/>
              <a:t>These substances can be disposed of by washing the seeds with rainwater.</a:t>
            </a:r>
            <a:br>
              <a:rPr lang="en-US" sz="2400" dirty="0"/>
            </a:b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AAFF98F1-28D6-E245-96D1-AF3916F8F025}"/>
              </a:ext>
            </a:extLst>
          </p:cNvPr>
          <p:cNvSpPr txBox="1"/>
          <p:nvPr/>
        </p:nvSpPr>
        <p:spPr>
          <a:xfrm>
            <a:off x="328613" y="1028700"/>
            <a:ext cx="8923907" cy="3359061"/>
          </a:xfrm>
          <a:prstGeom prst="rect">
            <a:avLst/>
          </a:prstGeom>
          <a:noFill/>
        </p:spPr>
        <p:txBody>
          <a:bodyPr wrap="square" rtlCol="0">
            <a:spAutoFit/>
          </a:bodyPr>
          <a:lstStyle/>
          <a:p>
            <a:pPr>
              <a:lnSpc>
                <a:spcPct val="150000"/>
              </a:lnSpc>
            </a:pPr>
            <a:r>
              <a:rPr lang="en-US" sz="2400" dirty="0"/>
              <a:t>7- Senescence:</a:t>
            </a:r>
          </a:p>
          <a:p>
            <a:pPr>
              <a:lnSpc>
                <a:spcPct val="150000"/>
              </a:lnSpc>
            </a:pPr>
            <a:r>
              <a:rPr lang="en-US" sz="2400" dirty="0"/>
              <a:t>When the leaves reach their final size, they begin to deteriorate, where the concentration of auxin hormone decreases to highlight the role of other hormones that have a direct relationship with aging, such as abscisic acid and ethylene, so that the separation layer is formed due to the concentration of inhibitory hormones.</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F20027CF-962B-904D-97F8-7D588E9F5671}"/>
              </a:ext>
            </a:extLst>
          </p:cNvPr>
          <p:cNvSpPr txBox="1"/>
          <p:nvPr/>
        </p:nvSpPr>
        <p:spPr>
          <a:xfrm>
            <a:off x="171450" y="980728"/>
            <a:ext cx="8801100" cy="3359061"/>
          </a:xfrm>
          <a:prstGeom prst="rect">
            <a:avLst/>
          </a:prstGeom>
          <a:noFill/>
        </p:spPr>
        <p:txBody>
          <a:bodyPr wrap="square" rtlCol="0">
            <a:spAutoFit/>
          </a:bodyPr>
          <a:lstStyle/>
          <a:p>
            <a:pPr>
              <a:lnSpc>
                <a:spcPct val="150000"/>
              </a:lnSpc>
            </a:pPr>
            <a:r>
              <a:rPr lang="en-SA" sz="2400" dirty="0"/>
              <a:t>  </a:t>
            </a:r>
            <a:r>
              <a:rPr lang="en-US" sz="2400" dirty="0"/>
              <a:t>8- Falling:</a:t>
            </a:r>
          </a:p>
          <a:p>
            <a:pPr>
              <a:lnSpc>
                <a:spcPct val="150000"/>
              </a:lnSpc>
            </a:pPr>
            <a:r>
              <a:rPr lang="en-US" sz="2400" dirty="0"/>
              <a:t>After the leaf growth is complete and the concentration of auxin in the leaves decreases, this helps in the formation of the separation layer and stopping growth in it.</a:t>
            </a:r>
          </a:p>
          <a:p>
            <a:pPr>
              <a:lnSpc>
                <a:spcPct val="150000"/>
              </a:lnSpc>
            </a:pPr>
            <a:r>
              <a:rPr lang="en-US" sz="2400" dirty="0"/>
              <a:t>The fallen leaves before they fall, the plant absorbs all the food in them to make them an empty structure, or a waste repository only.</a:t>
            </a:r>
            <a:r>
              <a:rPr lang="en-SA" sz="2400" dirty="0"/>
              <a:t> </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6511" y="-13545"/>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6049" y="868085"/>
            <a:ext cx="9141555" cy="4467057"/>
          </a:xfrm>
          <a:prstGeom prst="rect">
            <a:avLst/>
          </a:prstGeom>
          <a:noFill/>
        </p:spPr>
        <p:txBody>
          <a:bodyPr wrap="square" rtlCol="0">
            <a:spAutoFit/>
          </a:bodyPr>
          <a:lstStyle/>
          <a:p>
            <a:pPr>
              <a:lnSpc>
                <a:spcPct val="150000"/>
              </a:lnSpc>
            </a:pPr>
            <a:r>
              <a:rPr lang="en-US" sz="2400" dirty="0"/>
              <a:t> 1- Auxins and the longitudinal growth of some plant parts:</a:t>
            </a:r>
          </a:p>
          <a:p>
            <a:pPr marL="342900" indent="-342900">
              <a:lnSpc>
                <a:spcPct val="150000"/>
              </a:lnSpc>
              <a:buFont typeface="Wingdings" pitchFamily="2" charset="2"/>
              <a:buChar char="Ø"/>
            </a:pPr>
            <a:r>
              <a:rPr lang="en-US" sz="2400" dirty="0"/>
              <a:t>Roots, buds and stems all respond to auxin in a similar way. </a:t>
            </a:r>
          </a:p>
          <a:p>
            <a:pPr marL="342900" indent="-342900">
              <a:lnSpc>
                <a:spcPct val="150000"/>
              </a:lnSpc>
              <a:buFont typeface="Wingdings" pitchFamily="2" charset="2"/>
              <a:buChar char="Ø"/>
            </a:pPr>
            <a:r>
              <a:rPr lang="en-US" sz="2400" dirty="0"/>
              <a:t>Their growth is delayed at relatively high auxin concentrations, and is activated at relatively low concentrations. </a:t>
            </a:r>
          </a:p>
          <a:p>
            <a:pPr marL="342900" indent="-342900">
              <a:lnSpc>
                <a:spcPct val="150000"/>
              </a:lnSpc>
              <a:buFont typeface="Wingdings" pitchFamily="2" charset="2"/>
              <a:buChar char="Ø"/>
            </a:pPr>
            <a:r>
              <a:rPr lang="en-US" sz="2400" dirty="0"/>
              <a:t>Only low concentrations are suitable for root elongation. High concentrations completely disable it.</a:t>
            </a:r>
          </a:p>
          <a:p>
            <a:pPr marL="342900" indent="-342900">
              <a:lnSpc>
                <a:spcPct val="150000"/>
              </a:lnSpc>
              <a:buFont typeface="Wingdings" pitchFamily="2" charset="2"/>
              <a:buChar char="Ø"/>
            </a:pPr>
            <a:r>
              <a:rPr lang="en-US" sz="2400" dirty="0"/>
              <a:t>That is, the auxin concentrations that would activate stem elongation are the same ones that inhibit elongation in the roots.</a:t>
            </a:r>
          </a:p>
        </p:txBody>
      </p:sp>
      <p:sp>
        <p:nvSpPr>
          <p:cNvPr id="4" name="TextBox 3">
            <a:extLst>
              <a:ext uri="{FF2B5EF4-FFF2-40B4-BE49-F238E27FC236}">
                <a16:creationId xmlns:a16="http://schemas.microsoft.com/office/drawing/2014/main" id="{DF43B734-E426-584E-87A9-3F0718C1C56D}"/>
              </a:ext>
            </a:extLst>
          </p:cNvPr>
          <p:cNvSpPr txBox="1"/>
          <p:nvPr/>
        </p:nvSpPr>
        <p:spPr>
          <a:xfrm>
            <a:off x="1619672" y="125968"/>
            <a:ext cx="5904656" cy="584775"/>
          </a:xfrm>
          <a:prstGeom prst="rect">
            <a:avLst/>
          </a:prstGeom>
          <a:noFill/>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physiological effect of Auxin : </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2626" y="980728"/>
            <a:ext cx="9141555" cy="4467057"/>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2- The role of auxin in tropisms</a:t>
            </a:r>
          </a:p>
          <a:p>
            <a:pPr marL="342900" indent="-342900">
              <a:lnSpc>
                <a:spcPct val="150000"/>
              </a:lnSpc>
              <a:buFont typeface="Wingdings" pitchFamily="2" charset="2"/>
              <a:buChar char="Ø"/>
            </a:pPr>
            <a:r>
              <a:rPr lang="en-US" sz="2400" dirty="0"/>
              <a:t>The movements of the plant organ that arise from its response to the direction of the flow of the environmental stimulus are called tropism. </a:t>
            </a:r>
          </a:p>
          <a:p>
            <a:pPr marL="342900" indent="-342900">
              <a:lnSpc>
                <a:spcPct val="150000"/>
              </a:lnSpc>
              <a:buFont typeface="Wingdings" pitchFamily="2" charset="2"/>
              <a:buChar char="Ø"/>
            </a:pPr>
            <a:r>
              <a:rPr lang="en-US" sz="2400" dirty="0"/>
              <a:t>In it, one of the plant organs moves with slow or rapid growth towards or away from the external stimulus. If the direction of growth is towards the external stimulus, the movement is called positive t</a:t>
            </a:r>
          </a:p>
        </p:txBody>
      </p:sp>
    </p:spTree>
    <p:extLst>
      <p:ext uri="{BB962C8B-B14F-4D97-AF65-F5344CB8AC3E}">
        <p14:creationId xmlns:p14="http://schemas.microsoft.com/office/powerpoint/2010/main" val="5027481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10715" y="296652"/>
            <a:ext cx="8722570" cy="626469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Rectangle 3"/>
          <p:cNvSpPr/>
          <p:nvPr/>
        </p:nvSpPr>
        <p:spPr>
          <a:xfrm>
            <a:off x="332509" y="501635"/>
            <a:ext cx="8487963" cy="1081002"/>
          </a:xfrm>
          <a:prstGeom prst="rect">
            <a:avLst/>
          </a:prstGeom>
        </p:spPr>
        <p:txBody>
          <a:bodyPr wrap="square">
            <a:spAutoFit/>
          </a:bodyPr>
          <a:lstStyle/>
          <a:p>
            <a:pPr algn="ctr">
              <a:lnSpc>
                <a:spcPct val="150000"/>
              </a:lnSpc>
            </a:pP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Lecture 3</a:t>
            </a:r>
            <a:endParaRPr lang="ar-EG"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TextBox 1">
            <a:extLst>
              <a:ext uri="{FF2B5EF4-FFF2-40B4-BE49-F238E27FC236}">
                <a16:creationId xmlns:a16="http://schemas.microsoft.com/office/drawing/2014/main" id="{CAA2FB38-3344-6A4D-A082-7B549B29E354}"/>
              </a:ext>
            </a:extLst>
          </p:cNvPr>
          <p:cNvSpPr txBox="1"/>
          <p:nvPr/>
        </p:nvSpPr>
        <p:spPr>
          <a:xfrm>
            <a:off x="2779971" y="2721114"/>
            <a:ext cx="3959161" cy="707886"/>
          </a:xfrm>
          <a:prstGeom prst="rect">
            <a:avLst/>
          </a:prstGeom>
          <a:noFill/>
        </p:spPr>
        <p:txBody>
          <a:bodyPr wrap="none" rtlCol="0">
            <a:spAutoFit/>
          </a:bodyPr>
          <a:lstStyle/>
          <a:p>
            <a:r>
              <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Phytohormones 2</a:t>
            </a:r>
            <a:endParaRPr lang="en-SA"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3B520CE1-0D64-FC44-95F1-ABB45EB1252C}"/>
              </a:ext>
            </a:extLst>
          </p:cNvPr>
          <p:cNvSpPr txBox="1"/>
          <p:nvPr/>
        </p:nvSpPr>
        <p:spPr>
          <a:xfrm>
            <a:off x="358552" y="980728"/>
            <a:ext cx="8426896" cy="4467057"/>
          </a:xfrm>
          <a:prstGeom prst="rect">
            <a:avLst/>
          </a:prstGeom>
          <a:noFill/>
        </p:spPr>
        <p:txBody>
          <a:bodyPr wrap="square" rtlCol="0">
            <a:spAutoFit/>
          </a:bodyPr>
          <a:lstStyle/>
          <a:p>
            <a:pPr marL="285750" indent="-285750">
              <a:lnSpc>
                <a:spcPct val="150000"/>
              </a:lnSpc>
              <a:buFont typeface="Wingdings" pitchFamily="2" charset="2"/>
              <a:buChar char="Ø"/>
            </a:pPr>
            <a:r>
              <a:rPr lang="en-US" sz="2400" dirty="0">
                <a:latin typeface="+mn-lt"/>
              </a:rPr>
              <a:t>The tropism movement is the movement that occurs under the influence of environmental factors such as tropism to light falling on the stems and roots (</a:t>
            </a:r>
            <a:r>
              <a:rPr lang="en-US" sz="2400" b="1" dirty="0">
                <a:latin typeface="+mn-lt"/>
              </a:rPr>
              <a:t>phototropism</a:t>
            </a:r>
            <a:r>
              <a:rPr lang="en-US" sz="2400" dirty="0">
                <a:latin typeface="+mn-lt"/>
              </a:rPr>
              <a:t>), tropism under the influence of gravity (</a:t>
            </a:r>
            <a:r>
              <a:rPr lang="en-US" sz="2400" b="1" dirty="0">
                <a:latin typeface="+mn-lt"/>
              </a:rPr>
              <a:t>geotropism</a:t>
            </a:r>
            <a:r>
              <a:rPr lang="en-US" sz="2400" dirty="0">
                <a:latin typeface="+mn-lt"/>
              </a:rPr>
              <a:t>), or adopting locomotor positions under the influence of differences in the water content of the soil (</a:t>
            </a:r>
            <a:r>
              <a:rPr lang="en-US" sz="2400" b="1" dirty="0">
                <a:latin typeface="+mn-lt"/>
              </a:rPr>
              <a:t>hydrotropism</a:t>
            </a:r>
            <a:r>
              <a:rPr lang="en-US" sz="2400" dirty="0">
                <a:latin typeface="+mn-lt"/>
              </a:rPr>
              <a:t>), and tropism as a result of physical contact or chemical contact (</a:t>
            </a:r>
            <a:r>
              <a:rPr lang="en-US" sz="2400" b="1" dirty="0">
                <a:latin typeface="+mn-lt"/>
              </a:rPr>
              <a:t>contact tropism</a:t>
            </a:r>
            <a:r>
              <a:rPr lang="en-US" sz="2400" dirty="0">
                <a:latin typeface="+mn-lt"/>
              </a:rPr>
              <a:t>) or (</a:t>
            </a:r>
            <a:r>
              <a:rPr lang="en-US" sz="2400" b="1" dirty="0">
                <a:latin typeface="+mn-lt"/>
              </a:rPr>
              <a:t>chemotropism</a:t>
            </a:r>
            <a:r>
              <a:rPr lang="en-US" sz="2400" dirty="0">
                <a:latin typeface="+mn-lt"/>
              </a:rPr>
              <a:t>).</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01F9FE11-3557-8948-BAE5-2EF2E00053DA}"/>
              </a:ext>
            </a:extLst>
          </p:cNvPr>
          <p:cNvSpPr txBox="1"/>
          <p:nvPr/>
        </p:nvSpPr>
        <p:spPr>
          <a:xfrm>
            <a:off x="179511" y="854278"/>
            <a:ext cx="8964489" cy="4467057"/>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Phototropism</a:t>
            </a:r>
          </a:p>
          <a:p>
            <a:pPr marL="342900" indent="-342900">
              <a:lnSpc>
                <a:spcPct val="150000"/>
              </a:lnSpc>
              <a:buFont typeface="Wingdings" pitchFamily="2" charset="2"/>
              <a:buChar char="Ø"/>
            </a:pPr>
            <a:r>
              <a:rPr lang="en-US" sz="2400" dirty="0"/>
              <a:t>When a growing plant is exposed to light from one side, it tends to turn towards the light. The plant's tropism results from the cells on the dark side elongating at a greater rate than the cells on the lighted side. This difference in the plant's growth rate response to light is called phototropism (positive). It results from the irregular distribution of auxin, as the highest concentration of growth hormone is on the shaded side.</a:t>
            </a:r>
            <a:endParaRPr lang="en-SA" sz="2400" dirty="0"/>
          </a:p>
        </p:txBody>
      </p:sp>
      <p:sp>
        <p:nvSpPr>
          <p:cNvPr id="8" name="TextBox 7">
            <a:extLst>
              <a:ext uri="{FF2B5EF4-FFF2-40B4-BE49-F238E27FC236}">
                <a16:creationId xmlns:a16="http://schemas.microsoft.com/office/drawing/2014/main" id="{5171EB7F-EFBC-4946-8242-B8CC83B08664}"/>
              </a:ext>
            </a:extLst>
          </p:cNvPr>
          <p:cNvSpPr txBox="1"/>
          <p:nvPr/>
        </p:nvSpPr>
        <p:spPr>
          <a:xfrm>
            <a:off x="1619672" y="125968"/>
            <a:ext cx="5904656" cy="584775"/>
          </a:xfrm>
          <a:prstGeom prst="rect">
            <a:avLst/>
          </a:prstGeom>
          <a:noFill/>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Phototropism: </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graph of growth and light&#10;&#10;Description automatically generated">
            <a:extLst>
              <a:ext uri="{FF2B5EF4-FFF2-40B4-BE49-F238E27FC236}">
                <a16:creationId xmlns:a16="http://schemas.microsoft.com/office/drawing/2014/main" id="{80BEDAB4-CBCB-B049-BC1A-0D71C46E06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0037" y="869572"/>
            <a:ext cx="5026259" cy="5571067"/>
          </a:xfrm>
          <a:prstGeom prst="rect">
            <a:avLst/>
          </a:prstGeom>
        </p:spPr>
      </p:pic>
      <p:pic>
        <p:nvPicPr>
          <p:cNvPr id="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descr="A close-up of a plant&#10;&#10;Description automatically generated">
            <a:extLst>
              <a:ext uri="{FF2B5EF4-FFF2-40B4-BE49-F238E27FC236}">
                <a16:creationId xmlns:a16="http://schemas.microsoft.com/office/drawing/2014/main" id="{7F15A102-61B1-FB4A-85DB-FAF0B92085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865287"/>
            <a:ext cx="5207000" cy="3582020"/>
          </a:xfrm>
          <a:prstGeom prst="rect">
            <a:avLst/>
          </a:prstGeom>
        </p:spPr>
      </p:pic>
      <p:sp>
        <p:nvSpPr>
          <p:cNvPr id="7" name="TextBox 6">
            <a:extLst>
              <a:ext uri="{FF2B5EF4-FFF2-40B4-BE49-F238E27FC236}">
                <a16:creationId xmlns:a16="http://schemas.microsoft.com/office/drawing/2014/main" id="{0020FC4F-D17A-7F4B-BEEA-35334C1F68BD}"/>
              </a:ext>
            </a:extLst>
          </p:cNvPr>
          <p:cNvSpPr txBox="1"/>
          <p:nvPr/>
        </p:nvSpPr>
        <p:spPr>
          <a:xfrm>
            <a:off x="323528" y="4418757"/>
            <a:ext cx="8568952" cy="1477328"/>
          </a:xfrm>
          <a:prstGeom prst="rect">
            <a:avLst/>
          </a:prstGeom>
          <a:noFill/>
        </p:spPr>
        <p:txBody>
          <a:bodyPr wrap="square">
            <a:spAutoFit/>
          </a:bodyPr>
          <a:lstStyle/>
          <a:p>
            <a:r>
              <a:rPr lang="en-US" dirty="0">
                <a:effectLst/>
                <a:latin typeface="Helvetica" pitchFamily="2" charset="0"/>
              </a:rPr>
              <a:t>FIGURE 19.29 </a:t>
            </a:r>
            <a:r>
              <a:rPr lang="en-US" dirty="0">
                <a:effectLst/>
                <a:latin typeface="Times" pitchFamily="2" charset="0"/>
              </a:rPr>
              <a:t>Lateral auxin gradients are formed in  Arabidopsis hypocotyls during the differential growth responses to light (A) and gravity (B). The plants were</a:t>
            </a:r>
          </a:p>
          <a:p>
            <a:r>
              <a:rPr lang="en-US" dirty="0">
                <a:effectLst/>
                <a:latin typeface="Times" pitchFamily="2" charset="0"/>
              </a:rPr>
              <a:t>transformed with the DR5::GUS reporter gene. Auxin accumulation on the shaded (A) or lower (B) side of the hypocotyls is indicated by the blue staining shown in the</a:t>
            </a:r>
          </a:p>
          <a:p>
            <a:r>
              <a:rPr lang="en-US" dirty="0">
                <a:effectLst/>
                <a:latin typeface="Times" pitchFamily="2" charset="0"/>
              </a:rPr>
              <a:t>insets. (Photos courtesy of Klaus Palme.)</a:t>
            </a:r>
          </a:p>
        </p:txBody>
      </p:sp>
    </p:spTree>
    <p:extLst>
      <p:ext uri="{BB962C8B-B14F-4D97-AF65-F5344CB8AC3E}">
        <p14:creationId xmlns:p14="http://schemas.microsoft.com/office/powerpoint/2010/main" val="115405742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6C0FD62B-7652-114E-A0E5-A196FCB0CE45}"/>
              </a:ext>
            </a:extLst>
          </p:cNvPr>
          <p:cNvSpPr txBox="1"/>
          <p:nvPr/>
        </p:nvSpPr>
        <p:spPr>
          <a:xfrm>
            <a:off x="0" y="980728"/>
            <a:ext cx="9141554" cy="5909310"/>
          </a:xfrm>
          <a:prstGeom prst="rect">
            <a:avLst/>
          </a:prstGeom>
          <a:noFill/>
        </p:spPr>
        <p:txBody>
          <a:bodyPr wrap="square" rtlCol="0">
            <a:spAutoFit/>
          </a:bodyPr>
          <a:lstStyle/>
          <a:p>
            <a:pPr>
              <a:lnSpc>
                <a:spcPct val="150000"/>
              </a:lnSpc>
            </a:pPr>
            <a:r>
              <a:rPr lang="en-US" sz="2400" b="1" dirty="0">
                <a:effectLst/>
              </a:rPr>
              <a:t>Migration theory:</a:t>
            </a:r>
          </a:p>
          <a:p>
            <a:pPr marL="342900" indent="-342900">
              <a:lnSpc>
                <a:spcPct val="150000"/>
              </a:lnSpc>
              <a:buFont typeface="Wingdings" pitchFamily="2" charset="2"/>
              <a:buChar char="Ø"/>
            </a:pPr>
            <a:r>
              <a:rPr lang="en-US" sz="2400" dirty="0">
                <a:effectLst/>
              </a:rPr>
              <a:t>A leaf sheath of oats is exposed to light from one side and the top of the sheath is cut off. The sheath is then put on a piece of agar and split in half by a thin sheet of mica to stop lateral diffusion. </a:t>
            </a:r>
          </a:p>
          <a:p>
            <a:pPr marL="342900" indent="-342900">
              <a:lnSpc>
                <a:spcPct val="150000"/>
              </a:lnSpc>
              <a:buFont typeface="Wingdings" pitchFamily="2" charset="2"/>
              <a:buChar char="Ø"/>
            </a:pPr>
            <a:r>
              <a:rPr lang="en-US" sz="2400" dirty="0">
                <a:effectLst/>
              </a:rPr>
              <a:t>This makes the auxin on the side that is illuminated fall into one of the two pieces, while the auxin on the side that is dark falls into the other piece. </a:t>
            </a:r>
          </a:p>
          <a:p>
            <a:pPr marL="342900" indent="-342900">
              <a:lnSpc>
                <a:spcPct val="150000"/>
              </a:lnSpc>
              <a:buFont typeface="Wingdings" pitchFamily="2" charset="2"/>
              <a:buChar char="Ø"/>
            </a:pPr>
            <a:r>
              <a:rPr lang="en-US" sz="2400" dirty="0">
                <a:effectLst/>
              </a:rPr>
              <a:t>By estimating the amount of auxin, it was found that the amount of auxin that descended in the illuminated half = 35% and the dark half 57%.</a:t>
            </a:r>
          </a:p>
          <a:p>
            <a:endParaRPr lang="en-SA" dirty="0"/>
          </a:p>
        </p:txBody>
      </p:sp>
    </p:spTree>
    <p:extLst>
      <p:ext uri="{BB962C8B-B14F-4D97-AF65-F5344CB8AC3E}">
        <p14:creationId xmlns:p14="http://schemas.microsoft.com/office/powerpoint/2010/main" val="65858813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6F93204-558C-E84A-9D09-C89AA90E2AAD}"/>
              </a:ext>
            </a:extLst>
          </p:cNvPr>
          <p:cNvSpPr txBox="1"/>
          <p:nvPr/>
        </p:nvSpPr>
        <p:spPr>
          <a:xfrm>
            <a:off x="214313" y="1171575"/>
            <a:ext cx="8822183" cy="3359061"/>
          </a:xfrm>
          <a:prstGeom prst="rect">
            <a:avLst/>
          </a:prstGeom>
          <a:noFill/>
        </p:spPr>
        <p:txBody>
          <a:bodyPr wrap="square" rtlCol="0">
            <a:spAutoFit/>
          </a:bodyPr>
          <a:lstStyle/>
          <a:p>
            <a:pPr marL="285750" indent="-285750">
              <a:lnSpc>
                <a:spcPct val="150000"/>
              </a:lnSpc>
              <a:buFont typeface="Wingdings" pitchFamily="2" charset="2"/>
              <a:buChar char="Ø"/>
            </a:pPr>
            <a:r>
              <a:rPr lang="en-US" sz="2400" dirty="0"/>
              <a:t>If the same experiment is conducted in the dark, we find that the amount of auxin in the two pieces is equal = 50%</a:t>
            </a:r>
          </a:p>
          <a:p>
            <a:pPr marL="285750" indent="-285750">
              <a:lnSpc>
                <a:spcPct val="150000"/>
              </a:lnSpc>
              <a:buFont typeface="Wingdings" pitchFamily="2" charset="2"/>
              <a:buChar char="Ø"/>
            </a:pPr>
            <a:r>
              <a:rPr lang="en-US" sz="2400" dirty="0"/>
              <a:t>This experiment has shown that </a:t>
            </a:r>
            <a:r>
              <a:rPr lang="en-US" sz="2400" dirty="0">
                <a:highlight>
                  <a:srgbClr val="FFFF00"/>
                </a:highlight>
              </a:rPr>
              <a:t>lighting from one side leads to the migration of auxins from the illuminated side to the dark side and as a result the growth rate of the dark side increases over the growth rate of the illuminated side</a:t>
            </a:r>
            <a:r>
              <a:rPr lang="en-US" sz="2400" dirty="0"/>
              <a:t>, which leads to tropism</a:t>
            </a:r>
            <a:endParaRPr lang="en-SA" sz="2400" dirty="0"/>
          </a:p>
        </p:txBody>
      </p:sp>
    </p:spTree>
    <p:extLst>
      <p:ext uri="{BB962C8B-B14F-4D97-AF65-F5344CB8AC3E}">
        <p14:creationId xmlns:p14="http://schemas.microsoft.com/office/powerpoint/2010/main" val="98686562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descr="http://resources.edb.gov.hk/biology/english/images/environment/coleoptile.jpg">
            <a:extLst>
              <a:ext uri="{FF2B5EF4-FFF2-40B4-BE49-F238E27FC236}">
                <a16:creationId xmlns:a16="http://schemas.microsoft.com/office/drawing/2014/main" id="{9E141AF7-21F5-684C-8A0E-178DF641D698}"/>
              </a:ext>
            </a:extLst>
          </p:cNvPr>
          <p:cNvPicPr>
            <a:picLocks noChangeAspect="1" noChangeArrowheads="1"/>
          </p:cNvPicPr>
          <p:nvPr/>
        </p:nvPicPr>
        <p:blipFill>
          <a:blip r:embed="rId3" cstate="print"/>
          <a:srcRect/>
          <a:stretch>
            <a:fillRect/>
          </a:stretch>
        </p:blipFill>
        <p:spPr bwMode="auto">
          <a:xfrm>
            <a:off x="251520" y="1196752"/>
            <a:ext cx="8328270" cy="5832648"/>
          </a:xfrm>
          <a:prstGeom prst="rect">
            <a:avLst/>
          </a:prstGeom>
          <a:noFill/>
        </p:spPr>
      </p:pic>
    </p:spTree>
    <p:extLst>
      <p:ext uri="{BB962C8B-B14F-4D97-AF65-F5344CB8AC3E}">
        <p14:creationId xmlns:p14="http://schemas.microsoft.com/office/powerpoint/2010/main" val="267356137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90872" y="1268760"/>
            <a:ext cx="8229600" cy="2451794"/>
          </a:xfrm>
          <a:prstGeom prst="rect">
            <a:avLst/>
          </a:prstGeom>
        </p:spPr>
        <p:txBody>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Any</a:t>
            </a:r>
          </a:p>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QUESTIONS ?</a:t>
            </a:r>
          </a:p>
        </p:txBody>
      </p:sp>
    </p:spTree>
    <p:extLst>
      <p:ext uri="{BB962C8B-B14F-4D97-AF65-F5344CB8AC3E}">
        <p14:creationId xmlns:p14="http://schemas.microsoft.com/office/powerpoint/2010/main" val="34371975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91CF179-A93E-D44B-9DE2-EB7C682B26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1C2C3B9B-06DE-7A49-931D-F5EB459AA875}"/>
              </a:ext>
            </a:extLst>
          </p:cNvPr>
          <p:cNvSpPr txBox="1"/>
          <p:nvPr/>
        </p:nvSpPr>
        <p:spPr>
          <a:xfrm>
            <a:off x="107505" y="866947"/>
            <a:ext cx="9141555" cy="6463308"/>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Auxins play roles in cell division, increase in cell size, differentiation, flowering Fruiting, seed formation, seed dormancy, aging and Shedding. </a:t>
            </a:r>
          </a:p>
          <a:p>
            <a:pPr marL="342900" indent="-342900">
              <a:lnSpc>
                <a:spcPct val="150000"/>
              </a:lnSpc>
              <a:buFont typeface="Wingdings" pitchFamily="2" charset="2"/>
              <a:buChar char="Ø"/>
            </a:pPr>
            <a:r>
              <a:rPr lang="en-US" sz="2400" dirty="0"/>
              <a:t>At :</a:t>
            </a:r>
          </a:p>
          <a:p>
            <a:pPr>
              <a:lnSpc>
                <a:spcPct val="150000"/>
              </a:lnSpc>
              <a:buFont typeface="+mj-lt"/>
              <a:buAutoNum type="arabicPeriod"/>
            </a:pPr>
            <a:r>
              <a:rPr lang="en-US" sz="2400" b="1" dirty="0">
                <a:effectLst/>
                <a:latin typeface="+mn-lt"/>
              </a:rPr>
              <a:t>Cell division:</a:t>
            </a:r>
          </a:p>
          <a:p>
            <a:pPr>
              <a:lnSpc>
                <a:spcPct val="150000"/>
              </a:lnSpc>
            </a:pPr>
            <a:r>
              <a:rPr lang="en-US" sz="2400" dirty="0">
                <a:effectLst/>
                <a:latin typeface="+mn-lt"/>
              </a:rPr>
              <a:t>By increasing the amount of rRNA in the nucleus, auxin plays a key role in DNA replication. This is because it finds the nitrogenous bases needed for DNA replication.</a:t>
            </a:r>
          </a:p>
          <a:p>
            <a:pPr>
              <a:lnSpc>
                <a:spcPct val="150000"/>
              </a:lnSpc>
            </a:pPr>
            <a:r>
              <a:rPr lang="en-US" sz="2400" dirty="0">
                <a:effectLst/>
                <a:latin typeface="+mn-lt"/>
              </a:rPr>
              <a:t>Auxin helps copy synthetic genes by controlling the regulatory gene in the operon during DNA transcription on mRNA.</a:t>
            </a:r>
          </a:p>
          <a:p>
            <a:pPr marL="342900" indent="-342900">
              <a:lnSpc>
                <a:spcPct val="150000"/>
              </a:lnSpc>
              <a:buFont typeface="Wingdings" pitchFamily="2" charset="2"/>
              <a:buChar char="Ø"/>
            </a:pPr>
            <a:endParaRPr lang="en-US" sz="2400" dirty="0">
              <a:latin typeface="+mn-lt"/>
            </a:endParaRPr>
          </a:p>
          <a:p>
            <a:endParaRPr lang="en-SA" dirty="0"/>
          </a:p>
        </p:txBody>
      </p:sp>
    </p:spTree>
    <p:extLst>
      <p:ext uri="{BB962C8B-B14F-4D97-AF65-F5344CB8AC3E}">
        <p14:creationId xmlns:p14="http://schemas.microsoft.com/office/powerpoint/2010/main" val="17991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71E5035-D9AF-8042-922C-8773EFCA7054}"/>
              </a:ext>
            </a:extLst>
          </p:cNvPr>
          <p:cNvSpPr txBox="1"/>
          <p:nvPr/>
        </p:nvSpPr>
        <p:spPr>
          <a:xfrm>
            <a:off x="251520" y="1001113"/>
            <a:ext cx="7908807" cy="369332"/>
          </a:xfrm>
          <a:prstGeom prst="rect">
            <a:avLst/>
          </a:prstGeom>
          <a:noFill/>
        </p:spPr>
        <p:txBody>
          <a:bodyPr wrap="square" rtlCol="0">
            <a:spAutoFit/>
          </a:bodyPr>
          <a:lstStyle/>
          <a:p>
            <a:pPr marL="285750" indent="-285750">
              <a:buFont typeface="Wingdings" pitchFamily="2" charset="2"/>
              <a:buChar char="Ø"/>
            </a:pPr>
            <a:endParaRPr lang="en-SA" dirty="0"/>
          </a:p>
        </p:txBody>
      </p:sp>
      <p:sp>
        <p:nvSpPr>
          <p:cNvPr id="5" name="TextBox 4">
            <a:extLst>
              <a:ext uri="{FF2B5EF4-FFF2-40B4-BE49-F238E27FC236}">
                <a16:creationId xmlns:a16="http://schemas.microsoft.com/office/drawing/2014/main" id="{4488B609-CEBD-B34D-BBC6-7D55C9548247}"/>
              </a:ext>
            </a:extLst>
          </p:cNvPr>
          <p:cNvSpPr txBox="1"/>
          <p:nvPr/>
        </p:nvSpPr>
        <p:spPr>
          <a:xfrm>
            <a:off x="395536" y="1001113"/>
            <a:ext cx="8748464" cy="4893647"/>
          </a:xfrm>
          <a:prstGeom prst="rect">
            <a:avLst/>
          </a:prstGeom>
          <a:noFill/>
        </p:spPr>
        <p:txBody>
          <a:bodyPr wrap="square">
            <a:spAutoFit/>
          </a:bodyPr>
          <a:lstStyle/>
          <a:p>
            <a:pPr>
              <a:lnSpc>
                <a:spcPct val="150000"/>
              </a:lnSpc>
              <a:buFont typeface="+mj-lt"/>
              <a:buAutoNum type="arabicPeriod" startAt="2"/>
            </a:pPr>
            <a:r>
              <a:rPr lang="en-US" sz="2400" b="1" dirty="0">
                <a:effectLst/>
              </a:rPr>
              <a:t>Increase in cell size</a:t>
            </a:r>
            <a:r>
              <a:rPr lang="en-US" sz="2400" dirty="0">
                <a:effectLst/>
              </a:rPr>
              <a:t>:</a:t>
            </a:r>
          </a:p>
          <a:p>
            <a:pPr marL="342900" indent="-342900">
              <a:lnSpc>
                <a:spcPct val="150000"/>
              </a:lnSpc>
              <a:buFont typeface="Wingdings" pitchFamily="2" charset="2"/>
              <a:buChar char="Ø"/>
            </a:pPr>
            <a:r>
              <a:rPr lang="en-US" sz="2400" dirty="0">
                <a:effectLst/>
              </a:rPr>
              <a:t>Cell elongation happens when the pressure on the cell wall drops, the wall relaxes, and the wall's composition changes. </a:t>
            </a:r>
          </a:p>
          <a:p>
            <a:pPr marL="342900" indent="-342900">
              <a:lnSpc>
                <a:spcPct val="150000"/>
              </a:lnSpc>
              <a:buFont typeface="Wingdings" pitchFamily="2" charset="2"/>
              <a:buChar char="Ø"/>
            </a:pPr>
            <a:r>
              <a:rPr lang="en-US" sz="2400" dirty="0">
                <a:effectLst/>
              </a:rPr>
              <a:t>This can happen when the wall's components are interrupted and separated, and new bonds are formed to connect them again.</a:t>
            </a:r>
          </a:p>
          <a:p>
            <a:pPr marL="342900" indent="-342900">
              <a:lnSpc>
                <a:spcPct val="150000"/>
              </a:lnSpc>
              <a:buFont typeface="Wingdings" pitchFamily="2" charset="2"/>
              <a:buChar char="Ø"/>
            </a:pPr>
            <a:r>
              <a:rPr lang="en-US" sz="2400" dirty="0">
                <a:effectLst/>
              </a:rPr>
              <a:t> Since this is the case, it was suggested that auxin breaks the non-covalent hydrogen bonds between polysaccharides and cellulose microfibers.</a:t>
            </a:r>
          </a:p>
          <a:p>
            <a:pPr marL="342900" indent="-342900">
              <a:buFont typeface="Wingdings" pitchFamily="2" charset="2"/>
              <a:buChar char="Ø"/>
            </a:pPr>
            <a:endParaRPr lang="en-US" sz="2400" dirty="0"/>
          </a:p>
        </p:txBody>
      </p:sp>
    </p:spTree>
    <p:extLst>
      <p:ext uri="{BB962C8B-B14F-4D97-AF65-F5344CB8AC3E}">
        <p14:creationId xmlns:p14="http://schemas.microsoft.com/office/powerpoint/2010/main" val="2306402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5C5E6FF8-7181-3641-AFAD-8B2D601204E7}"/>
              </a:ext>
            </a:extLst>
          </p:cNvPr>
          <p:cNvSpPr txBox="1"/>
          <p:nvPr/>
        </p:nvSpPr>
        <p:spPr>
          <a:xfrm>
            <a:off x="251520" y="1052736"/>
            <a:ext cx="8640960" cy="5575052"/>
          </a:xfrm>
          <a:prstGeom prst="rect">
            <a:avLst/>
          </a:prstGeom>
          <a:noFill/>
        </p:spPr>
        <p:txBody>
          <a:bodyPr wrap="square" rtlCol="0">
            <a:spAutoFit/>
          </a:bodyPr>
          <a:lstStyle/>
          <a:p>
            <a:pPr marL="457200" indent="-457200" algn="just">
              <a:lnSpc>
                <a:spcPct val="150000"/>
              </a:lnSpc>
              <a:buFont typeface="Wingdings" pitchFamily="2" charset="2"/>
              <a:buChar char="Ø"/>
            </a:pPr>
            <a:r>
              <a:rPr lang="en-US" sz="2400" dirty="0">
                <a:effectLst/>
              </a:rPr>
              <a:t>This lets polysaccharides </a:t>
            </a:r>
            <a:r>
              <a:rPr lang="en-US" sz="2400" dirty="0" err="1">
                <a:effectLst/>
              </a:rPr>
              <a:t>xyloglucones</a:t>
            </a:r>
            <a:r>
              <a:rPr lang="en-US" sz="2400" dirty="0">
                <a:effectLst/>
              </a:rPr>
              <a:t> into cellulose, which causes the cell wall to </a:t>
            </a:r>
            <a:r>
              <a:rPr lang="en-US" sz="2400" dirty="0">
                <a:effectLst/>
                <a:highlight>
                  <a:srgbClr val="FFFF00"/>
                </a:highlight>
              </a:rPr>
              <a:t>expand permanently</a:t>
            </a:r>
            <a:r>
              <a:rPr lang="en-US" sz="2400" dirty="0">
                <a:effectLst/>
              </a:rPr>
              <a:t>, especially when the pH is low. How this happens is not completely understood. This, of course, encourages increased flexibility or relaxation of the cell wall.</a:t>
            </a:r>
          </a:p>
          <a:p>
            <a:pPr marL="457200" indent="-457200" algn="just">
              <a:lnSpc>
                <a:spcPct val="150000"/>
              </a:lnSpc>
              <a:buFont typeface="Wingdings" pitchFamily="2" charset="2"/>
              <a:buChar char="Ø"/>
            </a:pPr>
            <a:r>
              <a:rPr lang="en-US" sz="2400" dirty="0">
                <a:effectLst/>
              </a:rPr>
              <a:t>This relaxation leads to a decrease in turgor pressure, and therefore the water potential of the cell juice becomes more negative than that of the neighboring cells, so water diffuses towards the gradient slope, and the cell increases in size</a:t>
            </a:r>
          </a:p>
          <a:p>
            <a:pPr marL="457200" indent="-457200" algn="just">
              <a:lnSpc>
                <a:spcPct val="150000"/>
              </a:lnSpc>
              <a:buFont typeface="Wingdings" pitchFamily="2" charset="2"/>
              <a:buChar char="Ø"/>
            </a:pPr>
            <a:endParaRPr lang="en-SA" sz="2400" b="1"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46F7D48-CC50-6844-93FE-8BF25DC4391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a:extLst>
              <a:ext uri="{FF2B5EF4-FFF2-40B4-BE49-F238E27FC236}">
                <a16:creationId xmlns:a16="http://schemas.microsoft.com/office/drawing/2014/main" id="{A77B418F-F4A5-014E-8452-38E92F48CF7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154845" y="15240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3C7E9E94-39E6-174F-AEAA-00C388770A94}"/>
              </a:ext>
            </a:extLst>
          </p:cNvPr>
          <p:cNvSpPr txBox="1"/>
          <p:nvPr/>
        </p:nvSpPr>
        <p:spPr>
          <a:xfrm>
            <a:off x="154845" y="1268760"/>
            <a:ext cx="8989156" cy="3359061"/>
          </a:xfrm>
          <a:prstGeom prst="rect">
            <a:avLst/>
          </a:prstGeom>
          <a:noFill/>
        </p:spPr>
        <p:txBody>
          <a:bodyPr wrap="square" rtlCol="0">
            <a:spAutoFit/>
          </a:bodyPr>
          <a:lstStyle/>
          <a:p>
            <a:pPr marL="342900" indent="-342900" algn="just">
              <a:lnSpc>
                <a:spcPct val="150000"/>
              </a:lnSpc>
              <a:buFont typeface="Wingdings" pitchFamily="2" charset="2"/>
              <a:buChar char="Ø"/>
            </a:pPr>
            <a:r>
              <a:rPr lang="en-US" sz="2400" dirty="0"/>
              <a:t>Then comes the role of adding new materials to the wall and re-establishing the non-covalent bonds between cellulose and polysaccharides (</a:t>
            </a:r>
            <a:r>
              <a:rPr lang="en-US" sz="2400" dirty="0" err="1"/>
              <a:t>xyloglucones</a:t>
            </a:r>
            <a:r>
              <a:rPr lang="en-US" sz="2400" dirty="0"/>
              <a:t>),thus forming cells with larger walls.</a:t>
            </a:r>
          </a:p>
          <a:p>
            <a:pPr marL="342900" indent="-342900" algn="just">
              <a:lnSpc>
                <a:spcPct val="150000"/>
              </a:lnSpc>
              <a:buFont typeface="Wingdings" pitchFamily="2" charset="2"/>
              <a:buChar char="Ø"/>
            </a:pPr>
            <a:r>
              <a:rPr lang="en-US" sz="2400" dirty="0"/>
              <a:t> It seems that the decrease in pH activates the binding of hydrogen ions, which increases the activity of relaxation enzymes or enzymes that work to break the bond between cellulose and </a:t>
            </a:r>
            <a:r>
              <a:rPr lang="en-US" sz="2400" dirty="0" err="1"/>
              <a:t>xyloglucones</a:t>
            </a:r>
            <a:r>
              <a:rPr lang="en-US" sz="2400" dirty="0"/>
              <a:t>.</a:t>
            </a:r>
            <a:endParaRPr lang="en-SA" sz="2400" dirty="0"/>
          </a:p>
        </p:txBody>
      </p:sp>
    </p:spTree>
    <p:extLst>
      <p:ext uri="{BB962C8B-B14F-4D97-AF65-F5344CB8AC3E}">
        <p14:creationId xmlns:p14="http://schemas.microsoft.com/office/powerpoint/2010/main" val="142994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19739E0-736E-EC4B-85E1-5B28DE11C835}"/>
              </a:ext>
            </a:extLst>
          </p:cNvPr>
          <p:cNvSpPr txBox="1"/>
          <p:nvPr/>
        </p:nvSpPr>
        <p:spPr>
          <a:xfrm>
            <a:off x="215516" y="620688"/>
            <a:ext cx="8712968" cy="7237046"/>
          </a:xfrm>
          <a:prstGeom prst="rect">
            <a:avLst/>
          </a:prstGeom>
          <a:noFill/>
        </p:spPr>
        <p:txBody>
          <a:bodyPr wrap="square" rtlCol="0">
            <a:spAutoFit/>
          </a:bodyPr>
          <a:lstStyle/>
          <a:p>
            <a:pPr marL="285750" indent="-285750">
              <a:lnSpc>
                <a:spcPct val="150000"/>
              </a:lnSpc>
              <a:buFont typeface="Wingdings" pitchFamily="2" charset="2"/>
              <a:buChar char="Ø"/>
            </a:pPr>
            <a:r>
              <a:rPr lang="en-US" sz="2400" dirty="0">
                <a:effectLst/>
              </a:rPr>
              <a:t>Auxin breaks down the cellulose bonds that make up the cell wall, which makes it more water-filled and flexible. It does this by increasing the pumping of positive proton ions (+H), which changes the acidity of the medium and makes the medium more flexible so the cell can absorb and grow.</a:t>
            </a:r>
          </a:p>
          <a:p>
            <a:pPr>
              <a:lnSpc>
                <a:spcPct val="150000"/>
              </a:lnSpc>
            </a:pPr>
            <a:r>
              <a:rPr lang="en-US" sz="2400" b="1" dirty="0">
                <a:effectLst/>
              </a:rPr>
              <a:t>3- Cell differentiation:</a:t>
            </a:r>
          </a:p>
          <a:p>
            <a:pPr>
              <a:lnSpc>
                <a:spcPct val="150000"/>
              </a:lnSpc>
            </a:pPr>
            <a:r>
              <a:rPr lang="en-US" sz="2400" dirty="0">
                <a:effectLst/>
              </a:rPr>
              <a:t>As part of the process of cell differentiation and specialization, it works with growth hormones like gibberellin and cytokinin. It does this by turning on differentiation genes in the cell nucleus and genes that make differentiation-specific enzymes that do their job based on where they are in the plant body.</a:t>
            </a:r>
          </a:p>
          <a:p>
            <a:pPr marL="285750" indent="-285750">
              <a:lnSpc>
                <a:spcPct val="150000"/>
              </a:lnSpc>
              <a:buFont typeface="Wingdings" pitchFamily="2" charset="2"/>
              <a:buChar char="Ø"/>
            </a:pPr>
            <a:endParaRPr lang="en-US" sz="2400" dirty="0">
              <a:effectLst/>
            </a:endParaRPr>
          </a:p>
          <a:p>
            <a:pPr marL="285750" indent="-285750">
              <a:lnSpc>
                <a:spcPct val="150000"/>
              </a:lnSpc>
              <a:buFont typeface="Wingdings" pitchFamily="2" charset="2"/>
              <a:buChar char="Ø"/>
            </a:pPr>
            <a:endParaRPr lang="en-SA"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ndParaRP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6752F50-05BB-824B-AF29-D8CEFFA1C7DE}"/>
              </a:ext>
            </a:extLst>
          </p:cNvPr>
          <p:cNvSpPr txBox="1"/>
          <p:nvPr/>
        </p:nvSpPr>
        <p:spPr>
          <a:xfrm>
            <a:off x="289662" y="948690"/>
            <a:ext cx="8564676" cy="5575052"/>
          </a:xfrm>
          <a:prstGeom prst="rect">
            <a:avLst/>
          </a:prstGeom>
          <a:noFill/>
        </p:spPr>
        <p:txBody>
          <a:bodyPr wrap="square" rtlCol="0">
            <a:spAutoFit/>
          </a:bodyPr>
          <a:lstStyle/>
          <a:p>
            <a:pPr>
              <a:lnSpc>
                <a:spcPct val="150000"/>
              </a:lnSpc>
            </a:pPr>
            <a:r>
              <a:rPr lang="en-US" sz="2400" b="1" dirty="0">
                <a:effectLst/>
              </a:rPr>
              <a:t>4- Flowers:</a:t>
            </a:r>
          </a:p>
          <a:p>
            <a:pPr>
              <a:lnSpc>
                <a:spcPct val="150000"/>
              </a:lnSpc>
            </a:pPr>
            <a:r>
              <a:rPr lang="en-US" sz="2400" dirty="0">
                <a:effectLst/>
              </a:rPr>
              <a:t>Flowers are activated in plants except those related to the quarters and photosynthesis. So that it converts the vegetative bud into a floral one in plants and converts the apical bud into a floral one to form fruits later and produce seeds in annual plants with other stimulating hormones based on environmental conditions and genetic makeup, and because the life of these plants is short, they perform their role in producing seeds before the end of the rainy season.</a:t>
            </a:r>
          </a:p>
          <a:p>
            <a:pPr marL="285750" indent="-285750" algn="just">
              <a:lnSpc>
                <a:spcPct val="150000"/>
              </a:lnSpc>
              <a:buFont typeface="Wingdings" pitchFamily="2" charset="2"/>
              <a:buChar char="Ø"/>
            </a:pP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EC2727-B009-A34C-98EE-F6932768E62D}"/>
              </a:ext>
            </a:extLst>
          </p:cNvPr>
          <p:cNvSpPr>
            <a:spLocks noGrp="1"/>
          </p:cNvSpPr>
          <p:nvPr>
            <p:ph idx="1"/>
          </p:nvPr>
        </p:nvSpPr>
        <p:spPr>
          <a:xfrm>
            <a:off x="323528" y="1052736"/>
            <a:ext cx="8568952" cy="5328592"/>
          </a:xfrm>
        </p:spPr>
        <p:txBody>
          <a:bodyPr/>
          <a:lstStyle/>
          <a:p>
            <a:pPr marL="0" indent="0">
              <a:lnSpc>
                <a:spcPct val="150000"/>
              </a:lnSpc>
              <a:buNone/>
            </a:pPr>
            <a:r>
              <a:rPr lang="en-US" sz="2400" b="1" dirty="0"/>
              <a:t>5- Fruit formation:</a:t>
            </a:r>
          </a:p>
          <a:p>
            <a:pPr marL="0" indent="0">
              <a:lnSpc>
                <a:spcPct val="150000"/>
              </a:lnSpc>
              <a:buNone/>
            </a:pPr>
            <a:r>
              <a:rPr lang="en-US" sz="2400" dirty="0"/>
              <a:t>In seeded  plants:</a:t>
            </a:r>
          </a:p>
          <a:p>
            <a:pPr>
              <a:lnSpc>
                <a:spcPct val="150000"/>
              </a:lnSpc>
              <a:buFont typeface="Wingdings" pitchFamily="2" charset="2"/>
              <a:buChar char="Ø"/>
            </a:pPr>
            <a:r>
              <a:rPr lang="en-US" sz="2400" dirty="0"/>
              <a:t>Mating and zygote formation stimulate the formation of auxin from the ovary cells so that it is secreted from the embryo and endosperm cells in large quantities and moves polarly down to the anther and prevents the formation of the separation layer during the fruit ripening period, i.e. it works to stabilize the fruits in the ripening stage. </a:t>
            </a:r>
            <a:endParaRPr lang="en-SA" dirty="0">
              <a:solidFill>
                <a:schemeClr val="accent4"/>
              </a:solidFill>
            </a:endParaRPr>
          </a:p>
        </p:txBody>
      </p:sp>
      <p:pic>
        <p:nvPicPr>
          <p:cNvPr id="4" name="Picture 2">
            <a:extLst>
              <a:ext uri="{FF2B5EF4-FFF2-40B4-BE49-F238E27FC236}">
                <a16:creationId xmlns:a16="http://schemas.microsoft.com/office/drawing/2014/main" id="{2206DDFC-999D-F647-BC72-69FFF83EA2D1}"/>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8292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8655</TotalTime>
  <Words>1805</Words>
  <Application>Microsoft Macintosh PowerPoint</Application>
  <PresentationFormat>On-screen Show (4:3)</PresentationFormat>
  <Paragraphs>76</Paragraphs>
  <Slides>27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Born Addict</vt:lpstr>
      <vt:lpstr>Calibri</vt:lpstr>
      <vt:lpstr>Calibri Light</vt:lpstr>
      <vt:lpstr>Comic Sans MS</vt:lpstr>
      <vt:lpstr>Helvetica</vt:lpstr>
      <vt:lpstr>Times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إثبات أن الـ DNA هو المادة الوراثية.</dc:title>
  <dc:creator>defrawy</dc:creator>
  <cp:lastModifiedBy>Microsoft Office User</cp:lastModifiedBy>
  <cp:revision>3818</cp:revision>
  <dcterms:created xsi:type="dcterms:W3CDTF">1997-09-01T07:53:11Z</dcterms:created>
  <dcterms:modified xsi:type="dcterms:W3CDTF">2025-02-02T19:35:29Z</dcterms:modified>
</cp:coreProperties>
</file>