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8" r:id="rId1"/>
  </p:sldMasterIdLst>
  <p:notesMasterIdLst>
    <p:notesMasterId r:id="rId25"/>
  </p:notesMasterIdLst>
  <p:sldIdLst>
    <p:sldId id="350" r:id="rId2"/>
    <p:sldId id="500" r:id="rId3"/>
    <p:sldId id="569" r:id="rId4"/>
    <p:sldId id="429" r:id="rId5"/>
    <p:sldId id="493" r:id="rId6"/>
    <p:sldId id="570" r:id="rId7"/>
    <p:sldId id="525" r:id="rId8"/>
    <p:sldId id="527" r:id="rId9"/>
    <p:sldId id="571" r:id="rId10"/>
    <p:sldId id="526" r:id="rId11"/>
    <p:sldId id="528" r:id="rId12"/>
    <p:sldId id="534" r:id="rId13"/>
    <p:sldId id="530" r:id="rId14"/>
    <p:sldId id="535" r:id="rId15"/>
    <p:sldId id="536" r:id="rId16"/>
    <p:sldId id="537" r:id="rId17"/>
    <p:sldId id="539" r:id="rId18"/>
    <p:sldId id="538" r:id="rId19"/>
    <p:sldId id="574" r:id="rId20"/>
    <p:sldId id="540" r:id="rId21"/>
    <p:sldId id="541" r:id="rId22"/>
    <p:sldId id="542" r:id="rId23"/>
    <p:sldId id="524" r:id="rId24"/>
  </p:sldIdLst>
  <p:sldSz cx="9144000" cy="6858000" type="screen4x3"/>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a:srgbClr val="FFCC00"/>
    <a:srgbClr val="FF9900"/>
    <a:srgbClr val="800080"/>
    <a:srgbClr val="008000"/>
    <a:srgbClr val="0099CC"/>
    <a:srgbClr val="003300"/>
    <a:srgbClr val="3C845E"/>
    <a:srgbClr val="2A96B0"/>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6344" autoAdjust="0"/>
    <p:restoredTop sz="94783" autoAdjust="0"/>
  </p:normalViewPr>
  <p:slideViewPr>
    <p:cSldViewPr>
      <p:cViewPr varScale="1">
        <p:scale>
          <a:sx n="93" d="100"/>
          <a:sy n="93" d="100"/>
        </p:scale>
        <p:origin x="336" y="20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241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9874" name="Rectangle 2"/>
          <p:cNvSpPr>
            <a:spLocks noGrp="1" noChangeArrowheads="1"/>
          </p:cNvSpPr>
          <p:nvPr>
            <p:ph type="hdr" sz="quarter"/>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fontAlgn="auto" hangingPunct="1">
              <a:spcBef>
                <a:spcPts val="0"/>
              </a:spcBef>
              <a:spcAft>
                <a:spcPts val="0"/>
              </a:spcAft>
              <a:defRPr sz="1200">
                <a:latin typeface="+mn-lt"/>
              </a:defRPr>
            </a:lvl1pPr>
          </a:lstStyle>
          <a:p>
            <a:pPr>
              <a:defRPr/>
            </a:pPr>
            <a:endParaRPr lang="en-US"/>
          </a:p>
        </p:txBody>
      </p:sp>
      <p:sp>
        <p:nvSpPr>
          <p:cNvPr id="79875" name="Rectangle 3"/>
          <p:cNvSpPr>
            <a:spLocks noGrp="1" noChangeArrowheads="1"/>
          </p:cNvSpPr>
          <p:nvPr>
            <p:ph type="dt" idx="1"/>
          </p:nvPr>
        </p:nvSpPr>
        <p:spPr bwMode="auto">
          <a:xfrm>
            <a:off x="1588"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fontAlgn="auto" hangingPunct="1">
              <a:spcBef>
                <a:spcPts val="0"/>
              </a:spcBef>
              <a:spcAft>
                <a:spcPts val="0"/>
              </a:spcAft>
              <a:defRPr sz="1200">
                <a:latin typeface="+mn-lt"/>
              </a:defRPr>
            </a:lvl1pPr>
          </a:lstStyle>
          <a:p>
            <a:pPr>
              <a:defRPr/>
            </a:pPr>
            <a:endParaRPr lang="en-US"/>
          </a:p>
        </p:txBody>
      </p:sp>
      <p:sp>
        <p:nvSpPr>
          <p:cNvPr id="1024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9878" name="Rectangle 6"/>
          <p:cNvSpPr>
            <a:spLocks noGrp="1" noChangeArrowheads="1"/>
          </p:cNvSpPr>
          <p:nvPr>
            <p:ph type="ftr" sz="quarter" idx="4"/>
          </p:nvPr>
        </p:nvSpPr>
        <p:spPr bwMode="auto">
          <a:xfrm>
            <a:off x="388620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fontAlgn="auto" hangingPunct="1">
              <a:spcBef>
                <a:spcPts val="0"/>
              </a:spcBef>
              <a:spcAft>
                <a:spcPts val="0"/>
              </a:spcAft>
              <a:defRPr sz="1200">
                <a:latin typeface="+mn-lt"/>
              </a:defRPr>
            </a:lvl1pPr>
          </a:lstStyle>
          <a:p>
            <a:pPr>
              <a:defRPr/>
            </a:pPr>
            <a:endParaRPr lang="en-US"/>
          </a:p>
        </p:txBody>
      </p:sp>
      <p:sp>
        <p:nvSpPr>
          <p:cNvPr id="79879" name="Rectangle 7"/>
          <p:cNvSpPr>
            <a:spLocks noGrp="1" noChangeArrowheads="1"/>
          </p:cNvSpPr>
          <p:nvPr>
            <p:ph type="sldNum" sz="quarter" idx="5"/>
          </p:nvPr>
        </p:nvSpPr>
        <p:spPr bwMode="auto">
          <a:xfrm>
            <a:off x="1588"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fontAlgn="auto" hangingPunct="1">
              <a:spcBef>
                <a:spcPts val="0"/>
              </a:spcBef>
              <a:spcAft>
                <a:spcPts val="0"/>
              </a:spcAft>
              <a:defRPr sz="1200">
                <a:latin typeface="+mn-lt"/>
                <a:cs typeface="Arial" panose="020B0604020202020204" pitchFamily="34" charset="0"/>
              </a:defRPr>
            </a:lvl1pPr>
          </a:lstStyle>
          <a:p>
            <a:pPr>
              <a:defRPr/>
            </a:pPr>
            <a:fld id="{7B542A9C-F43C-47BF-BBF7-0FF0718C5F1B}" type="slidenum">
              <a:rPr lang="ar-SA" altLang="en-US"/>
              <a:pPr>
                <a:defRPr/>
              </a:pPr>
              <a:t>‹#›</a:t>
            </a:fld>
            <a:endParaRPr lang="en-US" altLang="en-US"/>
          </a:p>
        </p:txBody>
      </p:sp>
    </p:spTree>
    <p:extLst>
      <p:ext uri="{BB962C8B-B14F-4D97-AF65-F5344CB8AC3E}">
        <p14:creationId xmlns:p14="http://schemas.microsoft.com/office/powerpoint/2010/main" val="184247597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Times New Roman" pitchFamily="18" charset="0"/>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Times New Roman" pitchFamily="18" charset="0"/>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Times New Roman" pitchFamily="18" charset="0"/>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Times New Roman" pitchFamily="18" charset="0"/>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Times New Roman" pitchFamily="18" charset="0"/>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D4C3917-AFAB-4045-82FB-8BCA18569B9D}" type="slidenum">
              <a:rPr lang="ar-SA" altLang="en-US"/>
              <a:pPr>
                <a:defRPr/>
              </a:pPr>
              <a:t>‹#›</a:t>
            </a:fld>
            <a:endParaRPr lang="en-US" altLang="en-US"/>
          </a:p>
        </p:txBody>
      </p:sp>
    </p:spTree>
    <p:extLst>
      <p:ext uri="{BB962C8B-B14F-4D97-AF65-F5344CB8AC3E}">
        <p14:creationId xmlns:p14="http://schemas.microsoft.com/office/powerpoint/2010/main" val="13373739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016766C-D843-447C-86BC-B2BF6E0D165E}" type="slidenum">
              <a:rPr lang="ar-SA" altLang="en-US"/>
              <a:pPr>
                <a:defRPr/>
              </a:pPr>
              <a:t>‹#›</a:t>
            </a:fld>
            <a:endParaRPr lang="en-US" altLang="en-US">
              <a:cs typeface="Times New Roman" panose="02020603050405020304" pitchFamily="18" charset="0"/>
            </a:endParaRPr>
          </a:p>
        </p:txBody>
      </p:sp>
    </p:spTree>
    <p:extLst>
      <p:ext uri="{BB962C8B-B14F-4D97-AF65-F5344CB8AC3E}">
        <p14:creationId xmlns:p14="http://schemas.microsoft.com/office/powerpoint/2010/main" val="10754628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6CDAA4A-B9C8-4E94-AAB2-7FF324F202EE}" type="slidenum">
              <a:rPr lang="ar-SA" altLang="en-US"/>
              <a:pPr>
                <a:defRPr/>
              </a:pPr>
              <a:t>‹#›</a:t>
            </a:fld>
            <a:endParaRPr lang="en-US" altLang="en-US">
              <a:cs typeface="Times New Roman" panose="02020603050405020304" pitchFamily="18" charset="0"/>
            </a:endParaRPr>
          </a:p>
        </p:txBody>
      </p:sp>
    </p:spTree>
    <p:extLst>
      <p:ext uri="{BB962C8B-B14F-4D97-AF65-F5344CB8AC3E}">
        <p14:creationId xmlns:p14="http://schemas.microsoft.com/office/powerpoint/2010/main" val="24359347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8C015CD-E8C1-4268-8A3E-8B13E2A4812F}" type="slidenum">
              <a:rPr lang="ar-SA" altLang="en-US"/>
              <a:pPr>
                <a:defRPr/>
              </a:pPr>
              <a:t>‹#›</a:t>
            </a:fld>
            <a:endParaRPr lang="en-US" altLang="en-US"/>
          </a:p>
        </p:txBody>
      </p:sp>
    </p:spTree>
    <p:extLst>
      <p:ext uri="{BB962C8B-B14F-4D97-AF65-F5344CB8AC3E}">
        <p14:creationId xmlns:p14="http://schemas.microsoft.com/office/powerpoint/2010/main" val="34418534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7A2DD34-050D-4742-B327-1F908663CDC0}" type="slidenum">
              <a:rPr lang="ar-SA" altLang="en-US"/>
              <a:pPr>
                <a:defRPr/>
              </a:pPr>
              <a:t>‹#›</a:t>
            </a:fld>
            <a:endParaRPr lang="en-US" altLang="en-US">
              <a:cs typeface="Times New Roman" panose="02020603050405020304" pitchFamily="18" charset="0"/>
            </a:endParaRPr>
          </a:p>
        </p:txBody>
      </p:sp>
    </p:spTree>
    <p:extLst>
      <p:ext uri="{BB962C8B-B14F-4D97-AF65-F5344CB8AC3E}">
        <p14:creationId xmlns:p14="http://schemas.microsoft.com/office/powerpoint/2010/main" val="16141321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2E1DBE3E-73BF-4747-83B0-9B5839F955EB}" type="slidenum">
              <a:rPr lang="ar-SA" altLang="en-US"/>
              <a:pPr>
                <a:defRPr/>
              </a:pPr>
              <a:t>‹#›</a:t>
            </a:fld>
            <a:endParaRPr lang="en-US" altLang="en-US">
              <a:cs typeface="Times New Roman" panose="02020603050405020304" pitchFamily="18" charset="0"/>
            </a:endParaRPr>
          </a:p>
        </p:txBody>
      </p:sp>
    </p:spTree>
    <p:extLst>
      <p:ext uri="{BB962C8B-B14F-4D97-AF65-F5344CB8AC3E}">
        <p14:creationId xmlns:p14="http://schemas.microsoft.com/office/powerpoint/2010/main" val="10630829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lvl1pPr>
              <a:defRPr/>
            </a:lvl1pPr>
          </a:lstStyle>
          <a:p>
            <a:pPr>
              <a:defRPr/>
            </a:pPr>
            <a:endParaRPr lang="en-US"/>
          </a:p>
        </p:txBody>
      </p:sp>
      <p:sp>
        <p:nvSpPr>
          <p:cNvPr id="8" name="Footer Placeholder 7"/>
          <p:cNvSpPr>
            <a:spLocks noGrp="1"/>
          </p:cNvSpPr>
          <p:nvPr>
            <p:ph type="ftr" sz="quarter" idx="11"/>
          </p:nvPr>
        </p:nvSpPr>
        <p:spPr/>
        <p:txBody>
          <a:bodyPr/>
          <a:lstStyle>
            <a:lvl1pPr>
              <a:defRPr/>
            </a:lvl1pPr>
          </a:lstStyle>
          <a:p>
            <a:pPr>
              <a:defRPr/>
            </a:pPr>
            <a:endParaRPr lang="en-US"/>
          </a:p>
        </p:txBody>
      </p:sp>
      <p:sp>
        <p:nvSpPr>
          <p:cNvPr id="9" name="Slide Number Placeholder 8"/>
          <p:cNvSpPr>
            <a:spLocks noGrp="1"/>
          </p:cNvSpPr>
          <p:nvPr>
            <p:ph type="sldNum" sz="quarter" idx="12"/>
          </p:nvPr>
        </p:nvSpPr>
        <p:spPr/>
        <p:txBody>
          <a:bodyPr/>
          <a:lstStyle>
            <a:lvl1pPr>
              <a:defRPr/>
            </a:lvl1pPr>
          </a:lstStyle>
          <a:p>
            <a:pPr>
              <a:defRPr/>
            </a:pPr>
            <a:fld id="{F3751EFE-710D-4722-8698-8615B8E3FD99}" type="slidenum">
              <a:rPr lang="ar-SA" altLang="en-US"/>
              <a:pPr>
                <a:defRPr/>
              </a:pPr>
              <a:t>‹#›</a:t>
            </a:fld>
            <a:endParaRPr lang="en-US" altLang="en-US">
              <a:cs typeface="Times New Roman" panose="02020603050405020304" pitchFamily="18" charset="0"/>
            </a:endParaRPr>
          </a:p>
        </p:txBody>
      </p:sp>
    </p:spTree>
    <p:extLst>
      <p:ext uri="{BB962C8B-B14F-4D97-AF65-F5344CB8AC3E}">
        <p14:creationId xmlns:p14="http://schemas.microsoft.com/office/powerpoint/2010/main" val="33454147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8801B069-39D0-4779-9ABB-81AF75167A62}" type="slidenum">
              <a:rPr lang="ar-SA" altLang="en-US"/>
              <a:pPr>
                <a:defRPr/>
              </a:pPr>
              <a:t>‹#›</a:t>
            </a:fld>
            <a:endParaRPr lang="en-US" altLang="en-US"/>
          </a:p>
        </p:txBody>
      </p:sp>
    </p:spTree>
    <p:extLst>
      <p:ext uri="{BB962C8B-B14F-4D97-AF65-F5344CB8AC3E}">
        <p14:creationId xmlns:p14="http://schemas.microsoft.com/office/powerpoint/2010/main" val="31244813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p:txBody>
          <a:bodyPr/>
          <a:lstStyle>
            <a:lvl1pPr>
              <a:defRPr/>
            </a:lvl1pPr>
          </a:lstStyle>
          <a:p>
            <a:pPr>
              <a:defRPr/>
            </a:pPr>
            <a:fld id="{5D02EC41-8FBA-4576-B117-E42A789395AA}" type="slidenum">
              <a:rPr lang="ar-SA" altLang="en-US"/>
              <a:pPr>
                <a:defRPr/>
              </a:pPr>
              <a:t>‹#›</a:t>
            </a:fld>
            <a:endParaRPr lang="en-US" altLang="en-US">
              <a:cs typeface="Times New Roman" panose="02020603050405020304" pitchFamily="18" charset="0"/>
            </a:endParaRPr>
          </a:p>
        </p:txBody>
      </p:sp>
    </p:spTree>
    <p:extLst>
      <p:ext uri="{BB962C8B-B14F-4D97-AF65-F5344CB8AC3E}">
        <p14:creationId xmlns:p14="http://schemas.microsoft.com/office/powerpoint/2010/main" val="27910182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817AF640-CC1C-498D-ACC3-3FC94831D5E5}" type="slidenum">
              <a:rPr lang="ar-SA" altLang="en-US"/>
              <a:pPr>
                <a:defRPr/>
              </a:pPr>
              <a:t>‹#›</a:t>
            </a:fld>
            <a:endParaRPr lang="en-US" altLang="en-US">
              <a:cs typeface="Times New Roman" panose="02020603050405020304" pitchFamily="18" charset="0"/>
            </a:endParaRPr>
          </a:p>
        </p:txBody>
      </p:sp>
    </p:spTree>
    <p:extLst>
      <p:ext uri="{BB962C8B-B14F-4D97-AF65-F5344CB8AC3E}">
        <p14:creationId xmlns:p14="http://schemas.microsoft.com/office/powerpoint/2010/main" val="4088681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8C994F9A-4C41-4054-B142-AAF257A84347}" type="slidenum">
              <a:rPr lang="ar-SA" altLang="en-US"/>
              <a:pPr>
                <a:defRPr/>
              </a:pPr>
              <a:t>‹#›</a:t>
            </a:fld>
            <a:endParaRPr lang="en-US" altLang="en-US">
              <a:cs typeface="Times New Roman" panose="02020603050405020304" pitchFamily="18" charset="0"/>
            </a:endParaRPr>
          </a:p>
        </p:txBody>
      </p:sp>
    </p:spTree>
    <p:extLst>
      <p:ext uri="{BB962C8B-B14F-4D97-AF65-F5344CB8AC3E}">
        <p14:creationId xmlns:p14="http://schemas.microsoft.com/office/powerpoint/2010/main" val="8653176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eaLnBrk="1" fontAlgn="auto" hangingPunct="1">
              <a:spcBef>
                <a:spcPts val="0"/>
              </a:spcBef>
              <a:spcAft>
                <a:spcPts val="0"/>
              </a:spcAft>
              <a:defRPr sz="1200" smtClean="0">
                <a:solidFill>
                  <a:schemeClr val="tx1">
                    <a:tint val="75000"/>
                  </a:schemeClr>
                </a:solidFill>
                <a:latin typeface="+mn-lt"/>
              </a:defRPr>
            </a:lvl1pPr>
          </a:lstStyle>
          <a:p>
            <a:pPr>
              <a:defRPr/>
            </a:pPr>
            <a:fld id="{3835B16C-748F-4A4E-8454-EF66A71500E4}" type="slidenum">
              <a:rPr lang="ar-SA"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808" r:id="rId1"/>
    <p:sldLayoutId id="2147483809" r:id="rId2"/>
    <p:sldLayoutId id="2147483811" r:id="rId3"/>
    <p:sldLayoutId id="2147483812" r:id="rId4"/>
    <p:sldLayoutId id="2147483813" r:id="rId5"/>
    <p:sldLayoutId id="2147483810" r:id="rId6"/>
    <p:sldLayoutId id="2147483814" r:id="rId7"/>
    <p:sldLayoutId id="2147483815" r:id="rId8"/>
    <p:sldLayoutId id="2147483816" r:id="rId9"/>
    <p:sldLayoutId id="2147483817" r:id="rId10"/>
    <p:sldLayoutId id="2147483818" r:id="rId11"/>
  </p:sldLayoutIdLst>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panose="020F0302020204030204" pitchFamily="34" charset="0"/>
        </a:defRPr>
      </a:lvl2pPr>
      <a:lvl3pPr algn="l" rtl="0" fontAlgn="base">
        <a:lnSpc>
          <a:spcPct val="90000"/>
        </a:lnSpc>
        <a:spcBef>
          <a:spcPct val="0"/>
        </a:spcBef>
        <a:spcAft>
          <a:spcPct val="0"/>
        </a:spcAft>
        <a:defRPr sz="4400">
          <a:solidFill>
            <a:schemeClr val="tx1"/>
          </a:solidFill>
          <a:latin typeface="Calibri Light" panose="020F0302020204030204" pitchFamily="34" charset="0"/>
        </a:defRPr>
      </a:lvl3pPr>
      <a:lvl4pPr algn="l" rtl="0" fontAlgn="base">
        <a:lnSpc>
          <a:spcPct val="90000"/>
        </a:lnSpc>
        <a:spcBef>
          <a:spcPct val="0"/>
        </a:spcBef>
        <a:spcAft>
          <a:spcPct val="0"/>
        </a:spcAft>
        <a:defRPr sz="4400">
          <a:solidFill>
            <a:schemeClr val="tx1"/>
          </a:solidFill>
          <a:latin typeface="Calibri Light" panose="020F0302020204030204" pitchFamily="34" charset="0"/>
        </a:defRPr>
      </a:lvl4pPr>
      <a:lvl5pPr algn="l" rtl="0" fontAlgn="base">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 name="Picture 2">
            <a:extLst>
              <a:ext uri="{FF2B5EF4-FFF2-40B4-BE49-F238E27FC236}">
                <a16:creationId xmlns:a16="http://schemas.microsoft.com/office/drawing/2014/main" id="{AD3B3EF7-FBC7-492F-9055-FA2E3D2A77D9}"/>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2519" r="13031" b="89453"/>
          <a:stretch/>
        </p:blipFill>
        <p:spPr bwMode="auto">
          <a:xfrm>
            <a:off x="797141" y="2204864"/>
            <a:ext cx="7584844" cy="288032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 Box 9"/>
          <p:cNvSpPr txBox="1">
            <a:spLocks noChangeArrowheads="1"/>
          </p:cNvSpPr>
          <p:nvPr/>
        </p:nvSpPr>
        <p:spPr bwMode="auto">
          <a:xfrm>
            <a:off x="1174087" y="2613972"/>
            <a:ext cx="6583171" cy="2062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sz="4400" b="1" spc="30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Born Addict" pitchFamily="2" charset="0"/>
              </a:rPr>
              <a:t>Plant growth and regulators </a:t>
            </a:r>
            <a:endParaRPr lang="ar-EG" sz="4400" b="1" spc="30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Born Addict" pitchFamily="2" charset="0"/>
            </a:endParaRPr>
          </a:p>
          <a:p>
            <a:pPr algn="ctr"/>
            <a:r>
              <a:rPr lang="en-US" sz="4000" b="1" spc="30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Born Addict" pitchFamily="2" charset="0"/>
              </a:rPr>
              <a:t>BOT 373</a:t>
            </a:r>
            <a:endParaRPr lang="it-IT" sz="4000" b="1" spc="30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Born Addict" pitchFamily="2" charset="0"/>
            </a:endParaRPr>
          </a:p>
        </p:txBody>
      </p:sp>
      <p:sp>
        <p:nvSpPr>
          <p:cNvPr id="4" name="Rectangle 3"/>
          <p:cNvSpPr/>
          <p:nvPr/>
        </p:nvSpPr>
        <p:spPr>
          <a:xfrm>
            <a:off x="1049353" y="252259"/>
            <a:ext cx="6832640" cy="1200329"/>
          </a:xfrm>
          <a:prstGeom prst="rect">
            <a:avLst/>
          </a:prstGeom>
        </p:spPr>
        <p:txBody>
          <a:bodyPr wrap="none">
            <a:spAutoFit/>
          </a:bodyPr>
          <a:lstStyle/>
          <a:p>
            <a:pPr algn="ctr"/>
            <a:r>
              <a:rPr lang="en-US" sz="2400" b="1" dirty="0"/>
              <a:t>KINGDOOM OF SAUDI ARABIA</a:t>
            </a:r>
            <a:endParaRPr lang="en-US" sz="2400" dirty="0"/>
          </a:p>
          <a:p>
            <a:pPr algn="ctr"/>
            <a:r>
              <a:rPr lang="en-US" sz="2400" b="1" dirty="0"/>
              <a:t>King Saud University  </a:t>
            </a:r>
          </a:p>
          <a:p>
            <a:pPr algn="ctr"/>
            <a:r>
              <a:rPr lang="en-US" sz="2400" b="1" dirty="0"/>
              <a:t>College of Sciences  -  Botany and Microbiology Dep.</a:t>
            </a:r>
          </a:p>
        </p:txBody>
      </p:sp>
      <p:cxnSp>
        <p:nvCxnSpPr>
          <p:cNvPr id="20" name="Straight Connector 19"/>
          <p:cNvCxnSpPr/>
          <p:nvPr/>
        </p:nvCxnSpPr>
        <p:spPr>
          <a:xfrm>
            <a:off x="0" y="1700808"/>
            <a:ext cx="9144000" cy="0"/>
          </a:xfrm>
          <a:prstGeom prst="line">
            <a:avLst/>
          </a:prstGeom>
          <a:ln w="28575"/>
        </p:spPr>
        <p:style>
          <a:lnRef idx="2">
            <a:schemeClr val="accent1"/>
          </a:lnRef>
          <a:fillRef idx="0">
            <a:schemeClr val="accent1"/>
          </a:fillRef>
          <a:effectRef idx="1">
            <a:schemeClr val="accent1"/>
          </a:effectRef>
          <a:fontRef idx="minor">
            <a:schemeClr val="tx1"/>
          </a:fontRef>
        </p:style>
      </p:cxnSp>
      <p:sp>
        <p:nvSpPr>
          <p:cNvPr id="9" name="Rectangle 8"/>
          <p:cNvSpPr/>
          <p:nvPr/>
        </p:nvSpPr>
        <p:spPr>
          <a:xfrm>
            <a:off x="2338548" y="5441708"/>
            <a:ext cx="4693914" cy="723596"/>
          </a:xfrm>
          <a:prstGeom prst="rect">
            <a:avLst/>
          </a:prstGeom>
        </p:spPr>
        <p:txBody>
          <a:bodyPr wrap="none">
            <a:spAutoFit/>
          </a:bodyPr>
          <a:lstStyle/>
          <a:p>
            <a:pPr algn="ctr">
              <a:lnSpc>
                <a:spcPct val="200000"/>
              </a:lnSpc>
              <a:defRPr/>
            </a:pPr>
            <a:r>
              <a:rPr lang="en-US" sz="2400" b="1" spc="50" dirty="0">
                <a:ln w="11430"/>
                <a:solidFill>
                  <a:srgbClr val="0033CC"/>
                </a:solidFill>
                <a:effectLst>
                  <a:outerShdw blurRad="76200" dist="50800" dir="5400000" algn="tl" rotWithShape="0">
                    <a:srgbClr val="000000">
                      <a:alpha val="65000"/>
                    </a:srgbClr>
                  </a:outerShdw>
                </a:effectLst>
                <a:latin typeface="Comic Sans MS" pitchFamily="66" charset="0"/>
                <a:ea typeface="+mj-ea"/>
                <a:cs typeface="+mj-cs"/>
              </a:rPr>
              <a:t>Dr. Abdulrahman AL-</a:t>
            </a:r>
            <a:r>
              <a:rPr lang="en-US" sz="2400" b="1" spc="50" dirty="0" err="1">
                <a:ln w="11430"/>
                <a:solidFill>
                  <a:srgbClr val="0033CC"/>
                </a:solidFill>
                <a:effectLst>
                  <a:outerShdw blurRad="76200" dist="50800" dir="5400000" algn="tl" rotWithShape="0">
                    <a:srgbClr val="000000">
                      <a:alpha val="65000"/>
                    </a:srgbClr>
                  </a:outerShdw>
                </a:effectLst>
                <a:latin typeface="Comic Sans MS" pitchFamily="66" charset="0"/>
                <a:ea typeface="+mj-ea"/>
                <a:cs typeface="+mj-cs"/>
              </a:rPr>
              <a:t>hash</a:t>
            </a:r>
            <a:r>
              <a:rPr lang="en-US" sz="2400" b="1" spc="50" dirty="0" err="1">
                <a:ln w="11430"/>
                <a:solidFill>
                  <a:srgbClr val="0033CC"/>
                </a:solidFill>
                <a:effectLst>
                  <a:outerShdw blurRad="76200" dist="50800" dir="5400000" algn="tl" rotWithShape="0">
                    <a:srgbClr val="000000">
                      <a:alpha val="65000"/>
                    </a:srgbClr>
                  </a:outerShdw>
                </a:effectLst>
                <a:latin typeface="Comic Sans MS" pitchFamily="66" charset="0"/>
              </a:rPr>
              <a:t>imi</a:t>
            </a:r>
            <a:endParaRPr lang="en-US" sz="2400" b="1" spc="50" dirty="0">
              <a:ln w="11430"/>
              <a:solidFill>
                <a:srgbClr val="0033CC"/>
              </a:solidFill>
              <a:effectLst>
                <a:outerShdw blurRad="76200" dist="50800" dir="5400000" algn="tl" rotWithShape="0">
                  <a:srgbClr val="000000">
                    <a:alpha val="65000"/>
                  </a:srgbClr>
                </a:outerShdw>
              </a:effectLst>
              <a:latin typeface="Comic Sans MS" pitchFamily="66" charset="0"/>
              <a:ea typeface="+mj-ea"/>
              <a:cs typeface="+mj-cs"/>
            </a:endParaRP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2519" r="13031" b="89453"/>
          <a:stretch/>
        </p:blipFill>
        <p:spPr bwMode="auto">
          <a:xfrm>
            <a:off x="2445" y="0"/>
            <a:ext cx="9141555" cy="83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a:extLst>
              <a:ext uri="{FF2B5EF4-FFF2-40B4-BE49-F238E27FC236}">
                <a16:creationId xmlns:a16="http://schemas.microsoft.com/office/drawing/2014/main" id="{086F9912-9B16-2C46-A801-5F4F889A2F07}"/>
              </a:ext>
            </a:extLst>
          </p:cNvPr>
          <p:cNvSpPr txBox="1"/>
          <p:nvPr/>
        </p:nvSpPr>
        <p:spPr>
          <a:xfrm>
            <a:off x="251520" y="1052736"/>
            <a:ext cx="8640960" cy="3636060"/>
          </a:xfrm>
          <a:prstGeom prst="rect">
            <a:avLst/>
          </a:prstGeom>
          <a:noFill/>
        </p:spPr>
        <p:txBody>
          <a:bodyPr wrap="square" rtlCol="0">
            <a:spAutoFit/>
          </a:bodyPr>
          <a:lstStyle/>
          <a:p>
            <a:pPr marL="342900" indent="-342900">
              <a:lnSpc>
                <a:spcPct val="150000"/>
              </a:lnSpc>
              <a:buFont typeface="Wingdings" pitchFamily="2" charset="2"/>
              <a:buChar char="Ø"/>
            </a:pPr>
            <a:r>
              <a:rPr lang="en-US" sz="2400" dirty="0"/>
              <a:t>Therefore, bioassays are the dividing line for knowing the effect of the concentrations present in the plant</a:t>
            </a:r>
            <a:r>
              <a:rPr lang="en-US" sz="3600" dirty="0"/>
              <a:t>.</a:t>
            </a:r>
          </a:p>
          <a:p>
            <a:pPr marL="342900" indent="-342900">
              <a:lnSpc>
                <a:spcPct val="150000"/>
              </a:lnSpc>
              <a:buFont typeface="Wingdings" pitchFamily="2" charset="2"/>
              <a:buChar char="Ø"/>
            </a:pPr>
            <a:r>
              <a:rPr lang="en-US" sz="2400" b="1" dirty="0"/>
              <a:t>Bioassay</a:t>
            </a:r>
            <a:r>
              <a:rPr lang="en-US" sz="2400" dirty="0"/>
              <a:t>: It is a measurement of the physiological effect of the hormone at different levels and measuring this effect through the biological response.</a:t>
            </a:r>
            <a:br>
              <a:rPr lang="en-US" sz="2400" dirty="0"/>
            </a:br>
            <a:endParaRPr lang="en-SA" sz="2400" dirty="0"/>
          </a:p>
        </p:txBody>
      </p:sp>
    </p:spTree>
    <p:extLst>
      <p:ext uri="{BB962C8B-B14F-4D97-AF65-F5344CB8AC3E}">
        <p14:creationId xmlns:p14="http://schemas.microsoft.com/office/powerpoint/2010/main" val="34078765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2519" r="13031" b="89453"/>
          <a:stretch/>
        </p:blipFill>
        <p:spPr bwMode="auto">
          <a:xfrm>
            <a:off x="-20747" y="22029"/>
            <a:ext cx="9141555" cy="83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a:extLst>
              <a:ext uri="{FF2B5EF4-FFF2-40B4-BE49-F238E27FC236}">
                <a16:creationId xmlns:a16="http://schemas.microsoft.com/office/drawing/2014/main" id="{0EC3C22B-FE0B-B34B-9ABB-7CF7125C303D}"/>
              </a:ext>
            </a:extLst>
          </p:cNvPr>
          <p:cNvSpPr txBox="1"/>
          <p:nvPr/>
        </p:nvSpPr>
        <p:spPr>
          <a:xfrm>
            <a:off x="179512" y="1196752"/>
            <a:ext cx="8640960" cy="5575052"/>
          </a:xfrm>
          <a:prstGeom prst="rect">
            <a:avLst/>
          </a:prstGeom>
          <a:noFill/>
        </p:spPr>
        <p:txBody>
          <a:bodyPr wrap="square" rtlCol="0">
            <a:spAutoFit/>
          </a:bodyPr>
          <a:lstStyle/>
          <a:p>
            <a:pPr marL="342900" indent="-342900">
              <a:lnSpc>
                <a:spcPct val="150000"/>
              </a:lnSpc>
              <a:buFont typeface="Wingdings" pitchFamily="2" charset="2"/>
              <a:buChar char="Ø"/>
            </a:pPr>
            <a:r>
              <a:rPr lang="en-US" sz="2400" dirty="0"/>
              <a:t>Auxin is the first phytohormone discovered. It was discovered by </a:t>
            </a:r>
            <a:r>
              <a:rPr lang="en-US" sz="2400" dirty="0" err="1"/>
              <a:t>Kogel</a:t>
            </a:r>
            <a:r>
              <a:rPr lang="en-US" sz="2400" dirty="0"/>
              <a:t> in 1933, and it was extracted from the growing tips of the corn plant. The word auxin is taken from the Greek word Auxo, which means increase. </a:t>
            </a:r>
          </a:p>
          <a:p>
            <a:pPr marL="342900" indent="-342900">
              <a:lnSpc>
                <a:spcPct val="150000"/>
              </a:lnSpc>
              <a:buFont typeface="Wingdings" pitchFamily="2" charset="2"/>
              <a:buChar char="Ø"/>
            </a:pPr>
            <a:r>
              <a:rPr lang="en-US" sz="2400" dirty="0"/>
              <a:t>It was later proven that auxins are found in all higher </a:t>
            </a:r>
            <a:r>
              <a:rPr lang="en-US" sz="2400" b="1" dirty="0"/>
              <a:t>vascular plants</a:t>
            </a:r>
            <a:r>
              <a:rPr lang="en-US" sz="2400" dirty="0"/>
              <a:t>, that their formation sites are </a:t>
            </a:r>
            <a:r>
              <a:rPr lang="en-US" sz="2400" dirty="0">
                <a:solidFill>
                  <a:schemeClr val="accent2"/>
                </a:solidFill>
              </a:rPr>
              <a:t>limited to the meristematic regions, active tissues, and seed embryos</a:t>
            </a:r>
            <a:r>
              <a:rPr lang="en-US" sz="2400" dirty="0"/>
              <a:t>, and that they have the property of polar transport; </a:t>
            </a:r>
            <a:r>
              <a:rPr lang="en-US" sz="2400" b="1" dirty="0"/>
              <a:t>their speed varies from 0.5 to 1.5 cm/hour </a:t>
            </a:r>
            <a:r>
              <a:rPr lang="en-US" sz="2400" dirty="0"/>
              <a:t>depending on the type, age, and type of transporting tissue.</a:t>
            </a:r>
            <a:endParaRPr lang="en-SA" sz="2400" dirty="0"/>
          </a:p>
        </p:txBody>
      </p:sp>
      <p:sp>
        <p:nvSpPr>
          <p:cNvPr id="7" name="Rectangle 6">
            <a:extLst>
              <a:ext uri="{FF2B5EF4-FFF2-40B4-BE49-F238E27FC236}">
                <a16:creationId xmlns:a16="http://schemas.microsoft.com/office/drawing/2014/main" id="{B672AF6A-B812-5744-9687-5762DF4F6706}"/>
              </a:ext>
            </a:extLst>
          </p:cNvPr>
          <p:cNvSpPr/>
          <p:nvPr/>
        </p:nvSpPr>
        <p:spPr>
          <a:xfrm>
            <a:off x="0" y="58272"/>
            <a:ext cx="9144000" cy="646331"/>
          </a:xfrm>
          <a:prstGeom prst="rect">
            <a:avLst/>
          </a:prstGeom>
          <a:effectLst>
            <a:innerShdw blurRad="114300">
              <a:prstClr val="black"/>
            </a:innerShdw>
          </a:effectLst>
        </p:spPr>
        <p:txBody>
          <a:bodyPr wrap="square">
            <a:spAutoFit/>
          </a:bodyPr>
          <a:lstStyle/>
          <a:p>
            <a:pPr algn="ctr"/>
            <a:r>
              <a:rPr lang="en-US" sz="3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Auxin: growth hormone  </a:t>
            </a:r>
          </a:p>
        </p:txBody>
      </p:sp>
    </p:spTree>
    <p:extLst>
      <p:ext uri="{BB962C8B-B14F-4D97-AF65-F5344CB8AC3E}">
        <p14:creationId xmlns:p14="http://schemas.microsoft.com/office/powerpoint/2010/main" val="34078765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2519" r="13031" b="89453"/>
          <a:stretch/>
        </p:blipFill>
        <p:spPr bwMode="auto">
          <a:xfrm>
            <a:off x="2445" y="0"/>
            <a:ext cx="9141555" cy="83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a:extLst>
              <a:ext uri="{FF2B5EF4-FFF2-40B4-BE49-F238E27FC236}">
                <a16:creationId xmlns:a16="http://schemas.microsoft.com/office/drawing/2014/main" id="{DFD35506-84AA-2743-8121-03CEF22A67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71780" y="836712"/>
            <a:ext cx="5200439" cy="6021288"/>
          </a:xfrm>
          <a:prstGeom prst="rect">
            <a:avLst/>
          </a:prstGeom>
        </p:spPr>
      </p:pic>
    </p:spTree>
    <p:extLst>
      <p:ext uri="{BB962C8B-B14F-4D97-AF65-F5344CB8AC3E}">
        <p14:creationId xmlns:p14="http://schemas.microsoft.com/office/powerpoint/2010/main" val="34078765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2519" r="13031" b="89453"/>
          <a:stretch/>
        </p:blipFill>
        <p:spPr bwMode="auto">
          <a:xfrm>
            <a:off x="2445" y="0"/>
            <a:ext cx="9141555" cy="83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0" y="58272"/>
            <a:ext cx="9144000" cy="584775"/>
          </a:xfrm>
          <a:prstGeom prst="rect">
            <a:avLst/>
          </a:prstGeom>
          <a:effectLst>
            <a:innerShdw blurRad="114300">
              <a:prstClr val="black"/>
            </a:innerShdw>
          </a:effectLst>
        </p:spPr>
        <p:txBody>
          <a:bodyPr wrap="square">
            <a:spAutoFit/>
          </a:bodyPr>
          <a:lstStyle/>
          <a:p>
            <a:pPr algn="ctr"/>
            <a:r>
              <a:rPr lang="en-US"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Growth kinetics: whole organs and growth curves</a:t>
            </a:r>
          </a:p>
        </p:txBody>
      </p:sp>
      <p:sp>
        <p:nvSpPr>
          <p:cNvPr id="3" name="TextBox 2">
            <a:extLst>
              <a:ext uri="{FF2B5EF4-FFF2-40B4-BE49-F238E27FC236}">
                <a16:creationId xmlns:a16="http://schemas.microsoft.com/office/drawing/2014/main" id="{F9D0475E-6A1E-824E-B169-5775E10A1963}"/>
              </a:ext>
            </a:extLst>
          </p:cNvPr>
          <p:cNvSpPr txBox="1"/>
          <p:nvPr/>
        </p:nvSpPr>
        <p:spPr>
          <a:xfrm>
            <a:off x="89756" y="894984"/>
            <a:ext cx="8964488" cy="4467057"/>
          </a:xfrm>
          <a:prstGeom prst="rect">
            <a:avLst/>
          </a:prstGeom>
          <a:noFill/>
        </p:spPr>
        <p:txBody>
          <a:bodyPr wrap="square" rtlCol="0">
            <a:spAutoFit/>
          </a:bodyPr>
          <a:lstStyle/>
          <a:p>
            <a:pPr marL="342900" indent="-342900" algn="just">
              <a:lnSpc>
                <a:spcPct val="150000"/>
              </a:lnSpc>
              <a:buFont typeface="Wingdings" pitchFamily="2" charset="2"/>
              <a:buChar char="Ø"/>
            </a:pPr>
            <a:r>
              <a:rPr lang="en-US" sz="2400" dirty="0">
                <a:solidFill>
                  <a:srgbClr val="231F20"/>
                </a:solidFill>
                <a:effectLst/>
                <a:latin typeface="+mn-lt"/>
              </a:rPr>
              <a:t>Although a large number of compounds have been discovered with auxin activity, </a:t>
            </a:r>
            <a:r>
              <a:rPr lang="en-US" sz="2400" b="1" dirty="0">
                <a:solidFill>
                  <a:srgbClr val="231F20"/>
                </a:solidFill>
                <a:effectLst/>
                <a:latin typeface="+mn-lt"/>
              </a:rPr>
              <a:t>indole-3-acetic acid </a:t>
            </a:r>
            <a:r>
              <a:rPr lang="en-US" sz="2400" dirty="0">
                <a:solidFill>
                  <a:srgbClr val="231F20"/>
                </a:solidFill>
                <a:effectLst/>
                <a:latin typeface="+mn-lt"/>
              </a:rPr>
              <a:t>(IAA) is the most widely distributed natural auxin.</a:t>
            </a:r>
          </a:p>
          <a:p>
            <a:pPr marL="342900" indent="-342900" algn="just">
              <a:lnSpc>
                <a:spcPct val="150000"/>
              </a:lnSpc>
              <a:buFont typeface="Wingdings" pitchFamily="2" charset="2"/>
              <a:buChar char="Ø"/>
            </a:pPr>
            <a:r>
              <a:rPr lang="en-US" sz="2400" dirty="0">
                <a:solidFill>
                  <a:srgbClr val="231F20"/>
                </a:solidFill>
                <a:effectLst/>
                <a:latin typeface="+mn-lt"/>
              </a:rPr>
              <a:t>In addition to IAA, several other naturally occurring indole derivatives are known to express auxin activity, including </a:t>
            </a:r>
            <a:r>
              <a:rPr lang="en-US" sz="2400" b="1" dirty="0">
                <a:solidFill>
                  <a:schemeClr val="accent2"/>
                </a:solidFill>
                <a:effectLst/>
                <a:latin typeface="+mn-lt"/>
              </a:rPr>
              <a:t>indole-3-ethanol, indole- 3-acetaldehyde, and indole-3-acetonitrile</a:t>
            </a:r>
            <a:r>
              <a:rPr lang="en-US" sz="2400" dirty="0">
                <a:solidFill>
                  <a:srgbClr val="231F20"/>
                </a:solidFill>
                <a:effectLst/>
                <a:latin typeface="Helvetica" pitchFamily="2" charset="0"/>
              </a:rPr>
              <a:t>.</a:t>
            </a:r>
          </a:p>
          <a:p>
            <a:pPr marL="342900" indent="-342900">
              <a:lnSpc>
                <a:spcPct val="150000"/>
              </a:lnSpc>
              <a:buFont typeface="Wingdings" pitchFamily="2" charset="2"/>
              <a:buChar char="Ø"/>
            </a:pPr>
            <a:endParaRPr lang="en-US" sz="2400" dirty="0">
              <a:solidFill>
                <a:srgbClr val="231F20"/>
              </a:solidFill>
              <a:effectLst/>
              <a:latin typeface="+mn-lt"/>
            </a:endParaRPr>
          </a:p>
          <a:p>
            <a:pPr>
              <a:lnSpc>
                <a:spcPct val="150000"/>
              </a:lnSpc>
            </a:pPr>
            <a:endParaRPr lang="en-SA" sz="2400" dirty="0"/>
          </a:p>
        </p:txBody>
      </p:sp>
    </p:spTree>
    <p:extLst>
      <p:ext uri="{BB962C8B-B14F-4D97-AF65-F5344CB8AC3E}">
        <p14:creationId xmlns:p14="http://schemas.microsoft.com/office/powerpoint/2010/main" val="34078765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2519" r="13031" b="89453"/>
          <a:stretch/>
        </p:blipFill>
        <p:spPr bwMode="auto">
          <a:xfrm>
            <a:off x="2445" y="0"/>
            <a:ext cx="9141555" cy="83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a:extLst>
              <a:ext uri="{FF2B5EF4-FFF2-40B4-BE49-F238E27FC236}">
                <a16:creationId xmlns:a16="http://schemas.microsoft.com/office/drawing/2014/main" id="{09B88391-A98B-2E43-8645-8354181D9CD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520" y="980728"/>
            <a:ext cx="8346380" cy="4680520"/>
          </a:xfrm>
          <a:prstGeom prst="rect">
            <a:avLst/>
          </a:prstGeom>
        </p:spPr>
      </p:pic>
    </p:spTree>
    <p:extLst>
      <p:ext uri="{BB962C8B-B14F-4D97-AF65-F5344CB8AC3E}">
        <p14:creationId xmlns:p14="http://schemas.microsoft.com/office/powerpoint/2010/main" val="34078765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2519" r="13031" b="89453"/>
          <a:stretch/>
        </p:blipFill>
        <p:spPr bwMode="auto">
          <a:xfrm>
            <a:off x="2445" y="0"/>
            <a:ext cx="9141555" cy="83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a:extLst>
              <a:ext uri="{FF2B5EF4-FFF2-40B4-BE49-F238E27FC236}">
                <a16:creationId xmlns:a16="http://schemas.microsoft.com/office/drawing/2014/main" id="{5E6E1268-11F7-C148-9091-5B6469F433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568" y="980728"/>
            <a:ext cx="8077200" cy="5359400"/>
          </a:xfrm>
          <a:prstGeom prst="rect">
            <a:avLst/>
          </a:prstGeom>
        </p:spPr>
      </p:pic>
    </p:spTree>
    <p:extLst>
      <p:ext uri="{BB962C8B-B14F-4D97-AF65-F5344CB8AC3E}">
        <p14:creationId xmlns:p14="http://schemas.microsoft.com/office/powerpoint/2010/main" val="34078765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2519" r="13031" b="89453"/>
          <a:stretch/>
        </p:blipFill>
        <p:spPr bwMode="auto">
          <a:xfrm>
            <a:off x="2445" y="0"/>
            <a:ext cx="9141555" cy="83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a:extLst>
              <a:ext uri="{FF2B5EF4-FFF2-40B4-BE49-F238E27FC236}">
                <a16:creationId xmlns:a16="http://schemas.microsoft.com/office/drawing/2014/main" id="{B8F4A012-B8DF-6640-BA90-E97C1AB11D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52736"/>
            <a:ext cx="9144000" cy="4608511"/>
          </a:xfrm>
          <a:prstGeom prst="rect">
            <a:avLst/>
          </a:prstGeom>
        </p:spPr>
      </p:pic>
      <p:sp>
        <p:nvSpPr>
          <p:cNvPr id="9" name="TextBox 8">
            <a:extLst>
              <a:ext uri="{FF2B5EF4-FFF2-40B4-BE49-F238E27FC236}">
                <a16:creationId xmlns:a16="http://schemas.microsoft.com/office/drawing/2014/main" id="{91A5CE10-D38F-9C4D-AA3E-BFDC15B6BA71}"/>
              </a:ext>
            </a:extLst>
          </p:cNvPr>
          <p:cNvSpPr txBox="1"/>
          <p:nvPr/>
        </p:nvSpPr>
        <p:spPr>
          <a:xfrm>
            <a:off x="1979712" y="233690"/>
            <a:ext cx="5400600" cy="523220"/>
          </a:xfrm>
          <a:prstGeom prst="rect">
            <a:avLst/>
          </a:prstGeom>
          <a:noFill/>
        </p:spPr>
        <p:txBody>
          <a:bodyPr wrap="square">
            <a:spAutoFit/>
          </a:bodyPr>
          <a:lstStyle/>
          <a:p>
            <a:pPr algn="ctr"/>
            <a:r>
              <a:rPr lang="en-US"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History of Auxin discovery: </a:t>
            </a:r>
          </a:p>
        </p:txBody>
      </p:sp>
    </p:spTree>
    <p:extLst>
      <p:ext uri="{BB962C8B-B14F-4D97-AF65-F5344CB8AC3E}">
        <p14:creationId xmlns:p14="http://schemas.microsoft.com/office/powerpoint/2010/main" val="34078765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2519" r="13031" b="89453"/>
          <a:stretch/>
        </p:blipFill>
        <p:spPr bwMode="auto">
          <a:xfrm>
            <a:off x="2445" y="0"/>
            <a:ext cx="9141555" cy="83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a:extLst>
              <a:ext uri="{FF2B5EF4-FFF2-40B4-BE49-F238E27FC236}">
                <a16:creationId xmlns:a16="http://schemas.microsoft.com/office/drawing/2014/main" id="{D40674CC-98E5-4545-9C19-CD2741FD23C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37" y="237725"/>
            <a:ext cx="9144000" cy="4970515"/>
          </a:xfrm>
          <a:prstGeom prst="rect">
            <a:avLst/>
          </a:prstGeom>
        </p:spPr>
      </p:pic>
      <p:pic>
        <p:nvPicPr>
          <p:cNvPr id="7" name="Picture 6">
            <a:extLst>
              <a:ext uri="{FF2B5EF4-FFF2-40B4-BE49-F238E27FC236}">
                <a16:creationId xmlns:a16="http://schemas.microsoft.com/office/drawing/2014/main" id="{B6F57AC7-3EEC-934A-9A66-D9D6F8589B6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208240"/>
            <a:ext cx="9144000" cy="2506656"/>
          </a:xfrm>
          <a:prstGeom prst="rect">
            <a:avLst/>
          </a:prstGeom>
        </p:spPr>
      </p:pic>
    </p:spTree>
    <p:extLst>
      <p:ext uri="{BB962C8B-B14F-4D97-AF65-F5344CB8AC3E}">
        <p14:creationId xmlns:p14="http://schemas.microsoft.com/office/powerpoint/2010/main" val="34078765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2519" r="13031" b="89453"/>
          <a:stretch/>
        </p:blipFill>
        <p:spPr bwMode="auto">
          <a:xfrm>
            <a:off x="-26511" y="-13545"/>
            <a:ext cx="9141555" cy="83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a:extLst>
              <a:ext uri="{FF2B5EF4-FFF2-40B4-BE49-F238E27FC236}">
                <a16:creationId xmlns:a16="http://schemas.microsoft.com/office/drawing/2014/main" id="{3E82620E-046E-F947-A2B9-A47948C156A6}"/>
              </a:ext>
            </a:extLst>
          </p:cNvPr>
          <p:cNvSpPr txBox="1"/>
          <p:nvPr/>
        </p:nvSpPr>
        <p:spPr>
          <a:xfrm>
            <a:off x="0" y="823167"/>
            <a:ext cx="9141555" cy="5021055"/>
          </a:xfrm>
          <a:prstGeom prst="rect">
            <a:avLst/>
          </a:prstGeom>
          <a:noFill/>
        </p:spPr>
        <p:txBody>
          <a:bodyPr wrap="square" rtlCol="0">
            <a:spAutoFit/>
          </a:bodyPr>
          <a:lstStyle/>
          <a:p>
            <a:pPr marL="342900" indent="-342900">
              <a:lnSpc>
                <a:spcPct val="150000"/>
              </a:lnSpc>
              <a:buFont typeface="Wingdings" pitchFamily="2" charset="2"/>
              <a:buChar char="Ø"/>
            </a:pPr>
            <a:r>
              <a:rPr lang="en-US" sz="2400" dirty="0"/>
              <a:t>The transfer of auxins depends in some way on:</a:t>
            </a:r>
          </a:p>
          <a:p>
            <a:pPr>
              <a:lnSpc>
                <a:spcPct val="150000"/>
              </a:lnSpc>
            </a:pPr>
            <a:r>
              <a:rPr lang="en-US" sz="2400" b="1" dirty="0"/>
              <a:t>1- Metabolic energy:</a:t>
            </a:r>
          </a:p>
          <a:p>
            <a:pPr marL="342900" indent="-342900">
              <a:lnSpc>
                <a:spcPct val="150000"/>
              </a:lnSpc>
              <a:buFont typeface="Wingdings" pitchFamily="2" charset="2"/>
              <a:buChar char="Ø"/>
            </a:pPr>
            <a:r>
              <a:rPr lang="en-US" sz="2400" dirty="0"/>
              <a:t>As the transfer is clearly prevented by a lack of metabolic energy due to a lack of oxygen or by using chemical substances that hinder the use of energy released from respiration.</a:t>
            </a:r>
          </a:p>
          <a:p>
            <a:pPr marL="342900" indent="-342900">
              <a:lnSpc>
                <a:spcPct val="150000"/>
              </a:lnSpc>
              <a:buFont typeface="Wingdings" pitchFamily="2" charset="2"/>
              <a:buChar char="Ø"/>
            </a:pPr>
            <a:r>
              <a:rPr lang="en-US" sz="2400" b="1" dirty="0"/>
              <a:t>2- Electrical gradient:</a:t>
            </a:r>
          </a:p>
          <a:p>
            <a:pPr marL="342900" indent="-342900">
              <a:lnSpc>
                <a:spcPct val="150000"/>
              </a:lnSpc>
              <a:buFont typeface="Wingdings" pitchFamily="2" charset="2"/>
              <a:buChar char="Ø"/>
            </a:pPr>
            <a:r>
              <a:rPr lang="en-US" sz="2400" dirty="0"/>
              <a:t>It was found that the base of the plant is more positive electrically than the top, so auxins, which represent a negative charge, move towards the more positive side, i.e. from the top to the base.</a:t>
            </a:r>
          </a:p>
        </p:txBody>
      </p:sp>
    </p:spTree>
    <p:extLst>
      <p:ext uri="{BB962C8B-B14F-4D97-AF65-F5344CB8AC3E}">
        <p14:creationId xmlns:p14="http://schemas.microsoft.com/office/powerpoint/2010/main" val="34078765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2519" r="13031" b="89453"/>
          <a:stretch/>
        </p:blipFill>
        <p:spPr bwMode="auto">
          <a:xfrm>
            <a:off x="2445" y="0"/>
            <a:ext cx="9141555" cy="83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a:extLst>
              <a:ext uri="{FF2B5EF4-FFF2-40B4-BE49-F238E27FC236}">
                <a16:creationId xmlns:a16="http://schemas.microsoft.com/office/drawing/2014/main" id="{3E82620E-046E-F947-A2B9-A47948C156A6}"/>
              </a:ext>
            </a:extLst>
          </p:cNvPr>
          <p:cNvSpPr txBox="1"/>
          <p:nvPr/>
        </p:nvSpPr>
        <p:spPr>
          <a:xfrm>
            <a:off x="-12626" y="980728"/>
            <a:ext cx="9141555" cy="5575052"/>
          </a:xfrm>
          <a:prstGeom prst="rect">
            <a:avLst/>
          </a:prstGeom>
          <a:noFill/>
        </p:spPr>
        <p:txBody>
          <a:bodyPr wrap="square" rtlCol="0">
            <a:spAutoFit/>
          </a:bodyPr>
          <a:lstStyle/>
          <a:p>
            <a:pPr marL="342900" indent="-342900">
              <a:lnSpc>
                <a:spcPct val="150000"/>
              </a:lnSpc>
              <a:buFont typeface="Wingdings" pitchFamily="2" charset="2"/>
              <a:buChar char="Ø"/>
            </a:pPr>
            <a:r>
              <a:rPr lang="en-US" sz="2400" dirty="0"/>
              <a:t>It was found that the dark or less illuminated side of the plant is more positive than the illuminated side, so auxins move towards the dark side. </a:t>
            </a:r>
          </a:p>
          <a:p>
            <a:pPr marL="342900" indent="-342900">
              <a:lnSpc>
                <a:spcPct val="150000"/>
              </a:lnSpc>
              <a:buFont typeface="Wingdings" pitchFamily="2" charset="2"/>
              <a:buChar char="Ø"/>
            </a:pPr>
            <a:r>
              <a:rPr lang="en-US" sz="2400" dirty="0"/>
              <a:t>It was found that when the shoot part of the plant is placed horizontally, the lower side becomes more positive than the upper side, so auxins move towards the lower side. </a:t>
            </a:r>
          </a:p>
          <a:p>
            <a:pPr marL="342900" indent="-342900">
              <a:lnSpc>
                <a:spcPct val="150000"/>
              </a:lnSpc>
              <a:buFont typeface="Wingdings" pitchFamily="2" charset="2"/>
              <a:buChar char="Ø"/>
            </a:pPr>
            <a:r>
              <a:rPr lang="en-US" sz="2400" dirty="0"/>
              <a:t>Natural auxins have been proven to exist in many plants, and it has been shown that the work of auxins is not specific, meaning that what happens in one plant, happens in other plants, meaning that their work is not usually specific to one plant or another.</a:t>
            </a:r>
          </a:p>
        </p:txBody>
      </p:sp>
    </p:spTree>
    <p:extLst>
      <p:ext uri="{BB962C8B-B14F-4D97-AF65-F5344CB8AC3E}">
        <p14:creationId xmlns:p14="http://schemas.microsoft.com/office/powerpoint/2010/main" val="50274819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a:extLst>
              <a:ext uri="{FF2B5EF4-FFF2-40B4-BE49-F238E27FC236}">
                <a16:creationId xmlns:a16="http://schemas.microsoft.com/office/drawing/2014/main" id="{AD3B3EF7-FBC7-492F-9055-FA2E3D2A77D9}"/>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2519" r="13031" b="89453"/>
          <a:stretch/>
        </p:blipFill>
        <p:spPr bwMode="auto">
          <a:xfrm>
            <a:off x="210715" y="296652"/>
            <a:ext cx="8722570" cy="626469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4" name="Rectangle 3"/>
          <p:cNvSpPr/>
          <p:nvPr/>
        </p:nvSpPr>
        <p:spPr>
          <a:xfrm>
            <a:off x="332509" y="501635"/>
            <a:ext cx="8487963" cy="1081002"/>
          </a:xfrm>
          <a:prstGeom prst="rect">
            <a:avLst/>
          </a:prstGeom>
        </p:spPr>
        <p:txBody>
          <a:bodyPr wrap="square">
            <a:spAutoFit/>
          </a:bodyPr>
          <a:lstStyle/>
          <a:p>
            <a:pPr algn="ctr">
              <a:lnSpc>
                <a:spcPct val="150000"/>
              </a:lnSpc>
            </a:pPr>
            <a:r>
              <a:rPr lang="en-US" sz="4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Lecture 2</a:t>
            </a:r>
            <a:endParaRPr lang="ar-EG" sz="4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 name="TextBox 1">
            <a:extLst>
              <a:ext uri="{FF2B5EF4-FFF2-40B4-BE49-F238E27FC236}">
                <a16:creationId xmlns:a16="http://schemas.microsoft.com/office/drawing/2014/main" id="{CAA2FB38-3344-6A4D-A082-7B549B29E354}"/>
              </a:ext>
            </a:extLst>
          </p:cNvPr>
          <p:cNvSpPr txBox="1"/>
          <p:nvPr/>
        </p:nvSpPr>
        <p:spPr>
          <a:xfrm>
            <a:off x="2779971" y="2721114"/>
            <a:ext cx="3584058" cy="707886"/>
          </a:xfrm>
          <a:prstGeom prst="rect">
            <a:avLst/>
          </a:prstGeom>
          <a:noFill/>
        </p:spPr>
        <p:txBody>
          <a:bodyPr wrap="none" rtlCol="0">
            <a:spAutoFit/>
          </a:bodyPr>
          <a:lstStyle/>
          <a:p>
            <a:r>
              <a:rPr lang="en-US"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Phytohormones</a:t>
            </a:r>
            <a:endParaRPr lang="en-SA" dirty="0"/>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2519" r="13031" b="89453"/>
          <a:stretch/>
        </p:blipFill>
        <p:spPr bwMode="auto">
          <a:xfrm>
            <a:off x="2445" y="0"/>
            <a:ext cx="9141555" cy="83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a:extLst>
              <a:ext uri="{FF2B5EF4-FFF2-40B4-BE49-F238E27FC236}">
                <a16:creationId xmlns:a16="http://schemas.microsoft.com/office/drawing/2014/main" id="{3B520CE1-0D64-FC44-95F1-ABB45EB1252C}"/>
              </a:ext>
            </a:extLst>
          </p:cNvPr>
          <p:cNvSpPr txBox="1"/>
          <p:nvPr/>
        </p:nvSpPr>
        <p:spPr>
          <a:xfrm>
            <a:off x="609600" y="1302327"/>
            <a:ext cx="8426896" cy="5021055"/>
          </a:xfrm>
          <a:prstGeom prst="rect">
            <a:avLst/>
          </a:prstGeom>
          <a:noFill/>
        </p:spPr>
        <p:txBody>
          <a:bodyPr wrap="square" rtlCol="0">
            <a:spAutoFit/>
          </a:bodyPr>
          <a:lstStyle/>
          <a:p>
            <a:pPr marL="285750" indent="-285750">
              <a:lnSpc>
                <a:spcPct val="150000"/>
              </a:lnSpc>
              <a:buFont typeface="Wingdings" pitchFamily="2" charset="2"/>
              <a:buChar char="Ø"/>
            </a:pPr>
            <a:r>
              <a:rPr lang="en-US" sz="2400" dirty="0">
                <a:latin typeface="+mn-lt"/>
              </a:rPr>
              <a:t>Auxins are found in plants in one of the following forms:</a:t>
            </a:r>
          </a:p>
          <a:p>
            <a:pPr>
              <a:lnSpc>
                <a:spcPct val="150000"/>
              </a:lnSpc>
            </a:pPr>
            <a:r>
              <a:rPr lang="en-US" sz="2400" dirty="0">
                <a:latin typeface="+mn-lt"/>
              </a:rPr>
              <a:t>1- Active auxins</a:t>
            </a:r>
          </a:p>
          <a:p>
            <a:pPr>
              <a:lnSpc>
                <a:spcPct val="150000"/>
              </a:lnSpc>
            </a:pPr>
            <a:r>
              <a:rPr lang="en-US" sz="2400" dirty="0">
                <a:latin typeface="+mn-lt"/>
              </a:rPr>
              <a:t>2- Inactive auxins</a:t>
            </a:r>
          </a:p>
          <a:p>
            <a:pPr>
              <a:lnSpc>
                <a:spcPct val="150000"/>
              </a:lnSpc>
            </a:pPr>
            <a:r>
              <a:rPr lang="en-US" sz="2400" dirty="0">
                <a:latin typeface="+mn-lt"/>
              </a:rPr>
              <a:t>3- Origins or components of auxins.</a:t>
            </a:r>
          </a:p>
          <a:p>
            <a:pPr marL="342900" indent="-342900">
              <a:lnSpc>
                <a:spcPct val="150000"/>
              </a:lnSpc>
              <a:buFont typeface="Wingdings" pitchFamily="2" charset="2"/>
              <a:buChar char="Ø"/>
            </a:pPr>
            <a:r>
              <a:rPr lang="en-US" sz="2400" dirty="0">
                <a:latin typeface="+mn-lt"/>
              </a:rPr>
              <a:t>The form that affects growth is the active auxins, which arise from inactive auxins or origins of auxins, and experiments have shown that active auxins in some plants are only 10.3% of the total number of auxin forms, and the rest are from the other two groups.</a:t>
            </a:r>
          </a:p>
        </p:txBody>
      </p:sp>
    </p:spTree>
    <p:extLst>
      <p:ext uri="{BB962C8B-B14F-4D97-AF65-F5344CB8AC3E}">
        <p14:creationId xmlns:p14="http://schemas.microsoft.com/office/powerpoint/2010/main" val="34078765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2519" r="13031" b="89453"/>
          <a:stretch/>
        </p:blipFill>
        <p:spPr bwMode="auto">
          <a:xfrm>
            <a:off x="2445" y="0"/>
            <a:ext cx="9141555" cy="83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a:extLst>
              <a:ext uri="{FF2B5EF4-FFF2-40B4-BE49-F238E27FC236}">
                <a16:creationId xmlns:a16="http://schemas.microsoft.com/office/drawing/2014/main" id="{01F9FE11-3557-8948-BAE5-2EF2E00053DA}"/>
              </a:ext>
            </a:extLst>
          </p:cNvPr>
          <p:cNvSpPr txBox="1"/>
          <p:nvPr/>
        </p:nvSpPr>
        <p:spPr>
          <a:xfrm>
            <a:off x="179511" y="854278"/>
            <a:ext cx="8964489" cy="4801314"/>
          </a:xfrm>
          <a:prstGeom prst="rect">
            <a:avLst/>
          </a:prstGeom>
          <a:noFill/>
        </p:spPr>
        <p:txBody>
          <a:bodyPr wrap="square" rtlCol="0">
            <a:spAutoFit/>
          </a:bodyPr>
          <a:lstStyle/>
          <a:p>
            <a:pPr marL="342900" indent="-342900">
              <a:lnSpc>
                <a:spcPct val="150000"/>
              </a:lnSpc>
              <a:buFont typeface="Wingdings" pitchFamily="2" charset="2"/>
              <a:buChar char="Ø"/>
            </a:pPr>
            <a:r>
              <a:rPr lang="en-US" sz="2400" dirty="0"/>
              <a:t>IAA is structurally related to the </a:t>
            </a:r>
            <a:r>
              <a:rPr lang="en-US" sz="2400" b="1" dirty="0"/>
              <a:t>amino acid tryptophan</a:t>
            </a:r>
            <a:r>
              <a:rPr lang="en-US" sz="2400" dirty="0"/>
              <a:t>,</a:t>
            </a:r>
          </a:p>
          <a:p>
            <a:pPr>
              <a:lnSpc>
                <a:spcPct val="150000"/>
              </a:lnSpc>
            </a:pPr>
            <a:r>
              <a:rPr lang="en-US" sz="2400" dirty="0"/>
              <a:t>and early studies on auxin biosynthesis focused on tryptophan</a:t>
            </a:r>
          </a:p>
          <a:p>
            <a:pPr>
              <a:lnSpc>
                <a:spcPct val="150000"/>
              </a:lnSpc>
            </a:pPr>
            <a:r>
              <a:rPr lang="en-US" sz="2400" dirty="0"/>
              <a:t>as the probable precursor. </a:t>
            </a:r>
          </a:p>
          <a:p>
            <a:pPr marL="342900" indent="-342900">
              <a:lnSpc>
                <a:spcPct val="150000"/>
              </a:lnSpc>
              <a:buFont typeface="Wingdings" pitchFamily="2" charset="2"/>
              <a:buChar char="Ø"/>
            </a:pPr>
            <a:r>
              <a:rPr lang="en-US" sz="2400" dirty="0"/>
              <a:t>However, the incorporation of exogenous labeled tryptophan (e.g., [3H]tryptophan) into IAA by plant tissues has </a:t>
            </a:r>
            <a:r>
              <a:rPr lang="en-US" sz="2400" b="1" dirty="0"/>
              <a:t>proved difficult to demonstrate.</a:t>
            </a:r>
          </a:p>
          <a:p>
            <a:pPr marL="342900" indent="-342900">
              <a:lnSpc>
                <a:spcPct val="150000"/>
              </a:lnSpc>
              <a:buFont typeface="Wingdings" pitchFamily="2" charset="2"/>
              <a:buChar char="Ø"/>
            </a:pPr>
            <a:r>
              <a:rPr lang="en-US" sz="2400" dirty="0"/>
              <a:t>Nevertheless, an enormous body of evidence has now accumulated, showing that plants convert tryptophan to IAA by several pathways</a:t>
            </a:r>
          </a:p>
          <a:p>
            <a:endParaRPr lang="en-SA" dirty="0"/>
          </a:p>
        </p:txBody>
      </p:sp>
      <p:sp>
        <p:nvSpPr>
          <p:cNvPr id="8" name="TextBox 7">
            <a:extLst>
              <a:ext uri="{FF2B5EF4-FFF2-40B4-BE49-F238E27FC236}">
                <a16:creationId xmlns:a16="http://schemas.microsoft.com/office/drawing/2014/main" id="{5171EB7F-EFBC-4946-8242-B8CC83B08664}"/>
              </a:ext>
            </a:extLst>
          </p:cNvPr>
          <p:cNvSpPr txBox="1"/>
          <p:nvPr/>
        </p:nvSpPr>
        <p:spPr>
          <a:xfrm>
            <a:off x="1619672" y="125968"/>
            <a:ext cx="5904656" cy="584775"/>
          </a:xfrm>
          <a:prstGeom prst="rect">
            <a:avLst/>
          </a:prstGeom>
          <a:noFill/>
        </p:spPr>
        <p:txBody>
          <a:bodyPr wrap="square">
            <a:spAutoFit/>
          </a:bodyPr>
          <a:lstStyle/>
          <a:p>
            <a:pPr algn="ctr"/>
            <a:r>
              <a:rPr lang="en-US"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Factors affecting plant growth: </a:t>
            </a:r>
          </a:p>
        </p:txBody>
      </p:sp>
    </p:spTree>
    <p:extLst>
      <p:ext uri="{BB962C8B-B14F-4D97-AF65-F5344CB8AC3E}">
        <p14:creationId xmlns:p14="http://schemas.microsoft.com/office/powerpoint/2010/main" val="34078765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2519" r="13031" b="89453"/>
          <a:stretch/>
        </p:blipFill>
        <p:spPr bwMode="auto">
          <a:xfrm>
            <a:off x="2445" y="0"/>
            <a:ext cx="9141555" cy="83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a:extLst>
              <a:ext uri="{FF2B5EF4-FFF2-40B4-BE49-F238E27FC236}">
                <a16:creationId xmlns:a16="http://schemas.microsoft.com/office/drawing/2014/main" id="{A9AC1475-ED47-E24F-A935-5BB5F841D04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7500" y="756910"/>
            <a:ext cx="8509000" cy="6056640"/>
          </a:xfrm>
          <a:prstGeom prst="rect">
            <a:avLst/>
          </a:prstGeom>
        </p:spPr>
      </p:pic>
    </p:spTree>
    <p:extLst>
      <p:ext uri="{BB962C8B-B14F-4D97-AF65-F5344CB8AC3E}">
        <p14:creationId xmlns:p14="http://schemas.microsoft.com/office/powerpoint/2010/main" val="34078765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590872" y="1268760"/>
            <a:ext cx="8229600" cy="2451794"/>
          </a:xfrm>
          <a:prstGeom prst="rect">
            <a:avLst/>
          </a:prstGeom>
        </p:spPr>
        <p:txBody>
          <a:bodyPr/>
          <a:lstStyle/>
          <a:p>
            <a:pPr marL="0" marR="0" lvl="0" indent="0" algn="ctr" defTabSz="914400" rtl="0" eaLnBrk="1" fontAlgn="base" latinLnBrk="0" hangingPunct="1">
              <a:lnSpc>
                <a:spcPct val="150000"/>
              </a:lnSpc>
              <a:spcBef>
                <a:spcPct val="0"/>
              </a:spcBef>
              <a:spcAft>
                <a:spcPct val="0"/>
              </a:spcAft>
              <a:buClrTx/>
              <a:buSzTx/>
              <a:buFontTx/>
              <a:buNone/>
              <a:tabLst/>
              <a:defRPr/>
            </a:pPr>
            <a:r>
              <a:rPr kumimoji="0" lang="en-US" altLang="en-US" sz="8000" b="1" i="0" u="none" strike="noStrike" kern="1200" cap="none" spc="0" normalizeH="0" baseline="0" noProof="0" dirty="0">
                <a:ln>
                  <a:noFill/>
                </a:ln>
                <a:solidFill>
                  <a:srgbClr val="008000"/>
                </a:solidFill>
                <a:effectLst/>
                <a:uLnTx/>
                <a:uFillTx/>
                <a:latin typeface="Comic Sans MS" pitchFamily="66" charset="0"/>
                <a:ea typeface="+mj-ea"/>
                <a:cs typeface="+mj-cs"/>
              </a:rPr>
              <a:t>Any</a:t>
            </a:r>
          </a:p>
          <a:p>
            <a:pPr marL="0" marR="0" lvl="0" indent="0" algn="ctr" defTabSz="914400" rtl="0" eaLnBrk="1" fontAlgn="base" latinLnBrk="0" hangingPunct="1">
              <a:lnSpc>
                <a:spcPct val="150000"/>
              </a:lnSpc>
              <a:spcBef>
                <a:spcPct val="0"/>
              </a:spcBef>
              <a:spcAft>
                <a:spcPct val="0"/>
              </a:spcAft>
              <a:buClrTx/>
              <a:buSzTx/>
              <a:buFontTx/>
              <a:buNone/>
              <a:tabLst/>
              <a:defRPr/>
            </a:pPr>
            <a:r>
              <a:rPr kumimoji="0" lang="en-US" altLang="en-US" sz="8000" b="1" i="0" u="none" strike="noStrike" kern="1200" cap="none" spc="0" normalizeH="0" baseline="0" noProof="0" dirty="0">
                <a:ln>
                  <a:noFill/>
                </a:ln>
                <a:solidFill>
                  <a:srgbClr val="008000"/>
                </a:solidFill>
                <a:effectLst/>
                <a:uLnTx/>
                <a:uFillTx/>
                <a:latin typeface="Comic Sans MS" pitchFamily="66" charset="0"/>
                <a:ea typeface="+mj-ea"/>
                <a:cs typeface="+mj-cs"/>
              </a:rPr>
              <a:t>QUESTIONS ?</a:t>
            </a:r>
          </a:p>
        </p:txBody>
      </p:sp>
    </p:spTree>
    <p:extLst>
      <p:ext uri="{BB962C8B-B14F-4D97-AF65-F5344CB8AC3E}">
        <p14:creationId xmlns:p14="http://schemas.microsoft.com/office/powerpoint/2010/main" val="343719751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C91CF179-A93E-D44B-9DE2-EB7C682B2694}"/>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2519" r="13031" b="89453"/>
          <a:stretch/>
        </p:blipFill>
        <p:spPr bwMode="auto">
          <a:xfrm>
            <a:off x="2445" y="0"/>
            <a:ext cx="9141555" cy="83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a:extLst>
              <a:ext uri="{FF2B5EF4-FFF2-40B4-BE49-F238E27FC236}">
                <a16:creationId xmlns:a16="http://schemas.microsoft.com/office/drawing/2014/main" id="{1C2C3B9B-06DE-7A49-931D-F5EB459AA875}"/>
              </a:ext>
            </a:extLst>
          </p:cNvPr>
          <p:cNvSpPr txBox="1"/>
          <p:nvPr/>
        </p:nvSpPr>
        <p:spPr>
          <a:xfrm>
            <a:off x="107505" y="866947"/>
            <a:ext cx="9141555" cy="6324808"/>
          </a:xfrm>
          <a:prstGeom prst="rect">
            <a:avLst/>
          </a:prstGeom>
          <a:noFill/>
        </p:spPr>
        <p:txBody>
          <a:bodyPr wrap="square" rtlCol="0">
            <a:spAutoFit/>
          </a:bodyPr>
          <a:lstStyle/>
          <a:p>
            <a:pPr marL="342900" indent="-342900">
              <a:lnSpc>
                <a:spcPct val="150000"/>
              </a:lnSpc>
              <a:buFont typeface="Wingdings" pitchFamily="2" charset="2"/>
              <a:buChar char="Ø"/>
            </a:pPr>
            <a:r>
              <a:rPr lang="en-US" sz="2400" dirty="0">
                <a:solidFill>
                  <a:srgbClr val="231F20"/>
                </a:solidFill>
                <a:effectLst/>
                <a:latin typeface="+mn-lt"/>
              </a:rPr>
              <a:t>Multicellular plants are complex organisms and their orderly development requires an extraordinary measure of coordination between cells</a:t>
            </a:r>
            <a:r>
              <a:rPr lang="en-US" sz="2400" b="1" dirty="0">
                <a:solidFill>
                  <a:srgbClr val="231F20"/>
                </a:solidFill>
                <a:latin typeface="+mn-lt"/>
              </a:rPr>
              <a:t>.</a:t>
            </a:r>
            <a:endParaRPr lang="en-US" sz="2400" b="1" dirty="0">
              <a:latin typeface="+mn-lt"/>
            </a:endParaRPr>
          </a:p>
          <a:p>
            <a:pPr marL="342900" indent="-342900">
              <a:lnSpc>
                <a:spcPct val="150000"/>
              </a:lnSpc>
              <a:buFont typeface="Wingdings" pitchFamily="2" charset="2"/>
              <a:buChar char="Ø"/>
            </a:pPr>
            <a:r>
              <a:rPr lang="en-US" sz="2400" dirty="0">
                <a:solidFill>
                  <a:srgbClr val="231F20"/>
                </a:solidFill>
                <a:effectLst/>
                <a:latin typeface="+mn-lt"/>
              </a:rPr>
              <a:t>I</a:t>
            </a:r>
            <a:r>
              <a:rPr lang="en-US" sz="2400" dirty="0"/>
              <a:t>n order to coordinate their activities, cells must be able to communicate with each other.</a:t>
            </a:r>
          </a:p>
          <a:p>
            <a:pPr marL="342900" indent="-342900">
              <a:lnSpc>
                <a:spcPct val="150000"/>
              </a:lnSpc>
              <a:buFont typeface="Wingdings" pitchFamily="2" charset="2"/>
              <a:buChar char="Ø"/>
            </a:pPr>
            <a:r>
              <a:rPr lang="en-US" sz="2400" dirty="0"/>
              <a:t>The principal means of intercellular communication within plants are the </a:t>
            </a:r>
            <a:r>
              <a:rPr lang="en-US" sz="2400" b="1" dirty="0"/>
              <a:t>hormones</a:t>
            </a:r>
          </a:p>
          <a:p>
            <a:pPr marL="342900" indent="-342900">
              <a:lnSpc>
                <a:spcPct val="150000"/>
              </a:lnSpc>
              <a:buFont typeface="Wingdings" pitchFamily="2" charset="2"/>
              <a:buChar char="Ø"/>
            </a:pPr>
            <a:r>
              <a:rPr lang="en-US" sz="2400" b="1" dirty="0"/>
              <a:t>Hormones </a:t>
            </a:r>
            <a:r>
              <a:rPr lang="en-US" sz="2400" dirty="0"/>
              <a:t>are </a:t>
            </a:r>
            <a:r>
              <a:rPr lang="en-US" sz="2400" b="1" dirty="0">
                <a:solidFill>
                  <a:schemeClr val="accent2"/>
                </a:solidFill>
              </a:rPr>
              <a:t>signal molecules that individually or cooperatively direct the development of individual cells or carry information between cells and thus coordinate growth and development</a:t>
            </a:r>
            <a:r>
              <a:rPr lang="en-US" sz="2400" dirty="0"/>
              <a:t>.</a:t>
            </a:r>
          </a:p>
          <a:p>
            <a:pPr>
              <a:lnSpc>
                <a:spcPct val="150000"/>
              </a:lnSpc>
            </a:pPr>
            <a:endParaRPr lang="en-US" dirty="0"/>
          </a:p>
          <a:p>
            <a:endParaRPr lang="en-SA" dirty="0"/>
          </a:p>
        </p:txBody>
      </p:sp>
    </p:spTree>
    <p:extLst>
      <p:ext uri="{BB962C8B-B14F-4D97-AF65-F5344CB8AC3E}">
        <p14:creationId xmlns:p14="http://schemas.microsoft.com/office/powerpoint/2010/main" val="17991077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2519" r="13031" b="89453"/>
          <a:stretch/>
        </p:blipFill>
        <p:spPr bwMode="auto">
          <a:xfrm>
            <a:off x="2445" y="0"/>
            <a:ext cx="9141555" cy="83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a:extLst>
              <a:ext uri="{FF2B5EF4-FFF2-40B4-BE49-F238E27FC236}">
                <a16:creationId xmlns:a16="http://schemas.microsoft.com/office/drawing/2014/main" id="{571E5035-D9AF-8042-922C-8773EFCA7054}"/>
              </a:ext>
            </a:extLst>
          </p:cNvPr>
          <p:cNvSpPr txBox="1"/>
          <p:nvPr/>
        </p:nvSpPr>
        <p:spPr>
          <a:xfrm>
            <a:off x="251520" y="1001113"/>
            <a:ext cx="7908807" cy="369332"/>
          </a:xfrm>
          <a:prstGeom prst="rect">
            <a:avLst/>
          </a:prstGeom>
          <a:noFill/>
        </p:spPr>
        <p:txBody>
          <a:bodyPr wrap="square" rtlCol="0">
            <a:spAutoFit/>
          </a:bodyPr>
          <a:lstStyle/>
          <a:p>
            <a:pPr marL="285750" indent="-285750">
              <a:buFont typeface="Wingdings" pitchFamily="2" charset="2"/>
              <a:buChar char="Ø"/>
            </a:pPr>
            <a:endParaRPr lang="en-SA" dirty="0"/>
          </a:p>
        </p:txBody>
      </p:sp>
      <p:sp>
        <p:nvSpPr>
          <p:cNvPr id="5" name="TextBox 4">
            <a:extLst>
              <a:ext uri="{FF2B5EF4-FFF2-40B4-BE49-F238E27FC236}">
                <a16:creationId xmlns:a16="http://schemas.microsoft.com/office/drawing/2014/main" id="{4488B609-CEBD-B34D-BBC6-7D55C9548247}"/>
              </a:ext>
            </a:extLst>
          </p:cNvPr>
          <p:cNvSpPr txBox="1"/>
          <p:nvPr/>
        </p:nvSpPr>
        <p:spPr>
          <a:xfrm>
            <a:off x="395536" y="1001113"/>
            <a:ext cx="8748464" cy="4467057"/>
          </a:xfrm>
          <a:prstGeom prst="rect">
            <a:avLst/>
          </a:prstGeom>
          <a:noFill/>
        </p:spPr>
        <p:txBody>
          <a:bodyPr wrap="square">
            <a:spAutoFit/>
          </a:bodyPr>
          <a:lstStyle/>
          <a:p>
            <a:pPr marL="285750" indent="-285750">
              <a:lnSpc>
                <a:spcPct val="150000"/>
              </a:lnSpc>
              <a:buFont typeface="Wingdings" pitchFamily="2" charset="2"/>
              <a:buChar char="Ø"/>
            </a:pPr>
            <a:r>
              <a:rPr lang="en-SA" sz="2400" dirty="0"/>
              <a:t>Plant hormones have been the subject of intensive investigation since </a:t>
            </a:r>
            <a:r>
              <a:rPr lang="en-SA" sz="2400" b="1" dirty="0">
                <a:solidFill>
                  <a:schemeClr val="accent2"/>
                </a:solidFill>
              </a:rPr>
              <a:t>auxin</a:t>
            </a:r>
            <a:r>
              <a:rPr lang="en-SA" sz="2400" dirty="0"/>
              <a:t> was first discovered almost a century ago.</a:t>
            </a:r>
          </a:p>
          <a:p>
            <a:pPr marL="285750" indent="-285750">
              <a:lnSpc>
                <a:spcPct val="150000"/>
              </a:lnSpc>
              <a:buFont typeface="Wingdings" pitchFamily="2" charset="2"/>
              <a:buChar char="Ø"/>
            </a:pPr>
            <a:r>
              <a:rPr lang="en-US" sz="2400" dirty="0"/>
              <a:t>Plant hormones </a:t>
            </a:r>
            <a:r>
              <a:rPr lang="en-US" sz="2400" dirty="0">
                <a:solidFill>
                  <a:schemeClr val="accent2"/>
                </a:solidFill>
              </a:rPr>
              <a:t>do not have their effect in the cells that produce them,</a:t>
            </a:r>
            <a:r>
              <a:rPr lang="en-US" sz="2400" dirty="0"/>
              <a:t> but they must go to the place where </a:t>
            </a:r>
            <a:r>
              <a:rPr lang="en-US" sz="2400" dirty="0">
                <a:solidFill>
                  <a:schemeClr val="accent2"/>
                </a:solidFill>
              </a:rPr>
              <a:t>they have their effect outside the producing cells</a:t>
            </a:r>
            <a:r>
              <a:rPr lang="en-US" sz="2400" dirty="0"/>
              <a:t>, and their effect on the physiological process is determined by activating it, inhibiting it, or modifying it in another direction, such as </a:t>
            </a:r>
            <a:r>
              <a:rPr lang="en-US" sz="2400" dirty="0">
                <a:solidFill>
                  <a:srgbClr val="FF0000"/>
                </a:solidFill>
              </a:rPr>
              <a:t>pushing the bud instead of growing vegetatively to the basic principles.</a:t>
            </a:r>
            <a:endParaRPr lang="en-SA" sz="2400" dirty="0">
              <a:solidFill>
                <a:srgbClr val="FF0000"/>
              </a:solidFill>
            </a:endParaRPr>
          </a:p>
        </p:txBody>
      </p:sp>
    </p:spTree>
    <p:extLst>
      <p:ext uri="{BB962C8B-B14F-4D97-AF65-F5344CB8AC3E}">
        <p14:creationId xmlns:p14="http://schemas.microsoft.com/office/powerpoint/2010/main" val="230640286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2519" r="13031" b="89453"/>
          <a:stretch/>
        </p:blipFill>
        <p:spPr bwMode="auto">
          <a:xfrm>
            <a:off x="2445" y="0"/>
            <a:ext cx="9141555" cy="83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a:extLst>
              <a:ext uri="{FF2B5EF4-FFF2-40B4-BE49-F238E27FC236}">
                <a16:creationId xmlns:a16="http://schemas.microsoft.com/office/drawing/2014/main" id="{5C5E6FF8-7181-3641-AFAD-8B2D601204E7}"/>
              </a:ext>
            </a:extLst>
          </p:cNvPr>
          <p:cNvSpPr txBox="1"/>
          <p:nvPr/>
        </p:nvSpPr>
        <p:spPr>
          <a:xfrm>
            <a:off x="251520" y="1052736"/>
            <a:ext cx="8640960" cy="4339650"/>
          </a:xfrm>
          <a:prstGeom prst="rect">
            <a:avLst/>
          </a:prstGeom>
          <a:noFill/>
        </p:spPr>
        <p:txBody>
          <a:bodyPr wrap="square" rtlCol="0">
            <a:spAutoFit/>
          </a:bodyPr>
          <a:lstStyle/>
          <a:p>
            <a:pPr marL="457200" indent="-457200" algn="just">
              <a:lnSpc>
                <a:spcPct val="150000"/>
              </a:lnSpc>
              <a:buFont typeface="Wingdings" pitchFamily="2" charset="2"/>
              <a:buChar char="Ø"/>
            </a:pPr>
            <a:r>
              <a:rPr lang="en-US" sz="2400" dirty="0"/>
              <a:t>The term </a:t>
            </a:r>
            <a:r>
              <a:rPr lang="en-US" sz="2400" b="1" dirty="0"/>
              <a:t>phytohormone</a:t>
            </a:r>
            <a:r>
              <a:rPr lang="en-US" sz="2400" dirty="0"/>
              <a:t> cannot be applied to substances necessary for growth, such as </a:t>
            </a:r>
            <a:r>
              <a:rPr lang="en-US" sz="2400" dirty="0">
                <a:solidFill>
                  <a:schemeClr val="accent2"/>
                </a:solidFill>
              </a:rPr>
              <a:t>sugar</a:t>
            </a:r>
            <a:r>
              <a:rPr lang="en-US" sz="2400" dirty="0"/>
              <a:t> </a:t>
            </a:r>
            <a:r>
              <a:rPr lang="en-US" sz="2400" dirty="0">
                <a:solidFill>
                  <a:schemeClr val="accent2"/>
                </a:solidFill>
              </a:rPr>
              <a:t>or amino acids</a:t>
            </a:r>
            <a:r>
              <a:rPr lang="en-US" sz="2400" dirty="0"/>
              <a:t>, because, </a:t>
            </a:r>
            <a:r>
              <a:rPr lang="en-US" sz="2400" b="1" dirty="0">
                <a:solidFill>
                  <a:schemeClr val="accent4"/>
                </a:solidFill>
              </a:rPr>
              <a:t>despite their transport, they do not have a specific physiological effect and cannot work in a hormonal manner</a:t>
            </a:r>
            <a:r>
              <a:rPr lang="en-US" sz="2400" dirty="0"/>
              <a:t>. </a:t>
            </a:r>
          </a:p>
          <a:p>
            <a:pPr marL="457200" indent="-457200" algn="just">
              <a:lnSpc>
                <a:spcPct val="150000"/>
              </a:lnSpc>
              <a:buFont typeface="Wingdings" pitchFamily="2" charset="2"/>
              <a:buChar char="Ø"/>
            </a:pPr>
            <a:r>
              <a:rPr lang="en-US" sz="2400" dirty="0"/>
              <a:t>Phytohormone controls the growth and development of various plant organs, and it’s effect is not limited to metabolic processes but extends to many specialized physiological processes.</a:t>
            </a:r>
          </a:p>
          <a:p>
            <a:pPr algn="just"/>
            <a:r>
              <a:rPr lang="en-US" sz="2400" dirty="0"/>
              <a:t> </a:t>
            </a:r>
            <a:endParaRPr lang="en-SA" sz="2400" b="1" dirty="0"/>
          </a:p>
        </p:txBody>
      </p:sp>
    </p:spTree>
    <p:extLst>
      <p:ext uri="{BB962C8B-B14F-4D97-AF65-F5344CB8AC3E}">
        <p14:creationId xmlns:p14="http://schemas.microsoft.com/office/powerpoint/2010/main" val="34078765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D46F7D48-CC50-6844-93FE-8BF25DC43918}"/>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2519" r="13031" b="89453"/>
          <a:stretch/>
        </p:blipFill>
        <p:spPr bwMode="auto">
          <a:xfrm>
            <a:off x="2445" y="0"/>
            <a:ext cx="9141555" cy="83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a:extLst>
              <a:ext uri="{FF2B5EF4-FFF2-40B4-BE49-F238E27FC236}">
                <a16:creationId xmlns:a16="http://schemas.microsoft.com/office/drawing/2014/main" id="{A77B418F-F4A5-014E-8452-38E92F48CF78}"/>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2519" r="13031" b="89453"/>
          <a:stretch/>
        </p:blipFill>
        <p:spPr bwMode="auto">
          <a:xfrm>
            <a:off x="154845" y="152400"/>
            <a:ext cx="9141555" cy="83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a:extLst>
              <a:ext uri="{FF2B5EF4-FFF2-40B4-BE49-F238E27FC236}">
                <a16:creationId xmlns:a16="http://schemas.microsoft.com/office/drawing/2014/main" id="{3C7E9E94-39E6-174F-AEAA-00C388770A94}"/>
              </a:ext>
            </a:extLst>
          </p:cNvPr>
          <p:cNvSpPr txBox="1"/>
          <p:nvPr/>
        </p:nvSpPr>
        <p:spPr>
          <a:xfrm>
            <a:off x="154845" y="1268760"/>
            <a:ext cx="8989156" cy="3913059"/>
          </a:xfrm>
          <a:prstGeom prst="rect">
            <a:avLst/>
          </a:prstGeom>
          <a:noFill/>
        </p:spPr>
        <p:txBody>
          <a:bodyPr wrap="square" rtlCol="0">
            <a:spAutoFit/>
          </a:bodyPr>
          <a:lstStyle/>
          <a:p>
            <a:pPr marL="342900" indent="-342900" algn="just">
              <a:lnSpc>
                <a:spcPct val="150000"/>
              </a:lnSpc>
              <a:buFont typeface="Wingdings" pitchFamily="2" charset="2"/>
              <a:buChar char="Ø"/>
            </a:pPr>
            <a:r>
              <a:rPr lang="en-US" sz="2400" dirty="0"/>
              <a:t>Hormonal substances are divided into </a:t>
            </a:r>
            <a:r>
              <a:rPr lang="en-US" sz="2400" b="1" dirty="0"/>
              <a:t>stimulants </a:t>
            </a:r>
            <a:r>
              <a:rPr lang="en-US" sz="2400" dirty="0"/>
              <a:t>and </a:t>
            </a:r>
            <a:r>
              <a:rPr lang="en-US" sz="2400" b="1" dirty="0"/>
              <a:t>inhibitors</a:t>
            </a:r>
            <a:r>
              <a:rPr lang="en-US" sz="2400" dirty="0"/>
              <a:t>. </a:t>
            </a:r>
          </a:p>
          <a:p>
            <a:pPr marL="342900" indent="-342900" algn="just">
              <a:lnSpc>
                <a:spcPct val="150000"/>
              </a:lnSpc>
              <a:buFont typeface="Wingdings" pitchFamily="2" charset="2"/>
              <a:buChar char="Ø"/>
            </a:pPr>
            <a:r>
              <a:rPr lang="en-US" sz="2400" dirty="0"/>
              <a:t>The activity of the substance is determined by testing its effect on the processes of cell division and elongation. </a:t>
            </a:r>
          </a:p>
          <a:p>
            <a:pPr marL="342900" indent="-342900" algn="just">
              <a:lnSpc>
                <a:spcPct val="150000"/>
              </a:lnSpc>
              <a:buFont typeface="Wingdings" pitchFamily="2" charset="2"/>
              <a:buChar char="Ø"/>
            </a:pPr>
            <a:r>
              <a:rPr lang="en-US" sz="2400" dirty="0">
                <a:solidFill>
                  <a:schemeClr val="accent2"/>
                </a:solidFill>
              </a:rPr>
              <a:t>Stimulants</a:t>
            </a:r>
            <a:r>
              <a:rPr lang="en-US" sz="2400" dirty="0"/>
              <a:t> cause division or elongation, or both, </a:t>
            </a:r>
          </a:p>
          <a:p>
            <a:pPr marL="342900" indent="-342900" algn="just">
              <a:lnSpc>
                <a:spcPct val="150000"/>
              </a:lnSpc>
              <a:buFont typeface="Wingdings" pitchFamily="2" charset="2"/>
              <a:buChar char="Ø"/>
            </a:pPr>
            <a:r>
              <a:rPr lang="en-US" sz="2400" dirty="0"/>
              <a:t>while </a:t>
            </a:r>
            <a:r>
              <a:rPr lang="en-US" sz="2400" dirty="0">
                <a:solidFill>
                  <a:schemeClr val="accent2"/>
                </a:solidFill>
              </a:rPr>
              <a:t>inhibitors</a:t>
            </a:r>
            <a:r>
              <a:rPr lang="en-US" sz="2400" dirty="0"/>
              <a:t> hinder both processes, provided that the selection is made on the plant hormone alone and without the company of other substances that affect its activity.</a:t>
            </a:r>
            <a:endParaRPr lang="en-SA" sz="2400" dirty="0"/>
          </a:p>
        </p:txBody>
      </p:sp>
    </p:spTree>
    <p:extLst>
      <p:ext uri="{BB962C8B-B14F-4D97-AF65-F5344CB8AC3E}">
        <p14:creationId xmlns:p14="http://schemas.microsoft.com/office/powerpoint/2010/main" val="14299432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2519" r="13031" b="89453"/>
          <a:stretch/>
        </p:blipFill>
        <p:spPr bwMode="auto">
          <a:xfrm>
            <a:off x="2445" y="0"/>
            <a:ext cx="9141555" cy="83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0" y="58272"/>
            <a:ext cx="9144000" cy="646331"/>
          </a:xfrm>
          <a:prstGeom prst="rect">
            <a:avLst/>
          </a:prstGeom>
          <a:effectLst>
            <a:innerShdw blurRad="114300">
              <a:prstClr val="black"/>
            </a:innerShdw>
          </a:effectLst>
        </p:spPr>
        <p:txBody>
          <a:bodyPr wrap="square">
            <a:spAutoFit/>
          </a:bodyPr>
          <a:lstStyle/>
          <a:p>
            <a:pPr algn="ctr"/>
            <a:r>
              <a:rPr lang="en-US" sz="3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Plant growth regulator   </a:t>
            </a:r>
          </a:p>
        </p:txBody>
      </p:sp>
      <p:sp>
        <p:nvSpPr>
          <p:cNvPr id="2" name="TextBox 1">
            <a:extLst>
              <a:ext uri="{FF2B5EF4-FFF2-40B4-BE49-F238E27FC236}">
                <a16:creationId xmlns:a16="http://schemas.microsoft.com/office/drawing/2014/main" id="{519739E0-736E-EC4B-85E1-5B28DE11C835}"/>
              </a:ext>
            </a:extLst>
          </p:cNvPr>
          <p:cNvSpPr txBox="1"/>
          <p:nvPr/>
        </p:nvSpPr>
        <p:spPr>
          <a:xfrm>
            <a:off x="215516" y="1052736"/>
            <a:ext cx="8712968" cy="4466672"/>
          </a:xfrm>
          <a:prstGeom prst="rect">
            <a:avLst/>
          </a:prstGeom>
          <a:noFill/>
        </p:spPr>
        <p:txBody>
          <a:bodyPr wrap="square" rtlCol="0">
            <a:spAutoFit/>
          </a:bodyPr>
          <a:lstStyle/>
          <a:p>
            <a:pPr marL="285750" indent="-285750">
              <a:lnSpc>
                <a:spcPct val="150000"/>
              </a:lnSpc>
              <a:buFont typeface="Wingdings" pitchFamily="2" charset="2"/>
              <a:buChar char="Ø"/>
            </a:pPr>
            <a:r>
              <a:rPr lang="en-US" sz="2400" b="1" i="0" dirty="0">
                <a:solidFill>
                  <a:srgbClr val="1A1A1A"/>
                </a:solidFill>
                <a:effectLst/>
                <a:latin typeface="+mn-lt"/>
              </a:rPr>
              <a:t>Plant growth regulators </a:t>
            </a:r>
            <a:r>
              <a:rPr lang="en-US" sz="2400" b="0" i="0" dirty="0">
                <a:solidFill>
                  <a:srgbClr val="1A1A1A"/>
                </a:solidFill>
                <a:effectLst/>
                <a:latin typeface="+mn-lt"/>
              </a:rPr>
              <a:t>(</a:t>
            </a:r>
            <a:r>
              <a:rPr lang="en-US" sz="2400" dirty="0">
                <a:latin typeface="+mn-lt"/>
              </a:rPr>
              <a:t>PGRs</a:t>
            </a:r>
            <a:r>
              <a:rPr lang="en-US" sz="2400" b="0" i="0" dirty="0">
                <a:solidFill>
                  <a:srgbClr val="1A1A1A"/>
                </a:solidFill>
                <a:effectLst/>
                <a:latin typeface="+mn-lt"/>
              </a:rPr>
              <a:t>) are chemicals used to modify plant growth such as increasing branching, suppressing shoot growth, increasing return bloom, removing excess fruit, or altering fruit maturity</a:t>
            </a:r>
            <a:r>
              <a:rPr lang="en-US" b="0" i="0" dirty="0">
                <a:solidFill>
                  <a:srgbClr val="1A1A1A"/>
                </a:solidFill>
                <a:effectLst/>
                <a:latin typeface="Open Sans" panose="020B0606030504020204" pitchFamily="34" charset="0"/>
              </a:rPr>
              <a:t>.</a:t>
            </a:r>
          </a:p>
          <a:p>
            <a:pPr marL="285750" indent="-285750">
              <a:lnSpc>
                <a:spcPct val="150000"/>
              </a:lnSpc>
              <a:buFont typeface="Wingdings" pitchFamily="2" charset="2"/>
              <a:buChar char="Ø"/>
            </a:pPr>
            <a:r>
              <a:rPr lang="en-US" sz="2400" b="1" i="0" dirty="0">
                <a:solidFill>
                  <a:srgbClr val="1A1A1A"/>
                </a:solidFill>
                <a:effectLst/>
                <a:latin typeface="+mn-lt"/>
              </a:rPr>
              <a:t>Numerous factors affect </a:t>
            </a:r>
            <a:r>
              <a:rPr lang="en-US" sz="2400" b="1" dirty="0">
                <a:latin typeface="+mn-lt"/>
              </a:rPr>
              <a:t>PGR</a:t>
            </a:r>
            <a:r>
              <a:rPr lang="en-US" sz="2400" b="1" i="0" dirty="0">
                <a:solidFill>
                  <a:srgbClr val="1A1A1A"/>
                </a:solidFill>
                <a:effectLst/>
                <a:latin typeface="+mn-lt"/>
              </a:rPr>
              <a:t> performance </a:t>
            </a:r>
            <a:r>
              <a:rPr lang="en-US" sz="2400" b="0" i="0" dirty="0">
                <a:solidFill>
                  <a:srgbClr val="1A1A1A"/>
                </a:solidFill>
                <a:effectLst/>
                <a:latin typeface="+mn-lt"/>
              </a:rPr>
              <a:t>including how well the chemical is absorbed by the plant, tree </a:t>
            </a:r>
            <a:r>
              <a:rPr lang="en-US" sz="2400" b="0" i="0" dirty="0" err="1">
                <a:solidFill>
                  <a:srgbClr val="1A1A1A"/>
                </a:solidFill>
                <a:effectLst/>
                <a:latin typeface="+mn-lt"/>
              </a:rPr>
              <a:t>vigour</a:t>
            </a:r>
            <a:r>
              <a:rPr lang="en-US" sz="2400" b="0" i="0" dirty="0">
                <a:solidFill>
                  <a:srgbClr val="1A1A1A"/>
                </a:solidFill>
                <a:effectLst/>
                <a:latin typeface="+mn-lt"/>
              </a:rPr>
              <a:t> and age, dose, timing, cultivar, and weather conditions before, during, and after application.</a:t>
            </a:r>
            <a:endParaRPr lang="en-SA"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endParaRPr>
          </a:p>
        </p:txBody>
      </p:sp>
    </p:spTree>
    <p:extLst>
      <p:ext uri="{BB962C8B-B14F-4D97-AF65-F5344CB8AC3E}">
        <p14:creationId xmlns:p14="http://schemas.microsoft.com/office/powerpoint/2010/main" val="34078765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2519" r="13031" b="89453"/>
          <a:stretch/>
        </p:blipFill>
        <p:spPr bwMode="auto">
          <a:xfrm>
            <a:off x="2445" y="0"/>
            <a:ext cx="9141555" cy="83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a:extLst>
              <a:ext uri="{FF2B5EF4-FFF2-40B4-BE49-F238E27FC236}">
                <a16:creationId xmlns:a16="http://schemas.microsoft.com/office/drawing/2014/main" id="{B6752F50-05BB-824B-AF29-D8CEFFA1C7DE}"/>
              </a:ext>
            </a:extLst>
          </p:cNvPr>
          <p:cNvSpPr txBox="1"/>
          <p:nvPr/>
        </p:nvSpPr>
        <p:spPr>
          <a:xfrm>
            <a:off x="289662" y="948690"/>
            <a:ext cx="8564676" cy="3359061"/>
          </a:xfrm>
          <a:prstGeom prst="rect">
            <a:avLst/>
          </a:prstGeom>
          <a:noFill/>
        </p:spPr>
        <p:txBody>
          <a:bodyPr wrap="square" rtlCol="0">
            <a:spAutoFit/>
          </a:bodyPr>
          <a:lstStyle/>
          <a:p>
            <a:pPr marL="285750" indent="-285750" algn="just">
              <a:lnSpc>
                <a:spcPct val="150000"/>
              </a:lnSpc>
              <a:buFont typeface="Wingdings" pitchFamily="2" charset="2"/>
              <a:buChar char="Ø"/>
            </a:pPr>
            <a:r>
              <a:rPr lang="en-US" sz="2400" dirty="0"/>
              <a:t>Growth Regulators: The most important groups that follow them, arranged according to the date of their discovery, </a:t>
            </a:r>
            <a:r>
              <a:rPr lang="en-US" sz="2400" dirty="0">
                <a:solidFill>
                  <a:schemeClr val="accent2"/>
                </a:solidFill>
              </a:rPr>
              <a:t>are auxins, gibberellins, and </a:t>
            </a:r>
            <a:r>
              <a:rPr lang="en-US" sz="2400" dirty="0" err="1">
                <a:solidFill>
                  <a:schemeClr val="accent2"/>
                </a:solidFill>
              </a:rPr>
              <a:t>cytokinins</a:t>
            </a:r>
            <a:r>
              <a:rPr lang="en-US" sz="2400" dirty="0"/>
              <a:t>. Growth inhibitors: The most important natural hormones that represent them are </a:t>
            </a:r>
            <a:r>
              <a:rPr lang="en-US" sz="2400" dirty="0">
                <a:solidFill>
                  <a:schemeClr val="accent2"/>
                </a:solidFill>
              </a:rPr>
              <a:t>abscisic acid and ethylene.</a:t>
            </a:r>
            <a:r>
              <a:rPr lang="en-US" sz="2400" dirty="0"/>
              <a:t> Products that block the biosynthesis of plant hormones are also available</a:t>
            </a:r>
            <a:endParaRPr lang="en-SA" sz="2400" dirty="0"/>
          </a:p>
        </p:txBody>
      </p:sp>
    </p:spTree>
    <p:extLst>
      <p:ext uri="{BB962C8B-B14F-4D97-AF65-F5344CB8AC3E}">
        <p14:creationId xmlns:p14="http://schemas.microsoft.com/office/powerpoint/2010/main" val="34078765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3EC2727-B009-A34C-98EE-F6932768E62D}"/>
              </a:ext>
            </a:extLst>
          </p:cNvPr>
          <p:cNvSpPr>
            <a:spLocks noGrp="1"/>
          </p:cNvSpPr>
          <p:nvPr>
            <p:ph idx="1"/>
          </p:nvPr>
        </p:nvSpPr>
        <p:spPr>
          <a:xfrm>
            <a:off x="323528" y="1052736"/>
            <a:ext cx="8568952" cy="5328592"/>
          </a:xfrm>
        </p:spPr>
        <p:txBody>
          <a:bodyPr/>
          <a:lstStyle/>
          <a:p>
            <a:pPr>
              <a:lnSpc>
                <a:spcPct val="150000"/>
              </a:lnSpc>
              <a:buFont typeface="Wingdings" pitchFamily="2" charset="2"/>
              <a:buChar char="Ø"/>
            </a:pPr>
            <a:r>
              <a:rPr lang="en-US" sz="2400" dirty="0"/>
              <a:t>It means the concentration of the activating or inhibiting substance that has an effect on the plant cell. </a:t>
            </a:r>
          </a:p>
          <a:p>
            <a:pPr>
              <a:lnSpc>
                <a:spcPct val="150000"/>
              </a:lnSpc>
              <a:buFont typeface="Wingdings" pitchFamily="2" charset="2"/>
              <a:buChar char="Ø"/>
            </a:pPr>
            <a:r>
              <a:rPr lang="en-US" sz="2400" dirty="0"/>
              <a:t>To detect and know this concentration, what is known as a bioassay is conducted. </a:t>
            </a:r>
          </a:p>
          <a:p>
            <a:pPr>
              <a:lnSpc>
                <a:spcPct val="150000"/>
              </a:lnSpc>
              <a:buFont typeface="Wingdings" pitchFamily="2" charset="2"/>
              <a:buChar char="Ø"/>
            </a:pPr>
            <a:r>
              <a:rPr lang="en-US" sz="2400" dirty="0"/>
              <a:t>The concentration of </a:t>
            </a:r>
            <a:r>
              <a:rPr lang="en-US" sz="2400" b="1" dirty="0"/>
              <a:t>auxin</a:t>
            </a:r>
            <a:r>
              <a:rPr lang="en-US" sz="2400" dirty="0"/>
              <a:t> in the plant may reach 10-120 mg/g of dry matter, which is a small amount that is not of physiological value because </a:t>
            </a:r>
            <a:r>
              <a:rPr lang="en-US" sz="2400" dirty="0">
                <a:solidFill>
                  <a:schemeClr val="accent4"/>
                </a:solidFill>
              </a:rPr>
              <a:t>it is less than the physiological concentration</a:t>
            </a:r>
            <a:r>
              <a:rPr lang="en-US" sz="2400" dirty="0"/>
              <a:t>, which is much higher than that, meaning that </a:t>
            </a:r>
            <a:r>
              <a:rPr lang="en-US" sz="2400" dirty="0">
                <a:solidFill>
                  <a:schemeClr val="accent4"/>
                </a:solidFill>
              </a:rPr>
              <a:t>it does not give any result with any of the bioassays. </a:t>
            </a:r>
            <a:endParaRPr lang="en-SA" dirty="0">
              <a:solidFill>
                <a:schemeClr val="accent4"/>
              </a:solidFill>
            </a:endParaRPr>
          </a:p>
        </p:txBody>
      </p:sp>
      <p:pic>
        <p:nvPicPr>
          <p:cNvPr id="4" name="Picture 2">
            <a:extLst>
              <a:ext uri="{FF2B5EF4-FFF2-40B4-BE49-F238E27FC236}">
                <a16:creationId xmlns:a16="http://schemas.microsoft.com/office/drawing/2014/main" id="{2206DDFC-999D-F647-BC72-69FFF83EA2D1}"/>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2519" r="13031" b="89453"/>
          <a:stretch/>
        </p:blipFill>
        <p:spPr bwMode="auto">
          <a:xfrm>
            <a:off x="2445" y="0"/>
            <a:ext cx="9141555" cy="83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5829269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8435</TotalTime>
  <Words>1143</Words>
  <Application>Microsoft Macintosh PowerPoint</Application>
  <PresentationFormat>On-screen Show (4:3)</PresentationFormat>
  <Paragraphs>58</Paragraphs>
  <Slides>23</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23</vt:i4>
      </vt:variant>
    </vt:vector>
  </HeadingPairs>
  <TitlesOfParts>
    <vt:vector size="33" baseType="lpstr">
      <vt:lpstr>Arial</vt:lpstr>
      <vt:lpstr>Born Addict</vt:lpstr>
      <vt:lpstr>Calibri</vt:lpstr>
      <vt:lpstr>Calibri Light</vt:lpstr>
      <vt:lpstr>Comic Sans MS</vt:lpstr>
      <vt:lpstr>Helvetica</vt:lpstr>
      <vt:lpstr>Open Sans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إثبات أن الـ DNA هو المادة الوراثية.</dc:title>
  <dc:creator>defrawy</dc:creator>
  <cp:lastModifiedBy>Microsoft Office User</cp:lastModifiedBy>
  <cp:revision>3814</cp:revision>
  <dcterms:created xsi:type="dcterms:W3CDTF">1997-09-01T07:53:11Z</dcterms:created>
  <dcterms:modified xsi:type="dcterms:W3CDTF">2025-01-25T18:29:47Z</dcterms:modified>
</cp:coreProperties>
</file>