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8" r:id="rId1"/>
  </p:sldMasterIdLst>
  <p:notesMasterIdLst>
    <p:notesMasterId r:id="rId27"/>
  </p:notesMasterIdLst>
  <p:sldIdLst>
    <p:sldId id="350" r:id="rId2"/>
    <p:sldId id="500" r:id="rId3"/>
    <p:sldId id="569" r:id="rId4"/>
    <p:sldId id="429" r:id="rId5"/>
    <p:sldId id="493" r:id="rId6"/>
    <p:sldId id="570" r:id="rId7"/>
    <p:sldId id="525" r:id="rId8"/>
    <p:sldId id="571" r:id="rId9"/>
    <p:sldId id="527" r:id="rId10"/>
    <p:sldId id="526" r:id="rId11"/>
    <p:sldId id="528" r:id="rId12"/>
    <p:sldId id="534" r:id="rId13"/>
    <p:sldId id="530" r:id="rId14"/>
    <p:sldId id="535" r:id="rId15"/>
    <p:sldId id="536" r:id="rId16"/>
    <p:sldId id="537" r:id="rId17"/>
    <p:sldId id="539" r:id="rId18"/>
    <p:sldId id="538" r:id="rId19"/>
    <p:sldId id="540" r:id="rId20"/>
    <p:sldId id="541" r:id="rId21"/>
    <p:sldId id="542" r:id="rId22"/>
    <p:sldId id="543" r:id="rId23"/>
    <p:sldId id="572" r:id="rId24"/>
    <p:sldId id="573" r:id="rId25"/>
    <p:sldId id="524" r:id="rId26"/>
  </p:sldIdLst>
  <p:sldSz cx="9144000" cy="6858000" type="screen4x3"/>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FFCC00"/>
    <a:srgbClr val="FF9900"/>
    <a:srgbClr val="800080"/>
    <a:srgbClr val="008000"/>
    <a:srgbClr val="0099CC"/>
    <a:srgbClr val="003300"/>
    <a:srgbClr val="3C845E"/>
    <a:srgbClr val="2A96B0"/>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9216" autoAdjust="0"/>
    <p:restoredTop sz="94783" autoAdjust="0"/>
  </p:normalViewPr>
  <p:slideViewPr>
    <p:cSldViewPr>
      <p:cViewPr varScale="1">
        <p:scale>
          <a:sx n="60" d="100"/>
          <a:sy n="60" d="100"/>
        </p:scale>
        <p:origin x="168" y="88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41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9874" name="Rectangle 2"/>
          <p:cNvSpPr>
            <a:spLocks noGrp="1" noChangeArrowheads="1"/>
          </p:cNvSpPr>
          <p:nvPr>
            <p:ph type="hdr" sz="quarter"/>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fontAlgn="auto" hangingPunct="1">
              <a:spcBef>
                <a:spcPts val="0"/>
              </a:spcBef>
              <a:spcAft>
                <a:spcPts val="0"/>
              </a:spcAft>
              <a:defRPr sz="1200">
                <a:latin typeface="+mn-lt"/>
              </a:defRPr>
            </a:lvl1pPr>
          </a:lstStyle>
          <a:p>
            <a:pPr>
              <a:defRPr/>
            </a:pPr>
            <a:endParaRPr lang="en-US"/>
          </a:p>
        </p:txBody>
      </p:sp>
      <p:sp>
        <p:nvSpPr>
          <p:cNvPr id="79875" name="Rectangle 3"/>
          <p:cNvSpPr>
            <a:spLocks noGrp="1" noChangeArrowheads="1"/>
          </p:cNvSpPr>
          <p:nvPr>
            <p:ph type="dt" idx="1"/>
          </p:nvPr>
        </p:nvSpPr>
        <p:spPr bwMode="auto">
          <a:xfrm>
            <a:off x="1588"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fontAlgn="auto" hangingPunct="1">
              <a:spcBef>
                <a:spcPts val="0"/>
              </a:spcBef>
              <a:spcAft>
                <a:spcPts val="0"/>
              </a:spcAft>
              <a:defRPr sz="1200">
                <a:latin typeface="+mn-lt"/>
              </a:defRPr>
            </a:lvl1pPr>
          </a:lstStyle>
          <a:p>
            <a:pPr>
              <a:defRPr/>
            </a:pPr>
            <a:endParaRPr lang="en-US"/>
          </a:p>
        </p:txBody>
      </p:sp>
      <p:sp>
        <p:nvSpPr>
          <p:cNvPr id="1024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9878" name="Rectangle 6"/>
          <p:cNvSpPr>
            <a:spLocks noGrp="1" noChangeArrowheads="1"/>
          </p:cNvSpPr>
          <p:nvPr>
            <p:ph type="ftr" sz="quarter" idx="4"/>
          </p:nvPr>
        </p:nvSpPr>
        <p:spPr bwMode="auto">
          <a:xfrm>
            <a:off x="388620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fontAlgn="auto" hangingPunct="1">
              <a:spcBef>
                <a:spcPts val="0"/>
              </a:spcBef>
              <a:spcAft>
                <a:spcPts val="0"/>
              </a:spcAft>
              <a:defRPr sz="1200">
                <a:latin typeface="+mn-lt"/>
              </a:defRPr>
            </a:lvl1pPr>
          </a:lstStyle>
          <a:p>
            <a:pPr>
              <a:defRPr/>
            </a:pPr>
            <a:endParaRPr lang="en-US"/>
          </a:p>
        </p:txBody>
      </p:sp>
      <p:sp>
        <p:nvSpPr>
          <p:cNvPr id="79879" name="Rectangle 7"/>
          <p:cNvSpPr>
            <a:spLocks noGrp="1" noChangeArrowheads="1"/>
          </p:cNvSpPr>
          <p:nvPr>
            <p:ph type="sldNum" sz="quarter" idx="5"/>
          </p:nvPr>
        </p:nvSpPr>
        <p:spPr bwMode="auto">
          <a:xfrm>
            <a:off x="1588"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fontAlgn="auto" hangingPunct="1">
              <a:spcBef>
                <a:spcPts val="0"/>
              </a:spcBef>
              <a:spcAft>
                <a:spcPts val="0"/>
              </a:spcAft>
              <a:defRPr sz="1200">
                <a:latin typeface="+mn-lt"/>
                <a:cs typeface="Arial" panose="020B0604020202020204" pitchFamily="34" charset="0"/>
              </a:defRPr>
            </a:lvl1pPr>
          </a:lstStyle>
          <a:p>
            <a:pPr>
              <a:defRPr/>
            </a:pPr>
            <a:fld id="{7B542A9C-F43C-47BF-BBF7-0FF0718C5F1B}" type="slidenum">
              <a:rPr lang="ar-SA" altLang="en-US"/>
              <a:pPr>
                <a:defRPr/>
              </a:pPr>
              <a:t>‹#›</a:t>
            </a:fld>
            <a:endParaRPr lang="en-US" altLang="en-US"/>
          </a:p>
        </p:txBody>
      </p:sp>
    </p:spTree>
    <p:extLst>
      <p:ext uri="{BB962C8B-B14F-4D97-AF65-F5344CB8AC3E}">
        <p14:creationId xmlns:p14="http://schemas.microsoft.com/office/powerpoint/2010/main" val="184247597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D4C3917-AFAB-4045-82FB-8BCA18569B9D}" type="slidenum">
              <a:rPr lang="ar-SA" altLang="en-US"/>
              <a:pPr>
                <a:defRPr/>
              </a:pPr>
              <a:t>‹#›</a:t>
            </a:fld>
            <a:endParaRPr lang="en-US" altLang="en-US"/>
          </a:p>
        </p:txBody>
      </p:sp>
    </p:spTree>
    <p:extLst>
      <p:ext uri="{BB962C8B-B14F-4D97-AF65-F5344CB8AC3E}">
        <p14:creationId xmlns:p14="http://schemas.microsoft.com/office/powerpoint/2010/main" val="13373739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016766C-D843-447C-86BC-B2BF6E0D165E}" type="slidenum">
              <a:rPr lang="ar-SA" altLang="en-US"/>
              <a:pPr>
                <a:defRPr/>
              </a:pPr>
              <a:t>‹#›</a:t>
            </a:fld>
            <a:endParaRPr lang="en-US" altLang="en-US">
              <a:cs typeface="Times New Roman" panose="02020603050405020304" pitchFamily="18" charset="0"/>
            </a:endParaRPr>
          </a:p>
        </p:txBody>
      </p:sp>
    </p:spTree>
    <p:extLst>
      <p:ext uri="{BB962C8B-B14F-4D97-AF65-F5344CB8AC3E}">
        <p14:creationId xmlns:p14="http://schemas.microsoft.com/office/powerpoint/2010/main" val="10754628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6CDAA4A-B9C8-4E94-AAB2-7FF324F202EE}" type="slidenum">
              <a:rPr lang="ar-SA" altLang="en-US"/>
              <a:pPr>
                <a:defRPr/>
              </a:pPr>
              <a:t>‹#›</a:t>
            </a:fld>
            <a:endParaRPr lang="en-US" altLang="en-US">
              <a:cs typeface="Times New Roman" panose="02020603050405020304" pitchFamily="18" charset="0"/>
            </a:endParaRPr>
          </a:p>
        </p:txBody>
      </p:sp>
    </p:spTree>
    <p:extLst>
      <p:ext uri="{BB962C8B-B14F-4D97-AF65-F5344CB8AC3E}">
        <p14:creationId xmlns:p14="http://schemas.microsoft.com/office/powerpoint/2010/main" val="24359347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8C015CD-E8C1-4268-8A3E-8B13E2A4812F}" type="slidenum">
              <a:rPr lang="ar-SA" altLang="en-US"/>
              <a:pPr>
                <a:defRPr/>
              </a:pPr>
              <a:t>‹#›</a:t>
            </a:fld>
            <a:endParaRPr lang="en-US" altLang="en-US"/>
          </a:p>
        </p:txBody>
      </p:sp>
    </p:spTree>
    <p:extLst>
      <p:ext uri="{BB962C8B-B14F-4D97-AF65-F5344CB8AC3E}">
        <p14:creationId xmlns:p14="http://schemas.microsoft.com/office/powerpoint/2010/main" val="3441853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7A2DD34-050D-4742-B327-1F908663CDC0}" type="slidenum">
              <a:rPr lang="ar-SA" altLang="en-US"/>
              <a:pPr>
                <a:defRPr/>
              </a:pPr>
              <a:t>‹#›</a:t>
            </a:fld>
            <a:endParaRPr lang="en-US" altLang="en-US">
              <a:cs typeface="Times New Roman" panose="02020603050405020304" pitchFamily="18" charset="0"/>
            </a:endParaRPr>
          </a:p>
        </p:txBody>
      </p:sp>
    </p:spTree>
    <p:extLst>
      <p:ext uri="{BB962C8B-B14F-4D97-AF65-F5344CB8AC3E}">
        <p14:creationId xmlns:p14="http://schemas.microsoft.com/office/powerpoint/2010/main" val="16141321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2E1DBE3E-73BF-4747-83B0-9B5839F955EB}" type="slidenum">
              <a:rPr lang="ar-SA" altLang="en-US"/>
              <a:pPr>
                <a:defRPr/>
              </a:pPr>
              <a:t>‹#›</a:t>
            </a:fld>
            <a:endParaRPr lang="en-US" altLang="en-US">
              <a:cs typeface="Times New Roman" panose="02020603050405020304" pitchFamily="18" charset="0"/>
            </a:endParaRPr>
          </a:p>
        </p:txBody>
      </p:sp>
    </p:spTree>
    <p:extLst>
      <p:ext uri="{BB962C8B-B14F-4D97-AF65-F5344CB8AC3E}">
        <p14:creationId xmlns:p14="http://schemas.microsoft.com/office/powerpoint/2010/main" val="10630829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lvl1pPr>
              <a:defRPr/>
            </a:lvl1pPr>
          </a:lstStyle>
          <a:p>
            <a:pPr>
              <a:defRPr/>
            </a:pPr>
            <a:endParaRPr lang="en-US"/>
          </a:p>
        </p:txBody>
      </p:sp>
      <p:sp>
        <p:nvSpPr>
          <p:cNvPr id="8" name="Footer Placeholder 7"/>
          <p:cNvSpPr>
            <a:spLocks noGrp="1"/>
          </p:cNvSpPr>
          <p:nvPr>
            <p:ph type="ftr" sz="quarter" idx="11"/>
          </p:nvPr>
        </p:nvSpPr>
        <p:spPr/>
        <p:txBody>
          <a:bodyPr/>
          <a:lstStyle>
            <a:lvl1pPr>
              <a:defRPr/>
            </a:lvl1pPr>
          </a:lstStyle>
          <a:p>
            <a:pPr>
              <a:defRPr/>
            </a:pPr>
            <a:endParaRPr lang="en-US"/>
          </a:p>
        </p:txBody>
      </p:sp>
      <p:sp>
        <p:nvSpPr>
          <p:cNvPr id="9" name="Slide Number Placeholder 8"/>
          <p:cNvSpPr>
            <a:spLocks noGrp="1"/>
          </p:cNvSpPr>
          <p:nvPr>
            <p:ph type="sldNum" sz="quarter" idx="12"/>
          </p:nvPr>
        </p:nvSpPr>
        <p:spPr/>
        <p:txBody>
          <a:bodyPr/>
          <a:lstStyle>
            <a:lvl1pPr>
              <a:defRPr/>
            </a:lvl1pPr>
          </a:lstStyle>
          <a:p>
            <a:pPr>
              <a:defRPr/>
            </a:pPr>
            <a:fld id="{F3751EFE-710D-4722-8698-8615B8E3FD99}" type="slidenum">
              <a:rPr lang="ar-SA" altLang="en-US"/>
              <a:pPr>
                <a:defRPr/>
              </a:pPr>
              <a:t>‹#›</a:t>
            </a:fld>
            <a:endParaRPr lang="en-US" altLang="en-US">
              <a:cs typeface="Times New Roman" panose="02020603050405020304" pitchFamily="18" charset="0"/>
            </a:endParaRPr>
          </a:p>
        </p:txBody>
      </p:sp>
    </p:spTree>
    <p:extLst>
      <p:ext uri="{BB962C8B-B14F-4D97-AF65-F5344CB8AC3E}">
        <p14:creationId xmlns:p14="http://schemas.microsoft.com/office/powerpoint/2010/main" val="33454147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8801B069-39D0-4779-9ABB-81AF75167A62}" type="slidenum">
              <a:rPr lang="ar-SA" altLang="en-US"/>
              <a:pPr>
                <a:defRPr/>
              </a:pPr>
              <a:t>‹#›</a:t>
            </a:fld>
            <a:endParaRPr lang="en-US" altLang="en-US"/>
          </a:p>
        </p:txBody>
      </p:sp>
    </p:spTree>
    <p:extLst>
      <p:ext uri="{BB962C8B-B14F-4D97-AF65-F5344CB8AC3E}">
        <p14:creationId xmlns:p14="http://schemas.microsoft.com/office/powerpoint/2010/main" val="3124481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3"/>
          <p:cNvSpPr>
            <a:spLocks noGrp="1"/>
          </p:cNvSpPr>
          <p:nvPr>
            <p:ph type="sldNum" sz="quarter" idx="12"/>
          </p:nvPr>
        </p:nvSpPr>
        <p:spPr/>
        <p:txBody>
          <a:bodyPr/>
          <a:lstStyle>
            <a:lvl1pPr>
              <a:defRPr/>
            </a:lvl1pPr>
          </a:lstStyle>
          <a:p>
            <a:pPr>
              <a:defRPr/>
            </a:pPr>
            <a:fld id="{5D02EC41-8FBA-4576-B117-E42A789395AA}" type="slidenum">
              <a:rPr lang="ar-SA" altLang="en-US"/>
              <a:pPr>
                <a:defRPr/>
              </a:pPr>
              <a:t>‹#›</a:t>
            </a:fld>
            <a:endParaRPr lang="en-US" altLang="en-US">
              <a:cs typeface="Times New Roman" panose="02020603050405020304" pitchFamily="18" charset="0"/>
            </a:endParaRPr>
          </a:p>
        </p:txBody>
      </p:sp>
    </p:spTree>
    <p:extLst>
      <p:ext uri="{BB962C8B-B14F-4D97-AF65-F5344CB8AC3E}">
        <p14:creationId xmlns:p14="http://schemas.microsoft.com/office/powerpoint/2010/main" val="27910182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817AF640-CC1C-498D-ACC3-3FC94831D5E5}" type="slidenum">
              <a:rPr lang="ar-SA" altLang="en-US"/>
              <a:pPr>
                <a:defRPr/>
              </a:pPr>
              <a:t>‹#›</a:t>
            </a:fld>
            <a:endParaRPr lang="en-US" altLang="en-US">
              <a:cs typeface="Times New Roman" panose="02020603050405020304" pitchFamily="18" charset="0"/>
            </a:endParaRPr>
          </a:p>
        </p:txBody>
      </p:sp>
    </p:spTree>
    <p:extLst>
      <p:ext uri="{BB962C8B-B14F-4D97-AF65-F5344CB8AC3E}">
        <p14:creationId xmlns:p14="http://schemas.microsoft.com/office/powerpoint/2010/main" val="4088681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8C994F9A-4C41-4054-B142-AAF257A84347}" type="slidenum">
              <a:rPr lang="ar-SA" altLang="en-US"/>
              <a:pPr>
                <a:defRPr/>
              </a:pPr>
              <a:t>‹#›</a:t>
            </a:fld>
            <a:endParaRPr lang="en-US" altLang="en-US">
              <a:cs typeface="Times New Roman" panose="02020603050405020304" pitchFamily="18" charset="0"/>
            </a:endParaRPr>
          </a:p>
        </p:txBody>
      </p:sp>
    </p:spTree>
    <p:extLst>
      <p:ext uri="{BB962C8B-B14F-4D97-AF65-F5344CB8AC3E}">
        <p14:creationId xmlns:p14="http://schemas.microsoft.com/office/powerpoint/2010/main" val="8653176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eaLnBrk="1" fontAlgn="auto" hangingPunct="1">
              <a:spcBef>
                <a:spcPts val="0"/>
              </a:spcBef>
              <a:spcAft>
                <a:spcPts val="0"/>
              </a:spcAft>
              <a:defRPr sz="1200" smtClean="0">
                <a:solidFill>
                  <a:schemeClr val="tx1">
                    <a:tint val="75000"/>
                  </a:schemeClr>
                </a:solidFill>
                <a:latin typeface="+mn-lt"/>
              </a:defRPr>
            </a:lvl1pPr>
          </a:lstStyle>
          <a:p>
            <a:pPr>
              <a:defRPr/>
            </a:pPr>
            <a:fld id="{3835B16C-748F-4A4E-8454-EF66A71500E4}" type="slidenum">
              <a:rPr lang="ar-SA"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08" r:id="rId1"/>
    <p:sldLayoutId id="2147483809" r:id="rId2"/>
    <p:sldLayoutId id="2147483811" r:id="rId3"/>
    <p:sldLayoutId id="2147483812" r:id="rId4"/>
    <p:sldLayoutId id="2147483813" r:id="rId5"/>
    <p:sldLayoutId id="2147483810" r:id="rId6"/>
    <p:sldLayoutId id="2147483814" r:id="rId7"/>
    <p:sldLayoutId id="2147483815" r:id="rId8"/>
    <p:sldLayoutId id="2147483816" r:id="rId9"/>
    <p:sldLayoutId id="2147483817" r:id="rId10"/>
    <p:sldLayoutId id="2147483818" r:id="rId11"/>
  </p:sldLayoutIdLst>
  <p:txStyles>
    <p:titleStyle>
      <a:lvl1pPr algn="l" rtl="0" fontAlgn="base">
        <a:lnSpc>
          <a:spcPct val="90000"/>
        </a:lnSpc>
        <a:spcBef>
          <a:spcPct val="0"/>
        </a:spcBef>
        <a:spcAft>
          <a:spcPct val="0"/>
        </a:spcAft>
        <a:defRPr sz="4400" kern="1200">
          <a:solidFill>
            <a:schemeClr val="tx1"/>
          </a:solidFill>
          <a:latin typeface="+mj-lt"/>
          <a:ea typeface="+mj-ea"/>
          <a:cs typeface="+mj-cs"/>
        </a:defRPr>
      </a:lvl1pPr>
      <a:lvl2pPr algn="l" rtl="0" fontAlgn="base">
        <a:lnSpc>
          <a:spcPct val="90000"/>
        </a:lnSpc>
        <a:spcBef>
          <a:spcPct val="0"/>
        </a:spcBef>
        <a:spcAft>
          <a:spcPct val="0"/>
        </a:spcAft>
        <a:defRPr sz="4400">
          <a:solidFill>
            <a:schemeClr val="tx1"/>
          </a:solidFill>
          <a:latin typeface="Calibri Light" panose="020F0302020204030204" pitchFamily="34" charset="0"/>
        </a:defRPr>
      </a:lvl2pPr>
      <a:lvl3pPr algn="l" rtl="0" fontAlgn="base">
        <a:lnSpc>
          <a:spcPct val="90000"/>
        </a:lnSpc>
        <a:spcBef>
          <a:spcPct val="0"/>
        </a:spcBef>
        <a:spcAft>
          <a:spcPct val="0"/>
        </a:spcAft>
        <a:defRPr sz="4400">
          <a:solidFill>
            <a:schemeClr val="tx1"/>
          </a:solidFill>
          <a:latin typeface="Calibri Light" panose="020F0302020204030204" pitchFamily="34" charset="0"/>
        </a:defRPr>
      </a:lvl3pPr>
      <a:lvl4pPr algn="l" rtl="0" fontAlgn="base">
        <a:lnSpc>
          <a:spcPct val="90000"/>
        </a:lnSpc>
        <a:spcBef>
          <a:spcPct val="0"/>
        </a:spcBef>
        <a:spcAft>
          <a:spcPct val="0"/>
        </a:spcAft>
        <a:defRPr sz="4400">
          <a:solidFill>
            <a:schemeClr val="tx1"/>
          </a:solidFill>
          <a:latin typeface="Calibri Light" panose="020F0302020204030204" pitchFamily="34" charset="0"/>
        </a:defRPr>
      </a:lvl4pPr>
      <a:lvl5pPr algn="l" rtl="0" fontAlgn="base">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2" name="Picture 2">
            <a:extLst>
              <a:ext uri="{FF2B5EF4-FFF2-40B4-BE49-F238E27FC236}">
                <a16:creationId xmlns:a16="http://schemas.microsoft.com/office/drawing/2014/main" id="{AD3B3EF7-FBC7-492F-9055-FA2E3D2A77D9}"/>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797141" y="2204864"/>
            <a:ext cx="7584844" cy="2880320"/>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 Box 9"/>
          <p:cNvSpPr txBox="1">
            <a:spLocks noChangeArrowheads="1"/>
          </p:cNvSpPr>
          <p:nvPr/>
        </p:nvSpPr>
        <p:spPr bwMode="auto">
          <a:xfrm>
            <a:off x="1174087" y="2613972"/>
            <a:ext cx="6583171" cy="20621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sz="4400" b="1" spc="30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orn Addict" pitchFamily="2" charset="0"/>
              </a:rPr>
              <a:t>Plant growth and regulators </a:t>
            </a:r>
            <a:endParaRPr lang="ar-EG" sz="4400" b="1" spc="30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orn Addict" pitchFamily="2" charset="0"/>
            </a:endParaRPr>
          </a:p>
          <a:p>
            <a:pPr algn="ctr"/>
            <a:r>
              <a:rPr lang="en-US" sz="4000" b="1" spc="30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orn Addict" pitchFamily="2" charset="0"/>
              </a:rPr>
              <a:t>BOT 373</a:t>
            </a:r>
            <a:endParaRPr lang="it-IT" sz="4000" b="1" spc="30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orn Addict" pitchFamily="2" charset="0"/>
            </a:endParaRPr>
          </a:p>
        </p:txBody>
      </p:sp>
      <p:sp>
        <p:nvSpPr>
          <p:cNvPr id="4" name="Rectangle 3"/>
          <p:cNvSpPr/>
          <p:nvPr/>
        </p:nvSpPr>
        <p:spPr>
          <a:xfrm>
            <a:off x="1049353" y="252259"/>
            <a:ext cx="6832640" cy="1200329"/>
          </a:xfrm>
          <a:prstGeom prst="rect">
            <a:avLst/>
          </a:prstGeom>
        </p:spPr>
        <p:txBody>
          <a:bodyPr wrap="none">
            <a:spAutoFit/>
          </a:bodyPr>
          <a:lstStyle/>
          <a:p>
            <a:pPr algn="ctr"/>
            <a:r>
              <a:rPr lang="en-US" sz="2400" b="1" dirty="0"/>
              <a:t>KINGDOOM OF SAUDI ARABIA</a:t>
            </a:r>
            <a:endParaRPr lang="en-US" sz="2400" dirty="0"/>
          </a:p>
          <a:p>
            <a:pPr algn="ctr"/>
            <a:r>
              <a:rPr lang="en-US" sz="2400" b="1" dirty="0"/>
              <a:t>King Saud University  </a:t>
            </a:r>
          </a:p>
          <a:p>
            <a:pPr algn="ctr"/>
            <a:r>
              <a:rPr lang="en-US" sz="2400" b="1" dirty="0"/>
              <a:t>College of Sciences  -  Botany and Microbiology Dep.</a:t>
            </a:r>
          </a:p>
        </p:txBody>
      </p:sp>
      <p:cxnSp>
        <p:nvCxnSpPr>
          <p:cNvPr id="20" name="Straight Connector 19"/>
          <p:cNvCxnSpPr/>
          <p:nvPr/>
        </p:nvCxnSpPr>
        <p:spPr>
          <a:xfrm>
            <a:off x="0" y="1700808"/>
            <a:ext cx="9144000" cy="0"/>
          </a:xfrm>
          <a:prstGeom prst="line">
            <a:avLst/>
          </a:prstGeom>
          <a:ln w="28575"/>
        </p:spPr>
        <p:style>
          <a:lnRef idx="2">
            <a:schemeClr val="accent1"/>
          </a:lnRef>
          <a:fillRef idx="0">
            <a:schemeClr val="accent1"/>
          </a:fillRef>
          <a:effectRef idx="1">
            <a:schemeClr val="accent1"/>
          </a:effectRef>
          <a:fontRef idx="minor">
            <a:schemeClr val="tx1"/>
          </a:fontRef>
        </p:style>
      </p:cxnSp>
      <p:sp>
        <p:nvSpPr>
          <p:cNvPr id="9" name="Rectangle 8"/>
          <p:cNvSpPr/>
          <p:nvPr/>
        </p:nvSpPr>
        <p:spPr>
          <a:xfrm>
            <a:off x="2338548" y="5441708"/>
            <a:ext cx="4693914" cy="723596"/>
          </a:xfrm>
          <a:prstGeom prst="rect">
            <a:avLst/>
          </a:prstGeom>
        </p:spPr>
        <p:txBody>
          <a:bodyPr wrap="none">
            <a:spAutoFit/>
          </a:bodyPr>
          <a:lstStyle/>
          <a:p>
            <a:pPr algn="ctr">
              <a:lnSpc>
                <a:spcPct val="200000"/>
              </a:lnSpc>
              <a:defRPr/>
            </a:pPr>
            <a:r>
              <a:rPr lang="en-US" sz="2400" b="1" spc="50" dirty="0">
                <a:ln w="11430"/>
                <a:solidFill>
                  <a:srgbClr val="0033CC"/>
                </a:solidFill>
                <a:effectLst>
                  <a:outerShdw blurRad="76200" dist="50800" dir="5400000" algn="tl" rotWithShape="0">
                    <a:srgbClr val="000000">
                      <a:alpha val="65000"/>
                    </a:srgbClr>
                  </a:outerShdw>
                </a:effectLst>
                <a:latin typeface="Comic Sans MS" pitchFamily="66" charset="0"/>
                <a:ea typeface="+mj-ea"/>
                <a:cs typeface="+mj-cs"/>
              </a:rPr>
              <a:t>Dr. Abdulrahman AL-</a:t>
            </a:r>
            <a:r>
              <a:rPr lang="en-US" sz="2400" b="1" spc="50" dirty="0" err="1">
                <a:ln w="11430"/>
                <a:solidFill>
                  <a:srgbClr val="0033CC"/>
                </a:solidFill>
                <a:effectLst>
                  <a:outerShdw blurRad="76200" dist="50800" dir="5400000" algn="tl" rotWithShape="0">
                    <a:srgbClr val="000000">
                      <a:alpha val="65000"/>
                    </a:srgbClr>
                  </a:outerShdw>
                </a:effectLst>
                <a:latin typeface="Comic Sans MS" pitchFamily="66" charset="0"/>
                <a:ea typeface="+mj-ea"/>
                <a:cs typeface="+mj-cs"/>
              </a:rPr>
              <a:t>hash</a:t>
            </a:r>
            <a:r>
              <a:rPr lang="en-US" sz="2400" b="1" spc="50" dirty="0" err="1">
                <a:ln w="11430"/>
                <a:solidFill>
                  <a:srgbClr val="0033CC"/>
                </a:solidFill>
                <a:effectLst>
                  <a:outerShdw blurRad="76200" dist="50800" dir="5400000" algn="tl" rotWithShape="0">
                    <a:srgbClr val="000000">
                      <a:alpha val="65000"/>
                    </a:srgbClr>
                  </a:outerShdw>
                </a:effectLst>
                <a:latin typeface="Comic Sans MS" pitchFamily="66" charset="0"/>
              </a:rPr>
              <a:t>imi</a:t>
            </a:r>
            <a:endParaRPr lang="en-US" sz="2400" b="1" spc="50" dirty="0">
              <a:ln w="11430"/>
              <a:solidFill>
                <a:srgbClr val="0033CC"/>
              </a:solidFill>
              <a:effectLst>
                <a:outerShdw blurRad="76200" dist="50800" dir="5400000" algn="tl" rotWithShape="0">
                  <a:srgbClr val="000000">
                    <a:alpha val="65000"/>
                  </a:srgbClr>
                </a:outerShdw>
              </a:effectLst>
              <a:latin typeface="Comic Sans MS" pitchFamily="66" charset="0"/>
              <a:ea typeface="+mj-ea"/>
              <a:cs typeface="+mj-cs"/>
            </a:endParaRPr>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445"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a:extLst>
              <a:ext uri="{FF2B5EF4-FFF2-40B4-BE49-F238E27FC236}">
                <a16:creationId xmlns:a16="http://schemas.microsoft.com/office/drawing/2014/main" id="{086F9912-9B16-2C46-A801-5F4F889A2F07}"/>
              </a:ext>
            </a:extLst>
          </p:cNvPr>
          <p:cNvSpPr txBox="1"/>
          <p:nvPr/>
        </p:nvSpPr>
        <p:spPr>
          <a:xfrm>
            <a:off x="251520" y="1052736"/>
            <a:ext cx="8640960" cy="5575052"/>
          </a:xfrm>
          <a:prstGeom prst="rect">
            <a:avLst/>
          </a:prstGeom>
          <a:noFill/>
        </p:spPr>
        <p:txBody>
          <a:bodyPr wrap="square" rtlCol="0">
            <a:spAutoFit/>
          </a:bodyPr>
          <a:lstStyle/>
          <a:p>
            <a:pPr>
              <a:lnSpc>
                <a:spcPct val="150000"/>
              </a:lnSpc>
            </a:pPr>
            <a:r>
              <a:rPr lang="en-US" sz="2400" dirty="0"/>
              <a:t>6. </a:t>
            </a:r>
            <a:r>
              <a:rPr lang="en-US" sz="2400" b="1" dirty="0"/>
              <a:t>Leaf area index: </a:t>
            </a:r>
            <a:r>
              <a:rPr lang="en-US" sz="2400" dirty="0"/>
              <a:t>It is the area of ​​the leaf surface relative to the unit area of ​​land occupied by the plant.</a:t>
            </a:r>
          </a:p>
          <a:p>
            <a:pPr>
              <a:lnSpc>
                <a:spcPct val="150000"/>
              </a:lnSpc>
            </a:pPr>
            <a:r>
              <a:rPr lang="en-US" sz="2400" dirty="0"/>
              <a:t>7. </a:t>
            </a:r>
            <a:r>
              <a:rPr lang="en-US" sz="2400" b="1" dirty="0"/>
              <a:t>Relative growth rate</a:t>
            </a:r>
            <a:r>
              <a:rPr lang="en-US" sz="2400" dirty="0"/>
              <a:t>:</a:t>
            </a:r>
            <a:br>
              <a:rPr lang="en-US" sz="2400" dirty="0"/>
            </a:br>
            <a:r>
              <a:rPr lang="en-US" sz="2400" dirty="0"/>
              <a:t>It is the accumulated dry weight of the plant per unit of the original weight during a specific time unit.</a:t>
            </a:r>
            <a:br>
              <a:rPr lang="en-US" sz="2400" dirty="0"/>
            </a:br>
            <a:r>
              <a:rPr lang="en-US" sz="2400" dirty="0"/>
              <a:t>8. </a:t>
            </a:r>
            <a:r>
              <a:rPr lang="en-US" sz="2400" b="1" dirty="0"/>
              <a:t>Representational efficiency:</a:t>
            </a:r>
            <a:br>
              <a:rPr lang="en-US" sz="2400" b="1" dirty="0"/>
            </a:br>
            <a:r>
              <a:rPr lang="en-US" sz="2400" dirty="0"/>
              <a:t>It is the accumulated dry weight per unit of leaf area per unit of time. It is not an accurate measure of the efficiency of the photosynthesis process, but it is</a:t>
            </a:r>
            <a:br>
              <a:rPr lang="en-US" sz="2400" dirty="0"/>
            </a:br>
            <a:endParaRPr lang="en-SA" sz="2400" dirty="0"/>
          </a:p>
        </p:txBody>
      </p:sp>
    </p:spTree>
    <p:extLst>
      <p:ext uri="{BB962C8B-B14F-4D97-AF65-F5344CB8AC3E}">
        <p14:creationId xmlns:p14="http://schemas.microsoft.com/office/powerpoint/2010/main" val="34078765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445"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a:extLst>
              <a:ext uri="{FF2B5EF4-FFF2-40B4-BE49-F238E27FC236}">
                <a16:creationId xmlns:a16="http://schemas.microsoft.com/office/drawing/2014/main" id="{0EC3C22B-FE0B-B34B-9ABB-7CF7125C303D}"/>
              </a:ext>
            </a:extLst>
          </p:cNvPr>
          <p:cNvSpPr txBox="1"/>
          <p:nvPr/>
        </p:nvSpPr>
        <p:spPr>
          <a:xfrm>
            <a:off x="179512" y="1196752"/>
            <a:ext cx="8640960" cy="1697068"/>
          </a:xfrm>
          <a:prstGeom prst="rect">
            <a:avLst/>
          </a:prstGeom>
          <a:noFill/>
        </p:spPr>
        <p:txBody>
          <a:bodyPr wrap="square" rtlCol="0">
            <a:spAutoFit/>
          </a:bodyPr>
          <a:lstStyle/>
          <a:p>
            <a:pPr marL="342900" indent="-342900">
              <a:lnSpc>
                <a:spcPct val="150000"/>
              </a:lnSpc>
              <a:buFont typeface="Wingdings" pitchFamily="2" charset="2"/>
              <a:buChar char="Ø"/>
            </a:pPr>
            <a:r>
              <a:rPr lang="en-US" sz="2400" dirty="0"/>
              <a:t>A measure of the increase in the dry weight of the plant, which is the result of the difference between photosynthesis and respiration.</a:t>
            </a:r>
            <a:endParaRPr lang="en-SA" sz="2400" dirty="0"/>
          </a:p>
        </p:txBody>
      </p:sp>
    </p:spTree>
    <p:extLst>
      <p:ext uri="{BB962C8B-B14F-4D97-AF65-F5344CB8AC3E}">
        <p14:creationId xmlns:p14="http://schemas.microsoft.com/office/powerpoint/2010/main" val="34078765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445"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Rectangle 6"/>
          <p:cNvSpPr/>
          <p:nvPr/>
        </p:nvSpPr>
        <p:spPr>
          <a:xfrm>
            <a:off x="-252536" y="67562"/>
            <a:ext cx="9245056" cy="584775"/>
          </a:xfrm>
          <a:prstGeom prst="rect">
            <a:avLst/>
          </a:prstGeom>
          <a:effectLst>
            <a:innerShdw blurRad="114300">
              <a:prstClr val="black"/>
            </a:innerShdw>
          </a:effectLst>
        </p:spPr>
        <p:txBody>
          <a:bodyPr wrap="square">
            <a:spAutoFit/>
          </a:bodyPr>
          <a:lstStyle/>
          <a:p>
            <a:pPr algn="ctr"/>
            <a:r>
              <a:rPr lang="en-US" sz="32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Growth kinetics: whole organs and growth curves</a:t>
            </a:r>
          </a:p>
        </p:txBody>
      </p:sp>
      <p:sp>
        <p:nvSpPr>
          <p:cNvPr id="2" name="TextBox 1">
            <a:extLst>
              <a:ext uri="{FF2B5EF4-FFF2-40B4-BE49-F238E27FC236}">
                <a16:creationId xmlns:a16="http://schemas.microsoft.com/office/drawing/2014/main" id="{BB2BBECE-950A-444D-8938-7181C8CD6CB2}"/>
              </a:ext>
            </a:extLst>
          </p:cNvPr>
          <p:cNvSpPr txBox="1"/>
          <p:nvPr/>
        </p:nvSpPr>
        <p:spPr>
          <a:xfrm>
            <a:off x="295496" y="1052736"/>
            <a:ext cx="8553008" cy="3257174"/>
          </a:xfrm>
          <a:prstGeom prst="rect">
            <a:avLst/>
          </a:prstGeom>
          <a:noFill/>
        </p:spPr>
        <p:txBody>
          <a:bodyPr wrap="square" rtlCol="0">
            <a:spAutoFit/>
          </a:bodyPr>
          <a:lstStyle/>
          <a:p>
            <a:pPr marL="457200" indent="-457200" algn="just">
              <a:lnSpc>
                <a:spcPct val="150000"/>
              </a:lnSpc>
              <a:buFont typeface="Wingdings" pitchFamily="2" charset="2"/>
              <a:buChar char="Ø"/>
            </a:pPr>
            <a:r>
              <a:rPr lang="en-US" sz="2800" dirty="0"/>
              <a:t>The growth curve represents the relationship between the size or weight of the organ versus time. The following figure shows the typical sigmoid curve, i.e. in the form of the letter S. </a:t>
            </a:r>
            <a:r>
              <a:rPr lang="en-US" sz="2800" b="1" dirty="0"/>
              <a:t>The curve reveals three distinct stages of growth:</a:t>
            </a:r>
            <a:endParaRPr lang="en-SA" sz="2600" b="1" dirty="0"/>
          </a:p>
        </p:txBody>
      </p:sp>
    </p:spTree>
    <p:extLst>
      <p:ext uri="{BB962C8B-B14F-4D97-AF65-F5344CB8AC3E}">
        <p14:creationId xmlns:p14="http://schemas.microsoft.com/office/powerpoint/2010/main" val="34078765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445"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Rectangle 6"/>
          <p:cNvSpPr/>
          <p:nvPr/>
        </p:nvSpPr>
        <p:spPr>
          <a:xfrm>
            <a:off x="0" y="58272"/>
            <a:ext cx="9144000" cy="584775"/>
          </a:xfrm>
          <a:prstGeom prst="rect">
            <a:avLst/>
          </a:prstGeom>
          <a:effectLst>
            <a:innerShdw blurRad="114300">
              <a:prstClr val="black"/>
            </a:innerShdw>
          </a:effectLst>
        </p:spPr>
        <p:txBody>
          <a:bodyPr wrap="square">
            <a:spAutoFit/>
          </a:bodyPr>
          <a:lstStyle/>
          <a:p>
            <a:pPr algn="ctr"/>
            <a:r>
              <a:rPr lang="en-US" sz="32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Growth kinetics: whole organs and growth curves</a:t>
            </a:r>
          </a:p>
        </p:txBody>
      </p:sp>
      <p:sp>
        <p:nvSpPr>
          <p:cNvPr id="2" name="TextBox 1">
            <a:extLst>
              <a:ext uri="{FF2B5EF4-FFF2-40B4-BE49-F238E27FC236}">
                <a16:creationId xmlns:a16="http://schemas.microsoft.com/office/drawing/2014/main" id="{68F27341-5CC1-6648-B4AB-CC96D081AD18}"/>
              </a:ext>
            </a:extLst>
          </p:cNvPr>
          <p:cNvSpPr txBox="1"/>
          <p:nvPr/>
        </p:nvSpPr>
        <p:spPr>
          <a:xfrm>
            <a:off x="251520" y="1052736"/>
            <a:ext cx="8640960" cy="4467057"/>
          </a:xfrm>
          <a:prstGeom prst="rect">
            <a:avLst/>
          </a:prstGeom>
          <a:noFill/>
        </p:spPr>
        <p:txBody>
          <a:bodyPr wrap="square" rtlCol="0">
            <a:spAutoFit/>
          </a:bodyPr>
          <a:lstStyle/>
          <a:p>
            <a:pPr>
              <a:lnSpc>
                <a:spcPct val="150000"/>
              </a:lnSpc>
            </a:pPr>
            <a:r>
              <a:rPr lang="en-US" sz="2400" b="1" dirty="0"/>
              <a:t>The first stage is the initial one</a:t>
            </a:r>
            <a:r>
              <a:rPr lang="en-US" sz="2400" dirty="0"/>
              <a:t>, which is the </a:t>
            </a:r>
            <a:r>
              <a:rPr lang="en-US" sz="2400" b="1" dirty="0">
                <a:solidFill>
                  <a:srgbClr val="FF0000"/>
                </a:solidFill>
              </a:rPr>
              <a:t>logarithmic phase</a:t>
            </a:r>
            <a:r>
              <a:rPr lang="en-US" sz="2400" dirty="0"/>
              <a:t>.</a:t>
            </a:r>
            <a:br>
              <a:rPr lang="en-US" sz="2400" dirty="0"/>
            </a:br>
            <a:r>
              <a:rPr lang="en-US" sz="2400" dirty="0"/>
              <a:t>Where the size v increases with time t, i.e., the growth rate is slow at first, but the rate increases continuously and becomes proportional to the size of the living organ.</a:t>
            </a:r>
          </a:p>
          <a:p>
            <a:pPr marL="342900" indent="-342900">
              <a:lnSpc>
                <a:spcPct val="150000"/>
              </a:lnSpc>
              <a:buFont typeface="Wingdings" pitchFamily="2" charset="2"/>
              <a:buChar char="Ø"/>
            </a:pPr>
            <a:r>
              <a:rPr lang="en-US" sz="2400" dirty="0"/>
              <a:t> The larger living organ, the faster the growth.</a:t>
            </a:r>
          </a:p>
          <a:p>
            <a:pPr>
              <a:lnSpc>
                <a:spcPct val="150000"/>
              </a:lnSpc>
            </a:pPr>
            <a:endParaRPr lang="en-US" sz="2400" dirty="0"/>
          </a:p>
          <a:p>
            <a:pPr>
              <a:lnSpc>
                <a:spcPct val="150000"/>
              </a:lnSpc>
            </a:pPr>
            <a:r>
              <a:rPr lang="en-US" sz="2400" b="1" dirty="0"/>
              <a:t>The second stage</a:t>
            </a:r>
            <a:r>
              <a:rPr lang="en-US" sz="2400" dirty="0"/>
              <a:t> is </a:t>
            </a:r>
            <a:r>
              <a:rPr lang="en-US" sz="2400" b="1" dirty="0">
                <a:solidFill>
                  <a:srgbClr val="FF0000"/>
                </a:solidFill>
              </a:rPr>
              <a:t>the linear phase</a:t>
            </a:r>
            <a:r>
              <a:rPr lang="en-US" sz="2400" dirty="0"/>
              <a:t>. The size continues to grow at a constant rate and is usually at its maximum speed for some time.</a:t>
            </a:r>
            <a:endParaRPr lang="en-SA" sz="2400" dirty="0"/>
          </a:p>
        </p:txBody>
      </p:sp>
    </p:spTree>
    <p:extLst>
      <p:ext uri="{BB962C8B-B14F-4D97-AF65-F5344CB8AC3E}">
        <p14:creationId xmlns:p14="http://schemas.microsoft.com/office/powerpoint/2010/main" val="34078765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445"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Rectangle 6"/>
          <p:cNvSpPr/>
          <p:nvPr/>
        </p:nvSpPr>
        <p:spPr>
          <a:xfrm>
            <a:off x="0" y="58272"/>
            <a:ext cx="9144000" cy="584775"/>
          </a:xfrm>
          <a:prstGeom prst="rect">
            <a:avLst/>
          </a:prstGeom>
          <a:effectLst>
            <a:innerShdw blurRad="114300">
              <a:prstClr val="black"/>
            </a:innerShdw>
          </a:effectLst>
        </p:spPr>
        <p:txBody>
          <a:bodyPr wrap="square">
            <a:spAutoFit/>
          </a:bodyPr>
          <a:lstStyle/>
          <a:p>
            <a:pPr algn="ctr"/>
            <a:r>
              <a:rPr lang="en-US" sz="32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Growth kinetics: whole organs and growth curves</a:t>
            </a:r>
          </a:p>
        </p:txBody>
      </p:sp>
      <p:sp>
        <p:nvSpPr>
          <p:cNvPr id="2" name="TextBox 1">
            <a:extLst>
              <a:ext uri="{FF2B5EF4-FFF2-40B4-BE49-F238E27FC236}">
                <a16:creationId xmlns:a16="http://schemas.microsoft.com/office/drawing/2014/main" id="{B85D68B5-24C4-C54F-BFE5-29565CDDD9FA}"/>
              </a:ext>
            </a:extLst>
          </p:cNvPr>
          <p:cNvSpPr txBox="1"/>
          <p:nvPr/>
        </p:nvSpPr>
        <p:spPr>
          <a:xfrm>
            <a:off x="179512" y="1196752"/>
            <a:ext cx="8449900" cy="2805063"/>
          </a:xfrm>
          <a:prstGeom prst="rect">
            <a:avLst/>
          </a:prstGeom>
          <a:noFill/>
        </p:spPr>
        <p:txBody>
          <a:bodyPr wrap="square" rtlCol="0">
            <a:spAutoFit/>
          </a:bodyPr>
          <a:lstStyle/>
          <a:p>
            <a:pPr>
              <a:lnSpc>
                <a:spcPct val="150000"/>
              </a:lnSpc>
            </a:pPr>
            <a:r>
              <a:rPr lang="en-US" sz="2400" b="1" dirty="0"/>
              <a:t>The third stage </a:t>
            </a:r>
            <a:r>
              <a:rPr lang="en-US" sz="2400" dirty="0"/>
              <a:t>is the </a:t>
            </a:r>
            <a:r>
              <a:rPr lang="en-US" sz="2400" b="1" dirty="0">
                <a:solidFill>
                  <a:srgbClr val="FF0000"/>
                </a:solidFill>
              </a:rPr>
              <a:t>senescence phase</a:t>
            </a:r>
            <a:r>
              <a:rPr lang="en-US" sz="2400" dirty="0"/>
              <a:t>, which is characterized by a low growth rate.</a:t>
            </a:r>
          </a:p>
          <a:p>
            <a:pPr marL="342900" indent="-342900">
              <a:lnSpc>
                <a:spcPct val="150000"/>
              </a:lnSpc>
              <a:buFont typeface="Wingdings" pitchFamily="2" charset="2"/>
              <a:buChar char="Ø"/>
            </a:pPr>
            <a:r>
              <a:rPr lang="en-US" sz="2400" dirty="0"/>
              <a:t> it has been noticed a drop in the curve when the plant reaches maturity and enters the senescence phase, as </a:t>
            </a:r>
            <a:r>
              <a:rPr lang="en-US" sz="2400" dirty="0">
                <a:highlight>
                  <a:srgbClr val="FFFF00"/>
                </a:highlight>
              </a:rPr>
              <a:t>the rates of destructive reactions exceed the rates of construction</a:t>
            </a:r>
            <a:r>
              <a:rPr lang="en-US" dirty="0">
                <a:highlight>
                  <a:srgbClr val="FFFF00"/>
                </a:highlight>
              </a:rPr>
              <a:t>.</a:t>
            </a:r>
            <a:endParaRPr lang="en-SA" dirty="0">
              <a:highlight>
                <a:srgbClr val="FFFF00"/>
              </a:highlight>
            </a:endParaRPr>
          </a:p>
        </p:txBody>
      </p:sp>
    </p:spTree>
    <p:extLst>
      <p:ext uri="{BB962C8B-B14F-4D97-AF65-F5344CB8AC3E}">
        <p14:creationId xmlns:p14="http://schemas.microsoft.com/office/powerpoint/2010/main" val="34078765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445"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a:extLst>
              <a:ext uri="{FF2B5EF4-FFF2-40B4-BE49-F238E27FC236}">
                <a16:creationId xmlns:a16="http://schemas.microsoft.com/office/drawing/2014/main" id="{954D8275-CA86-8F48-BAA0-E47EB1134569}"/>
              </a:ext>
            </a:extLst>
          </p:cNvPr>
          <p:cNvSpPr txBox="1"/>
          <p:nvPr/>
        </p:nvSpPr>
        <p:spPr>
          <a:xfrm>
            <a:off x="159438" y="1028343"/>
            <a:ext cx="8957767" cy="4801314"/>
          </a:xfrm>
          <a:prstGeom prst="rect">
            <a:avLst/>
          </a:prstGeom>
          <a:noFill/>
        </p:spPr>
        <p:txBody>
          <a:bodyPr wrap="square" rtlCol="0">
            <a:spAutoFit/>
          </a:bodyPr>
          <a:lstStyle/>
          <a:p>
            <a:pPr marL="342900" indent="-342900">
              <a:lnSpc>
                <a:spcPct val="150000"/>
              </a:lnSpc>
              <a:buFont typeface="Wingdings" pitchFamily="2" charset="2"/>
              <a:buChar char="Ø"/>
            </a:pPr>
            <a:r>
              <a:rPr lang="en-US" sz="2400" dirty="0"/>
              <a:t>In the lag phase, also known as the stagnation or </a:t>
            </a:r>
            <a:r>
              <a:rPr lang="en-US" sz="2400" b="1" dirty="0">
                <a:solidFill>
                  <a:schemeClr val="accent2"/>
                </a:solidFill>
              </a:rPr>
              <a:t>slow growth </a:t>
            </a:r>
            <a:r>
              <a:rPr lang="en-US" sz="2400" dirty="0"/>
              <a:t>phase, then comes the log phase, also known as the logarithmic growth phase, which is characterized by </a:t>
            </a:r>
            <a:r>
              <a:rPr lang="en-US" sz="2400" b="1" dirty="0">
                <a:solidFill>
                  <a:schemeClr val="accent2"/>
                </a:solidFill>
              </a:rPr>
              <a:t>rapid growth</a:t>
            </a:r>
            <a:r>
              <a:rPr lang="en-US" sz="2400" dirty="0"/>
              <a:t>.</a:t>
            </a:r>
          </a:p>
          <a:p>
            <a:pPr marL="342900" indent="-342900">
              <a:lnSpc>
                <a:spcPct val="150000"/>
              </a:lnSpc>
              <a:buFont typeface="Wingdings" pitchFamily="2" charset="2"/>
              <a:buChar char="Ø"/>
            </a:pPr>
            <a:r>
              <a:rPr lang="en-US" sz="2400" dirty="0"/>
              <a:t>Then it ends with a third phase, which is the </a:t>
            </a:r>
            <a:r>
              <a:rPr lang="en-US" sz="2400" b="1" dirty="0"/>
              <a:t>stationary phase</a:t>
            </a:r>
            <a:r>
              <a:rPr lang="en-US" sz="2400" dirty="0"/>
              <a:t>, where there is </a:t>
            </a:r>
            <a:r>
              <a:rPr lang="en-US" sz="2400" dirty="0">
                <a:highlight>
                  <a:srgbClr val="FFFF00"/>
                </a:highlight>
              </a:rPr>
              <a:t>a balance between the number of dividing cells and the number of dead cells</a:t>
            </a:r>
            <a:r>
              <a:rPr lang="en-US" sz="2400" dirty="0"/>
              <a:t>.</a:t>
            </a:r>
          </a:p>
          <a:p>
            <a:pPr marL="342900" indent="-342900">
              <a:lnSpc>
                <a:spcPct val="150000"/>
              </a:lnSpc>
              <a:buFont typeface="Wingdings" pitchFamily="2" charset="2"/>
              <a:buChar char="Ø"/>
            </a:pPr>
            <a:r>
              <a:rPr lang="en-US" sz="2400" dirty="0"/>
              <a:t>Finally, senescence occurs when the balance is disturbed and the number of dead cells exceeds the number of dividing cells.</a:t>
            </a:r>
          </a:p>
          <a:p>
            <a:endParaRPr lang="en-SA" dirty="0"/>
          </a:p>
        </p:txBody>
      </p:sp>
    </p:spTree>
    <p:extLst>
      <p:ext uri="{BB962C8B-B14F-4D97-AF65-F5344CB8AC3E}">
        <p14:creationId xmlns:p14="http://schemas.microsoft.com/office/powerpoint/2010/main" val="34078765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445"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4">
            <a:extLst>
              <a:ext uri="{FF2B5EF4-FFF2-40B4-BE49-F238E27FC236}">
                <a16:creationId xmlns:a16="http://schemas.microsoft.com/office/drawing/2014/main" id="{63CF7DE9-D33F-744B-838E-876019CF4CA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1600" y="1052736"/>
            <a:ext cx="6434956" cy="3960440"/>
          </a:xfrm>
          <a:prstGeom prst="rect">
            <a:avLst/>
          </a:prstGeom>
        </p:spPr>
      </p:pic>
      <p:sp>
        <p:nvSpPr>
          <p:cNvPr id="8" name="TextBox 7">
            <a:extLst>
              <a:ext uri="{FF2B5EF4-FFF2-40B4-BE49-F238E27FC236}">
                <a16:creationId xmlns:a16="http://schemas.microsoft.com/office/drawing/2014/main" id="{0C428CF3-1ECE-0845-BA43-12F8092C11A5}"/>
              </a:ext>
            </a:extLst>
          </p:cNvPr>
          <p:cNvSpPr txBox="1"/>
          <p:nvPr/>
        </p:nvSpPr>
        <p:spPr>
          <a:xfrm>
            <a:off x="1223628" y="5229200"/>
            <a:ext cx="5930900" cy="261610"/>
          </a:xfrm>
          <a:prstGeom prst="rect">
            <a:avLst/>
          </a:prstGeom>
          <a:noFill/>
        </p:spPr>
        <p:txBody>
          <a:bodyPr wrap="square" rtlCol="0">
            <a:spAutoFit/>
          </a:bodyPr>
          <a:lstStyle/>
          <a:p>
            <a:r>
              <a:rPr lang="en-US" sz="1100" dirty="0"/>
              <a:t>chrome-extension://</a:t>
            </a:r>
            <a:r>
              <a:rPr lang="en-US" sz="1100" dirty="0" err="1"/>
              <a:t>efaidnbmnnnibpcajpcglclefindmkaj</a:t>
            </a:r>
            <a:r>
              <a:rPr lang="en-US" sz="1100" dirty="0"/>
              <a:t>/http://</a:t>
            </a:r>
            <a:r>
              <a:rPr lang="en-US" sz="1100" dirty="0" err="1"/>
              <a:t>eagri.org</a:t>
            </a:r>
            <a:r>
              <a:rPr lang="en-US" sz="1100" dirty="0"/>
              <a:t>/eagri50/PPHY261/lec18.pdf</a:t>
            </a:r>
            <a:endParaRPr lang="en-SA" sz="1100" dirty="0"/>
          </a:p>
        </p:txBody>
      </p:sp>
    </p:spTree>
    <p:extLst>
      <p:ext uri="{BB962C8B-B14F-4D97-AF65-F5344CB8AC3E}">
        <p14:creationId xmlns:p14="http://schemas.microsoft.com/office/powerpoint/2010/main" val="34078765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445"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85863" y="834749"/>
            <a:ext cx="8964488" cy="4231415"/>
          </a:xfrm>
          <a:prstGeom prst="rect">
            <a:avLst/>
          </a:prstGeom>
        </p:spPr>
        <p:txBody>
          <a:bodyPr wrap="square">
            <a:spAutoFit/>
          </a:bodyPr>
          <a:lstStyle/>
          <a:p>
            <a:pPr lvl="1" indent="-457200" algn="just">
              <a:lnSpc>
                <a:spcPct val="150000"/>
              </a:lnSpc>
              <a:buFont typeface="Wingdings" pitchFamily="2" charset="2"/>
              <a:buChar char="Ø"/>
            </a:pPr>
            <a:r>
              <a:rPr lang="en-US" sz="2600" dirty="0"/>
              <a:t>When estimating growth during the different stages of plant growth by estimating the dry weight and drawing it in the form of </a:t>
            </a:r>
            <a:r>
              <a:rPr lang="en-US" sz="2600" b="1" dirty="0"/>
              <a:t>an S-shaped curve</a:t>
            </a:r>
            <a:r>
              <a:rPr lang="en-US" sz="2600" dirty="0"/>
              <a:t>, where the growth rate increases greatly and at a nearly constant rate during the vegetative growth stage, then decreases during the flowering and fruiting stage, and the dry weight may decrease during the aging stage.</a:t>
            </a:r>
            <a:endParaRPr lang="en-AU" sz="2600" dirty="0"/>
          </a:p>
        </p:txBody>
      </p:sp>
    </p:spTree>
    <p:extLst>
      <p:ext uri="{BB962C8B-B14F-4D97-AF65-F5344CB8AC3E}">
        <p14:creationId xmlns:p14="http://schemas.microsoft.com/office/powerpoint/2010/main" val="34078765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445"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a:extLst>
              <a:ext uri="{FF2B5EF4-FFF2-40B4-BE49-F238E27FC236}">
                <a16:creationId xmlns:a16="http://schemas.microsoft.com/office/drawing/2014/main" id="{3E82620E-046E-F947-A2B9-A47948C156A6}"/>
              </a:ext>
            </a:extLst>
          </p:cNvPr>
          <p:cNvSpPr txBox="1"/>
          <p:nvPr/>
        </p:nvSpPr>
        <p:spPr>
          <a:xfrm>
            <a:off x="-12626" y="980728"/>
            <a:ext cx="9141555" cy="5021055"/>
          </a:xfrm>
          <a:prstGeom prst="rect">
            <a:avLst/>
          </a:prstGeom>
          <a:noFill/>
        </p:spPr>
        <p:txBody>
          <a:bodyPr wrap="square" rtlCol="0">
            <a:spAutoFit/>
          </a:bodyPr>
          <a:lstStyle/>
          <a:p>
            <a:pPr marL="342900" indent="-342900">
              <a:lnSpc>
                <a:spcPct val="150000"/>
              </a:lnSpc>
              <a:buFont typeface="Wingdings" pitchFamily="2" charset="2"/>
              <a:buChar char="Ø"/>
            </a:pPr>
            <a:r>
              <a:rPr lang="en-US" sz="2400" dirty="0"/>
              <a:t>The vegetative growth stage is called the Grand period of growth and varies according to the type of plant. It may last several weeks in some annual plants such as barley, and extend to several months in other plants such as oranges.</a:t>
            </a:r>
          </a:p>
          <a:p>
            <a:pPr marL="342900" indent="-342900">
              <a:lnSpc>
                <a:spcPct val="150000"/>
              </a:lnSpc>
              <a:buFont typeface="Wingdings" pitchFamily="2" charset="2"/>
              <a:buChar char="Ø"/>
            </a:pPr>
            <a:r>
              <a:rPr lang="en-US" sz="2400" dirty="0"/>
              <a:t>It has been noted that removing newly formed flowers and fruits helps to continue vegetative growth in many plants. For example, in tomatoes, the vegetative growth rate decreases after the formation of the fruits, but if the fruits are removed, the plant grows vegetatively for a longer period.</a:t>
            </a:r>
          </a:p>
        </p:txBody>
      </p:sp>
    </p:spTree>
    <p:extLst>
      <p:ext uri="{BB962C8B-B14F-4D97-AF65-F5344CB8AC3E}">
        <p14:creationId xmlns:p14="http://schemas.microsoft.com/office/powerpoint/2010/main" val="34078765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445"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2" descr="growth-fig-3">
            <a:extLst>
              <a:ext uri="{FF2B5EF4-FFF2-40B4-BE49-F238E27FC236}">
                <a16:creationId xmlns:a16="http://schemas.microsoft.com/office/drawing/2014/main" id="{31A57DD2-B0C2-F94F-90F7-78660A076051}"/>
              </a:ext>
            </a:extLst>
          </p:cNvPr>
          <p:cNvPicPr>
            <a:picLocks noChangeAspect="1" noChangeArrowheads="1"/>
          </p:cNvPicPr>
          <p:nvPr/>
        </p:nvPicPr>
        <p:blipFill>
          <a:blip r:embed="rId3" cstate="print"/>
          <a:srcRect/>
          <a:stretch>
            <a:fillRect/>
          </a:stretch>
        </p:blipFill>
        <p:spPr bwMode="auto">
          <a:xfrm>
            <a:off x="683568" y="1124744"/>
            <a:ext cx="7172584" cy="5475312"/>
          </a:xfrm>
          <a:prstGeom prst="rect">
            <a:avLst/>
          </a:prstGeom>
          <a:noFill/>
        </p:spPr>
      </p:pic>
    </p:spTree>
    <p:extLst>
      <p:ext uri="{BB962C8B-B14F-4D97-AF65-F5344CB8AC3E}">
        <p14:creationId xmlns:p14="http://schemas.microsoft.com/office/powerpoint/2010/main" val="34078765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2">
            <a:extLst>
              <a:ext uri="{FF2B5EF4-FFF2-40B4-BE49-F238E27FC236}">
                <a16:creationId xmlns:a16="http://schemas.microsoft.com/office/drawing/2014/main" id="{AD3B3EF7-FBC7-492F-9055-FA2E3D2A77D9}"/>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10715" y="296652"/>
            <a:ext cx="8722570" cy="6264696"/>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4" name="Rectangle 3"/>
          <p:cNvSpPr/>
          <p:nvPr/>
        </p:nvSpPr>
        <p:spPr>
          <a:xfrm>
            <a:off x="332509" y="501635"/>
            <a:ext cx="8487963" cy="1081002"/>
          </a:xfrm>
          <a:prstGeom prst="rect">
            <a:avLst/>
          </a:prstGeom>
        </p:spPr>
        <p:txBody>
          <a:bodyPr wrap="square">
            <a:spAutoFit/>
          </a:bodyPr>
          <a:lstStyle/>
          <a:p>
            <a:pPr algn="ctr">
              <a:lnSpc>
                <a:spcPct val="150000"/>
              </a:lnSpc>
            </a:pPr>
            <a:r>
              <a:rPr lang="en-US" sz="4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Lecture 2</a:t>
            </a:r>
            <a:endParaRPr lang="ar-EG" sz="4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 name="TextBox 1">
            <a:extLst>
              <a:ext uri="{FF2B5EF4-FFF2-40B4-BE49-F238E27FC236}">
                <a16:creationId xmlns:a16="http://schemas.microsoft.com/office/drawing/2014/main" id="{CAA2FB38-3344-6A4D-A082-7B549B29E354}"/>
              </a:ext>
            </a:extLst>
          </p:cNvPr>
          <p:cNvSpPr txBox="1"/>
          <p:nvPr/>
        </p:nvSpPr>
        <p:spPr>
          <a:xfrm>
            <a:off x="1763688" y="2708920"/>
            <a:ext cx="5932714" cy="984885"/>
          </a:xfrm>
          <a:prstGeom prst="rect">
            <a:avLst/>
          </a:prstGeom>
          <a:noFill/>
        </p:spPr>
        <p:txBody>
          <a:bodyPr wrap="none" rtlCol="0">
            <a:spAutoFit/>
          </a:bodyPr>
          <a:lstStyle/>
          <a:p>
            <a:r>
              <a:rPr lang="en-US" sz="4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The measurement growth </a:t>
            </a:r>
          </a:p>
          <a:p>
            <a:endParaRPr lang="en-SA" dirty="0"/>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445"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a:extLst>
              <a:ext uri="{FF2B5EF4-FFF2-40B4-BE49-F238E27FC236}">
                <a16:creationId xmlns:a16="http://schemas.microsoft.com/office/drawing/2014/main" id="{01F9FE11-3557-8948-BAE5-2EF2E00053DA}"/>
              </a:ext>
            </a:extLst>
          </p:cNvPr>
          <p:cNvSpPr txBox="1"/>
          <p:nvPr/>
        </p:nvSpPr>
        <p:spPr>
          <a:xfrm>
            <a:off x="179511" y="854278"/>
            <a:ext cx="8964489" cy="7017306"/>
          </a:xfrm>
          <a:prstGeom prst="rect">
            <a:avLst/>
          </a:prstGeom>
          <a:noFill/>
        </p:spPr>
        <p:txBody>
          <a:bodyPr wrap="square" rtlCol="0">
            <a:spAutoFit/>
          </a:bodyPr>
          <a:lstStyle/>
          <a:p>
            <a:pPr>
              <a:lnSpc>
                <a:spcPct val="150000"/>
              </a:lnSpc>
            </a:pPr>
            <a:r>
              <a:rPr lang="en-US" sz="2400" dirty="0"/>
              <a:t>Plant growth is controlled by:</a:t>
            </a:r>
          </a:p>
          <a:p>
            <a:pPr marL="342900" indent="-342900">
              <a:lnSpc>
                <a:spcPct val="150000"/>
              </a:lnSpc>
              <a:buFont typeface="Wingdings" pitchFamily="2" charset="2"/>
              <a:buChar char="Ø"/>
            </a:pPr>
            <a:r>
              <a:rPr lang="en-US" sz="2400" b="1" dirty="0">
                <a:solidFill>
                  <a:schemeClr val="accent2"/>
                </a:solidFill>
              </a:rPr>
              <a:t>Genetic factors:</a:t>
            </a:r>
            <a:br>
              <a:rPr lang="en-US" sz="2400" b="1" dirty="0">
                <a:solidFill>
                  <a:schemeClr val="accent2"/>
                </a:solidFill>
              </a:rPr>
            </a:br>
            <a:r>
              <a:rPr lang="en-US" sz="2400" dirty="0"/>
              <a:t>For example, there are very short strains in corn plants and other long strains, due to the difference in genetic makeup in beans, peas, etc.</a:t>
            </a:r>
          </a:p>
          <a:p>
            <a:pPr marL="342900" indent="-342900">
              <a:lnSpc>
                <a:spcPct val="150000"/>
              </a:lnSpc>
              <a:buFont typeface="Wingdings" pitchFamily="2" charset="2"/>
              <a:buChar char="Ø"/>
            </a:pPr>
            <a:r>
              <a:rPr lang="en-US" sz="2400" b="1" dirty="0">
                <a:solidFill>
                  <a:schemeClr val="accent2"/>
                </a:solidFill>
              </a:rPr>
              <a:t>Environmental factors:</a:t>
            </a:r>
            <a:br>
              <a:rPr lang="en-US" sz="2400" b="1" dirty="0">
                <a:solidFill>
                  <a:schemeClr val="accent2"/>
                </a:solidFill>
              </a:rPr>
            </a:br>
            <a:r>
              <a:rPr lang="en-US" sz="2400" dirty="0"/>
              <a:t>Among the environmental factors:</a:t>
            </a:r>
            <a:br>
              <a:rPr lang="en-US" sz="2400" dirty="0"/>
            </a:br>
            <a:r>
              <a:rPr lang="en-US" sz="2400" dirty="0"/>
              <a:t>1. Climatic factors: such as light, temperature, water, harmful or important gases, and wind.</a:t>
            </a:r>
            <a:br>
              <a:rPr lang="en-US" sz="2400" dirty="0"/>
            </a:br>
            <a:r>
              <a:rPr lang="en-US" sz="2400" dirty="0"/>
              <a:t>2. Soil factors: soil texture, organic matter, pH, and mineral elements.</a:t>
            </a:r>
            <a:br>
              <a:rPr lang="en-US" sz="2400" dirty="0"/>
            </a:br>
            <a:r>
              <a:rPr lang="en-US" sz="2400" dirty="0"/>
              <a:t>.</a:t>
            </a:r>
          </a:p>
          <a:p>
            <a:endParaRPr lang="en-SA" dirty="0"/>
          </a:p>
        </p:txBody>
      </p:sp>
      <p:sp>
        <p:nvSpPr>
          <p:cNvPr id="8" name="TextBox 7">
            <a:extLst>
              <a:ext uri="{FF2B5EF4-FFF2-40B4-BE49-F238E27FC236}">
                <a16:creationId xmlns:a16="http://schemas.microsoft.com/office/drawing/2014/main" id="{5171EB7F-EFBC-4946-8242-B8CC83B08664}"/>
              </a:ext>
            </a:extLst>
          </p:cNvPr>
          <p:cNvSpPr txBox="1"/>
          <p:nvPr/>
        </p:nvSpPr>
        <p:spPr>
          <a:xfrm>
            <a:off x="1619672" y="125968"/>
            <a:ext cx="5904656" cy="584775"/>
          </a:xfrm>
          <a:prstGeom prst="rect">
            <a:avLst/>
          </a:prstGeom>
          <a:noFill/>
        </p:spPr>
        <p:txBody>
          <a:bodyPr wrap="square">
            <a:spAutoFit/>
          </a:bodyPr>
          <a:lstStyle/>
          <a:p>
            <a:pPr algn="ctr"/>
            <a:r>
              <a:rPr lang="en-US" sz="32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Factors affecting plant growth: </a:t>
            </a:r>
          </a:p>
        </p:txBody>
      </p:sp>
    </p:spTree>
    <p:extLst>
      <p:ext uri="{BB962C8B-B14F-4D97-AF65-F5344CB8AC3E}">
        <p14:creationId xmlns:p14="http://schemas.microsoft.com/office/powerpoint/2010/main" val="34078765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445"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a:extLst>
              <a:ext uri="{FF2B5EF4-FFF2-40B4-BE49-F238E27FC236}">
                <a16:creationId xmlns:a16="http://schemas.microsoft.com/office/drawing/2014/main" id="{0AAC0E06-0402-8E41-BF6A-2856D0F95295}"/>
              </a:ext>
            </a:extLst>
          </p:cNvPr>
          <p:cNvSpPr txBox="1"/>
          <p:nvPr/>
        </p:nvSpPr>
        <p:spPr>
          <a:xfrm>
            <a:off x="179512" y="1196752"/>
            <a:ext cx="8515914" cy="5575052"/>
          </a:xfrm>
          <a:prstGeom prst="rect">
            <a:avLst/>
          </a:prstGeom>
          <a:noFill/>
        </p:spPr>
        <p:txBody>
          <a:bodyPr wrap="square" rtlCol="0">
            <a:spAutoFit/>
          </a:bodyPr>
          <a:lstStyle/>
          <a:p>
            <a:pPr>
              <a:lnSpc>
                <a:spcPct val="150000"/>
              </a:lnSpc>
            </a:pPr>
            <a:r>
              <a:rPr lang="en-US" sz="2400" dirty="0"/>
              <a:t>3. Biological factors: weeds, insects, and terrestrial organisms (root nodule bacteria) that fix atmospheric nitrogen.</a:t>
            </a:r>
          </a:p>
          <a:p>
            <a:pPr marL="342900" indent="-342900">
              <a:lnSpc>
                <a:spcPct val="150000"/>
              </a:lnSpc>
              <a:buFont typeface="Wingdings" pitchFamily="2" charset="2"/>
              <a:buChar char="Ø"/>
            </a:pPr>
            <a:r>
              <a:rPr lang="en-US" sz="2400" b="1" dirty="0">
                <a:solidFill>
                  <a:schemeClr val="accent2"/>
                </a:solidFill>
              </a:rPr>
              <a:t>Internal factors:</a:t>
            </a:r>
          </a:p>
          <a:p>
            <a:pPr>
              <a:lnSpc>
                <a:spcPct val="150000"/>
              </a:lnSpc>
            </a:pPr>
            <a:r>
              <a:rPr lang="en-US" sz="2400" dirty="0"/>
              <a:t>1- Rate of photosynthesis</a:t>
            </a:r>
          </a:p>
          <a:p>
            <a:pPr>
              <a:lnSpc>
                <a:spcPct val="150000"/>
              </a:lnSpc>
            </a:pPr>
            <a:r>
              <a:rPr lang="en-US" sz="2400" dirty="0"/>
              <a:t>2- Respiration</a:t>
            </a:r>
          </a:p>
          <a:p>
            <a:pPr>
              <a:lnSpc>
                <a:spcPct val="150000"/>
              </a:lnSpc>
            </a:pPr>
            <a:r>
              <a:rPr lang="en-US" sz="2400" dirty="0"/>
              <a:t>3- Plant content of pigments, whether chlorophyll or other pigments.</a:t>
            </a:r>
          </a:p>
          <a:p>
            <a:pPr>
              <a:lnSpc>
                <a:spcPct val="150000"/>
              </a:lnSpc>
            </a:pPr>
            <a:r>
              <a:rPr lang="en-US" sz="2400" dirty="0"/>
              <a:t>4- Direct effects of the gene.</a:t>
            </a:r>
          </a:p>
          <a:p>
            <a:pPr>
              <a:lnSpc>
                <a:spcPct val="150000"/>
              </a:lnSpc>
            </a:pPr>
            <a:r>
              <a:rPr lang="en-US" sz="2400" dirty="0"/>
              <a:t>5- Distribution of photosynthesis products and nitrogen to plant organs</a:t>
            </a:r>
          </a:p>
        </p:txBody>
      </p:sp>
      <p:sp>
        <p:nvSpPr>
          <p:cNvPr id="7" name="TextBox 6">
            <a:extLst>
              <a:ext uri="{FF2B5EF4-FFF2-40B4-BE49-F238E27FC236}">
                <a16:creationId xmlns:a16="http://schemas.microsoft.com/office/drawing/2014/main" id="{274B9580-2F0B-FD4E-929D-E9FD11CC367B}"/>
              </a:ext>
            </a:extLst>
          </p:cNvPr>
          <p:cNvSpPr txBox="1"/>
          <p:nvPr/>
        </p:nvSpPr>
        <p:spPr>
          <a:xfrm>
            <a:off x="2082458" y="233690"/>
            <a:ext cx="4710022" cy="523220"/>
          </a:xfrm>
          <a:prstGeom prst="rect">
            <a:avLst/>
          </a:prstGeom>
          <a:noFill/>
        </p:spPr>
        <p:txBody>
          <a:bodyPr wrap="square">
            <a:spAutoFit/>
          </a:bodyPr>
          <a:lstStyle/>
          <a:p>
            <a:pPr algn="ctr"/>
            <a:r>
              <a:rPr lang="en-US" sz="2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Factors affecting plant growth: </a:t>
            </a:r>
          </a:p>
        </p:txBody>
      </p:sp>
    </p:spTree>
    <p:extLst>
      <p:ext uri="{BB962C8B-B14F-4D97-AF65-F5344CB8AC3E}">
        <p14:creationId xmlns:p14="http://schemas.microsoft.com/office/powerpoint/2010/main" val="34078765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445"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TextBox 11">
            <a:extLst>
              <a:ext uri="{FF2B5EF4-FFF2-40B4-BE49-F238E27FC236}">
                <a16:creationId xmlns:a16="http://schemas.microsoft.com/office/drawing/2014/main" id="{B7192DA3-A99E-2942-B774-3BFE3FFAAE2A}"/>
              </a:ext>
            </a:extLst>
          </p:cNvPr>
          <p:cNvSpPr txBox="1"/>
          <p:nvPr/>
        </p:nvSpPr>
        <p:spPr>
          <a:xfrm>
            <a:off x="251520" y="909872"/>
            <a:ext cx="8892480" cy="3451394"/>
          </a:xfrm>
          <a:prstGeom prst="rect">
            <a:avLst/>
          </a:prstGeom>
          <a:noFill/>
        </p:spPr>
        <p:txBody>
          <a:bodyPr wrap="square">
            <a:spAutoFit/>
          </a:bodyPr>
          <a:lstStyle/>
          <a:p>
            <a:pPr marL="457200" indent="-457200">
              <a:lnSpc>
                <a:spcPct val="150000"/>
              </a:lnSpc>
              <a:buFont typeface="Wingdings" pitchFamily="2" charset="2"/>
              <a:buChar char="Ø"/>
            </a:pPr>
            <a:r>
              <a:rPr lang="en-US" sz="2800" b="1" dirty="0"/>
              <a:t>some factors such as:</a:t>
            </a:r>
          </a:p>
          <a:p>
            <a:pPr>
              <a:lnSpc>
                <a:spcPct val="150000"/>
              </a:lnSpc>
            </a:pPr>
            <a:r>
              <a:rPr lang="en-US" sz="2400" b="1" dirty="0"/>
              <a:t>1- Temperature:</a:t>
            </a:r>
          </a:p>
          <a:p>
            <a:pPr>
              <a:lnSpc>
                <a:spcPct val="150000"/>
              </a:lnSpc>
            </a:pPr>
            <a:r>
              <a:rPr lang="en-US" sz="2400" dirty="0"/>
              <a:t>The optimal temperatures for vegetative growth vary depending on the plant and its environment. For </a:t>
            </a:r>
            <a:r>
              <a:rPr lang="en-US" sz="2400" b="1" dirty="0"/>
              <a:t>polar plants</a:t>
            </a:r>
            <a:r>
              <a:rPr lang="en-US" sz="2400" dirty="0"/>
              <a:t>, they reach 10 m, while for </a:t>
            </a:r>
            <a:r>
              <a:rPr lang="en-US" sz="2400" b="1" dirty="0"/>
              <a:t>temperate plants </a:t>
            </a:r>
            <a:r>
              <a:rPr lang="en-US" sz="2400" dirty="0"/>
              <a:t>they range from 25-30 m, and for tropical plants might  increase.</a:t>
            </a:r>
          </a:p>
        </p:txBody>
      </p:sp>
    </p:spTree>
    <p:extLst>
      <p:ext uri="{BB962C8B-B14F-4D97-AF65-F5344CB8AC3E}">
        <p14:creationId xmlns:p14="http://schemas.microsoft.com/office/powerpoint/2010/main" val="34078765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20C986B-75D5-AA44-9ED7-B3DCC7470772}"/>
              </a:ext>
            </a:extLst>
          </p:cNvPr>
          <p:cNvSpPr>
            <a:spLocks noGrp="1"/>
          </p:cNvSpPr>
          <p:nvPr>
            <p:ph idx="1"/>
          </p:nvPr>
        </p:nvSpPr>
        <p:spPr>
          <a:xfrm>
            <a:off x="467544" y="620688"/>
            <a:ext cx="8676456" cy="5268243"/>
          </a:xfrm>
        </p:spPr>
        <p:txBody>
          <a:bodyPr/>
          <a:lstStyle/>
          <a:p>
            <a:pPr marL="0" indent="0">
              <a:lnSpc>
                <a:spcPct val="150000"/>
              </a:lnSpc>
              <a:buNone/>
            </a:pPr>
            <a:r>
              <a:rPr lang="en-US" sz="2400" b="1" dirty="0"/>
              <a:t>2. Light:</a:t>
            </a:r>
          </a:p>
          <a:p>
            <a:pPr>
              <a:lnSpc>
                <a:spcPct val="150000"/>
              </a:lnSpc>
              <a:buFont typeface="Wingdings" pitchFamily="2" charset="2"/>
              <a:buChar char="Ø"/>
            </a:pPr>
            <a:r>
              <a:rPr lang="en-US" sz="2400" dirty="0"/>
              <a:t>Light has a direct effect on the different stages of growth. If the seedlings grow far from light, they appear white or yellow, and their stems are long and bear small-bladed leaves. </a:t>
            </a:r>
          </a:p>
          <a:p>
            <a:pPr>
              <a:lnSpc>
                <a:spcPct val="150000"/>
              </a:lnSpc>
              <a:buFont typeface="Wingdings" pitchFamily="2" charset="2"/>
              <a:buChar char="Ø"/>
            </a:pPr>
            <a:r>
              <a:rPr lang="en-US" sz="2400" dirty="0"/>
              <a:t>These contain a small percentage of mechanical tissue, so they appear weak and worn out and are known as </a:t>
            </a:r>
            <a:r>
              <a:rPr lang="en-US" sz="2400" b="1" dirty="0"/>
              <a:t>dark pallor</a:t>
            </a:r>
            <a:r>
              <a:rPr lang="en-US" sz="2400" dirty="0"/>
              <a:t>. As for the effect of the type of light on growth, the overall growth of the plant is in the </a:t>
            </a:r>
            <a:r>
              <a:rPr lang="en-US" sz="2400" b="1" dirty="0"/>
              <a:t>full spectrum of light</a:t>
            </a:r>
            <a:r>
              <a:rPr lang="en-US" sz="2400" dirty="0"/>
              <a:t>. </a:t>
            </a:r>
            <a:endParaRPr lang="en-SA" sz="2400" dirty="0"/>
          </a:p>
          <a:p>
            <a:pPr marL="0" indent="0">
              <a:lnSpc>
                <a:spcPct val="150000"/>
              </a:lnSpc>
              <a:buNone/>
            </a:pPr>
            <a:endParaRPr lang="en-SA" sz="2400" dirty="0"/>
          </a:p>
        </p:txBody>
      </p:sp>
    </p:spTree>
    <p:extLst>
      <p:ext uri="{BB962C8B-B14F-4D97-AF65-F5344CB8AC3E}">
        <p14:creationId xmlns:p14="http://schemas.microsoft.com/office/powerpoint/2010/main" val="8337655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C4F8F52-C994-FD49-9392-F5BCCDB209B7}"/>
              </a:ext>
            </a:extLst>
          </p:cNvPr>
          <p:cNvSpPr txBox="1"/>
          <p:nvPr/>
        </p:nvSpPr>
        <p:spPr>
          <a:xfrm>
            <a:off x="179512" y="476672"/>
            <a:ext cx="8350370" cy="2805063"/>
          </a:xfrm>
          <a:prstGeom prst="rect">
            <a:avLst/>
          </a:prstGeom>
          <a:noFill/>
        </p:spPr>
        <p:txBody>
          <a:bodyPr wrap="square" rtlCol="0">
            <a:spAutoFit/>
          </a:bodyPr>
          <a:lstStyle/>
          <a:p>
            <a:pPr>
              <a:lnSpc>
                <a:spcPct val="150000"/>
              </a:lnSpc>
            </a:pPr>
            <a:r>
              <a:rPr lang="en-US" sz="2400" b="1" dirty="0"/>
              <a:t>3. Water:</a:t>
            </a:r>
            <a:r>
              <a:rPr lang="en-US" sz="2400" dirty="0"/>
              <a:t> Water deficiency leads to stunting or </a:t>
            </a:r>
            <a:r>
              <a:rPr lang="en-US" sz="2400" b="1" dirty="0"/>
              <a:t>stopping growth</a:t>
            </a:r>
            <a:r>
              <a:rPr lang="en-US" sz="2400" dirty="0"/>
              <a:t>. On the contrary, an increase in the water percentage may lead to a significant expansion of the cell walls as a result of an </a:t>
            </a:r>
            <a:r>
              <a:rPr lang="en-US" sz="2400" b="1" dirty="0"/>
              <a:t>abnormally high turgor pressure</a:t>
            </a:r>
            <a:r>
              <a:rPr lang="en-US" sz="2400" dirty="0"/>
              <a:t>, so leaf growth is weak and the stage of senescence in the tissues is delayed.</a:t>
            </a:r>
            <a:endParaRPr lang="en-SA" sz="2400" dirty="0"/>
          </a:p>
        </p:txBody>
      </p:sp>
    </p:spTree>
    <p:extLst>
      <p:ext uri="{BB962C8B-B14F-4D97-AF65-F5344CB8AC3E}">
        <p14:creationId xmlns:p14="http://schemas.microsoft.com/office/powerpoint/2010/main" val="7180321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590872" y="1268760"/>
            <a:ext cx="8229600" cy="2451794"/>
          </a:xfrm>
          <a:prstGeom prst="rect">
            <a:avLst/>
          </a:prstGeom>
        </p:spPr>
        <p:txBody>
          <a:bodyPr/>
          <a:lstStyle/>
          <a:p>
            <a:pPr marL="0" marR="0" lvl="0" indent="0" algn="ctr" defTabSz="914400" rtl="0" eaLnBrk="1" fontAlgn="base" latinLnBrk="0" hangingPunct="1">
              <a:lnSpc>
                <a:spcPct val="150000"/>
              </a:lnSpc>
              <a:spcBef>
                <a:spcPct val="0"/>
              </a:spcBef>
              <a:spcAft>
                <a:spcPct val="0"/>
              </a:spcAft>
              <a:buClrTx/>
              <a:buSzTx/>
              <a:buFontTx/>
              <a:buNone/>
              <a:tabLst/>
              <a:defRPr/>
            </a:pPr>
            <a:r>
              <a:rPr kumimoji="0" lang="en-US" altLang="en-US" sz="8000" b="1" i="0" u="none" strike="noStrike" kern="1200" cap="none" spc="0" normalizeH="0" baseline="0" noProof="0" dirty="0">
                <a:ln>
                  <a:noFill/>
                </a:ln>
                <a:solidFill>
                  <a:srgbClr val="008000"/>
                </a:solidFill>
                <a:effectLst/>
                <a:uLnTx/>
                <a:uFillTx/>
                <a:latin typeface="Comic Sans MS" pitchFamily="66" charset="0"/>
                <a:ea typeface="+mj-ea"/>
                <a:cs typeface="+mj-cs"/>
              </a:rPr>
              <a:t>Any</a:t>
            </a:r>
          </a:p>
          <a:p>
            <a:pPr marL="0" marR="0" lvl="0" indent="0" algn="ctr" defTabSz="914400" rtl="0" eaLnBrk="1" fontAlgn="base" latinLnBrk="0" hangingPunct="1">
              <a:lnSpc>
                <a:spcPct val="150000"/>
              </a:lnSpc>
              <a:spcBef>
                <a:spcPct val="0"/>
              </a:spcBef>
              <a:spcAft>
                <a:spcPct val="0"/>
              </a:spcAft>
              <a:buClrTx/>
              <a:buSzTx/>
              <a:buFontTx/>
              <a:buNone/>
              <a:tabLst/>
              <a:defRPr/>
            </a:pPr>
            <a:r>
              <a:rPr kumimoji="0" lang="en-US" altLang="en-US" sz="8000" b="1" i="0" u="none" strike="noStrike" kern="1200" cap="none" spc="0" normalizeH="0" baseline="0" noProof="0" dirty="0">
                <a:ln>
                  <a:noFill/>
                </a:ln>
                <a:solidFill>
                  <a:srgbClr val="008000"/>
                </a:solidFill>
                <a:effectLst/>
                <a:uLnTx/>
                <a:uFillTx/>
                <a:latin typeface="Comic Sans MS" pitchFamily="66" charset="0"/>
                <a:ea typeface="+mj-ea"/>
                <a:cs typeface="+mj-cs"/>
              </a:rPr>
              <a:t>QUESTIONS ?</a:t>
            </a:r>
          </a:p>
        </p:txBody>
      </p:sp>
    </p:spTree>
    <p:extLst>
      <p:ext uri="{BB962C8B-B14F-4D97-AF65-F5344CB8AC3E}">
        <p14:creationId xmlns:p14="http://schemas.microsoft.com/office/powerpoint/2010/main" val="3437197510"/>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a:extLst>
              <a:ext uri="{FF2B5EF4-FFF2-40B4-BE49-F238E27FC236}">
                <a16:creationId xmlns:a16="http://schemas.microsoft.com/office/drawing/2014/main" id="{C91CF179-A93E-D44B-9DE2-EB7C682B2694}"/>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445"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a:extLst>
              <a:ext uri="{FF2B5EF4-FFF2-40B4-BE49-F238E27FC236}">
                <a16:creationId xmlns:a16="http://schemas.microsoft.com/office/drawing/2014/main" id="{1C2C3B9B-06DE-7A49-931D-F5EB459AA875}"/>
              </a:ext>
            </a:extLst>
          </p:cNvPr>
          <p:cNvSpPr txBox="1"/>
          <p:nvPr/>
        </p:nvSpPr>
        <p:spPr>
          <a:xfrm>
            <a:off x="107505" y="1139613"/>
            <a:ext cx="8712968" cy="4108817"/>
          </a:xfrm>
          <a:prstGeom prst="rect">
            <a:avLst/>
          </a:prstGeom>
          <a:noFill/>
        </p:spPr>
        <p:txBody>
          <a:bodyPr wrap="square" rtlCol="0">
            <a:spAutoFit/>
          </a:bodyPr>
          <a:lstStyle/>
          <a:p>
            <a:pPr marL="285750" indent="-285750">
              <a:lnSpc>
                <a:spcPct val="150000"/>
              </a:lnSpc>
              <a:buFont typeface="Wingdings" pitchFamily="2" charset="2"/>
              <a:buChar char="ü"/>
            </a:pPr>
            <a:r>
              <a:rPr lang="en-US" sz="2400" b="1" dirty="0"/>
              <a:t>Growth: is the irreversible increase in size, and growth can be measured theoretically using one of the growth indicators:</a:t>
            </a:r>
          </a:p>
          <a:p>
            <a:pPr>
              <a:lnSpc>
                <a:spcPct val="150000"/>
              </a:lnSpc>
            </a:pPr>
            <a:r>
              <a:rPr lang="en-US" sz="2400" b="1" dirty="0">
                <a:solidFill>
                  <a:schemeClr val="accent2"/>
                </a:solidFill>
              </a:rPr>
              <a:t>length, area, or weight</a:t>
            </a:r>
            <a:r>
              <a:rPr lang="en-US" sz="2400" dirty="0"/>
              <a:t>.</a:t>
            </a:r>
          </a:p>
          <a:p>
            <a:pPr marL="285750" indent="-285750">
              <a:lnSpc>
                <a:spcPct val="150000"/>
              </a:lnSpc>
              <a:buFont typeface="Wingdings" pitchFamily="2" charset="2"/>
              <a:buChar char="ü"/>
            </a:pPr>
            <a:r>
              <a:rPr lang="en-US" sz="2400" dirty="0"/>
              <a:t>The increase in </a:t>
            </a:r>
            <a:r>
              <a:rPr lang="en-US" sz="2400" b="1" dirty="0"/>
              <a:t>size</a:t>
            </a:r>
            <a:r>
              <a:rPr lang="en-US" sz="2400" dirty="0"/>
              <a:t> is estimated by measuring the expansion in one or two directions, such as the length of the stem, its diameter, or the area of the leaf.</a:t>
            </a:r>
          </a:p>
          <a:p>
            <a:pPr marL="285750" indent="-285750">
              <a:lnSpc>
                <a:spcPct val="150000"/>
              </a:lnSpc>
              <a:buFont typeface="Wingdings" pitchFamily="2" charset="2"/>
              <a:buChar char="ü"/>
            </a:pPr>
            <a:endParaRPr lang="en-US" dirty="0"/>
          </a:p>
          <a:p>
            <a:endParaRPr lang="en-SA" dirty="0"/>
          </a:p>
        </p:txBody>
      </p:sp>
    </p:spTree>
    <p:extLst>
      <p:ext uri="{BB962C8B-B14F-4D97-AF65-F5344CB8AC3E}">
        <p14:creationId xmlns:p14="http://schemas.microsoft.com/office/powerpoint/2010/main" val="17991077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445"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a:extLst>
              <a:ext uri="{FF2B5EF4-FFF2-40B4-BE49-F238E27FC236}">
                <a16:creationId xmlns:a16="http://schemas.microsoft.com/office/drawing/2014/main" id="{571E5035-D9AF-8042-922C-8773EFCA7054}"/>
              </a:ext>
            </a:extLst>
          </p:cNvPr>
          <p:cNvSpPr txBox="1"/>
          <p:nvPr/>
        </p:nvSpPr>
        <p:spPr>
          <a:xfrm>
            <a:off x="251520" y="1001113"/>
            <a:ext cx="7908807" cy="4247317"/>
          </a:xfrm>
          <a:prstGeom prst="rect">
            <a:avLst/>
          </a:prstGeom>
          <a:noFill/>
        </p:spPr>
        <p:txBody>
          <a:bodyPr wrap="square" rtlCol="0">
            <a:spAutoFit/>
          </a:bodyPr>
          <a:lstStyle/>
          <a:p>
            <a:pPr marL="342900" indent="-342900">
              <a:lnSpc>
                <a:spcPct val="150000"/>
              </a:lnSpc>
              <a:buFont typeface="Wingdings" pitchFamily="2" charset="2"/>
              <a:buChar char="Ø"/>
            </a:pPr>
            <a:r>
              <a:rPr lang="en-US" sz="2400" dirty="0"/>
              <a:t>The increase in mass is estimated by </a:t>
            </a:r>
            <a:r>
              <a:rPr lang="en-US" sz="2400" b="1" dirty="0">
                <a:solidFill>
                  <a:schemeClr val="accent2"/>
                </a:solidFill>
              </a:rPr>
              <a:t>harvesting the entire plant</a:t>
            </a:r>
            <a:r>
              <a:rPr lang="en-US" sz="2400" dirty="0"/>
              <a:t> or the part to be weighed quickly to avoid evaporation of its water to obtain the fresh mass, which is variable. </a:t>
            </a:r>
          </a:p>
          <a:p>
            <a:pPr marL="342900" indent="-342900">
              <a:lnSpc>
                <a:spcPct val="150000"/>
              </a:lnSpc>
              <a:buFont typeface="Wingdings" pitchFamily="2" charset="2"/>
              <a:buChar char="Ø"/>
            </a:pPr>
            <a:r>
              <a:rPr lang="en-US" sz="2400" dirty="0"/>
              <a:t>For example, the leaf has a greater mass in the morning than in the afternoon due to the loss of some of its water during the transpiration process.</a:t>
            </a:r>
          </a:p>
          <a:p>
            <a:endParaRPr lang="en-SA" dirty="0"/>
          </a:p>
        </p:txBody>
      </p:sp>
    </p:spTree>
    <p:extLst>
      <p:ext uri="{BB962C8B-B14F-4D97-AF65-F5344CB8AC3E}">
        <p14:creationId xmlns:p14="http://schemas.microsoft.com/office/powerpoint/2010/main" val="2306402867"/>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445"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a:extLst>
              <a:ext uri="{FF2B5EF4-FFF2-40B4-BE49-F238E27FC236}">
                <a16:creationId xmlns:a16="http://schemas.microsoft.com/office/drawing/2014/main" id="{5C5E6FF8-7181-3641-AFAD-8B2D601204E7}"/>
              </a:ext>
            </a:extLst>
          </p:cNvPr>
          <p:cNvSpPr txBox="1"/>
          <p:nvPr/>
        </p:nvSpPr>
        <p:spPr>
          <a:xfrm>
            <a:off x="251520" y="1052736"/>
            <a:ext cx="8640960" cy="4185761"/>
          </a:xfrm>
          <a:prstGeom prst="rect">
            <a:avLst/>
          </a:prstGeom>
          <a:noFill/>
        </p:spPr>
        <p:txBody>
          <a:bodyPr wrap="square" rtlCol="0">
            <a:spAutoFit/>
          </a:bodyPr>
          <a:lstStyle/>
          <a:p>
            <a:pPr algn="just"/>
            <a:r>
              <a:rPr lang="en-US" sz="2600" b="1" dirty="0"/>
              <a:t> </a:t>
            </a:r>
            <a:r>
              <a:rPr lang="en-US" sz="2400" b="1" dirty="0"/>
              <a:t>Plant Growth </a:t>
            </a:r>
          </a:p>
          <a:p>
            <a:pPr marL="457200" indent="-457200" algn="just">
              <a:buFont typeface="Wingdings" pitchFamily="2" charset="2"/>
              <a:buChar char="Ø"/>
            </a:pPr>
            <a:r>
              <a:rPr lang="en-US" sz="2400" dirty="0"/>
              <a:t>Dry seeds of plants can be used as a measure of growth. Their tolerance increases for </a:t>
            </a:r>
            <a:r>
              <a:rPr lang="en-US" sz="2400" b="1" dirty="0"/>
              <a:t>24 to 48 hours </a:t>
            </a:r>
            <a:r>
              <a:rPr lang="en-US" sz="2400" dirty="0"/>
              <a:t>at temperatures between </a:t>
            </a:r>
            <a:r>
              <a:rPr lang="en-US" sz="2400" b="1" dirty="0"/>
              <a:t>70 and 80 degrees </a:t>
            </a:r>
            <a:r>
              <a:rPr lang="en-US" sz="2400" dirty="0"/>
              <a:t>Celsius and is an accurate way to estimate growth.</a:t>
            </a:r>
          </a:p>
          <a:p>
            <a:pPr marL="457200" indent="-457200" algn="just">
              <a:buFont typeface="Wingdings" pitchFamily="2" charset="2"/>
              <a:buChar char="Ø"/>
            </a:pPr>
            <a:endParaRPr lang="en-US" sz="2400" dirty="0"/>
          </a:p>
          <a:p>
            <a:pPr algn="just"/>
            <a:r>
              <a:rPr lang="en-US" sz="2400" dirty="0"/>
              <a:t> The increase in length can be measured in several ways:</a:t>
            </a:r>
          </a:p>
          <a:p>
            <a:pPr algn="just"/>
            <a:endParaRPr lang="en-US" sz="2400" dirty="0"/>
          </a:p>
          <a:p>
            <a:pPr marL="457200" indent="-457200" algn="just">
              <a:buFont typeface="Wingdings" pitchFamily="2" charset="2"/>
              <a:buChar char="Ø"/>
            </a:pPr>
            <a:r>
              <a:rPr lang="en-US" sz="2400" dirty="0"/>
              <a:t>Measuring length with the </a:t>
            </a:r>
            <a:r>
              <a:rPr lang="en-US" sz="2400" b="1" dirty="0"/>
              <a:t>naked eye or ruler</a:t>
            </a:r>
          </a:p>
          <a:p>
            <a:pPr marL="457200" indent="-457200" algn="just">
              <a:buFont typeface="Wingdings" pitchFamily="2" charset="2"/>
              <a:buChar char="Ø"/>
            </a:pPr>
            <a:r>
              <a:rPr lang="en-US" sz="2400" dirty="0"/>
              <a:t>Using a </a:t>
            </a:r>
            <a:r>
              <a:rPr lang="en-US" sz="2400" b="1" dirty="0"/>
              <a:t>horizontal microscope</a:t>
            </a:r>
          </a:p>
          <a:p>
            <a:pPr marL="457200" indent="-457200" algn="just">
              <a:buFont typeface="Wingdings" pitchFamily="2" charset="2"/>
              <a:buChar char="Ø"/>
            </a:pPr>
            <a:r>
              <a:rPr lang="en-US" sz="2400" dirty="0"/>
              <a:t>Using an </a:t>
            </a:r>
            <a:r>
              <a:rPr lang="en-US" sz="2400" b="1" dirty="0"/>
              <a:t>auxanometer</a:t>
            </a:r>
            <a:endParaRPr lang="en-SA" sz="2400" b="1" dirty="0"/>
          </a:p>
        </p:txBody>
      </p:sp>
    </p:spTree>
    <p:extLst>
      <p:ext uri="{BB962C8B-B14F-4D97-AF65-F5344CB8AC3E}">
        <p14:creationId xmlns:p14="http://schemas.microsoft.com/office/powerpoint/2010/main" val="34078765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a:extLst>
              <a:ext uri="{FF2B5EF4-FFF2-40B4-BE49-F238E27FC236}">
                <a16:creationId xmlns:a16="http://schemas.microsoft.com/office/drawing/2014/main" id="{D46F7D48-CC50-6844-93FE-8BF25DC43918}"/>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445"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2">
            <a:extLst>
              <a:ext uri="{FF2B5EF4-FFF2-40B4-BE49-F238E27FC236}">
                <a16:creationId xmlns:a16="http://schemas.microsoft.com/office/drawing/2014/main" id="{A77B418F-F4A5-014E-8452-38E92F48CF78}"/>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154845" y="15240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6" descr="auxanometer measures growth rate">
            <a:extLst>
              <a:ext uri="{FF2B5EF4-FFF2-40B4-BE49-F238E27FC236}">
                <a16:creationId xmlns:a16="http://schemas.microsoft.com/office/drawing/2014/main" id="{F74F5C8A-47AD-3141-A80E-C2459D98A31F}"/>
              </a:ext>
            </a:extLst>
          </p:cNvPr>
          <p:cNvPicPr>
            <a:picLocks noChangeAspect="1" noChangeArrowheads="1"/>
          </p:cNvPicPr>
          <p:nvPr/>
        </p:nvPicPr>
        <p:blipFill>
          <a:blip r:embed="rId3" cstate="print"/>
          <a:srcRect/>
          <a:stretch>
            <a:fillRect/>
          </a:stretch>
        </p:blipFill>
        <p:spPr bwMode="auto">
          <a:xfrm>
            <a:off x="827584" y="1484784"/>
            <a:ext cx="6912767" cy="4752528"/>
          </a:xfrm>
          <a:prstGeom prst="rect">
            <a:avLst/>
          </a:prstGeom>
          <a:noFill/>
        </p:spPr>
      </p:pic>
    </p:spTree>
    <p:extLst>
      <p:ext uri="{BB962C8B-B14F-4D97-AF65-F5344CB8AC3E}">
        <p14:creationId xmlns:p14="http://schemas.microsoft.com/office/powerpoint/2010/main" val="14299432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445"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Rectangle 6"/>
          <p:cNvSpPr/>
          <p:nvPr/>
        </p:nvSpPr>
        <p:spPr>
          <a:xfrm>
            <a:off x="0" y="58272"/>
            <a:ext cx="9144000" cy="646331"/>
          </a:xfrm>
          <a:prstGeom prst="rect">
            <a:avLst/>
          </a:prstGeom>
          <a:effectLst>
            <a:innerShdw blurRad="114300">
              <a:prstClr val="black"/>
            </a:innerShdw>
          </a:effectLst>
        </p:spPr>
        <p:txBody>
          <a:bodyPr wrap="square">
            <a:spAutoFit/>
          </a:bodyPr>
          <a:lstStyle/>
          <a:p>
            <a:pPr algn="ctr"/>
            <a:r>
              <a:rPr lang="en-US" sz="3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Growth is measurable </a:t>
            </a:r>
          </a:p>
        </p:txBody>
      </p:sp>
      <p:sp>
        <p:nvSpPr>
          <p:cNvPr id="2" name="TextBox 1">
            <a:extLst>
              <a:ext uri="{FF2B5EF4-FFF2-40B4-BE49-F238E27FC236}">
                <a16:creationId xmlns:a16="http://schemas.microsoft.com/office/drawing/2014/main" id="{519739E0-736E-EC4B-85E1-5B28DE11C835}"/>
              </a:ext>
            </a:extLst>
          </p:cNvPr>
          <p:cNvSpPr txBox="1"/>
          <p:nvPr/>
        </p:nvSpPr>
        <p:spPr>
          <a:xfrm>
            <a:off x="215516" y="1052736"/>
            <a:ext cx="8712968" cy="4158190"/>
          </a:xfrm>
          <a:prstGeom prst="rect">
            <a:avLst/>
          </a:prstGeom>
          <a:noFill/>
        </p:spPr>
        <p:txBody>
          <a:bodyPr wrap="square" rtlCol="0">
            <a:spAutoFit/>
          </a:bodyPr>
          <a:lstStyle/>
          <a:p>
            <a:r>
              <a:rPr lang="en-US" sz="2400" b="1" dirty="0">
                <a:solidFill>
                  <a:srgbClr val="FF0000"/>
                </a:solidFill>
              </a:rPr>
              <a:t>Scientists express growth in different ways known as growth equations or growth indices, including:</a:t>
            </a:r>
          </a:p>
          <a:p>
            <a:pPr marL="342900" indent="-342900">
              <a:buAutoNum type="arabicPeriod"/>
            </a:pPr>
            <a:endParaRPr lang="en-US" sz="2400" b="1" dirty="0"/>
          </a:p>
          <a:p>
            <a:pPr marL="342900" indent="-342900">
              <a:buAutoNum type="arabicPeriod"/>
            </a:pPr>
            <a:r>
              <a:rPr lang="en-US" sz="2400" b="1" dirty="0"/>
              <a:t>Biological yield</a:t>
            </a:r>
            <a:r>
              <a:rPr lang="en-US" sz="2400" dirty="0"/>
              <a:t>:</a:t>
            </a:r>
          </a:p>
          <a:p>
            <a:pPr>
              <a:lnSpc>
                <a:spcPct val="150000"/>
              </a:lnSpc>
            </a:pPr>
            <a:r>
              <a:rPr lang="en-US" sz="2400" dirty="0"/>
              <a:t>It is the dry weight of all plant organs and is the result of the final outcome of the processes of photosynthesis, respiration, water absorption, and nutrients. The root mass may be neglected due to the difficulty of accurately estimating it.</a:t>
            </a:r>
            <a:endParaRPr lang="en-SA" dirty="0"/>
          </a:p>
          <a:p>
            <a:pPr>
              <a:lnSpc>
                <a:spcPct val="150000"/>
              </a:lnSpc>
            </a:pPr>
            <a:endParaRPr lang="en-SA" sz="1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34078765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3EC2727-B009-A34C-98EE-F6932768E62D}"/>
              </a:ext>
            </a:extLst>
          </p:cNvPr>
          <p:cNvSpPr>
            <a:spLocks noGrp="1"/>
          </p:cNvSpPr>
          <p:nvPr>
            <p:ph idx="1"/>
          </p:nvPr>
        </p:nvSpPr>
        <p:spPr>
          <a:xfrm>
            <a:off x="323528" y="1052736"/>
            <a:ext cx="7886700" cy="4351338"/>
          </a:xfrm>
        </p:spPr>
        <p:txBody>
          <a:bodyPr/>
          <a:lstStyle/>
          <a:p>
            <a:pPr marL="0" indent="0">
              <a:lnSpc>
                <a:spcPct val="150000"/>
              </a:lnSpc>
              <a:buNone/>
            </a:pPr>
            <a:r>
              <a:rPr lang="en-US" sz="2400" dirty="0"/>
              <a:t>2. </a:t>
            </a:r>
            <a:r>
              <a:rPr lang="en-US" sz="2400" b="1" dirty="0"/>
              <a:t>Dry weight:</a:t>
            </a:r>
          </a:p>
          <a:p>
            <a:pPr marL="0" indent="0">
              <a:lnSpc>
                <a:spcPct val="150000"/>
              </a:lnSpc>
              <a:buNone/>
            </a:pPr>
            <a:r>
              <a:rPr lang="en-US" sz="2400" dirty="0"/>
              <a:t>The dry weight of all plant organs accumulated during a specific period of time (the period of time may be a day or a week) and is symbolized by W, i.e. the change in dry weight in a specific period (expressed in grams / day or grams / week or grams / season)</a:t>
            </a:r>
            <a:endParaRPr lang="en-SA" sz="2400" dirty="0"/>
          </a:p>
          <a:p>
            <a:pPr marL="0" indent="0">
              <a:buNone/>
            </a:pPr>
            <a:endParaRPr lang="en-SA" dirty="0"/>
          </a:p>
        </p:txBody>
      </p:sp>
      <p:pic>
        <p:nvPicPr>
          <p:cNvPr id="4" name="Picture 2">
            <a:extLst>
              <a:ext uri="{FF2B5EF4-FFF2-40B4-BE49-F238E27FC236}">
                <a16:creationId xmlns:a16="http://schemas.microsoft.com/office/drawing/2014/main" id="{2206DDFC-999D-F647-BC72-69FFF83EA2D1}"/>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445"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582926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445"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a:extLst>
              <a:ext uri="{FF2B5EF4-FFF2-40B4-BE49-F238E27FC236}">
                <a16:creationId xmlns:a16="http://schemas.microsoft.com/office/drawing/2014/main" id="{B6752F50-05BB-824B-AF29-D8CEFFA1C7DE}"/>
              </a:ext>
            </a:extLst>
          </p:cNvPr>
          <p:cNvSpPr txBox="1"/>
          <p:nvPr/>
        </p:nvSpPr>
        <p:spPr>
          <a:xfrm>
            <a:off x="289662" y="948690"/>
            <a:ext cx="8564676" cy="5909310"/>
          </a:xfrm>
          <a:prstGeom prst="rect">
            <a:avLst/>
          </a:prstGeom>
          <a:noFill/>
        </p:spPr>
        <p:txBody>
          <a:bodyPr wrap="square" rtlCol="0">
            <a:spAutoFit/>
          </a:bodyPr>
          <a:lstStyle/>
          <a:p>
            <a:pPr>
              <a:lnSpc>
                <a:spcPct val="150000"/>
              </a:lnSpc>
            </a:pPr>
            <a:r>
              <a:rPr lang="en-US" sz="2400" dirty="0"/>
              <a:t>3. </a:t>
            </a:r>
            <a:r>
              <a:rPr lang="en-US" sz="2400" b="1" dirty="0"/>
              <a:t>Efficiency of light used in photosynthesis</a:t>
            </a:r>
            <a:r>
              <a:rPr lang="en-US" sz="2400" dirty="0"/>
              <a:t>.</a:t>
            </a:r>
          </a:p>
          <a:p>
            <a:pPr>
              <a:lnSpc>
                <a:spcPct val="150000"/>
              </a:lnSpc>
            </a:pPr>
            <a:r>
              <a:rPr lang="en-US" sz="2400" dirty="0"/>
              <a:t>4. </a:t>
            </a:r>
            <a:r>
              <a:rPr lang="en-US" sz="2400" b="1" dirty="0"/>
              <a:t>Total leaf area</a:t>
            </a:r>
          </a:p>
          <a:p>
            <a:pPr>
              <a:lnSpc>
                <a:spcPct val="150000"/>
              </a:lnSpc>
            </a:pPr>
            <a:r>
              <a:rPr lang="en-US" sz="2400" dirty="0"/>
              <a:t>It is the result of multiplying the total number of leaves in the plant by the average leaf area and is a measure of the plant's ability to photosynthesize.</a:t>
            </a:r>
          </a:p>
          <a:p>
            <a:pPr>
              <a:lnSpc>
                <a:spcPct val="150000"/>
              </a:lnSpc>
            </a:pPr>
            <a:r>
              <a:rPr lang="en-US" sz="2400" dirty="0"/>
              <a:t>5. </a:t>
            </a:r>
            <a:r>
              <a:rPr lang="en-US" sz="2400" b="1" dirty="0"/>
              <a:t>The specific weight of the leaf</a:t>
            </a:r>
            <a:r>
              <a:rPr lang="en-US" sz="2400" dirty="0"/>
              <a:t>: </a:t>
            </a:r>
          </a:p>
          <a:p>
            <a:pPr>
              <a:lnSpc>
                <a:spcPct val="150000"/>
              </a:lnSpc>
            </a:pPr>
            <a:r>
              <a:rPr lang="en-US" sz="2400" dirty="0"/>
              <a:t>It is the dry weight of the unit area of ​​the leaf and is estimated in cm²/gram. It reflects the thickness of the leaf, as the efficiency of the leaf in carrying out food and photosynthesis increases with increasing leaf thickness.</a:t>
            </a:r>
          </a:p>
          <a:p>
            <a:endParaRPr lang="en-SA" dirty="0"/>
          </a:p>
        </p:txBody>
      </p:sp>
    </p:spTree>
    <p:extLst>
      <p:ext uri="{BB962C8B-B14F-4D97-AF65-F5344CB8AC3E}">
        <p14:creationId xmlns:p14="http://schemas.microsoft.com/office/powerpoint/2010/main" val="34078765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8193</TotalTime>
  <Words>1423</Words>
  <Application>Microsoft Macintosh PowerPoint</Application>
  <PresentationFormat>On-screen Show (4:3)</PresentationFormat>
  <Paragraphs>74</Paragraphs>
  <Slides>25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25</vt:i4>
      </vt:variant>
    </vt:vector>
  </HeadingPairs>
  <TitlesOfParts>
    <vt:vector size="33" baseType="lpstr">
      <vt:lpstr>Arial</vt:lpstr>
      <vt:lpstr>Born Addict</vt:lpstr>
      <vt:lpstr>Calibri</vt:lpstr>
      <vt:lpstr>Calibri Light</vt:lpstr>
      <vt:lpstr>Comic Sans MS</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إثبات أن الـ DNA هو المادة الوراثية.</dc:title>
  <dc:creator>defrawy</dc:creator>
  <cp:lastModifiedBy>Microsoft Office User</cp:lastModifiedBy>
  <cp:revision>3810</cp:revision>
  <dcterms:created xsi:type="dcterms:W3CDTF">1997-09-01T07:53:11Z</dcterms:created>
  <dcterms:modified xsi:type="dcterms:W3CDTF">2025-01-18T16:00:25Z</dcterms:modified>
</cp:coreProperties>
</file>