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8" r:id="rId1"/>
  </p:sldMasterIdLst>
  <p:notesMasterIdLst>
    <p:notesMasterId r:id="rId24"/>
  </p:notesMasterIdLst>
  <p:sldIdLst>
    <p:sldId id="350" r:id="rId2"/>
    <p:sldId id="500" r:id="rId3"/>
    <p:sldId id="569" r:id="rId4"/>
    <p:sldId id="429" r:id="rId5"/>
    <p:sldId id="493" r:id="rId6"/>
    <p:sldId id="570" r:id="rId7"/>
    <p:sldId id="525" r:id="rId8"/>
    <p:sldId id="527" r:id="rId9"/>
    <p:sldId id="526" r:id="rId10"/>
    <p:sldId id="528" r:id="rId11"/>
    <p:sldId id="534" r:id="rId12"/>
    <p:sldId id="530" r:id="rId13"/>
    <p:sldId id="535" r:id="rId14"/>
    <p:sldId id="536" r:id="rId15"/>
    <p:sldId id="537" r:id="rId16"/>
    <p:sldId id="539" r:id="rId17"/>
    <p:sldId id="538" r:id="rId18"/>
    <p:sldId id="540" r:id="rId19"/>
    <p:sldId id="541" r:id="rId20"/>
    <p:sldId id="542" r:id="rId21"/>
    <p:sldId id="543" r:id="rId22"/>
    <p:sldId id="524" r:id="rId23"/>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FFCC00"/>
    <a:srgbClr val="FF9900"/>
    <a:srgbClr val="800080"/>
    <a:srgbClr val="008000"/>
    <a:srgbClr val="0099CC"/>
    <a:srgbClr val="003300"/>
    <a:srgbClr val="3C845E"/>
    <a:srgbClr val="2A96B0"/>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0863" autoAdjust="0"/>
    <p:restoredTop sz="94783" autoAdjust="0"/>
  </p:normalViewPr>
  <p:slideViewPr>
    <p:cSldViewPr>
      <p:cViewPr varScale="1">
        <p:scale>
          <a:sx n="93" d="100"/>
          <a:sy n="93" d="100"/>
        </p:scale>
        <p:origin x="880" y="2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41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9874" name="Rectangle 2"/>
          <p:cNvSpPr>
            <a:spLocks noGrp="1" noChangeArrowheads="1"/>
          </p:cNvSpPr>
          <p:nvPr>
            <p:ph type="hdr" sz="quarter"/>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fontAlgn="auto" hangingPunct="1">
              <a:spcBef>
                <a:spcPts val="0"/>
              </a:spcBef>
              <a:spcAft>
                <a:spcPts val="0"/>
              </a:spcAft>
              <a:defRPr sz="1200">
                <a:latin typeface="+mn-lt"/>
              </a:defRPr>
            </a:lvl1pPr>
          </a:lstStyle>
          <a:p>
            <a:pPr>
              <a:defRPr/>
            </a:pPr>
            <a:endParaRPr lang="en-US"/>
          </a:p>
        </p:txBody>
      </p:sp>
      <p:sp>
        <p:nvSpPr>
          <p:cNvPr id="79875" name="Rectangle 3"/>
          <p:cNvSpPr>
            <a:spLocks noGrp="1" noChangeArrowheads="1"/>
          </p:cNvSpPr>
          <p:nvPr>
            <p:ph type="dt" idx="1"/>
          </p:nvPr>
        </p:nvSpPr>
        <p:spPr bwMode="auto">
          <a:xfrm>
            <a:off x="1588"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sz="1200">
                <a:latin typeface="+mn-lt"/>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9878" name="Rectangle 6"/>
          <p:cNvSpPr>
            <a:spLocks noGrp="1" noChangeArrowheads="1"/>
          </p:cNvSpPr>
          <p:nvPr>
            <p:ph type="ftr" sz="quarter" idx="4"/>
          </p:nvPr>
        </p:nvSpPr>
        <p:spPr bwMode="auto">
          <a:xfrm>
            <a:off x="388620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fontAlgn="auto" hangingPunct="1">
              <a:spcBef>
                <a:spcPts val="0"/>
              </a:spcBef>
              <a:spcAft>
                <a:spcPts val="0"/>
              </a:spcAft>
              <a:defRPr sz="1200">
                <a:latin typeface="+mn-lt"/>
              </a:defRPr>
            </a:lvl1pPr>
          </a:lstStyle>
          <a:p>
            <a:pPr>
              <a:defRPr/>
            </a:pPr>
            <a:endParaRPr lang="en-US"/>
          </a:p>
        </p:txBody>
      </p:sp>
      <p:sp>
        <p:nvSpPr>
          <p:cNvPr id="79879" name="Rectangle 7"/>
          <p:cNvSpPr>
            <a:spLocks noGrp="1" noChangeArrowheads="1"/>
          </p:cNvSpPr>
          <p:nvPr>
            <p:ph type="sldNum" sz="quarter" idx="5"/>
          </p:nvPr>
        </p:nvSpPr>
        <p:spPr bwMode="auto">
          <a:xfrm>
            <a:off x="1588"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fontAlgn="auto" hangingPunct="1">
              <a:spcBef>
                <a:spcPts val="0"/>
              </a:spcBef>
              <a:spcAft>
                <a:spcPts val="0"/>
              </a:spcAft>
              <a:defRPr sz="1200">
                <a:latin typeface="+mn-lt"/>
                <a:cs typeface="Arial" panose="020B0604020202020204" pitchFamily="34" charset="0"/>
              </a:defRPr>
            </a:lvl1pPr>
          </a:lstStyle>
          <a:p>
            <a:pPr>
              <a:defRPr/>
            </a:pPr>
            <a:fld id="{7B542A9C-F43C-47BF-BBF7-0FF0718C5F1B}" type="slidenum">
              <a:rPr lang="ar-SA" altLang="en-US"/>
              <a:pPr>
                <a:defRPr/>
              </a:pPr>
              <a:t>‹#›</a:t>
            </a:fld>
            <a:endParaRPr lang="en-US" altLang="en-US"/>
          </a:p>
        </p:txBody>
      </p:sp>
    </p:spTree>
    <p:extLst>
      <p:ext uri="{BB962C8B-B14F-4D97-AF65-F5344CB8AC3E}">
        <p14:creationId xmlns:p14="http://schemas.microsoft.com/office/powerpoint/2010/main" val="184247597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D4C3917-AFAB-4045-82FB-8BCA18569B9D}" type="slidenum">
              <a:rPr lang="ar-SA" altLang="en-US"/>
              <a:pPr>
                <a:defRPr/>
              </a:pPr>
              <a:t>‹#›</a:t>
            </a:fld>
            <a:endParaRPr lang="en-US" altLang="en-US"/>
          </a:p>
        </p:txBody>
      </p:sp>
    </p:spTree>
    <p:extLst>
      <p:ext uri="{BB962C8B-B14F-4D97-AF65-F5344CB8AC3E}">
        <p14:creationId xmlns:p14="http://schemas.microsoft.com/office/powerpoint/2010/main" val="13373739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016766C-D843-447C-86BC-B2BF6E0D165E}" type="slidenum">
              <a:rPr lang="ar-SA" altLang="en-US"/>
              <a:pPr>
                <a:defRPr/>
              </a:pPr>
              <a:t>‹#›</a:t>
            </a:fld>
            <a:endParaRPr lang="en-US" altLang="en-US">
              <a:cs typeface="Times New Roman" panose="02020603050405020304" pitchFamily="18" charset="0"/>
            </a:endParaRPr>
          </a:p>
        </p:txBody>
      </p:sp>
    </p:spTree>
    <p:extLst>
      <p:ext uri="{BB962C8B-B14F-4D97-AF65-F5344CB8AC3E}">
        <p14:creationId xmlns:p14="http://schemas.microsoft.com/office/powerpoint/2010/main" val="10754628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6CDAA4A-B9C8-4E94-AAB2-7FF324F202EE}" type="slidenum">
              <a:rPr lang="ar-SA" altLang="en-US"/>
              <a:pPr>
                <a:defRPr/>
              </a:pPr>
              <a:t>‹#›</a:t>
            </a:fld>
            <a:endParaRPr lang="en-US" altLang="en-US">
              <a:cs typeface="Times New Roman" panose="02020603050405020304" pitchFamily="18" charset="0"/>
            </a:endParaRPr>
          </a:p>
        </p:txBody>
      </p:sp>
    </p:spTree>
    <p:extLst>
      <p:ext uri="{BB962C8B-B14F-4D97-AF65-F5344CB8AC3E}">
        <p14:creationId xmlns:p14="http://schemas.microsoft.com/office/powerpoint/2010/main" val="24359347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8C015CD-E8C1-4268-8A3E-8B13E2A4812F}" type="slidenum">
              <a:rPr lang="ar-SA" altLang="en-US"/>
              <a:pPr>
                <a:defRPr/>
              </a:pPr>
              <a:t>‹#›</a:t>
            </a:fld>
            <a:endParaRPr lang="en-US" altLang="en-US"/>
          </a:p>
        </p:txBody>
      </p:sp>
    </p:spTree>
    <p:extLst>
      <p:ext uri="{BB962C8B-B14F-4D97-AF65-F5344CB8AC3E}">
        <p14:creationId xmlns:p14="http://schemas.microsoft.com/office/powerpoint/2010/main" val="3441853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7A2DD34-050D-4742-B327-1F908663CDC0}" type="slidenum">
              <a:rPr lang="ar-SA" altLang="en-US"/>
              <a:pPr>
                <a:defRPr/>
              </a:pPr>
              <a:t>‹#›</a:t>
            </a:fld>
            <a:endParaRPr lang="en-US" altLang="en-US">
              <a:cs typeface="Times New Roman" panose="02020603050405020304" pitchFamily="18" charset="0"/>
            </a:endParaRPr>
          </a:p>
        </p:txBody>
      </p:sp>
    </p:spTree>
    <p:extLst>
      <p:ext uri="{BB962C8B-B14F-4D97-AF65-F5344CB8AC3E}">
        <p14:creationId xmlns:p14="http://schemas.microsoft.com/office/powerpoint/2010/main" val="16141321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2E1DBE3E-73BF-4747-83B0-9B5839F955EB}" type="slidenum">
              <a:rPr lang="ar-SA" altLang="en-US"/>
              <a:pPr>
                <a:defRPr/>
              </a:pPr>
              <a:t>‹#›</a:t>
            </a:fld>
            <a:endParaRPr lang="en-US" altLang="en-US">
              <a:cs typeface="Times New Roman" panose="02020603050405020304" pitchFamily="18" charset="0"/>
            </a:endParaRPr>
          </a:p>
        </p:txBody>
      </p:sp>
    </p:spTree>
    <p:extLst>
      <p:ext uri="{BB962C8B-B14F-4D97-AF65-F5344CB8AC3E}">
        <p14:creationId xmlns:p14="http://schemas.microsoft.com/office/powerpoint/2010/main" val="10630829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F3751EFE-710D-4722-8698-8615B8E3FD99}" type="slidenum">
              <a:rPr lang="ar-SA" altLang="en-US"/>
              <a:pPr>
                <a:defRPr/>
              </a:pPr>
              <a:t>‹#›</a:t>
            </a:fld>
            <a:endParaRPr lang="en-US" altLang="en-US">
              <a:cs typeface="Times New Roman" panose="02020603050405020304" pitchFamily="18" charset="0"/>
            </a:endParaRPr>
          </a:p>
        </p:txBody>
      </p:sp>
    </p:spTree>
    <p:extLst>
      <p:ext uri="{BB962C8B-B14F-4D97-AF65-F5344CB8AC3E}">
        <p14:creationId xmlns:p14="http://schemas.microsoft.com/office/powerpoint/2010/main" val="33454147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801B069-39D0-4779-9ABB-81AF75167A62}" type="slidenum">
              <a:rPr lang="ar-SA" altLang="en-US"/>
              <a:pPr>
                <a:defRPr/>
              </a:pPr>
              <a:t>‹#›</a:t>
            </a:fld>
            <a:endParaRPr lang="en-US" altLang="en-US"/>
          </a:p>
        </p:txBody>
      </p:sp>
    </p:spTree>
    <p:extLst>
      <p:ext uri="{BB962C8B-B14F-4D97-AF65-F5344CB8AC3E}">
        <p14:creationId xmlns:p14="http://schemas.microsoft.com/office/powerpoint/2010/main" val="31244813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5D02EC41-8FBA-4576-B117-E42A789395AA}" type="slidenum">
              <a:rPr lang="ar-SA" altLang="en-US"/>
              <a:pPr>
                <a:defRPr/>
              </a:pPr>
              <a:t>‹#›</a:t>
            </a:fld>
            <a:endParaRPr lang="en-US" altLang="en-US">
              <a:cs typeface="Times New Roman" panose="02020603050405020304" pitchFamily="18" charset="0"/>
            </a:endParaRPr>
          </a:p>
        </p:txBody>
      </p:sp>
    </p:spTree>
    <p:extLst>
      <p:ext uri="{BB962C8B-B14F-4D97-AF65-F5344CB8AC3E}">
        <p14:creationId xmlns:p14="http://schemas.microsoft.com/office/powerpoint/2010/main" val="27910182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817AF640-CC1C-498D-ACC3-3FC94831D5E5}" type="slidenum">
              <a:rPr lang="ar-SA" altLang="en-US"/>
              <a:pPr>
                <a:defRPr/>
              </a:pPr>
              <a:t>‹#›</a:t>
            </a:fld>
            <a:endParaRPr lang="en-US" altLang="en-US">
              <a:cs typeface="Times New Roman" panose="02020603050405020304" pitchFamily="18" charset="0"/>
            </a:endParaRPr>
          </a:p>
        </p:txBody>
      </p:sp>
    </p:spTree>
    <p:extLst>
      <p:ext uri="{BB962C8B-B14F-4D97-AF65-F5344CB8AC3E}">
        <p14:creationId xmlns:p14="http://schemas.microsoft.com/office/powerpoint/2010/main" val="4088681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8C994F9A-4C41-4054-B142-AAF257A84347}" type="slidenum">
              <a:rPr lang="ar-SA" altLang="en-US"/>
              <a:pPr>
                <a:defRPr/>
              </a:pPr>
              <a:t>‹#›</a:t>
            </a:fld>
            <a:endParaRPr lang="en-US" altLang="en-US">
              <a:cs typeface="Times New Roman" panose="02020603050405020304" pitchFamily="18" charset="0"/>
            </a:endParaRPr>
          </a:p>
        </p:txBody>
      </p:sp>
    </p:spTree>
    <p:extLst>
      <p:ext uri="{BB962C8B-B14F-4D97-AF65-F5344CB8AC3E}">
        <p14:creationId xmlns:p14="http://schemas.microsoft.com/office/powerpoint/2010/main" val="8653176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defRPr>
            </a:lvl1pPr>
          </a:lstStyle>
          <a:p>
            <a:pPr>
              <a:defRPr/>
            </a:pPr>
            <a:fld id="{3835B16C-748F-4A4E-8454-EF66A71500E4}" type="slidenum">
              <a:rPr lang="ar-SA"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08" r:id="rId1"/>
    <p:sldLayoutId id="2147483809" r:id="rId2"/>
    <p:sldLayoutId id="2147483811" r:id="rId3"/>
    <p:sldLayoutId id="2147483812" r:id="rId4"/>
    <p:sldLayoutId id="2147483813" r:id="rId5"/>
    <p:sldLayoutId id="2147483810" r:id="rId6"/>
    <p:sldLayoutId id="2147483814" r:id="rId7"/>
    <p:sldLayoutId id="2147483815" r:id="rId8"/>
    <p:sldLayoutId id="2147483816" r:id="rId9"/>
    <p:sldLayoutId id="2147483817" r:id="rId10"/>
    <p:sldLayoutId id="2147483818" r:id="rId11"/>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Picture 2">
            <a:extLst>
              <a:ext uri="{FF2B5EF4-FFF2-40B4-BE49-F238E27FC236}">
                <a16:creationId xmlns:a16="http://schemas.microsoft.com/office/drawing/2014/main" id="{AD3B3EF7-FBC7-492F-9055-FA2E3D2A77D9}"/>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519" r="13031" b="89453"/>
          <a:stretch/>
        </p:blipFill>
        <p:spPr bwMode="auto">
          <a:xfrm>
            <a:off x="797141" y="2204864"/>
            <a:ext cx="7584844" cy="288032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 Box 9"/>
          <p:cNvSpPr txBox="1">
            <a:spLocks noChangeArrowheads="1"/>
          </p:cNvSpPr>
          <p:nvPr/>
        </p:nvSpPr>
        <p:spPr bwMode="auto">
          <a:xfrm>
            <a:off x="1174087" y="2613972"/>
            <a:ext cx="6583171"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sz="4400" b="1" spc="3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Born Addict" pitchFamily="2" charset="0"/>
              </a:rPr>
              <a:t>Plant growth and regulators </a:t>
            </a:r>
            <a:endParaRPr lang="ar-EG" sz="4400" b="1" spc="3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Born Addict" pitchFamily="2" charset="0"/>
            </a:endParaRPr>
          </a:p>
          <a:p>
            <a:pPr algn="ctr"/>
            <a:r>
              <a:rPr lang="en-US" sz="4000" b="1" spc="3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Born Addict" pitchFamily="2" charset="0"/>
              </a:rPr>
              <a:t>BOT 373</a:t>
            </a:r>
            <a:endParaRPr lang="it-IT" sz="4000" b="1" spc="3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Born Addict" pitchFamily="2" charset="0"/>
            </a:endParaRPr>
          </a:p>
        </p:txBody>
      </p:sp>
      <p:sp>
        <p:nvSpPr>
          <p:cNvPr id="4" name="Rectangle 3"/>
          <p:cNvSpPr/>
          <p:nvPr/>
        </p:nvSpPr>
        <p:spPr>
          <a:xfrm>
            <a:off x="1049353" y="252259"/>
            <a:ext cx="6832640" cy="1200329"/>
          </a:xfrm>
          <a:prstGeom prst="rect">
            <a:avLst/>
          </a:prstGeom>
        </p:spPr>
        <p:txBody>
          <a:bodyPr wrap="none">
            <a:spAutoFit/>
          </a:bodyPr>
          <a:lstStyle/>
          <a:p>
            <a:pPr algn="ctr"/>
            <a:r>
              <a:rPr lang="en-US" sz="2400" b="1" dirty="0"/>
              <a:t>KINGDOOM OF SAUDI ARABIA</a:t>
            </a:r>
            <a:endParaRPr lang="en-US" sz="2400" dirty="0"/>
          </a:p>
          <a:p>
            <a:pPr algn="ctr"/>
            <a:r>
              <a:rPr lang="en-US" sz="2400" b="1" dirty="0"/>
              <a:t>King Saud University  </a:t>
            </a:r>
          </a:p>
          <a:p>
            <a:pPr algn="ctr"/>
            <a:r>
              <a:rPr lang="en-US" sz="2400" b="1" dirty="0"/>
              <a:t>College of Sciences  -  Botany and Microbiology Dep.</a:t>
            </a:r>
          </a:p>
        </p:txBody>
      </p:sp>
      <p:cxnSp>
        <p:nvCxnSpPr>
          <p:cNvPr id="20" name="Straight Connector 19"/>
          <p:cNvCxnSpPr/>
          <p:nvPr/>
        </p:nvCxnSpPr>
        <p:spPr>
          <a:xfrm>
            <a:off x="0" y="1700808"/>
            <a:ext cx="9144000" cy="0"/>
          </a:xfrm>
          <a:prstGeom prst="line">
            <a:avLst/>
          </a:prstGeom>
          <a:ln w="28575"/>
        </p:spPr>
        <p:style>
          <a:lnRef idx="2">
            <a:schemeClr val="accent1"/>
          </a:lnRef>
          <a:fillRef idx="0">
            <a:schemeClr val="accent1"/>
          </a:fillRef>
          <a:effectRef idx="1">
            <a:schemeClr val="accent1"/>
          </a:effectRef>
          <a:fontRef idx="minor">
            <a:schemeClr val="tx1"/>
          </a:fontRef>
        </p:style>
      </p:cxnSp>
      <p:sp>
        <p:nvSpPr>
          <p:cNvPr id="9" name="Rectangle 8"/>
          <p:cNvSpPr/>
          <p:nvPr/>
        </p:nvSpPr>
        <p:spPr>
          <a:xfrm>
            <a:off x="2338548" y="5441708"/>
            <a:ext cx="4693914" cy="723596"/>
          </a:xfrm>
          <a:prstGeom prst="rect">
            <a:avLst/>
          </a:prstGeom>
        </p:spPr>
        <p:txBody>
          <a:bodyPr wrap="none">
            <a:spAutoFit/>
          </a:bodyPr>
          <a:lstStyle/>
          <a:p>
            <a:pPr algn="ctr">
              <a:lnSpc>
                <a:spcPct val="200000"/>
              </a:lnSpc>
              <a:defRPr/>
            </a:pPr>
            <a:r>
              <a:rPr lang="en-US" sz="2400" b="1" spc="50" dirty="0">
                <a:ln w="11430"/>
                <a:solidFill>
                  <a:srgbClr val="0033CC"/>
                </a:solidFill>
                <a:effectLst>
                  <a:outerShdw blurRad="76200" dist="50800" dir="5400000" algn="tl" rotWithShape="0">
                    <a:srgbClr val="000000">
                      <a:alpha val="65000"/>
                    </a:srgbClr>
                  </a:outerShdw>
                </a:effectLst>
                <a:latin typeface="Comic Sans MS" pitchFamily="66" charset="0"/>
                <a:ea typeface="+mj-ea"/>
                <a:cs typeface="+mj-cs"/>
              </a:rPr>
              <a:t>Dr. Abdulrahman AL-</a:t>
            </a:r>
            <a:r>
              <a:rPr lang="en-US" sz="2400" b="1" spc="50" dirty="0" err="1">
                <a:ln w="11430"/>
                <a:solidFill>
                  <a:srgbClr val="0033CC"/>
                </a:solidFill>
                <a:effectLst>
                  <a:outerShdw blurRad="76200" dist="50800" dir="5400000" algn="tl" rotWithShape="0">
                    <a:srgbClr val="000000">
                      <a:alpha val="65000"/>
                    </a:srgbClr>
                  </a:outerShdw>
                </a:effectLst>
                <a:latin typeface="Comic Sans MS" pitchFamily="66" charset="0"/>
                <a:ea typeface="+mj-ea"/>
                <a:cs typeface="+mj-cs"/>
              </a:rPr>
              <a:t>hash</a:t>
            </a:r>
            <a:r>
              <a:rPr lang="en-US" sz="2400" b="1" spc="50" dirty="0" err="1">
                <a:ln w="11430"/>
                <a:solidFill>
                  <a:srgbClr val="0033CC"/>
                </a:solidFill>
                <a:effectLst>
                  <a:outerShdw blurRad="76200" dist="50800" dir="5400000" algn="tl" rotWithShape="0">
                    <a:srgbClr val="000000">
                      <a:alpha val="65000"/>
                    </a:srgbClr>
                  </a:outerShdw>
                </a:effectLst>
                <a:latin typeface="Comic Sans MS" pitchFamily="66" charset="0"/>
              </a:rPr>
              <a:t>imi</a:t>
            </a:r>
            <a:endParaRPr lang="en-US" sz="2400" b="1" spc="50" dirty="0">
              <a:ln w="11430"/>
              <a:solidFill>
                <a:srgbClr val="0033CC"/>
              </a:solidFill>
              <a:effectLst>
                <a:outerShdw blurRad="76200" dist="50800" dir="5400000" algn="tl" rotWithShape="0">
                  <a:srgbClr val="000000">
                    <a:alpha val="65000"/>
                  </a:srgbClr>
                </a:outerShdw>
              </a:effectLst>
              <a:latin typeface="Comic Sans MS" pitchFamily="66" charset="0"/>
              <a:ea typeface="+mj-ea"/>
              <a:cs typeface="+mj-cs"/>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519" r="13031" b="89453"/>
          <a:stretch/>
        </p:blipFill>
        <p:spPr bwMode="auto">
          <a:xfrm>
            <a:off x="2445" y="0"/>
            <a:ext cx="9141555" cy="83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85863" y="834749"/>
            <a:ext cx="8964488" cy="2280881"/>
          </a:xfrm>
          <a:prstGeom prst="rect">
            <a:avLst/>
          </a:prstGeom>
        </p:spPr>
        <p:txBody>
          <a:bodyPr wrap="square">
            <a:spAutoFit/>
          </a:bodyPr>
          <a:lstStyle/>
          <a:p>
            <a:pPr lvl="1" indent="-457200" algn="just">
              <a:lnSpc>
                <a:spcPct val="140000"/>
              </a:lnSpc>
              <a:buFont typeface="Wingdings" pitchFamily="2" charset="2"/>
              <a:buChar char="Ø"/>
            </a:pPr>
            <a:r>
              <a:rPr lang="en-US" sz="2600" b="1" dirty="0"/>
              <a:t>There are three phases:</a:t>
            </a:r>
          </a:p>
          <a:p>
            <a:pPr marL="0" lvl="1" algn="just">
              <a:lnSpc>
                <a:spcPct val="140000"/>
              </a:lnSpc>
            </a:pPr>
            <a:r>
              <a:rPr lang="en-US" sz="2600" b="1" dirty="0"/>
              <a:t>1. </a:t>
            </a:r>
            <a:r>
              <a:rPr lang="en-US" sz="2600" dirty="0" err="1"/>
              <a:t>mer</a:t>
            </a:r>
            <a:r>
              <a:rPr lang="en-SA" sz="2600" dirty="0"/>
              <a:t>i</a:t>
            </a:r>
            <a:r>
              <a:rPr lang="en-US" sz="2600" dirty="0" err="1"/>
              <a:t>stemat</a:t>
            </a:r>
            <a:r>
              <a:rPr lang="en-SA" sz="2600" dirty="0"/>
              <a:t>i</a:t>
            </a:r>
            <a:r>
              <a:rPr lang="en-US" sz="2600" dirty="0"/>
              <a:t>c </a:t>
            </a:r>
          </a:p>
          <a:p>
            <a:pPr marL="0" lvl="1" algn="just">
              <a:lnSpc>
                <a:spcPct val="140000"/>
              </a:lnSpc>
            </a:pPr>
            <a:r>
              <a:rPr lang="en-US" sz="2600" dirty="0"/>
              <a:t>2. </a:t>
            </a:r>
            <a:r>
              <a:rPr lang="en-US" sz="2600" dirty="0" err="1"/>
              <a:t>elongat</a:t>
            </a:r>
            <a:r>
              <a:rPr lang="en-SA" sz="2600" dirty="0"/>
              <a:t>i</a:t>
            </a:r>
            <a:r>
              <a:rPr lang="en-US" sz="2600" dirty="0"/>
              <a:t>on </a:t>
            </a:r>
          </a:p>
          <a:p>
            <a:pPr marL="0" lvl="1" algn="just">
              <a:lnSpc>
                <a:spcPct val="140000"/>
              </a:lnSpc>
            </a:pPr>
            <a:r>
              <a:rPr lang="en-US" sz="2600" dirty="0"/>
              <a:t>3. </a:t>
            </a:r>
            <a:r>
              <a:rPr lang="en-US" sz="2600" dirty="0" err="1"/>
              <a:t>maturat</a:t>
            </a:r>
            <a:r>
              <a:rPr lang="en-SA" sz="2600" dirty="0"/>
              <a:t>i</a:t>
            </a:r>
            <a:r>
              <a:rPr lang="en-US" sz="2600" dirty="0"/>
              <a:t>on </a:t>
            </a:r>
          </a:p>
        </p:txBody>
      </p:sp>
      <p:sp>
        <p:nvSpPr>
          <p:cNvPr id="8" name="Rectangle 7"/>
          <p:cNvSpPr/>
          <p:nvPr/>
        </p:nvSpPr>
        <p:spPr>
          <a:xfrm>
            <a:off x="0" y="58272"/>
            <a:ext cx="9144000" cy="646331"/>
          </a:xfrm>
          <a:prstGeom prst="rect">
            <a:avLst/>
          </a:prstGeom>
          <a:effectLst>
            <a:innerShdw blurRad="114300">
              <a:prstClr val="black"/>
            </a:innerShdw>
          </a:effectLst>
        </p:spPr>
        <p:txBody>
          <a:bodyPr wrap="square">
            <a:spAutoFit/>
          </a:bodyPr>
          <a:lstStyle/>
          <a:p>
            <a:pPr algn="ctr"/>
            <a:r>
              <a:rPr lang="en-US"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Phases of Growth</a:t>
            </a:r>
          </a:p>
        </p:txBody>
      </p:sp>
      <p:pic>
        <p:nvPicPr>
          <p:cNvPr id="3" name="Picture 2">
            <a:extLst>
              <a:ext uri="{FF2B5EF4-FFF2-40B4-BE49-F238E27FC236}">
                <a16:creationId xmlns:a16="http://schemas.microsoft.com/office/drawing/2014/main" id="{3A40C275-38EF-5144-BC7D-DBFF0B1243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1960" y="966858"/>
            <a:ext cx="4392488" cy="3591889"/>
          </a:xfrm>
          <a:prstGeom prst="rect">
            <a:avLst/>
          </a:prstGeom>
        </p:spPr>
      </p:pic>
      <p:sp>
        <p:nvSpPr>
          <p:cNvPr id="4" name="TextBox 3">
            <a:extLst>
              <a:ext uri="{FF2B5EF4-FFF2-40B4-BE49-F238E27FC236}">
                <a16:creationId xmlns:a16="http://schemas.microsoft.com/office/drawing/2014/main" id="{E83DCB35-703D-CD43-B78E-2C20B282EA84}"/>
              </a:ext>
            </a:extLst>
          </p:cNvPr>
          <p:cNvSpPr txBox="1"/>
          <p:nvPr/>
        </p:nvSpPr>
        <p:spPr>
          <a:xfrm>
            <a:off x="91615" y="4558747"/>
            <a:ext cx="8519999" cy="1692771"/>
          </a:xfrm>
          <a:prstGeom prst="rect">
            <a:avLst/>
          </a:prstGeom>
          <a:noFill/>
        </p:spPr>
        <p:txBody>
          <a:bodyPr wrap="square" rtlCol="0">
            <a:spAutoFit/>
          </a:bodyPr>
          <a:lstStyle/>
          <a:p>
            <a:pPr marL="285750" indent="-285750" algn="just">
              <a:buFont typeface="Wingdings" pitchFamily="2" charset="2"/>
              <a:buChar char="Ø"/>
            </a:pPr>
            <a:r>
              <a:rPr lang="en-SA" sz="2600" dirty="0"/>
              <a:t>The constantly dividing cells, both at the root apex and the shoot apex, represent the meristematic phase of growth.</a:t>
            </a:r>
          </a:p>
          <a:p>
            <a:pPr marL="285750" indent="-285750" algn="just">
              <a:buFont typeface="Wingdings" pitchFamily="2" charset="2"/>
              <a:buChar char="Ø"/>
            </a:pPr>
            <a:r>
              <a:rPr lang="en-SA" sz="2600" dirty="0"/>
              <a:t>The cells in this region rich of in protoplasm, possess </a:t>
            </a:r>
            <a:r>
              <a:rPr lang="en-SA" sz="2600" b="1" dirty="0"/>
              <a:t>larg</a:t>
            </a:r>
            <a:r>
              <a:rPr lang="en-SA" sz="2600" dirty="0"/>
              <a:t> </a:t>
            </a:r>
            <a:r>
              <a:rPr lang="en-SA" sz="2600" b="1" dirty="0"/>
              <a:t>conspicuous nuclei</a:t>
            </a:r>
            <a:r>
              <a:rPr lang="en-SA" sz="2600" dirty="0"/>
              <a:t>.</a:t>
            </a:r>
          </a:p>
        </p:txBody>
      </p:sp>
    </p:spTree>
    <p:extLst>
      <p:ext uri="{BB962C8B-B14F-4D97-AF65-F5344CB8AC3E}">
        <p14:creationId xmlns:p14="http://schemas.microsoft.com/office/powerpoint/2010/main" val="34078765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519" r="13031" b="89453"/>
          <a:stretch/>
        </p:blipFill>
        <p:spPr bwMode="auto">
          <a:xfrm>
            <a:off x="2445" y="0"/>
            <a:ext cx="9141555" cy="83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0" y="58272"/>
            <a:ext cx="9144000" cy="646331"/>
          </a:xfrm>
          <a:prstGeom prst="rect">
            <a:avLst/>
          </a:prstGeom>
          <a:effectLst>
            <a:innerShdw blurRad="114300">
              <a:prstClr val="black"/>
            </a:innerShdw>
          </a:effectLst>
        </p:spPr>
        <p:txBody>
          <a:bodyPr wrap="square">
            <a:spAutoFit/>
          </a:bodyPr>
          <a:lstStyle/>
          <a:p>
            <a:pPr algn="ctr"/>
            <a:r>
              <a:rPr lang="en-US"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Phases of Growth</a:t>
            </a:r>
          </a:p>
        </p:txBody>
      </p:sp>
      <p:sp>
        <p:nvSpPr>
          <p:cNvPr id="2" name="TextBox 1">
            <a:extLst>
              <a:ext uri="{FF2B5EF4-FFF2-40B4-BE49-F238E27FC236}">
                <a16:creationId xmlns:a16="http://schemas.microsoft.com/office/drawing/2014/main" id="{BB2BBECE-950A-444D-8938-7181C8CD6CB2}"/>
              </a:ext>
            </a:extLst>
          </p:cNvPr>
          <p:cNvSpPr txBox="1"/>
          <p:nvPr/>
        </p:nvSpPr>
        <p:spPr>
          <a:xfrm>
            <a:off x="295496" y="1052736"/>
            <a:ext cx="8553008" cy="5431743"/>
          </a:xfrm>
          <a:prstGeom prst="rect">
            <a:avLst/>
          </a:prstGeom>
          <a:noFill/>
        </p:spPr>
        <p:txBody>
          <a:bodyPr wrap="square" rtlCol="0">
            <a:spAutoFit/>
          </a:bodyPr>
          <a:lstStyle/>
          <a:p>
            <a:pPr marL="457200" indent="-457200" algn="just">
              <a:lnSpc>
                <a:spcPct val="150000"/>
              </a:lnSpc>
              <a:buFont typeface="Wingdings" pitchFamily="2" charset="2"/>
              <a:buChar char="Ø"/>
            </a:pPr>
            <a:r>
              <a:rPr lang="en-SA" sz="2600" dirty="0"/>
              <a:t>Moreover, their cell wall are primary thin and cellulosic with aboundant plasmodesmatal commections. </a:t>
            </a:r>
          </a:p>
          <a:p>
            <a:pPr marL="457200" indent="-457200" algn="just">
              <a:lnSpc>
                <a:spcPct val="150000"/>
              </a:lnSpc>
              <a:buFont typeface="Wingdings" pitchFamily="2" charset="2"/>
              <a:buChar char="Ø"/>
            </a:pPr>
            <a:r>
              <a:rPr lang="en-SA" sz="2600" dirty="0"/>
              <a:t>The cells proximal ( just next, away from the tip) to meristematic zone represent the phase of elongation. </a:t>
            </a:r>
          </a:p>
          <a:p>
            <a:pPr marL="457200" indent="-457200" algn="just">
              <a:lnSpc>
                <a:spcPct val="150000"/>
              </a:lnSpc>
              <a:buFont typeface="Wingdings" pitchFamily="2" charset="2"/>
              <a:buChar char="Ø"/>
            </a:pPr>
            <a:r>
              <a:rPr lang="en-US" sz="2600" dirty="0"/>
              <a:t>I</a:t>
            </a:r>
            <a:r>
              <a:rPr lang="en-SA" sz="2600" dirty="0"/>
              <a:t>ncrreased vacuolation, cell enlargment and away deposition are the characteristics of the cells in this phase. </a:t>
            </a:r>
          </a:p>
          <a:p>
            <a:pPr marL="457200" indent="-457200" algn="just">
              <a:lnSpc>
                <a:spcPct val="150000"/>
              </a:lnSpc>
              <a:buFont typeface="Wingdings" pitchFamily="2" charset="2"/>
              <a:buChar char="Ø"/>
            </a:pPr>
            <a:r>
              <a:rPr lang="en-US" sz="2600" dirty="0"/>
              <a:t>F</a:t>
            </a:r>
            <a:r>
              <a:rPr lang="en-SA" sz="2600" dirty="0"/>
              <a:t>urther away from apix more proximal to the phase of elongation, lies the portion of axis which is undergoing the phase of maturation. </a:t>
            </a:r>
          </a:p>
        </p:txBody>
      </p:sp>
    </p:spTree>
    <p:extLst>
      <p:ext uri="{BB962C8B-B14F-4D97-AF65-F5344CB8AC3E}">
        <p14:creationId xmlns:p14="http://schemas.microsoft.com/office/powerpoint/2010/main" val="34078765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519" r="13031" b="89453"/>
          <a:stretch/>
        </p:blipFill>
        <p:spPr bwMode="auto">
          <a:xfrm>
            <a:off x="2445" y="0"/>
            <a:ext cx="9141555" cy="83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85863" y="834749"/>
            <a:ext cx="8964488" cy="3257174"/>
          </a:xfrm>
          <a:prstGeom prst="rect">
            <a:avLst/>
          </a:prstGeom>
        </p:spPr>
        <p:txBody>
          <a:bodyPr wrap="square">
            <a:spAutoFit/>
          </a:bodyPr>
          <a:lstStyle/>
          <a:p>
            <a:pPr lvl="1" indent="-457200" algn="just">
              <a:lnSpc>
                <a:spcPct val="150000"/>
              </a:lnSpc>
              <a:buFont typeface="Wingdings" pitchFamily="2" charset="2"/>
              <a:buChar char="Ø"/>
            </a:pPr>
            <a:r>
              <a:rPr lang="en-US" sz="2600" dirty="0"/>
              <a:t>The  </a:t>
            </a:r>
            <a:r>
              <a:rPr lang="en-SA" sz="2800" dirty="0"/>
              <a:t>increased of the per unit time is termed as growth rate. </a:t>
            </a:r>
          </a:p>
          <a:p>
            <a:pPr lvl="1" indent="-457200" algn="just">
              <a:lnSpc>
                <a:spcPct val="150000"/>
              </a:lnSpc>
              <a:buFont typeface="Wingdings" pitchFamily="2" charset="2"/>
              <a:buChar char="Ø"/>
            </a:pPr>
            <a:r>
              <a:rPr lang="en-SA" sz="2800" dirty="0"/>
              <a:t>Thus, rate of growth can be expressed mathematically. </a:t>
            </a:r>
            <a:r>
              <a:rPr lang="en-US" sz="2800" dirty="0"/>
              <a:t>O</a:t>
            </a:r>
            <a:r>
              <a:rPr lang="en-SA" sz="2800" dirty="0"/>
              <a:t>r the organism can produce more cells in a variety of way.</a:t>
            </a:r>
          </a:p>
          <a:p>
            <a:pPr marL="0" lvl="1" algn="just">
              <a:lnSpc>
                <a:spcPct val="150000"/>
              </a:lnSpc>
            </a:pPr>
            <a:endParaRPr lang="en-SA"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 name="Rectangle 6"/>
          <p:cNvSpPr/>
          <p:nvPr/>
        </p:nvSpPr>
        <p:spPr>
          <a:xfrm>
            <a:off x="0" y="58272"/>
            <a:ext cx="9144000" cy="646331"/>
          </a:xfrm>
          <a:prstGeom prst="rect">
            <a:avLst/>
          </a:prstGeom>
          <a:effectLst>
            <a:innerShdw blurRad="114300">
              <a:prstClr val="black"/>
            </a:innerShdw>
          </a:effectLst>
        </p:spPr>
        <p:txBody>
          <a:bodyPr wrap="square">
            <a:spAutoFit/>
          </a:bodyPr>
          <a:lstStyle/>
          <a:p>
            <a:pPr algn="ctr"/>
            <a:r>
              <a:rPr lang="en-US"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Growth Rates </a:t>
            </a:r>
          </a:p>
        </p:txBody>
      </p:sp>
    </p:spTree>
    <p:extLst>
      <p:ext uri="{BB962C8B-B14F-4D97-AF65-F5344CB8AC3E}">
        <p14:creationId xmlns:p14="http://schemas.microsoft.com/office/powerpoint/2010/main" val="34078765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519" r="13031" b="89453"/>
          <a:stretch/>
        </p:blipFill>
        <p:spPr bwMode="auto">
          <a:xfrm>
            <a:off x="2445" y="0"/>
            <a:ext cx="9141555" cy="83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0" y="58272"/>
            <a:ext cx="9144000" cy="646331"/>
          </a:xfrm>
          <a:prstGeom prst="rect">
            <a:avLst/>
          </a:prstGeom>
          <a:effectLst>
            <a:innerShdw blurRad="114300">
              <a:prstClr val="black"/>
            </a:innerShdw>
          </a:effectLst>
        </p:spPr>
        <p:txBody>
          <a:bodyPr wrap="square">
            <a:spAutoFit/>
          </a:bodyPr>
          <a:lstStyle/>
          <a:p>
            <a:pPr algn="ctr"/>
            <a:r>
              <a:rPr lang="en-US"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Growth Rates </a:t>
            </a:r>
          </a:p>
        </p:txBody>
      </p:sp>
      <p:pic>
        <p:nvPicPr>
          <p:cNvPr id="3" name="Picture 2">
            <a:extLst>
              <a:ext uri="{FF2B5EF4-FFF2-40B4-BE49-F238E27FC236}">
                <a16:creationId xmlns:a16="http://schemas.microsoft.com/office/drawing/2014/main" id="{270CAF8A-32D4-E54E-9EB8-E23E9863E5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9500" y="1495186"/>
            <a:ext cx="6985000" cy="5102464"/>
          </a:xfrm>
          <a:prstGeom prst="rect">
            <a:avLst/>
          </a:prstGeom>
        </p:spPr>
      </p:pic>
    </p:spTree>
    <p:extLst>
      <p:ext uri="{BB962C8B-B14F-4D97-AF65-F5344CB8AC3E}">
        <p14:creationId xmlns:p14="http://schemas.microsoft.com/office/powerpoint/2010/main" val="34078765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519" r="13031" b="89453"/>
          <a:stretch/>
        </p:blipFill>
        <p:spPr bwMode="auto">
          <a:xfrm>
            <a:off x="2445" y="0"/>
            <a:ext cx="9141555" cy="83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85863" y="834749"/>
            <a:ext cx="8964488" cy="4831579"/>
          </a:xfrm>
          <a:prstGeom prst="rect">
            <a:avLst/>
          </a:prstGeom>
        </p:spPr>
        <p:txBody>
          <a:bodyPr wrap="square">
            <a:spAutoFit/>
          </a:bodyPr>
          <a:lstStyle/>
          <a:p>
            <a:pPr lvl="1" indent="-457200" algn="just">
              <a:lnSpc>
                <a:spcPct val="150000"/>
              </a:lnSpc>
              <a:buFont typeface="Wingdings" pitchFamily="2" charset="2"/>
              <a:buChar char="Ø"/>
            </a:pPr>
            <a:r>
              <a:rPr lang="en-US" sz="2600" b="1" dirty="0"/>
              <a:t>Quantitative comparisons between the growth of living system can also be made in two ways : </a:t>
            </a:r>
          </a:p>
          <a:p>
            <a:pPr marL="0" lvl="1" algn="just">
              <a:lnSpc>
                <a:spcPct val="150000"/>
              </a:lnSpc>
            </a:pPr>
            <a:endParaRPr lang="en-US" sz="2600" b="1" dirty="0"/>
          </a:p>
          <a:p>
            <a:pPr lvl="1" indent="-457200" algn="just">
              <a:lnSpc>
                <a:spcPct val="150000"/>
              </a:lnSpc>
              <a:buFont typeface="Wingdings" pitchFamily="2" charset="2"/>
              <a:buChar char="Ø"/>
            </a:pPr>
            <a:r>
              <a:rPr lang="en-US" sz="2600" dirty="0"/>
              <a:t>(</a:t>
            </a:r>
            <a:r>
              <a:rPr lang="en-US" sz="2600" dirty="0" err="1"/>
              <a:t>i</a:t>
            </a:r>
            <a:r>
              <a:rPr lang="en-US" sz="2600" dirty="0"/>
              <a:t>) Measurement and the comparison of total growth per unit time is called the absolute growth rate.</a:t>
            </a:r>
          </a:p>
          <a:p>
            <a:pPr lvl="1" indent="-457200" algn="just">
              <a:lnSpc>
                <a:spcPct val="150000"/>
              </a:lnSpc>
              <a:buFont typeface="Wingdings" pitchFamily="2" charset="2"/>
              <a:buChar char="Ø"/>
            </a:pPr>
            <a:r>
              <a:rPr lang="en-US" sz="2600" dirty="0"/>
              <a:t> (ii) The growth of the given system per unit time expressed on a common basis, e.g., per unit initial parameter is called the relative growth rate.</a:t>
            </a:r>
          </a:p>
        </p:txBody>
      </p:sp>
    </p:spTree>
    <p:extLst>
      <p:ext uri="{BB962C8B-B14F-4D97-AF65-F5344CB8AC3E}">
        <p14:creationId xmlns:p14="http://schemas.microsoft.com/office/powerpoint/2010/main" val="34078765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519" r="13031" b="89453"/>
          <a:stretch/>
        </p:blipFill>
        <p:spPr bwMode="auto">
          <a:xfrm>
            <a:off x="2445" y="0"/>
            <a:ext cx="9141555" cy="83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a:extLst>
              <a:ext uri="{FF2B5EF4-FFF2-40B4-BE49-F238E27FC236}">
                <a16:creationId xmlns:a16="http://schemas.microsoft.com/office/drawing/2014/main" id="{A9B2432A-317A-6E4E-A5B1-F733CEC6A4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2098" y="836712"/>
            <a:ext cx="8039804" cy="3816424"/>
          </a:xfrm>
          <a:prstGeom prst="rect">
            <a:avLst/>
          </a:prstGeom>
        </p:spPr>
      </p:pic>
      <p:sp>
        <p:nvSpPr>
          <p:cNvPr id="4" name="TextBox 3">
            <a:extLst>
              <a:ext uri="{FF2B5EF4-FFF2-40B4-BE49-F238E27FC236}">
                <a16:creationId xmlns:a16="http://schemas.microsoft.com/office/drawing/2014/main" id="{432552B5-FC9E-7B4A-B97D-96CA1685B4B7}"/>
              </a:ext>
            </a:extLst>
          </p:cNvPr>
          <p:cNvSpPr txBox="1"/>
          <p:nvPr/>
        </p:nvSpPr>
        <p:spPr>
          <a:xfrm>
            <a:off x="708660" y="4937760"/>
            <a:ext cx="8039804" cy="1569660"/>
          </a:xfrm>
          <a:prstGeom prst="rect">
            <a:avLst/>
          </a:prstGeom>
          <a:noFill/>
        </p:spPr>
        <p:txBody>
          <a:bodyPr wrap="square" rtlCol="0">
            <a:spAutoFit/>
          </a:bodyPr>
          <a:lstStyle/>
          <a:p>
            <a:pPr marL="285750" indent="-285750">
              <a:buFont typeface="Wingdings" pitchFamily="2" charset="2"/>
              <a:buChar char="Ø"/>
            </a:pPr>
            <a:r>
              <a:rPr lang="en-US" dirty="0"/>
              <a:t> </a:t>
            </a:r>
            <a:r>
              <a:rPr lang="en-US" sz="2400" dirty="0"/>
              <a:t>In Figure 13.7 two leaves, A and B, are drawn that are of different sizes but shows absolute increase in area in the given time to give leaves, A1 and B1. However, one of them shows much higher relative growth rate.</a:t>
            </a:r>
            <a:endParaRPr lang="en-SA" sz="2400" dirty="0"/>
          </a:p>
        </p:txBody>
      </p:sp>
    </p:spTree>
    <p:extLst>
      <p:ext uri="{BB962C8B-B14F-4D97-AF65-F5344CB8AC3E}">
        <p14:creationId xmlns:p14="http://schemas.microsoft.com/office/powerpoint/2010/main" val="34078765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519" r="13031" b="89453"/>
          <a:stretch/>
        </p:blipFill>
        <p:spPr bwMode="auto">
          <a:xfrm>
            <a:off x="2445" y="0"/>
            <a:ext cx="9141555" cy="83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85863" y="834749"/>
            <a:ext cx="8964488" cy="6632072"/>
          </a:xfrm>
          <a:prstGeom prst="rect">
            <a:avLst/>
          </a:prstGeom>
        </p:spPr>
        <p:txBody>
          <a:bodyPr wrap="square">
            <a:spAutoFit/>
          </a:bodyPr>
          <a:lstStyle/>
          <a:p>
            <a:pPr lvl="1" indent="-457200" algn="just">
              <a:lnSpc>
                <a:spcPct val="150000"/>
              </a:lnSpc>
              <a:buFont typeface="Wingdings" pitchFamily="2" charset="2"/>
              <a:buChar char="Ø"/>
            </a:pPr>
            <a:r>
              <a:rPr lang="en-US" sz="2600" b="1" dirty="0"/>
              <a:t>Differentiation</a:t>
            </a:r>
            <a:r>
              <a:rPr lang="en-US" sz="2600" dirty="0"/>
              <a:t>: change in the shape and function of cells within tissues and organs to form structures that are distinct in function. It is not growth, but it is associated with it.</a:t>
            </a:r>
          </a:p>
          <a:p>
            <a:pPr marL="0" lvl="1" algn="just">
              <a:lnSpc>
                <a:spcPct val="150000"/>
              </a:lnSpc>
            </a:pPr>
            <a:endParaRPr lang="en-US" sz="2600" dirty="0"/>
          </a:p>
          <a:p>
            <a:pPr lvl="1" indent="-457200" algn="just">
              <a:lnSpc>
                <a:spcPct val="150000"/>
              </a:lnSpc>
              <a:buFont typeface="Wingdings" pitchFamily="2" charset="2"/>
              <a:buChar char="Ø"/>
            </a:pPr>
            <a:r>
              <a:rPr lang="en-US" sz="2600" b="1" dirty="0"/>
              <a:t>Development:</a:t>
            </a:r>
            <a:r>
              <a:rPr lang="en-US" sz="2600" dirty="0"/>
              <a:t> It is the final or total result of growth and differentiation in a specific sequence, or it is the transition from one stage of development to another stage, and the disclosure is followed by a successive series of changes within each organ of the plant during its life cycle</a:t>
            </a:r>
          </a:p>
          <a:p>
            <a:pPr lvl="1" indent="-457200" algn="just">
              <a:lnSpc>
                <a:spcPct val="150000"/>
              </a:lnSpc>
              <a:buFont typeface="Wingdings" pitchFamily="2" charset="2"/>
              <a:buChar char="Ø"/>
            </a:pPr>
            <a:endParaRPr lang="en-US" sz="2600" dirty="0"/>
          </a:p>
          <a:p>
            <a:pPr marL="0" lvl="1" algn="just">
              <a:lnSpc>
                <a:spcPct val="150000"/>
              </a:lnSpc>
            </a:pPr>
            <a:endParaRPr lang="en-AU" sz="2600" dirty="0"/>
          </a:p>
        </p:txBody>
      </p:sp>
    </p:spTree>
    <p:extLst>
      <p:ext uri="{BB962C8B-B14F-4D97-AF65-F5344CB8AC3E}">
        <p14:creationId xmlns:p14="http://schemas.microsoft.com/office/powerpoint/2010/main" val="34078765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519" r="13031" b="89453"/>
          <a:stretch/>
        </p:blipFill>
        <p:spPr bwMode="auto">
          <a:xfrm>
            <a:off x="2445" y="0"/>
            <a:ext cx="9141555" cy="83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a:extLst>
              <a:ext uri="{FF2B5EF4-FFF2-40B4-BE49-F238E27FC236}">
                <a16:creationId xmlns:a16="http://schemas.microsoft.com/office/drawing/2014/main" id="{A9B05359-7336-2549-8CAF-0C356AAA5C0F}"/>
              </a:ext>
            </a:extLst>
          </p:cNvPr>
          <p:cNvSpPr txBox="1"/>
          <p:nvPr/>
        </p:nvSpPr>
        <p:spPr>
          <a:xfrm>
            <a:off x="251520" y="1124744"/>
            <a:ext cx="8640960" cy="3257174"/>
          </a:xfrm>
          <a:prstGeom prst="rect">
            <a:avLst/>
          </a:prstGeom>
          <a:noFill/>
        </p:spPr>
        <p:txBody>
          <a:bodyPr wrap="square" rtlCol="0">
            <a:spAutoFit/>
          </a:bodyPr>
          <a:lstStyle/>
          <a:p>
            <a:pPr marL="457200" indent="-457200">
              <a:lnSpc>
                <a:spcPct val="150000"/>
              </a:lnSpc>
              <a:buFont typeface="Wingdings" pitchFamily="2" charset="2"/>
              <a:buChar char="Ø"/>
            </a:pPr>
            <a:r>
              <a:rPr lang="en-US" sz="2800" dirty="0"/>
              <a:t>The process of development, which results from growth and distinction, encompasses all the changes a plant experiences throughout its life cycle, from seed germination to the completion of growth, flowering, production, and the end of senescence.</a:t>
            </a:r>
            <a:endParaRPr lang="en-SA" sz="2800" dirty="0"/>
          </a:p>
        </p:txBody>
      </p:sp>
    </p:spTree>
    <p:extLst>
      <p:ext uri="{BB962C8B-B14F-4D97-AF65-F5344CB8AC3E}">
        <p14:creationId xmlns:p14="http://schemas.microsoft.com/office/powerpoint/2010/main" val="34078765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519" r="13031" b="89453"/>
          <a:stretch/>
        </p:blipFill>
        <p:spPr bwMode="auto">
          <a:xfrm>
            <a:off x="2445" y="0"/>
            <a:ext cx="9141555" cy="83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12"/>
          <p:cNvSpPr/>
          <p:nvPr/>
        </p:nvSpPr>
        <p:spPr>
          <a:xfrm>
            <a:off x="0" y="58272"/>
            <a:ext cx="9144000" cy="646331"/>
          </a:xfrm>
          <a:prstGeom prst="rect">
            <a:avLst/>
          </a:prstGeom>
          <a:effectLst>
            <a:innerShdw blurRad="114300">
              <a:prstClr val="black"/>
            </a:innerShdw>
          </a:effectLst>
        </p:spPr>
        <p:txBody>
          <a:bodyPr wrap="square">
            <a:spAutoFit/>
          </a:bodyPr>
          <a:lstStyle/>
          <a:p>
            <a:pPr algn="ctr"/>
            <a:r>
              <a:rPr lang="en-US"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Light reactions</a:t>
            </a:r>
          </a:p>
        </p:txBody>
      </p:sp>
      <p:sp>
        <p:nvSpPr>
          <p:cNvPr id="3" name="TextBox 2">
            <a:extLst>
              <a:ext uri="{FF2B5EF4-FFF2-40B4-BE49-F238E27FC236}">
                <a16:creationId xmlns:a16="http://schemas.microsoft.com/office/drawing/2014/main" id="{40A5DDA2-502B-B44B-9ADF-81D037486EE8}"/>
              </a:ext>
            </a:extLst>
          </p:cNvPr>
          <p:cNvSpPr txBox="1"/>
          <p:nvPr/>
        </p:nvSpPr>
        <p:spPr>
          <a:xfrm>
            <a:off x="251520" y="1182915"/>
            <a:ext cx="7990656" cy="5170646"/>
          </a:xfrm>
          <a:prstGeom prst="rect">
            <a:avLst/>
          </a:prstGeom>
          <a:noFill/>
        </p:spPr>
        <p:txBody>
          <a:bodyPr wrap="square" rtlCol="0">
            <a:spAutoFit/>
          </a:bodyPr>
          <a:lstStyle/>
          <a:p>
            <a:pPr marL="285750" indent="-285750">
              <a:buFont typeface="Wingdings" pitchFamily="2" charset="2"/>
              <a:buChar char="Ø"/>
            </a:pPr>
            <a:r>
              <a:rPr lang="en-US" sz="2600" dirty="0"/>
              <a:t>The development of multiple Arab divisions occurs in various meristematic regions and encompasses three types of meristems.</a:t>
            </a:r>
          </a:p>
          <a:p>
            <a:pPr marL="285750" indent="-285750">
              <a:buFont typeface="Wingdings" pitchFamily="2" charset="2"/>
              <a:buChar char="Ø"/>
            </a:pPr>
            <a:endParaRPr lang="en-US" sz="2600" dirty="0"/>
          </a:p>
          <a:p>
            <a:pPr marL="514350" indent="-514350">
              <a:buAutoNum type="arabicPeriod"/>
            </a:pPr>
            <a:r>
              <a:rPr lang="en-US" sz="2600" b="1" dirty="0"/>
              <a:t>Apical meristems</a:t>
            </a:r>
            <a:r>
              <a:rPr lang="en-US" sz="2600" dirty="0"/>
              <a:t>, like stems and branches, cause longitudinal growth.</a:t>
            </a:r>
          </a:p>
          <a:p>
            <a:endParaRPr lang="en-US" sz="2600" dirty="0"/>
          </a:p>
          <a:p>
            <a:r>
              <a:rPr lang="en-US" sz="2600" dirty="0"/>
              <a:t>2. </a:t>
            </a:r>
            <a:r>
              <a:rPr lang="en-US" sz="2600" b="1" dirty="0"/>
              <a:t>Intercalary meristems</a:t>
            </a:r>
            <a:r>
              <a:rPr lang="en-US" sz="2600" dirty="0"/>
              <a:t>: that get bigger in diameter or thickness. </a:t>
            </a:r>
          </a:p>
          <a:p>
            <a:r>
              <a:rPr lang="en-US" sz="2600" dirty="0"/>
              <a:t>The part of the plant that grows between the nodes and the internodes is sometimes called </a:t>
            </a:r>
            <a:r>
              <a:rPr lang="en-US" sz="2600" b="1" dirty="0"/>
              <a:t>the intercalary cambium</a:t>
            </a:r>
            <a:r>
              <a:rPr lang="en-US" sz="2600" dirty="0"/>
              <a:t>.</a:t>
            </a:r>
          </a:p>
          <a:p>
            <a:endParaRPr lang="en-SA" dirty="0"/>
          </a:p>
        </p:txBody>
      </p:sp>
    </p:spTree>
    <p:extLst>
      <p:ext uri="{BB962C8B-B14F-4D97-AF65-F5344CB8AC3E}">
        <p14:creationId xmlns:p14="http://schemas.microsoft.com/office/powerpoint/2010/main" val="34078765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519" r="13031" b="89453"/>
          <a:stretch/>
        </p:blipFill>
        <p:spPr bwMode="auto">
          <a:xfrm>
            <a:off x="2445" y="0"/>
            <a:ext cx="9141555" cy="83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89756" y="1052736"/>
            <a:ext cx="8964488" cy="1964512"/>
          </a:xfrm>
          <a:prstGeom prst="rect">
            <a:avLst/>
          </a:prstGeom>
        </p:spPr>
        <p:txBody>
          <a:bodyPr wrap="square">
            <a:spAutoFit/>
          </a:bodyPr>
          <a:lstStyle/>
          <a:p>
            <a:pPr lvl="1" indent="-457200" algn="just">
              <a:lnSpc>
                <a:spcPct val="150000"/>
              </a:lnSpc>
              <a:buFont typeface="Wingdings" pitchFamily="2" charset="2"/>
              <a:buChar char="Ø"/>
            </a:pPr>
            <a:r>
              <a:rPr lang="en-US" sz="2800" b="1" dirty="0"/>
              <a:t>Lateral meriste</a:t>
            </a:r>
            <a:r>
              <a:rPr lang="en-US" sz="2800" dirty="0"/>
              <a:t>ms: lateral tissues, absorb lateral vegetative growth, flowers and fruits, as in the axillary buds that</a:t>
            </a:r>
            <a:r>
              <a:rPr lang="en-US" sz="2600" b="1" dirty="0"/>
              <a:t>.</a:t>
            </a:r>
            <a:endParaRPr lang="en-AU" sz="2600" dirty="0"/>
          </a:p>
        </p:txBody>
      </p:sp>
      <p:pic>
        <p:nvPicPr>
          <p:cNvPr id="7" name="Picture 3" descr="C:\Users\a\Documents\1.jpg">
            <a:extLst>
              <a:ext uri="{FF2B5EF4-FFF2-40B4-BE49-F238E27FC236}">
                <a16:creationId xmlns:a16="http://schemas.microsoft.com/office/drawing/2014/main" id="{C5F28D49-2B87-6E4C-8DDC-373A2819D325}"/>
              </a:ext>
            </a:extLst>
          </p:cNvPr>
          <p:cNvPicPr>
            <a:picLocks noChangeAspect="1" noChangeArrowheads="1"/>
          </p:cNvPicPr>
          <p:nvPr/>
        </p:nvPicPr>
        <p:blipFill>
          <a:blip r:embed="rId3" cstate="print"/>
          <a:srcRect/>
          <a:stretch>
            <a:fillRect/>
          </a:stretch>
        </p:blipFill>
        <p:spPr bwMode="auto">
          <a:xfrm>
            <a:off x="3851920" y="2420888"/>
            <a:ext cx="3240360" cy="4170271"/>
          </a:xfrm>
          <a:prstGeom prst="rect">
            <a:avLst/>
          </a:prstGeom>
          <a:noFill/>
        </p:spPr>
      </p:pic>
    </p:spTree>
    <p:extLst>
      <p:ext uri="{BB962C8B-B14F-4D97-AF65-F5344CB8AC3E}">
        <p14:creationId xmlns:p14="http://schemas.microsoft.com/office/powerpoint/2010/main" val="34078765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a:extLst>
              <a:ext uri="{FF2B5EF4-FFF2-40B4-BE49-F238E27FC236}">
                <a16:creationId xmlns:a16="http://schemas.microsoft.com/office/drawing/2014/main" id="{AD3B3EF7-FBC7-492F-9055-FA2E3D2A77D9}"/>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519" r="13031" b="89453"/>
          <a:stretch/>
        </p:blipFill>
        <p:spPr bwMode="auto">
          <a:xfrm>
            <a:off x="210715" y="296652"/>
            <a:ext cx="8722570" cy="626469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4" name="Rectangle 3"/>
          <p:cNvSpPr/>
          <p:nvPr/>
        </p:nvSpPr>
        <p:spPr>
          <a:xfrm>
            <a:off x="332509" y="501635"/>
            <a:ext cx="8487963" cy="1081002"/>
          </a:xfrm>
          <a:prstGeom prst="rect">
            <a:avLst/>
          </a:prstGeom>
        </p:spPr>
        <p:txBody>
          <a:bodyPr wrap="square">
            <a:spAutoFit/>
          </a:bodyPr>
          <a:lstStyle/>
          <a:p>
            <a:pPr algn="ctr">
              <a:lnSpc>
                <a:spcPct val="150000"/>
              </a:lnSpc>
            </a:pPr>
            <a:r>
              <a:rPr lang="en-US" sz="4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Lecture 1</a:t>
            </a:r>
            <a:endParaRPr lang="ar-EG" sz="4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 name="TextBox 1">
            <a:extLst>
              <a:ext uri="{FF2B5EF4-FFF2-40B4-BE49-F238E27FC236}">
                <a16:creationId xmlns:a16="http://schemas.microsoft.com/office/drawing/2014/main" id="{CAA2FB38-3344-6A4D-A082-7B549B29E354}"/>
              </a:ext>
            </a:extLst>
          </p:cNvPr>
          <p:cNvSpPr txBox="1"/>
          <p:nvPr/>
        </p:nvSpPr>
        <p:spPr>
          <a:xfrm>
            <a:off x="1331640" y="2808853"/>
            <a:ext cx="6553012" cy="861774"/>
          </a:xfrm>
          <a:prstGeom prst="rect">
            <a:avLst/>
          </a:prstGeom>
          <a:noFill/>
        </p:spPr>
        <p:txBody>
          <a:bodyPr wrap="none" rtlCol="0">
            <a:spAutoFit/>
          </a:bodyPr>
          <a:lstStyle/>
          <a:p>
            <a:r>
              <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Introduction to the plant  growth       </a:t>
            </a:r>
          </a:p>
          <a:p>
            <a:endParaRPr lang="en-SA" dirty="0"/>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519" r="13031" b="89453"/>
          <a:stretch/>
        </p:blipFill>
        <p:spPr bwMode="auto">
          <a:xfrm>
            <a:off x="2445" y="0"/>
            <a:ext cx="9141555" cy="83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0" y="864192"/>
            <a:ext cx="8964488" cy="5196166"/>
          </a:xfrm>
          <a:prstGeom prst="rect">
            <a:avLst/>
          </a:prstGeom>
        </p:spPr>
        <p:txBody>
          <a:bodyPr wrap="square">
            <a:spAutoFit/>
          </a:bodyPr>
          <a:lstStyle/>
          <a:p>
            <a:pPr lvl="1" indent="-457200" algn="just">
              <a:lnSpc>
                <a:spcPct val="150000"/>
              </a:lnSpc>
              <a:buFont typeface="Wingdings" pitchFamily="2" charset="2"/>
              <a:buChar char="Ø"/>
            </a:pPr>
            <a:r>
              <a:rPr lang="en-US" sz="2800" dirty="0"/>
              <a:t>Cell elongation occurs as a result of decreased wall pressure, relaxation of the cell wall, and changes in the composition of the wall or the interruption and separation of the components of the cell wall with the re-formation of new bonds. </a:t>
            </a:r>
          </a:p>
          <a:p>
            <a:pPr lvl="1" indent="-457200" algn="just">
              <a:lnSpc>
                <a:spcPct val="150000"/>
              </a:lnSpc>
              <a:buFont typeface="Wingdings" pitchFamily="2" charset="2"/>
              <a:buChar char="Ø"/>
            </a:pPr>
            <a:r>
              <a:rPr lang="en-US" sz="2800" dirty="0"/>
              <a:t>Therefore, it was suggested that auxin plays a role in breaking the non-covalent hydrogen bonds between the polysaccharides and the cellulose microfibers.</a:t>
            </a:r>
            <a:endParaRPr lang="en-AU" sz="2600" dirty="0"/>
          </a:p>
        </p:txBody>
      </p:sp>
      <p:sp>
        <p:nvSpPr>
          <p:cNvPr id="9" name="Rectangle 8"/>
          <p:cNvSpPr/>
          <p:nvPr/>
        </p:nvSpPr>
        <p:spPr>
          <a:xfrm>
            <a:off x="0" y="58272"/>
            <a:ext cx="9144000" cy="646331"/>
          </a:xfrm>
          <a:prstGeom prst="rect">
            <a:avLst/>
          </a:prstGeom>
          <a:effectLst>
            <a:innerShdw blurRad="114300">
              <a:prstClr val="black"/>
            </a:innerShdw>
          </a:effectLst>
        </p:spPr>
        <p:txBody>
          <a:bodyPr wrap="square">
            <a:spAutoFit/>
          </a:bodyPr>
          <a:lstStyle/>
          <a:p>
            <a:pPr algn="ctr"/>
            <a:r>
              <a:rPr lang="en-US"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 role of plant hormones in cell elongation</a:t>
            </a:r>
          </a:p>
        </p:txBody>
      </p:sp>
    </p:spTree>
    <p:extLst>
      <p:ext uri="{BB962C8B-B14F-4D97-AF65-F5344CB8AC3E}">
        <p14:creationId xmlns:p14="http://schemas.microsoft.com/office/powerpoint/2010/main" val="34078765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519" r="13031" b="89453"/>
          <a:stretch/>
        </p:blipFill>
        <p:spPr bwMode="auto">
          <a:xfrm>
            <a:off x="2445" y="0"/>
            <a:ext cx="9141555" cy="83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a:extLst>
              <a:ext uri="{FF2B5EF4-FFF2-40B4-BE49-F238E27FC236}">
                <a16:creationId xmlns:a16="http://schemas.microsoft.com/office/drawing/2014/main" id="{B7192DA3-A99E-2942-B774-3BFE3FFAAE2A}"/>
              </a:ext>
            </a:extLst>
          </p:cNvPr>
          <p:cNvSpPr txBox="1"/>
          <p:nvPr/>
        </p:nvSpPr>
        <p:spPr>
          <a:xfrm>
            <a:off x="251520" y="909872"/>
            <a:ext cx="8892480" cy="4231415"/>
          </a:xfrm>
          <a:prstGeom prst="rect">
            <a:avLst/>
          </a:prstGeom>
          <a:noFill/>
        </p:spPr>
        <p:txBody>
          <a:bodyPr wrap="square">
            <a:spAutoFit/>
          </a:bodyPr>
          <a:lstStyle/>
          <a:p>
            <a:pPr marL="457200" indent="-457200">
              <a:lnSpc>
                <a:spcPct val="150000"/>
              </a:lnSpc>
              <a:buFont typeface="Wingdings" pitchFamily="2" charset="2"/>
              <a:buChar char="Ø"/>
            </a:pPr>
            <a:r>
              <a:rPr lang="en-US" sz="2400" dirty="0"/>
              <a:t> </a:t>
            </a:r>
            <a:r>
              <a:rPr lang="en-US" sz="2600" dirty="0"/>
              <a:t>Which allows the infiltration of the polysaccharides xyloglucans into the cellulose, which results in irreversible relaxation of the cell wall, especially when the pH is low.</a:t>
            </a:r>
          </a:p>
          <a:p>
            <a:pPr marL="457200" indent="-457200">
              <a:lnSpc>
                <a:spcPct val="150000"/>
              </a:lnSpc>
              <a:buFont typeface="Wingdings" pitchFamily="2" charset="2"/>
              <a:buChar char="Ø"/>
            </a:pPr>
            <a:r>
              <a:rPr lang="en-US" sz="2600" dirty="0"/>
              <a:t>This encourages increased flexibility or relaxation of the cell wall by activating the binding of hydrogen ions, which increases the activity of relaxation enzymes or enzymes that work to break the bond between </a:t>
            </a:r>
            <a:r>
              <a:rPr lang="en-US" sz="2600" b="1" dirty="0"/>
              <a:t>cellulose and xyloglucans</a:t>
            </a:r>
            <a:r>
              <a:rPr lang="en-US" sz="2600" dirty="0"/>
              <a:t>.</a:t>
            </a:r>
            <a:endParaRPr lang="en-SA" sz="2600" dirty="0"/>
          </a:p>
        </p:txBody>
      </p:sp>
    </p:spTree>
    <p:extLst>
      <p:ext uri="{BB962C8B-B14F-4D97-AF65-F5344CB8AC3E}">
        <p14:creationId xmlns:p14="http://schemas.microsoft.com/office/powerpoint/2010/main" val="34078765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590872" y="1268760"/>
            <a:ext cx="8229600" cy="2451794"/>
          </a:xfrm>
          <a:prstGeom prst="rect">
            <a:avLst/>
          </a:prstGeom>
        </p:spPr>
        <p:txBody>
          <a:bodyPr/>
          <a:lstStyle/>
          <a:p>
            <a:pPr marL="0" marR="0" lvl="0" indent="0" algn="ctr" defTabSz="914400" rtl="0" eaLnBrk="1" fontAlgn="base" latinLnBrk="0" hangingPunct="1">
              <a:lnSpc>
                <a:spcPct val="150000"/>
              </a:lnSpc>
              <a:spcBef>
                <a:spcPct val="0"/>
              </a:spcBef>
              <a:spcAft>
                <a:spcPct val="0"/>
              </a:spcAft>
              <a:buClrTx/>
              <a:buSzTx/>
              <a:buFontTx/>
              <a:buNone/>
              <a:tabLst/>
              <a:defRPr/>
            </a:pPr>
            <a:r>
              <a:rPr kumimoji="0" lang="en-US" altLang="en-US" sz="8000" b="1" i="0" u="none" strike="noStrike" kern="1200" cap="none" spc="0" normalizeH="0" baseline="0" noProof="0" dirty="0">
                <a:ln>
                  <a:noFill/>
                </a:ln>
                <a:solidFill>
                  <a:srgbClr val="008000"/>
                </a:solidFill>
                <a:effectLst/>
                <a:uLnTx/>
                <a:uFillTx/>
                <a:latin typeface="Comic Sans MS" pitchFamily="66" charset="0"/>
                <a:ea typeface="+mj-ea"/>
                <a:cs typeface="+mj-cs"/>
              </a:rPr>
              <a:t>Any</a:t>
            </a:r>
          </a:p>
          <a:p>
            <a:pPr marL="0" marR="0" lvl="0" indent="0" algn="ctr" defTabSz="914400" rtl="0" eaLnBrk="1" fontAlgn="base" latinLnBrk="0" hangingPunct="1">
              <a:lnSpc>
                <a:spcPct val="150000"/>
              </a:lnSpc>
              <a:spcBef>
                <a:spcPct val="0"/>
              </a:spcBef>
              <a:spcAft>
                <a:spcPct val="0"/>
              </a:spcAft>
              <a:buClrTx/>
              <a:buSzTx/>
              <a:buFontTx/>
              <a:buNone/>
              <a:tabLst/>
              <a:defRPr/>
            </a:pPr>
            <a:r>
              <a:rPr kumimoji="0" lang="en-US" altLang="en-US" sz="8000" b="1" i="0" u="none" strike="noStrike" kern="1200" cap="none" spc="0" normalizeH="0" baseline="0" noProof="0" dirty="0">
                <a:ln>
                  <a:noFill/>
                </a:ln>
                <a:solidFill>
                  <a:srgbClr val="008000"/>
                </a:solidFill>
                <a:effectLst/>
                <a:uLnTx/>
                <a:uFillTx/>
                <a:latin typeface="Comic Sans MS" pitchFamily="66" charset="0"/>
                <a:ea typeface="+mj-ea"/>
                <a:cs typeface="+mj-cs"/>
              </a:rPr>
              <a:t>QUESTIONS ?</a:t>
            </a:r>
          </a:p>
        </p:txBody>
      </p:sp>
    </p:spTree>
    <p:extLst>
      <p:ext uri="{BB962C8B-B14F-4D97-AF65-F5344CB8AC3E}">
        <p14:creationId xmlns:p14="http://schemas.microsoft.com/office/powerpoint/2010/main" val="343719751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57A01DE-86D4-544A-A774-30CBC3D36633}"/>
              </a:ext>
            </a:extLst>
          </p:cNvPr>
          <p:cNvSpPr txBox="1"/>
          <p:nvPr/>
        </p:nvSpPr>
        <p:spPr>
          <a:xfrm>
            <a:off x="514690" y="908720"/>
            <a:ext cx="2037096" cy="646331"/>
          </a:xfrm>
          <a:prstGeom prst="rect">
            <a:avLst/>
          </a:prstGeom>
          <a:noFill/>
        </p:spPr>
        <p:txBody>
          <a:bodyPr wrap="none" rtlCol="0">
            <a:spAutoFit/>
          </a:bodyPr>
          <a:lstStyle/>
          <a:p>
            <a:r>
              <a:rPr lang="en-US" sz="1800" b="1" u="sng" dirty="0"/>
              <a:t>Required Textbook:</a:t>
            </a:r>
            <a:endParaRPr lang="ar-EG" sz="1800" b="1" u="sng" dirty="0"/>
          </a:p>
          <a:p>
            <a:endParaRPr lang="en-SA" dirty="0"/>
          </a:p>
        </p:txBody>
      </p:sp>
      <p:pic>
        <p:nvPicPr>
          <p:cNvPr id="4" name="Picture 2">
            <a:extLst>
              <a:ext uri="{FF2B5EF4-FFF2-40B4-BE49-F238E27FC236}">
                <a16:creationId xmlns:a16="http://schemas.microsoft.com/office/drawing/2014/main" id="{C91CF179-A93E-D44B-9DE2-EB7C682B2694}"/>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519" r="13031" b="89453"/>
          <a:stretch/>
        </p:blipFill>
        <p:spPr bwMode="auto">
          <a:xfrm>
            <a:off x="2445" y="0"/>
            <a:ext cx="9141555" cy="83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a:extLst>
              <a:ext uri="{FF2B5EF4-FFF2-40B4-BE49-F238E27FC236}">
                <a16:creationId xmlns:a16="http://schemas.microsoft.com/office/drawing/2014/main" id="{E404F17E-7656-6A4A-B64C-36E3AE864A4B}"/>
              </a:ext>
            </a:extLst>
          </p:cNvPr>
          <p:cNvSpPr txBox="1"/>
          <p:nvPr/>
        </p:nvSpPr>
        <p:spPr>
          <a:xfrm>
            <a:off x="2051720" y="233690"/>
            <a:ext cx="4682836" cy="523220"/>
          </a:xfrm>
          <a:prstGeom prst="rect">
            <a:avLst/>
          </a:prstGeom>
          <a:noFill/>
        </p:spPr>
        <p:txBody>
          <a:bodyPr wrap="square">
            <a:spAutoFit/>
          </a:bodyPr>
          <a:lstStyle/>
          <a:p>
            <a:pPr algn="ctr"/>
            <a:r>
              <a:rPr lang="en-U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References</a:t>
            </a:r>
          </a:p>
        </p:txBody>
      </p:sp>
      <p:sp>
        <p:nvSpPr>
          <p:cNvPr id="7" name="TextBox 6">
            <a:extLst>
              <a:ext uri="{FF2B5EF4-FFF2-40B4-BE49-F238E27FC236}">
                <a16:creationId xmlns:a16="http://schemas.microsoft.com/office/drawing/2014/main" id="{9071AF70-DC77-2444-81CB-1E428AA81E05}"/>
              </a:ext>
            </a:extLst>
          </p:cNvPr>
          <p:cNvSpPr txBox="1"/>
          <p:nvPr/>
        </p:nvSpPr>
        <p:spPr>
          <a:xfrm>
            <a:off x="484012" y="1555051"/>
            <a:ext cx="8640960" cy="1711366"/>
          </a:xfrm>
          <a:prstGeom prst="rect">
            <a:avLst/>
          </a:prstGeom>
          <a:noFill/>
        </p:spPr>
        <p:txBody>
          <a:bodyPr wrap="square" rtlCol="0">
            <a:spAutoFit/>
          </a:bodyPr>
          <a:lstStyle/>
          <a:p>
            <a:pPr lvl="1">
              <a:lnSpc>
                <a:spcPct val="150000"/>
              </a:lnSpc>
            </a:pPr>
            <a:r>
              <a:rPr lang="en-US" sz="1800" dirty="0"/>
              <a:t>Satish. C </a:t>
            </a:r>
            <a:r>
              <a:rPr lang="en-US" sz="1800" dirty="0" err="1"/>
              <a:t>Bhatla</a:t>
            </a:r>
            <a:r>
              <a:rPr lang="en-US" sz="1800" dirty="0"/>
              <a:t> • Manju A. Lal. (2018). Plant Physiology and development the Metabolism , 4</a:t>
            </a:r>
            <a:r>
              <a:rPr lang="en-US" sz="1800" baseline="30000" dirty="0"/>
              <a:t>th</a:t>
            </a:r>
            <a:r>
              <a:rPr lang="en-US" sz="1800" dirty="0"/>
              <a:t> Edition, springer </a:t>
            </a:r>
            <a:r>
              <a:rPr lang="en-US" dirty="0">
                <a:effectLst/>
                <a:latin typeface="Times" pitchFamily="2" charset="0"/>
              </a:rPr>
              <a:t>ISBN 978-981-13-2023-1</a:t>
            </a:r>
          </a:p>
          <a:p>
            <a:pPr lvl="1">
              <a:lnSpc>
                <a:spcPct val="150000"/>
              </a:lnSpc>
            </a:pPr>
            <a:r>
              <a:rPr lang="en-US" dirty="0">
                <a:solidFill>
                  <a:srgbClr val="0000FF"/>
                </a:solidFill>
                <a:effectLst/>
                <a:latin typeface="Times" pitchFamily="2" charset="0"/>
              </a:rPr>
              <a:t>https://</a:t>
            </a:r>
            <a:r>
              <a:rPr lang="en-US" dirty="0" err="1">
                <a:solidFill>
                  <a:srgbClr val="0000FF"/>
                </a:solidFill>
                <a:effectLst/>
                <a:latin typeface="Times" pitchFamily="2" charset="0"/>
              </a:rPr>
              <a:t>doi.org</a:t>
            </a:r>
            <a:r>
              <a:rPr lang="en-US" dirty="0">
                <a:solidFill>
                  <a:srgbClr val="0000FF"/>
                </a:solidFill>
                <a:effectLst/>
                <a:latin typeface="Times" pitchFamily="2" charset="0"/>
              </a:rPr>
              <a:t>/10.1007/978-981-13-2023-1</a:t>
            </a:r>
          </a:p>
          <a:p>
            <a:pPr lvl="1">
              <a:lnSpc>
                <a:spcPct val="150000"/>
              </a:lnSpc>
            </a:pPr>
            <a:endParaRPr lang="en-US" sz="1800" dirty="0"/>
          </a:p>
        </p:txBody>
      </p:sp>
    </p:spTree>
    <p:extLst>
      <p:ext uri="{BB962C8B-B14F-4D97-AF65-F5344CB8AC3E}">
        <p14:creationId xmlns:p14="http://schemas.microsoft.com/office/powerpoint/2010/main" val="17991077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519" r="13031" b="89453"/>
          <a:stretch/>
        </p:blipFill>
        <p:spPr bwMode="auto">
          <a:xfrm>
            <a:off x="2445" y="0"/>
            <a:ext cx="9141555" cy="83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a:xfrm>
            <a:off x="2025112" y="58272"/>
            <a:ext cx="5439118" cy="707886"/>
          </a:xfrm>
          <a:prstGeom prst="rect">
            <a:avLst/>
          </a:prstGeom>
          <a:effectLst>
            <a:innerShdw blurRad="114300">
              <a:prstClr val="black"/>
            </a:innerShdw>
          </a:effectLst>
        </p:spPr>
        <p:txBody>
          <a:bodyPr wrap="none">
            <a:spAutoFit/>
          </a:bodyPr>
          <a:lstStyle/>
          <a:p>
            <a:pPr algn="ctr"/>
            <a:r>
              <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Exams &amp; Grading System</a:t>
            </a:r>
          </a:p>
        </p:txBody>
      </p:sp>
      <p:sp>
        <p:nvSpPr>
          <p:cNvPr id="49153" name="Rectangle 1"/>
          <p:cNvSpPr>
            <a:spLocks noChangeArrowheads="1"/>
          </p:cNvSpPr>
          <p:nvPr/>
        </p:nvSpPr>
        <p:spPr bwMode="auto">
          <a:xfrm>
            <a:off x="467544" y="1468393"/>
            <a:ext cx="8280920" cy="26956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1" indent="0" algn="l" defTabSz="914400" rtl="0" eaLnBrk="1" fontAlgn="base" latinLnBrk="0" hangingPunct="1">
              <a:lnSpc>
                <a:spcPct val="200000"/>
              </a:lnSpc>
              <a:spcBef>
                <a:spcPct val="0"/>
              </a:spcBef>
              <a:spcAft>
                <a:spcPct val="0"/>
              </a:spcAft>
              <a:buClrTx/>
              <a:buSzTx/>
              <a:tabLst>
                <a:tab pos="914400" algn="l"/>
              </a:tabLst>
            </a:pPr>
            <a:r>
              <a:rPr kumimoji="0" lang="en-US" sz="2200" b="1" i="0" u="none" strike="noStrike" cap="none" normalizeH="0" baseline="0" dirty="0">
                <a:ln>
                  <a:noFill/>
                </a:ln>
                <a:solidFill>
                  <a:schemeClr val="tx1"/>
                </a:solidFill>
                <a:effectLst/>
                <a:latin typeface="Cambria" pitchFamily="18" charset="0"/>
                <a:ea typeface="Times New Roman" pitchFamily="18" charset="0"/>
                <a:cs typeface="Times New Roman" pitchFamily="18" charset="0"/>
              </a:rPr>
              <a:t>Midterm 1:</a:t>
            </a:r>
            <a:r>
              <a:rPr kumimoji="0" lang="en-US" sz="2200" b="0" i="0" u="none" strike="noStrike" cap="none" normalizeH="0" baseline="0" dirty="0">
                <a:ln>
                  <a:noFill/>
                </a:ln>
                <a:solidFill>
                  <a:schemeClr val="tx1"/>
                </a:solidFill>
                <a:effectLst/>
                <a:latin typeface="Cambria" pitchFamily="18" charset="0"/>
                <a:ea typeface="Times New Roman" pitchFamily="18" charset="0"/>
                <a:cs typeface="Times New Roman" pitchFamily="18" charset="0"/>
              </a:rPr>
              <a:t> 6</a:t>
            </a:r>
            <a:r>
              <a:rPr kumimoji="0" lang="en-US" sz="2200" b="0" i="0" u="none" strike="noStrike" cap="none" normalizeH="0" baseline="30000" dirty="0">
                <a:ln>
                  <a:noFill/>
                </a:ln>
                <a:solidFill>
                  <a:schemeClr val="tx1"/>
                </a:solidFill>
                <a:effectLst/>
                <a:latin typeface="Cambria" pitchFamily="18" charset="0"/>
                <a:ea typeface="Times New Roman" pitchFamily="18" charset="0"/>
                <a:cs typeface="Times New Roman" pitchFamily="18" charset="0"/>
              </a:rPr>
              <a:t>th</a:t>
            </a:r>
            <a:r>
              <a:rPr kumimoji="0" lang="en-US" sz="2200" b="0" i="0" u="none" strike="noStrike" cap="none" normalizeH="0" baseline="0" dirty="0">
                <a:ln>
                  <a:noFill/>
                </a:ln>
                <a:solidFill>
                  <a:schemeClr val="tx1"/>
                </a:solidFill>
                <a:effectLst/>
                <a:latin typeface="Cambria" pitchFamily="18" charset="0"/>
                <a:ea typeface="Times New Roman" pitchFamily="18" charset="0"/>
                <a:cs typeface="Times New Roman" pitchFamily="18" charset="0"/>
              </a:rPr>
              <a:t> or 7</a:t>
            </a:r>
            <a:r>
              <a:rPr kumimoji="0" lang="en-US" sz="2200" b="0" i="0" u="none" strike="noStrike" cap="none" normalizeH="0" baseline="30000" dirty="0">
                <a:ln>
                  <a:noFill/>
                </a:ln>
                <a:solidFill>
                  <a:schemeClr val="tx1"/>
                </a:solidFill>
                <a:effectLst/>
                <a:latin typeface="Cambria" pitchFamily="18" charset="0"/>
                <a:ea typeface="Times New Roman" pitchFamily="18" charset="0"/>
                <a:cs typeface="Times New Roman" pitchFamily="18" charset="0"/>
              </a:rPr>
              <a:t>th</a:t>
            </a:r>
            <a:r>
              <a:rPr kumimoji="0" lang="en-US" sz="2200" b="0" i="0" u="none" strike="noStrike" cap="none" normalizeH="0" baseline="0" dirty="0">
                <a:ln>
                  <a:noFill/>
                </a:ln>
                <a:solidFill>
                  <a:schemeClr val="tx1"/>
                </a:solidFill>
                <a:effectLst/>
                <a:latin typeface="Cambria" pitchFamily="18" charset="0"/>
                <a:ea typeface="Times New Roman" pitchFamily="18" charset="0"/>
                <a:cs typeface="Times New Roman" pitchFamily="18" charset="0"/>
              </a:rPr>
              <a:t> week.            </a:t>
            </a:r>
            <a:endParaRPr kumimoji="0" lang="en-US" sz="2200" b="0" i="0" u="none" strike="noStrike" cap="none" normalizeH="0" baseline="0" dirty="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200000"/>
              </a:lnSpc>
              <a:spcBef>
                <a:spcPct val="0"/>
              </a:spcBef>
              <a:spcAft>
                <a:spcPct val="0"/>
              </a:spcAft>
              <a:buClrTx/>
              <a:buSzTx/>
              <a:tabLst>
                <a:tab pos="914400" algn="l"/>
              </a:tabLst>
            </a:pPr>
            <a:r>
              <a:rPr kumimoji="0" lang="en-US" sz="2200" b="1" i="0" u="none" strike="noStrike" cap="none" normalizeH="0" baseline="0" dirty="0">
                <a:ln>
                  <a:noFill/>
                </a:ln>
                <a:solidFill>
                  <a:schemeClr val="tx1"/>
                </a:solidFill>
                <a:effectLst/>
                <a:latin typeface="Cambria" pitchFamily="18" charset="0"/>
                <a:ea typeface="Times New Roman" pitchFamily="18" charset="0"/>
                <a:cs typeface="Times New Roman" pitchFamily="18" charset="0"/>
              </a:rPr>
              <a:t>Midterm 2:</a:t>
            </a:r>
            <a:r>
              <a:rPr kumimoji="0" lang="en-US" sz="2200" b="0" i="0" u="none" strike="noStrike" cap="none" normalizeH="0" baseline="0" dirty="0">
                <a:ln>
                  <a:noFill/>
                </a:ln>
                <a:solidFill>
                  <a:schemeClr val="tx1"/>
                </a:solidFill>
                <a:effectLst/>
                <a:latin typeface="Cambria" pitchFamily="18" charset="0"/>
                <a:ea typeface="Times New Roman" pitchFamily="18" charset="0"/>
                <a:cs typeface="Times New Roman" pitchFamily="18" charset="0"/>
              </a:rPr>
              <a:t> 11</a:t>
            </a:r>
            <a:r>
              <a:rPr kumimoji="0" lang="en-US" sz="2200" b="0" i="0" u="none" strike="noStrike" cap="none" normalizeH="0" baseline="30000" dirty="0">
                <a:ln>
                  <a:noFill/>
                </a:ln>
                <a:solidFill>
                  <a:schemeClr val="tx1"/>
                </a:solidFill>
                <a:effectLst/>
                <a:latin typeface="Cambria" pitchFamily="18" charset="0"/>
                <a:ea typeface="Times New Roman" pitchFamily="18" charset="0"/>
                <a:cs typeface="Times New Roman" pitchFamily="18" charset="0"/>
              </a:rPr>
              <a:t>th</a:t>
            </a:r>
            <a:r>
              <a:rPr kumimoji="0" lang="en-US" sz="2200" b="0" i="0" u="none" strike="noStrike" cap="none" normalizeH="0" baseline="0" dirty="0">
                <a:ln>
                  <a:noFill/>
                </a:ln>
                <a:solidFill>
                  <a:schemeClr val="tx1"/>
                </a:solidFill>
                <a:effectLst/>
                <a:latin typeface="Cambria" pitchFamily="18" charset="0"/>
                <a:ea typeface="Times New Roman" pitchFamily="18" charset="0"/>
                <a:cs typeface="Times New Roman" pitchFamily="18" charset="0"/>
              </a:rPr>
              <a:t> or 12</a:t>
            </a:r>
            <a:r>
              <a:rPr kumimoji="0" lang="en-US" sz="2200" b="0" i="0" u="none" strike="noStrike" cap="none" normalizeH="0" baseline="30000" dirty="0">
                <a:ln>
                  <a:noFill/>
                </a:ln>
                <a:solidFill>
                  <a:schemeClr val="tx1"/>
                </a:solidFill>
                <a:effectLst/>
                <a:latin typeface="Cambria" pitchFamily="18" charset="0"/>
                <a:ea typeface="Times New Roman" pitchFamily="18" charset="0"/>
                <a:cs typeface="Times New Roman" pitchFamily="18" charset="0"/>
              </a:rPr>
              <a:t>th</a:t>
            </a:r>
            <a:r>
              <a:rPr kumimoji="0" lang="en-US" sz="2200" b="0" i="0" u="none" strike="noStrike" cap="none" normalizeH="0" baseline="0" dirty="0">
                <a:ln>
                  <a:noFill/>
                </a:ln>
                <a:solidFill>
                  <a:schemeClr val="tx1"/>
                </a:solidFill>
                <a:effectLst/>
                <a:latin typeface="Cambria" pitchFamily="18" charset="0"/>
                <a:ea typeface="Times New Roman" pitchFamily="18" charset="0"/>
                <a:cs typeface="Times New Roman" pitchFamily="18" charset="0"/>
              </a:rPr>
              <a:t> week.</a:t>
            </a:r>
            <a:endParaRPr kumimoji="0" lang="en-US" sz="2200" b="0" i="0" u="none" strike="noStrike" cap="none" normalizeH="0" baseline="0" dirty="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200000"/>
              </a:lnSpc>
              <a:spcBef>
                <a:spcPct val="0"/>
              </a:spcBef>
              <a:spcAft>
                <a:spcPct val="0"/>
              </a:spcAft>
              <a:buClrTx/>
              <a:buSzTx/>
              <a:tabLst>
                <a:tab pos="914400" algn="l"/>
              </a:tabLst>
            </a:pPr>
            <a:r>
              <a:rPr kumimoji="0" lang="en-US" sz="2200" b="1" i="0" u="none" strike="noStrike" cap="none" normalizeH="0" baseline="0" dirty="0">
                <a:ln>
                  <a:noFill/>
                </a:ln>
                <a:solidFill>
                  <a:schemeClr val="tx1"/>
                </a:solidFill>
                <a:effectLst/>
                <a:latin typeface="Cambria" pitchFamily="18" charset="0"/>
                <a:ea typeface="Times New Roman" pitchFamily="18" charset="0"/>
                <a:cs typeface="Times New Roman" pitchFamily="18" charset="0"/>
              </a:rPr>
              <a:t>Final Exam Lab:</a:t>
            </a:r>
            <a:r>
              <a:rPr kumimoji="0" lang="en-US" sz="2200" b="0" i="0" u="none" strike="noStrike" cap="none" normalizeH="0" baseline="0" dirty="0">
                <a:ln>
                  <a:noFill/>
                </a:ln>
                <a:solidFill>
                  <a:schemeClr val="tx1"/>
                </a:solidFill>
                <a:effectLst/>
                <a:latin typeface="Cambria" pitchFamily="18" charset="0"/>
                <a:ea typeface="Times New Roman" pitchFamily="18" charset="0"/>
                <a:cs typeface="Times New Roman" pitchFamily="18" charset="0"/>
              </a:rPr>
              <a:t> 16</a:t>
            </a:r>
            <a:r>
              <a:rPr kumimoji="0" lang="en-US" sz="2200" b="0" i="0" u="none" strike="noStrike" cap="none" normalizeH="0" baseline="30000" dirty="0">
                <a:ln>
                  <a:noFill/>
                </a:ln>
                <a:solidFill>
                  <a:schemeClr val="tx1"/>
                </a:solidFill>
                <a:effectLst/>
                <a:latin typeface="Cambria" pitchFamily="18" charset="0"/>
                <a:ea typeface="Times New Roman" pitchFamily="18" charset="0"/>
                <a:cs typeface="Times New Roman" pitchFamily="18" charset="0"/>
              </a:rPr>
              <a:t>th</a:t>
            </a:r>
            <a:r>
              <a:rPr kumimoji="0" lang="en-US" sz="2200" b="0" i="0" u="none" strike="noStrike" cap="none" normalizeH="0" baseline="0" dirty="0">
                <a:ln>
                  <a:noFill/>
                </a:ln>
                <a:solidFill>
                  <a:schemeClr val="tx1"/>
                </a:solidFill>
                <a:effectLst/>
                <a:latin typeface="Cambria" pitchFamily="18" charset="0"/>
                <a:ea typeface="Times New Roman" pitchFamily="18" charset="0"/>
                <a:cs typeface="Times New Roman" pitchFamily="18" charset="0"/>
              </a:rPr>
              <a:t> week..</a:t>
            </a:r>
            <a:endParaRPr kumimoji="0" lang="en-US" sz="2200" b="0" i="0" u="none" strike="noStrike" cap="none" normalizeH="0" baseline="0" dirty="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200000"/>
              </a:lnSpc>
              <a:spcBef>
                <a:spcPct val="0"/>
              </a:spcBef>
              <a:spcAft>
                <a:spcPct val="0"/>
              </a:spcAft>
              <a:buClrTx/>
              <a:buSzTx/>
              <a:tabLst>
                <a:tab pos="914400" algn="l"/>
              </a:tabLst>
            </a:pPr>
            <a:r>
              <a:rPr kumimoji="0" lang="en-US" sz="2200" b="1" i="0" u="none" strike="noStrike" cap="none" normalizeH="0" baseline="0" dirty="0">
                <a:ln>
                  <a:noFill/>
                </a:ln>
                <a:solidFill>
                  <a:schemeClr val="tx1"/>
                </a:solidFill>
                <a:effectLst/>
                <a:latin typeface="Cambria" pitchFamily="18" charset="0"/>
                <a:ea typeface="Times New Roman" pitchFamily="18" charset="0"/>
                <a:cs typeface="Times New Roman" pitchFamily="18" charset="0"/>
              </a:rPr>
              <a:t>Final Exam:</a:t>
            </a:r>
            <a:r>
              <a:rPr kumimoji="0" lang="en-US" sz="2200" b="0" i="0" u="none" strike="noStrike" cap="none" normalizeH="0" baseline="0" dirty="0">
                <a:ln>
                  <a:noFill/>
                </a:ln>
                <a:solidFill>
                  <a:schemeClr val="tx1"/>
                </a:solidFill>
                <a:effectLst/>
                <a:latin typeface="Cambria" pitchFamily="18" charset="0"/>
                <a:ea typeface="Times New Roman" pitchFamily="18" charset="0"/>
                <a:cs typeface="Times New Roman" pitchFamily="18" charset="0"/>
              </a:rPr>
              <a:t> 17</a:t>
            </a:r>
            <a:r>
              <a:rPr kumimoji="0" lang="en-US" sz="2200" b="0" i="0" u="none" strike="noStrike" cap="none" normalizeH="0" baseline="30000" dirty="0">
                <a:ln>
                  <a:noFill/>
                </a:ln>
                <a:solidFill>
                  <a:schemeClr val="tx1"/>
                </a:solidFill>
                <a:effectLst/>
                <a:latin typeface="Cambria" pitchFamily="18" charset="0"/>
                <a:ea typeface="Times New Roman" pitchFamily="18" charset="0"/>
                <a:cs typeface="Times New Roman" pitchFamily="18" charset="0"/>
              </a:rPr>
              <a:t>th</a:t>
            </a:r>
            <a:r>
              <a:rPr kumimoji="0" lang="en-US" sz="2200" b="0" i="0" u="none" strike="noStrike" cap="none" normalizeH="0" baseline="0" dirty="0">
                <a:ln>
                  <a:noFill/>
                </a:ln>
                <a:solidFill>
                  <a:schemeClr val="tx1"/>
                </a:solidFill>
                <a:effectLst/>
                <a:latin typeface="Cambria" pitchFamily="18" charset="0"/>
                <a:ea typeface="Times New Roman" pitchFamily="18" charset="0"/>
                <a:cs typeface="Times New Roman" pitchFamily="18" charset="0"/>
              </a:rPr>
              <a:t> week.</a:t>
            </a:r>
            <a:endParaRPr kumimoji="0" lang="en-US" sz="2200" b="0" i="0" u="none" strike="noStrike" cap="none" normalizeH="0" baseline="0" dirty="0">
              <a:ln>
                <a:noFill/>
              </a:ln>
              <a:solidFill>
                <a:schemeClr val="tx1"/>
              </a:solidFill>
              <a:effectLst/>
              <a:latin typeface="Arial" pitchFamily="34" charset="0"/>
              <a:cs typeface="Arial"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253333728"/>
              </p:ext>
            </p:extLst>
          </p:nvPr>
        </p:nvGraphicFramePr>
        <p:xfrm>
          <a:off x="237665" y="4797152"/>
          <a:ext cx="8643693" cy="783868"/>
        </p:xfrm>
        <a:graphic>
          <a:graphicData uri="http://schemas.openxmlformats.org/drawingml/2006/table">
            <a:tbl>
              <a:tblPr>
                <a:tableStyleId>{0505E3EF-67EA-436B-97B2-0124C06EBD24}</a:tableStyleId>
              </a:tblPr>
              <a:tblGrid>
                <a:gridCol w="2033403">
                  <a:extLst>
                    <a:ext uri="{9D8B030D-6E8A-4147-A177-3AD203B41FA5}">
                      <a16:colId xmlns:a16="http://schemas.microsoft.com/office/drawing/2014/main" val="20000"/>
                    </a:ext>
                  </a:extLst>
                </a:gridCol>
                <a:gridCol w="2064528">
                  <a:extLst>
                    <a:ext uri="{9D8B030D-6E8A-4147-A177-3AD203B41FA5}">
                      <a16:colId xmlns:a16="http://schemas.microsoft.com/office/drawing/2014/main" val="20001"/>
                    </a:ext>
                  </a:extLst>
                </a:gridCol>
                <a:gridCol w="2066255">
                  <a:extLst>
                    <a:ext uri="{9D8B030D-6E8A-4147-A177-3AD203B41FA5}">
                      <a16:colId xmlns:a16="http://schemas.microsoft.com/office/drawing/2014/main" val="20002"/>
                    </a:ext>
                  </a:extLst>
                </a:gridCol>
                <a:gridCol w="2479507">
                  <a:extLst>
                    <a:ext uri="{9D8B030D-6E8A-4147-A177-3AD203B41FA5}">
                      <a16:colId xmlns:a16="http://schemas.microsoft.com/office/drawing/2014/main" val="20003"/>
                    </a:ext>
                  </a:extLst>
                </a:gridCol>
              </a:tblGrid>
              <a:tr h="783868">
                <a:tc>
                  <a:txBody>
                    <a:bodyPr/>
                    <a:lstStyle/>
                    <a:p>
                      <a:pPr marR="26670" algn="l" rtl="0">
                        <a:lnSpc>
                          <a:spcPct val="115000"/>
                        </a:lnSpc>
                        <a:spcAft>
                          <a:spcPts val="1000"/>
                        </a:spcAft>
                      </a:pPr>
                      <a:r>
                        <a:rPr kumimoji="0" lang="en-US" sz="2100" b="1" u="none" strike="noStrike" kern="1200" cap="none" normalizeH="0" baseline="0" dirty="0">
                          <a:ln>
                            <a:noFill/>
                          </a:ln>
                          <a:effectLst/>
                        </a:rPr>
                        <a:t>Midterm 1: 15 %</a:t>
                      </a:r>
                      <a:endParaRPr kumimoji="0" lang="en-US" sz="2100" b="1" i="0" u="none" strike="noStrike" kern="1200" cap="none" normalizeH="0" baseline="0" dirty="0">
                        <a:ln>
                          <a:noFill/>
                        </a:ln>
                        <a:solidFill>
                          <a:schemeClr val="tx1"/>
                        </a:solidFill>
                        <a:effectLst/>
                        <a:latin typeface="Cambria" pitchFamily="18" charset="0"/>
                        <a:ea typeface="Times New Roman" pitchFamily="18" charset="0"/>
                        <a:cs typeface="Times New Roman" pitchFamily="18" charset="0"/>
                      </a:endParaRPr>
                    </a:p>
                  </a:txBody>
                  <a:tcPr marL="68580" marR="68580" marT="0" marB="0" anchor="ctr"/>
                </a:tc>
                <a:tc>
                  <a:txBody>
                    <a:bodyPr/>
                    <a:lstStyle/>
                    <a:p>
                      <a:pPr marR="26670" algn="l" rtl="0">
                        <a:lnSpc>
                          <a:spcPct val="115000"/>
                        </a:lnSpc>
                        <a:spcAft>
                          <a:spcPts val="1000"/>
                        </a:spcAft>
                      </a:pPr>
                      <a:r>
                        <a:rPr kumimoji="0" lang="en-US" sz="2100" b="1" u="none" strike="noStrike" kern="1200" cap="none" normalizeH="0" baseline="0" dirty="0">
                          <a:ln>
                            <a:noFill/>
                          </a:ln>
                          <a:effectLst/>
                        </a:rPr>
                        <a:t>Midterm 2: 15 %</a:t>
                      </a:r>
                      <a:endParaRPr kumimoji="0" lang="en-US" sz="2100" b="1" i="0" u="none" strike="noStrike" kern="1200" cap="none" normalizeH="0" baseline="0" dirty="0">
                        <a:ln>
                          <a:noFill/>
                        </a:ln>
                        <a:solidFill>
                          <a:schemeClr val="tx1"/>
                        </a:solidFill>
                        <a:effectLst/>
                        <a:latin typeface="Cambria" pitchFamily="18" charset="0"/>
                        <a:ea typeface="Times New Roman" pitchFamily="18" charset="0"/>
                        <a:cs typeface="Times New Roman" pitchFamily="18" charset="0"/>
                      </a:endParaRPr>
                    </a:p>
                  </a:txBody>
                  <a:tcPr marL="68580" marR="68580" marT="0" marB="0" anchor="ctr"/>
                </a:tc>
                <a:tc>
                  <a:txBody>
                    <a:bodyPr/>
                    <a:lstStyle/>
                    <a:p>
                      <a:pPr marR="26670" algn="l" rtl="0">
                        <a:lnSpc>
                          <a:spcPct val="115000"/>
                        </a:lnSpc>
                        <a:spcAft>
                          <a:spcPts val="1000"/>
                        </a:spcAft>
                      </a:pPr>
                      <a:r>
                        <a:rPr kumimoji="0" lang="en-US" sz="2100" b="1" u="none" strike="noStrike" kern="1200" cap="none" normalizeH="0" baseline="0" dirty="0">
                          <a:ln>
                            <a:noFill/>
                          </a:ln>
                          <a:effectLst/>
                        </a:rPr>
                        <a:t>Final Exam: 40 %              </a:t>
                      </a:r>
                      <a:endParaRPr kumimoji="0" lang="en-US" sz="2100" b="1" i="0" u="none" strike="noStrike" kern="1200" cap="none" normalizeH="0" baseline="0" dirty="0">
                        <a:ln>
                          <a:noFill/>
                        </a:ln>
                        <a:solidFill>
                          <a:schemeClr val="tx1"/>
                        </a:solidFill>
                        <a:effectLst/>
                        <a:latin typeface="Cambria" pitchFamily="18" charset="0"/>
                        <a:ea typeface="Times New Roman" pitchFamily="18" charset="0"/>
                        <a:cs typeface="Times New Roman" pitchFamily="18" charset="0"/>
                      </a:endParaRPr>
                    </a:p>
                  </a:txBody>
                  <a:tcPr marL="68580" marR="68580" marT="0" marB="0" anchor="ctr"/>
                </a:tc>
                <a:tc>
                  <a:txBody>
                    <a:bodyPr/>
                    <a:lstStyle/>
                    <a:p>
                      <a:pPr marR="26670" algn="l" rtl="0">
                        <a:lnSpc>
                          <a:spcPct val="115000"/>
                        </a:lnSpc>
                        <a:spcAft>
                          <a:spcPts val="1000"/>
                        </a:spcAft>
                      </a:pPr>
                      <a:r>
                        <a:rPr kumimoji="0" lang="en-US" sz="2100" b="1" u="none" strike="noStrike" kern="1200" cap="none" normalizeH="0" baseline="0" dirty="0">
                          <a:ln>
                            <a:noFill/>
                          </a:ln>
                          <a:effectLst/>
                        </a:rPr>
                        <a:t>Final Lab Exam:30%</a:t>
                      </a:r>
                      <a:endParaRPr kumimoji="0" lang="en-US" sz="2100" b="1" i="0" u="none" strike="noStrike" kern="1200" cap="none" normalizeH="0" baseline="0" dirty="0">
                        <a:ln>
                          <a:noFill/>
                        </a:ln>
                        <a:solidFill>
                          <a:schemeClr val="tx1"/>
                        </a:solidFill>
                        <a:effectLst/>
                        <a:latin typeface="Cambria" pitchFamily="18" charset="0"/>
                        <a:ea typeface="Times New Roman" pitchFamily="18" charset="0"/>
                        <a:cs typeface="Times New Roman" pitchFamily="18" charset="0"/>
                      </a:endParaRPr>
                    </a:p>
                  </a:txBody>
                  <a:tcPr marL="68580" marR="68580" marT="0" marB="0" anchor="ct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30640286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519" r="13031" b="89453"/>
          <a:stretch/>
        </p:blipFill>
        <p:spPr bwMode="auto">
          <a:xfrm>
            <a:off x="2445" y="0"/>
            <a:ext cx="9141555" cy="83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0" y="58272"/>
            <a:ext cx="9144000" cy="646331"/>
          </a:xfrm>
          <a:prstGeom prst="rect">
            <a:avLst/>
          </a:prstGeom>
          <a:effectLst>
            <a:innerShdw blurRad="114300">
              <a:prstClr val="black"/>
            </a:innerShdw>
          </a:effectLst>
        </p:spPr>
        <p:txBody>
          <a:bodyPr wrap="square">
            <a:spAutoFit/>
          </a:bodyPr>
          <a:lstStyle/>
          <a:p>
            <a:pPr algn="ctr"/>
            <a:r>
              <a:rPr lang="en-US"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Growth</a:t>
            </a:r>
          </a:p>
        </p:txBody>
      </p:sp>
      <p:sp>
        <p:nvSpPr>
          <p:cNvPr id="2" name="TextBox 1">
            <a:extLst>
              <a:ext uri="{FF2B5EF4-FFF2-40B4-BE49-F238E27FC236}">
                <a16:creationId xmlns:a16="http://schemas.microsoft.com/office/drawing/2014/main" id="{0757BABB-1F93-8C4F-9152-24307BFD9124}"/>
              </a:ext>
            </a:extLst>
          </p:cNvPr>
          <p:cNvSpPr txBox="1"/>
          <p:nvPr/>
        </p:nvSpPr>
        <p:spPr>
          <a:xfrm>
            <a:off x="256128" y="941754"/>
            <a:ext cx="8136904" cy="2893100"/>
          </a:xfrm>
          <a:prstGeom prst="rect">
            <a:avLst/>
          </a:prstGeom>
          <a:noFill/>
        </p:spPr>
        <p:txBody>
          <a:bodyPr wrap="square" rtlCol="0">
            <a:spAutoFit/>
          </a:bodyPr>
          <a:lstStyle/>
          <a:p>
            <a:pPr algn="just">
              <a:lnSpc>
                <a:spcPct val="150000"/>
              </a:lnSpc>
            </a:pPr>
            <a:r>
              <a:rPr lang="en-SA" sz="2600" b="1" dirty="0"/>
              <a:t>WHAT IS GROWTH?</a:t>
            </a:r>
            <a:endParaRPr lang="en-SA" sz="2600" dirty="0"/>
          </a:p>
          <a:p>
            <a:pPr marL="457200" indent="-457200" algn="just">
              <a:lnSpc>
                <a:spcPct val="150000"/>
              </a:lnSpc>
              <a:buFont typeface="Wingdings" pitchFamily="2" charset="2"/>
              <a:buChar char="Ø"/>
            </a:pPr>
            <a:r>
              <a:rPr lang="en-US" sz="2600" dirty="0"/>
              <a:t>G</a:t>
            </a:r>
            <a:r>
              <a:rPr lang="en-SA" sz="2600" dirty="0"/>
              <a:t>rowth can be define as an irreversible permanent increase in size  of an organ or its  parts or even an indivdual cell.  </a:t>
            </a:r>
          </a:p>
          <a:p>
            <a:pPr marL="457200" indent="-457200">
              <a:buFont typeface="Wingdings" pitchFamily="2" charset="2"/>
              <a:buChar char="Ø"/>
            </a:pPr>
            <a:endParaRPr lang="en-SA" sz="2600" dirty="0"/>
          </a:p>
        </p:txBody>
      </p:sp>
      <p:sp>
        <p:nvSpPr>
          <p:cNvPr id="3" name="TextBox 2">
            <a:extLst>
              <a:ext uri="{FF2B5EF4-FFF2-40B4-BE49-F238E27FC236}">
                <a16:creationId xmlns:a16="http://schemas.microsoft.com/office/drawing/2014/main" id="{5C5E6FF8-7181-3641-AFAD-8B2D601204E7}"/>
              </a:ext>
            </a:extLst>
          </p:cNvPr>
          <p:cNvSpPr txBox="1"/>
          <p:nvPr/>
        </p:nvSpPr>
        <p:spPr>
          <a:xfrm>
            <a:off x="251520" y="3670572"/>
            <a:ext cx="8640960" cy="3693319"/>
          </a:xfrm>
          <a:prstGeom prst="rect">
            <a:avLst/>
          </a:prstGeom>
          <a:noFill/>
        </p:spPr>
        <p:txBody>
          <a:bodyPr wrap="square" rtlCol="0">
            <a:spAutoFit/>
          </a:bodyPr>
          <a:lstStyle/>
          <a:p>
            <a:pPr algn="just"/>
            <a:r>
              <a:rPr lang="en-US" sz="2600" b="1" dirty="0"/>
              <a:t> Plant Growth Generally is Indeterminate:</a:t>
            </a:r>
          </a:p>
          <a:p>
            <a:pPr algn="just"/>
            <a:endParaRPr lang="en-US" sz="2600" dirty="0"/>
          </a:p>
          <a:p>
            <a:pPr marL="457200" indent="-457200" algn="just">
              <a:lnSpc>
                <a:spcPct val="150000"/>
              </a:lnSpc>
              <a:buFont typeface="Wingdings" pitchFamily="2" charset="2"/>
              <a:buChar char="Ø"/>
            </a:pPr>
            <a:r>
              <a:rPr lang="en-US" sz="2600" dirty="0"/>
              <a:t> Plant growth </a:t>
            </a:r>
            <a:r>
              <a:rPr lang="en-SA" sz="2600" dirty="0"/>
              <a:t>is unique because plants retain the capacity unlimited growth throut their life.</a:t>
            </a:r>
          </a:p>
          <a:p>
            <a:pPr marL="457200" indent="-457200" algn="just">
              <a:lnSpc>
                <a:spcPct val="150000"/>
              </a:lnSpc>
              <a:buFont typeface="Wingdings" pitchFamily="2" charset="2"/>
              <a:buChar char="Ø"/>
            </a:pPr>
            <a:r>
              <a:rPr lang="en-SA" sz="2600" dirty="0"/>
              <a:t>This ability of the plants is due to the presence of meristems at the certain locations in their body.</a:t>
            </a:r>
          </a:p>
          <a:p>
            <a:pPr marL="457200" indent="-457200">
              <a:buFont typeface="Wingdings" pitchFamily="2" charset="2"/>
              <a:buChar char="Ø"/>
            </a:pPr>
            <a:endParaRPr lang="en-SA" sz="2600" dirty="0"/>
          </a:p>
        </p:txBody>
      </p:sp>
    </p:spTree>
    <p:extLst>
      <p:ext uri="{BB962C8B-B14F-4D97-AF65-F5344CB8AC3E}">
        <p14:creationId xmlns:p14="http://schemas.microsoft.com/office/powerpoint/2010/main" val="34078765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D46F7D48-CC50-6844-93FE-8BF25DC43918}"/>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519" r="13031" b="89453"/>
          <a:stretch/>
        </p:blipFill>
        <p:spPr bwMode="auto">
          <a:xfrm>
            <a:off x="2445" y="0"/>
            <a:ext cx="9141555" cy="83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a:extLst>
              <a:ext uri="{FF2B5EF4-FFF2-40B4-BE49-F238E27FC236}">
                <a16:creationId xmlns:a16="http://schemas.microsoft.com/office/drawing/2014/main" id="{275E523F-80EB-344C-A33D-8B3AE9C744ED}"/>
              </a:ext>
            </a:extLst>
          </p:cNvPr>
          <p:cNvSpPr txBox="1"/>
          <p:nvPr/>
        </p:nvSpPr>
        <p:spPr>
          <a:xfrm>
            <a:off x="418940" y="1340768"/>
            <a:ext cx="8306120" cy="4693593"/>
          </a:xfrm>
          <a:prstGeom prst="rect">
            <a:avLst/>
          </a:prstGeom>
          <a:noFill/>
        </p:spPr>
        <p:txBody>
          <a:bodyPr wrap="square" rtlCol="0">
            <a:spAutoFit/>
          </a:bodyPr>
          <a:lstStyle/>
          <a:p>
            <a:pPr marL="457200" indent="-457200" algn="just">
              <a:lnSpc>
                <a:spcPct val="150000"/>
              </a:lnSpc>
              <a:buFont typeface="Wingdings" pitchFamily="2" charset="2"/>
              <a:buChar char="Ø"/>
            </a:pPr>
            <a:r>
              <a:rPr lang="en-SA" sz="2600" dirty="0"/>
              <a:t>The Cells of such meristems have the capacity to divide and self-perpetuate.</a:t>
            </a:r>
          </a:p>
          <a:p>
            <a:pPr marL="457200" indent="-457200" algn="just">
              <a:lnSpc>
                <a:spcPct val="150000"/>
              </a:lnSpc>
              <a:buFont typeface="Wingdings" pitchFamily="2" charset="2"/>
              <a:buChar char="Ø"/>
            </a:pPr>
            <a:r>
              <a:rPr lang="en-SA" sz="2600" dirty="0"/>
              <a:t>However, the cells lose the capacity to divide and such cells make up the plant body. </a:t>
            </a:r>
          </a:p>
          <a:p>
            <a:pPr marL="457200" indent="-457200" algn="just">
              <a:lnSpc>
                <a:spcPct val="150000"/>
              </a:lnSpc>
              <a:buFont typeface="Wingdings" pitchFamily="2" charset="2"/>
              <a:buChar char="Ø"/>
            </a:pPr>
            <a:r>
              <a:rPr lang="en-SA" sz="2600" dirty="0"/>
              <a:t>This form of the growth wherein new cell are always being added to  the plant body by the activity of meristem is called the </a:t>
            </a:r>
            <a:r>
              <a:rPr lang="en-SA" sz="2600" b="1" dirty="0"/>
              <a:t>open form growth.</a:t>
            </a:r>
          </a:p>
          <a:p>
            <a:pPr marL="457200" indent="-457200">
              <a:buFont typeface="Wingdings" pitchFamily="2" charset="2"/>
              <a:buChar char="Ø"/>
            </a:pPr>
            <a:endParaRPr lang="en-SA" sz="2600" b="1" dirty="0"/>
          </a:p>
        </p:txBody>
      </p:sp>
      <p:pic>
        <p:nvPicPr>
          <p:cNvPr id="6" name="Picture 2">
            <a:extLst>
              <a:ext uri="{FF2B5EF4-FFF2-40B4-BE49-F238E27FC236}">
                <a16:creationId xmlns:a16="http://schemas.microsoft.com/office/drawing/2014/main" id="{A77B418F-F4A5-014E-8452-38E92F48CF78}"/>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519" r="13031" b="89453"/>
          <a:stretch/>
        </p:blipFill>
        <p:spPr bwMode="auto">
          <a:xfrm>
            <a:off x="154845" y="152400"/>
            <a:ext cx="9141555" cy="83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99432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519" r="13031" b="89453"/>
          <a:stretch/>
        </p:blipFill>
        <p:spPr bwMode="auto">
          <a:xfrm>
            <a:off x="2445" y="0"/>
            <a:ext cx="9141555" cy="83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0" y="58272"/>
            <a:ext cx="9144000" cy="646331"/>
          </a:xfrm>
          <a:prstGeom prst="rect">
            <a:avLst/>
          </a:prstGeom>
          <a:effectLst>
            <a:innerShdw blurRad="114300">
              <a:prstClr val="black"/>
            </a:innerShdw>
          </a:effectLst>
        </p:spPr>
        <p:txBody>
          <a:bodyPr wrap="square">
            <a:spAutoFit/>
          </a:bodyPr>
          <a:lstStyle/>
          <a:p>
            <a:pPr algn="ctr"/>
            <a:r>
              <a:rPr lang="en-US"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Growth is measurable </a:t>
            </a:r>
          </a:p>
        </p:txBody>
      </p:sp>
      <p:sp>
        <p:nvSpPr>
          <p:cNvPr id="2" name="TextBox 1">
            <a:extLst>
              <a:ext uri="{FF2B5EF4-FFF2-40B4-BE49-F238E27FC236}">
                <a16:creationId xmlns:a16="http://schemas.microsoft.com/office/drawing/2014/main" id="{519739E0-736E-EC4B-85E1-5B28DE11C835}"/>
              </a:ext>
            </a:extLst>
          </p:cNvPr>
          <p:cNvSpPr txBox="1"/>
          <p:nvPr/>
        </p:nvSpPr>
        <p:spPr>
          <a:xfrm>
            <a:off x="215516" y="1052736"/>
            <a:ext cx="8712968" cy="3647152"/>
          </a:xfrm>
          <a:prstGeom prst="rect">
            <a:avLst/>
          </a:prstGeom>
          <a:noFill/>
        </p:spPr>
        <p:txBody>
          <a:bodyPr wrap="square" rtlCol="0">
            <a:spAutoFit/>
          </a:bodyPr>
          <a:lstStyle/>
          <a:p>
            <a:pPr marL="285750" indent="-285750">
              <a:lnSpc>
                <a:spcPct val="150000"/>
              </a:lnSpc>
              <a:buFont typeface="Wingdings" pitchFamily="2" charset="2"/>
              <a:buChar char="Ø"/>
            </a:pPr>
            <a:r>
              <a:rPr lang="en-SA" dirty="0"/>
              <a:t> </a:t>
            </a:r>
            <a:r>
              <a:rPr lang="en-SA" sz="2600" dirty="0"/>
              <a:t>Growth at the cellular level, is principally a consequence of increase in the  amount of protoplastm </a:t>
            </a:r>
          </a:p>
          <a:p>
            <a:pPr marL="285750" indent="-285750">
              <a:lnSpc>
                <a:spcPct val="150000"/>
              </a:lnSpc>
              <a:buFont typeface="Wingdings" pitchFamily="2" charset="2"/>
              <a:buChar char="Ø"/>
            </a:pPr>
            <a:r>
              <a:rPr lang="en-SA" sz="2600" dirty="0"/>
              <a:t>since measuring the increase in the protoplasm is diffuclt dierctly , one generally measures some quantity which is more or less proportional to it. </a:t>
            </a:r>
          </a:p>
          <a:p>
            <a:endParaRPr lang="en-SA" dirty="0"/>
          </a:p>
          <a:p>
            <a:endParaRPr lang="en-SA" sz="1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34078765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519" r="13031" b="89453"/>
          <a:stretch/>
        </p:blipFill>
        <p:spPr bwMode="auto">
          <a:xfrm>
            <a:off x="2445" y="0"/>
            <a:ext cx="9141555" cy="83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0" y="58272"/>
            <a:ext cx="9144000" cy="646331"/>
          </a:xfrm>
          <a:prstGeom prst="rect">
            <a:avLst/>
          </a:prstGeom>
          <a:effectLst>
            <a:innerShdw blurRad="114300">
              <a:prstClr val="black"/>
            </a:innerShdw>
          </a:effectLst>
        </p:spPr>
        <p:txBody>
          <a:bodyPr wrap="square">
            <a:spAutoFit/>
          </a:bodyPr>
          <a:lstStyle/>
          <a:p>
            <a:pPr algn="ctr"/>
            <a:r>
              <a:rPr lang="en-US"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Introduction</a:t>
            </a:r>
          </a:p>
        </p:txBody>
      </p:sp>
      <p:sp>
        <p:nvSpPr>
          <p:cNvPr id="8" name="TextBox 7">
            <a:extLst>
              <a:ext uri="{FF2B5EF4-FFF2-40B4-BE49-F238E27FC236}">
                <a16:creationId xmlns:a16="http://schemas.microsoft.com/office/drawing/2014/main" id="{A3A0DEEF-81E7-C54F-9155-9E41593185B6}"/>
              </a:ext>
            </a:extLst>
          </p:cNvPr>
          <p:cNvSpPr txBox="1"/>
          <p:nvPr/>
        </p:nvSpPr>
        <p:spPr>
          <a:xfrm>
            <a:off x="395536" y="1340769"/>
            <a:ext cx="8748464" cy="4231415"/>
          </a:xfrm>
          <a:prstGeom prst="rect">
            <a:avLst/>
          </a:prstGeom>
          <a:noFill/>
        </p:spPr>
        <p:txBody>
          <a:bodyPr wrap="square">
            <a:spAutoFit/>
          </a:bodyPr>
          <a:lstStyle/>
          <a:p>
            <a:pPr marL="285750" indent="-285750">
              <a:lnSpc>
                <a:spcPct val="150000"/>
              </a:lnSpc>
              <a:buFont typeface="Wingdings" pitchFamily="2" charset="2"/>
              <a:buChar char="Ø"/>
            </a:pPr>
            <a:r>
              <a:rPr lang="en-SA" sz="2600" dirty="0"/>
              <a:t>Therefore,  Growth is measured by a variety of parameters some of which are:</a:t>
            </a:r>
          </a:p>
          <a:p>
            <a:pPr>
              <a:lnSpc>
                <a:spcPct val="150000"/>
              </a:lnSpc>
            </a:pPr>
            <a:r>
              <a:rPr lang="en-SA" sz="2600" dirty="0"/>
              <a:t>1. increase in fresh weight </a:t>
            </a:r>
          </a:p>
          <a:p>
            <a:pPr>
              <a:lnSpc>
                <a:spcPct val="150000"/>
              </a:lnSpc>
            </a:pPr>
            <a:r>
              <a:rPr lang="en-SA" sz="2600" dirty="0"/>
              <a:t>2. increase in dry weight</a:t>
            </a:r>
          </a:p>
          <a:p>
            <a:pPr>
              <a:lnSpc>
                <a:spcPct val="150000"/>
              </a:lnSpc>
            </a:pPr>
            <a:r>
              <a:rPr lang="en-SA" sz="2600" dirty="0"/>
              <a:t>3. length </a:t>
            </a:r>
          </a:p>
          <a:p>
            <a:pPr>
              <a:lnSpc>
                <a:spcPct val="150000"/>
              </a:lnSpc>
            </a:pPr>
            <a:r>
              <a:rPr lang="en-SA" sz="2600" dirty="0"/>
              <a:t>4.area volum </a:t>
            </a:r>
          </a:p>
          <a:p>
            <a:pPr>
              <a:lnSpc>
                <a:spcPct val="150000"/>
              </a:lnSpc>
            </a:pPr>
            <a:r>
              <a:rPr lang="en-SA" sz="2600" dirty="0"/>
              <a:t>5. cell number</a:t>
            </a:r>
          </a:p>
        </p:txBody>
      </p:sp>
    </p:spTree>
    <p:extLst>
      <p:ext uri="{BB962C8B-B14F-4D97-AF65-F5344CB8AC3E}">
        <p14:creationId xmlns:p14="http://schemas.microsoft.com/office/powerpoint/2010/main" val="34078765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519" r="13031" b="89453"/>
          <a:stretch/>
        </p:blipFill>
        <p:spPr bwMode="auto">
          <a:xfrm>
            <a:off x="2445" y="0"/>
            <a:ext cx="9141555" cy="83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0" y="58272"/>
            <a:ext cx="9144000" cy="646331"/>
          </a:xfrm>
          <a:prstGeom prst="rect">
            <a:avLst/>
          </a:prstGeom>
          <a:effectLst>
            <a:innerShdw blurRad="114300">
              <a:prstClr val="black"/>
            </a:innerShdw>
          </a:effectLst>
        </p:spPr>
        <p:txBody>
          <a:bodyPr wrap="square">
            <a:spAutoFit/>
          </a:bodyPr>
          <a:lstStyle/>
          <a:p>
            <a:pPr algn="ctr"/>
            <a:r>
              <a:rPr lang="en-US"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Introduction</a:t>
            </a:r>
          </a:p>
        </p:txBody>
      </p:sp>
      <p:pic>
        <p:nvPicPr>
          <p:cNvPr id="3" name="Picture 2">
            <a:extLst>
              <a:ext uri="{FF2B5EF4-FFF2-40B4-BE49-F238E27FC236}">
                <a16:creationId xmlns:a16="http://schemas.microsoft.com/office/drawing/2014/main" id="{D3D00997-195D-BC43-85A3-64FEA26D24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9712" y="1124744"/>
            <a:ext cx="4452838" cy="5062314"/>
          </a:xfrm>
          <a:prstGeom prst="rect">
            <a:avLst/>
          </a:prstGeom>
        </p:spPr>
      </p:pic>
    </p:spTree>
    <p:extLst>
      <p:ext uri="{BB962C8B-B14F-4D97-AF65-F5344CB8AC3E}">
        <p14:creationId xmlns:p14="http://schemas.microsoft.com/office/powerpoint/2010/main" val="34078765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8025</TotalTime>
  <Words>1012</Words>
  <Application>Microsoft Macintosh PowerPoint</Application>
  <PresentationFormat>On-screen Show (4:3)</PresentationFormat>
  <Paragraphs>82</Paragraphs>
  <Slides>22</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22</vt:i4>
      </vt:variant>
    </vt:vector>
  </HeadingPairs>
  <TitlesOfParts>
    <vt:vector size="32" baseType="lpstr">
      <vt:lpstr>Arial</vt:lpstr>
      <vt:lpstr>Born Addict</vt:lpstr>
      <vt:lpstr>Calibri</vt:lpstr>
      <vt:lpstr>Calibri Light</vt:lpstr>
      <vt:lpstr>Cambria</vt:lpstr>
      <vt:lpstr>Comic Sans MS</vt:lpstr>
      <vt:lpstr>Times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إثبات أن الـ DNA هو المادة الوراثية.</dc:title>
  <dc:creator>defrawy</dc:creator>
  <cp:lastModifiedBy>Microsoft Office User</cp:lastModifiedBy>
  <cp:revision>3808</cp:revision>
  <dcterms:created xsi:type="dcterms:W3CDTF">1997-09-01T07:53:11Z</dcterms:created>
  <dcterms:modified xsi:type="dcterms:W3CDTF">2025-01-11T19:39:45Z</dcterms:modified>
</cp:coreProperties>
</file>