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256" r:id="rId2"/>
    <p:sldId id="257" r:id="rId3"/>
    <p:sldId id="266" r:id="rId4"/>
    <p:sldId id="267" r:id="rId5"/>
    <p:sldId id="268" r:id="rId6"/>
    <p:sldId id="303" r:id="rId7"/>
    <p:sldId id="304" r:id="rId8"/>
    <p:sldId id="305" r:id="rId9"/>
    <p:sldId id="269" r:id="rId10"/>
    <p:sldId id="271" r:id="rId11"/>
    <p:sldId id="270" r:id="rId12"/>
    <p:sldId id="276" r:id="rId13"/>
    <p:sldId id="313" r:id="rId14"/>
    <p:sldId id="293" r:id="rId15"/>
    <p:sldId id="309" r:id="rId16"/>
    <p:sldId id="310" r:id="rId17"/>
    <p:sldId id="311" r:id="rId18"/>
    <p:sldId id="308" r:id="rId19"/>
    <p:sldId id="312" r:id="rId20"/>
    <p:sldId id="307" r:id="rId21"/>
    <p:sldId id="306" r:id="rId22"/>
    <p:sldId id="277" r:id="rId23"/>
    <p:sldId id="279" r:id="rId24"/>
    <p:sldId id="294" r:id="rId25"/>
    <p:sldId id="295" r:id="rId26"/>
    <p:sldId id="296" r:id="rId27"/>
    <p:sldId id="280" r:id="rId28"/>
    <p:sldId id="281" r:id="rId29"/>
    <p:sldId id="282" r:id="rId30"/>
    <p:sldId id="283" r:id="rId31"/>
    <p:sldId id="272" r:id="rId32"/>
    <p:sldId id="261" r:id="rId33"/>
    <p:sldId id="314" r:id="rId34"/>
    <p:sldId id="297" r:id="rId35"/>
    <p:sldId id="298" r:id="rId36"/>
    <p:sldId id="315" r:id="rId37"/>
    <p:sldId id="316" r:id="rId38"/>
    <p:sldId id="299" r:id="rId39"/>
    <p:sldId id="317" r:id="rId40"/>
    <p:sldId id="262" r:id="rId41"/>
    <p:sldId id="318" r:id="rId42"/>
    <p:sldId id="319" r:id="rId43"/>
    <p:sldId id="320" r:id="rId44"/>
    <p:sldId id="300" r:id="rId45"/>
    <p:sldId id="263" r:id="rId46"/>
    <p:sldId id="301" r:id="rId47"/>
    <p:sldId id="302" r:id="rId4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226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5B04ED-C8DD-492A-8132-B6BCC66C426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2A8B460-3F75-4DCD-8A49-A408CCB073AD}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ar-AE" baseline="0" dirty="0" smtClean="0">
              <a:solidFill>
                <a:schemeClr val="tx1"/>
              </a:solidFill>
            </a:rPr>
            <a:t>خصائص المادة </a:t>
          </a:r>
          <a:endParaRPr lang="en-GB" baseline="0" dirty="0">
            <a:solidFill>
              <a:schemeClr val="tx1"/>
            </a:solidFill>
          </a:endParaRPr>
        </a:p>
      </dgm:t>
    </dgm:pt>
    <dgm:pt modelId="{9CBE51A7-F5FD-4106-A799-49525184BBCE}" type="parTrans" cxnId="{7CD3A987-43D2-4004-A934-18C123C737EE}">
      <dgm:prSet/>
      <dgm:spPr/>
      <dgm:t>
        <a:bodyPr/>
        <a:lstStyle/>
        <a:p>
          <a:endParaRPr lang="en-GB"/>
        </a:p>
      </dgm:t>
    </dgm:pt>
    <dgm:pt modelId="{43DB082F-7177-4A28-A22E-E058D9BDBC39}" type="sibTrans" cxnId="{7CD3A987-43D2-4004-A934-18C123C737EE}">
      <dgm:prSet/>
      <dgm:spPr/>
      <dgm:t>
        <a:bodyPr/>
        <a:lstStyle/>
        <a:p>
          <a:endParaRPr lang="en-GB"/>
        </a:p>
      </dgm:t>
    </dgm:pt>
    <dgm:pt modelId="{CD61B1E1-78B3-49D3-BB10-034C47E1DE15}" type="asst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ar-AE" baseline="0" dirty="0" smtClean="0">
              <a:solidFill>
                <a:schemeClr val="tx1"/>
              </a:solidFill>
            </a:rPr>
            <a:t>الخصائص الكيميائية </a:t>
          </a:r>
          <a:endParaRPr lang="en-GB" baseline="0" dirty="0">
            <a:solidFill>
              <a:schemeClr val="tx1"/>
            </a:solidFill>
          </a:endParaRPr>
        </a:p>
      </dgm:t>
    </dgm:pt>
    <dgm:pt modelId="{CA457679-CBE9-42D5-992F-E24B2E7077BB}" type="parTrans" cxnId="{C67B0E6D-578B-4A32-9D42-3D59B7D30E4B}">
      <dgm:prSet/>
      <dgm:spPr/>
      <dgm:t>
        <a:bodyPr/>
        <a:lstStyle/>
        <a:p>
          <a:endParaRPr lang="en-GB"/>
        </a:p>
      </dgm:t>
    </dgm:pt>
    <dgm:pt modelId="{1D0AC280-7560-4792-BD70-99668989BBDD}" type="sibTrans" cxnId="{C67B0E6D-578B-4A32-9D42-3D59B7D30E4B}">
      <dgm:prSet/>
      <dgm:spPr/>
      <dgm:t>
        <a:bodyPr/>
        <a:lstStyle/>
        <a:p>
          <a:endParaRPr lang="en-GB"/>
        </a:p>
      </dgm:t>
    </dgm:pt>
    <dgm:pt modelId="{F410D525-57D2-4ACD-9786-E924AD77A04E}" type="asst">
      <dgm:prSet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ar-AE" baseline="0" dirty="0" smtClean="0">
              <a:solidFill>
                <a:schemeClr val="tx1"/>
              </a:solidFill>
            </a:rPr>
            <a:t>الخصائص الفيزيائية</a:t>
          </a:r>
          <a:endParaRPr lang="en-GB" baseline="0" dirty="0">
            <a:solidFill>
              <a:schemeClr val="tx1"/>
            </a:solidFill>
          </a:endParaRPr>
        </a:p>
      </dgm:t>
    </dgm:pt>
    <dgm:pt modelId="{35CC8CB6-66A8-43AC-B02A-6E838242602F}" type="parTrans" cxnId="{65E3C28B-A0F2-48C4-8CFA-91B71F8433C4}">
      <dgm:prSet/>
      <dgm:spPr/>
      <dgm:t>
        <a:bodyPr/>
        <a:lstStyle/>
        <a:p>
          <a:endParaRPr lang="en-GB"/>
        </a:p>
      </dgm:t>
    </dgm:pt>
    <dgm:pt modelId="{9A631AFC-5575-4DFC-8AAA-9542B971C62C}" type="sibTrans" cxnId="{65E3C28B-A0F2-48C4-8CFA-91B71F8433C4}">
      <dgm:prSet/>
      <dgm:spPr/>
      <dgm:t>
        <a:bodyPr/>
        <a:lstStyle/>
        <a:p>
          <a:endParaRPr lang="en-GB"/>
        </a:p>
      </dgm:t>
    </dgm:pt>
    <dgm:pt modelId="{5E404009-C932-42EF-9698-4BDB6A195D55}" type="asst">
      <dgm:prSet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ar-AE" baseline="0" dirty="0" smtClean="0">
              <a:solidFill>
                <a:schemeClr val="tx1"/>
              </a:solidFill>
            </a:rPr>
            <a:t>الخصائص المتغيرة </a:t>
          </a:r>
        </a:p>
        <a:p>
          <a:r>
            <a:rPr lang="en-GB" baseline="0" dirty="0" smtClean="0">
              <a:solidFill>
                <a:schemeClr val="tx1"/>
              </a:solidFill>
            </a:rPr>
            <a:t>Extensive Properties</a:t>
          </a:r>
          <a:endParaRPr lang="en-GB" baseline="0" dirty="0">
            <a:solidFill>
              <a:schemeClr val="tx1"/>
            </a:solidFill>
          </a:endParaRPr>
        </a:p>
      </dgm:t>
    </dgm:pt>
    <dgm:pt modelId="{274A633A-8E0F-4417-9996-4F663B27490B}" type="parTrans" cxnId="{6CEC7D37-929A-4A32-AD34-9F6EFEB19DE7}">
      <dgm:prSet/>
      <dgm:spPr/>
      <dgm:t>
        <a:bodyPr/>
        <a:lstStyle/>
        <a:p>
          <a:endParaRPr lang="en-GB"/>
        </a:p>
      </dgm:t>
    </dgm:pt>
    <dgm:pt modelId="{199BEBA7-FCF0-4325-A713-85BA37A4A876}" type="sibTrans" cxnId="{6CEC7D37-929A-4A32-AD34-9F6EFEB19DE7}">
      <dgm:prSet/>
      <dgm:spPr/>
      <dgm:t>
        <a:bodyPr/>
        <a:lstStyle/>
        <a:p>
          <a:endParaRPr lang="en-GB"/>
        </a:p>
      </dgm:t>
    </dgm:pt>
    <dgm:pt modelId="{CC392112-DE32-42CA-B4A3-FA35DA94FD18}">
      <dgm:prSet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ar-AE" baseline="0" dirty="0" smtClean="0">
              <a:solidFill>
                <a:schemeClr val="tx1"/>
              </a:solidFill>
            </a:rPr>
            <a:t> الثابتة </a:t>
          </a:r>
          <a:r>
            <a:rPr lang="en-GB" baseline="0" dirty="0" smtClean="0">
              <a:solidFill>
                <a:schemeClr val="tx1"/>
              </a:solidFill>
            </a:rPr>
            <a:t> </a:t>
          </a:r>
          <a:r>
            <a:rPr lang="ar-AE" baseline="0" dirty="0" smtClean="0">
              <a:solidFill>
                <a:schemeClr val="tx1"/>
              </a:solidFill>
            </a:rPr>
            <a:t> االخصائص</a:t>
          </a:r>
          <a:endParaRPr lang="en-GB" baseline="0" dirty="0" smtClean="0">
            <a:solidFill>
              <a:schemeClr val="tx1"/>
            </a:solidFill>
          </a:endParaRPr>
        </a:p>
        <a:p>
          <a:r>
            <a:rPr lang="en-GB" baseline="0" dirty="0" smtClean="0">
              <a:solidFill>
                <a:schemeClr val="tx1"/>
              </a:solidFill>
            </a:rPr>
            <a:t>Intensive Properties </a:t>
          </a:r>
          <a:endParaRPr lang="ar-AE" baseline="0" dirty="0" smtClean="0">
            <a:solidFill>
              <a:schemeClr val="tx1"/>
            </a:solidFill>
          </a:endParaRPr>
        </a:p>
      </dgm:t>
    </dgm:pt>
    <dgm:pt modelId="{B3EEDB51-9545-401D-8040-0C27DFC09CA7}" type="parTrans" cxnId="{528B86F7-7358-4698-A38D-037BABF815A7}">
      <dgm:prSet/>
      <dgm:spPr/>
      <dgm:t>
        <a:bodyPr/>
        <a:lstStyle/>
        <a:p>
          <a:endParaRPr lang="en-GB"/>
        </a:p>
      </dgm:t>
    </dgm:pt>
    <dgm:pt modelId="{3BBF9876-7092-436F-8602-0BE4F5633D75}" type="sibTrans" cxnId="{528B86F7-7358-4698-A38D-037BABF815A7}">
      <dgm:prSet/>
      <dgm:spPr/>
      <dgm:t>
        <a:bodyPr/>
        <a:lstStyle/>
        <a:p>
          <a:endParaRPr lang="en-GB"/>
        </a:p>
      </dgm:t>
    </dgm:pt>
    <dgm:pt modelId="{6599BFC0-EE03-42FB-B7F8-4003F6568BD6}" type="pres">
      <dgm:prSet presAssocID="{FF5B04ED-C8DD-492A-8132-B6BCC66C426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95C2C5EB-34A0-4D25-9E8B-01EE68825AEA}" type="pres">
      <dgm:prSet presAssocID="{52A8B460-3F75-4DCD-8A49-A408CCB073AD}" presName="hierRoot1" presStyleCnt="0">
        <dgm:presLayoutVars>
          <dgm:hierBranch val="init"/>
        </dgm:presLayoutVars>
      </dgm:prSet>
      <dgm:spPr/>
    </dgm:pt>
    <dgm:pt modelId="{48C8B31B-5210-4409-8402-6388AB711335}" type="pres">
      <dgm:prSet presAssocID="{52A8B460-3F75-4DCD-8A49-A408CCB073AD}" presName="rootComposite1" presStyleCnt="0"/>
      <dgm:spPr/>
    </dgm:pt>
    <dgm:pt modelId="{7148C8B6-8217-4ED7-BF0D-484B7BD339D7}" type="pres">
      <dgm:prSet presAssocID="{52A8B460-3F75-4DCD-8A49-A408CCB073A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6DD8E76-3891-4F01-9F24-79BFDA8475FF}" type="pres">
      <dgm:prSet presAssocID="{52A8B460-3F75-4DCD-8A49-A408CCB073AD}" presName="rootConnector1" presStyleLbl="node1" presStyleIdx="0" presStyleCnt="0"/>
      <dgm:spPr/>
      <dgm:t>
        <a:bodyPr/>
        <a:lstStyle/>
        <a:p>
          <a:endParaRPr lang="en-GB"/>
        </a:p>
      </dgm:t>
    </dgm:pt>
    <dgm:pt modelId="{CD31AA8D-6FFD-4DF2-9BEF-B353D66A46A3}" type="pres">
      <dgm:prSet presAssocID="{52A8B460-3F75-4DCD-8A49-A408CCB073AD}" presName="hierChild2" presStyleCnt="0"/>
      <dgm:spPr/>
    </dgm:pt>
    <dgm:pt modelId="{8728D972-4653-41D3-8D7F-983C378F1C1E}" type="pres">
      <dgm:prSet presAssocID="{52A8B460-3F75-4DCD-8A49-A408CCB073AD}" presName="hierChild3" presStyleCnt="0"/>
      <dgm:spPr/>
    </dgm:pt>
    <dgm:pt modelId="{83FE79A6-4148-4EFB-860F-CE520945F23E}" type="pres">
      <dgm:prSet presAssocID="{CA457679-CBE9-42D5-992F-E24B2E7077BB}" presName="Name111" presStyleLbl="parChTrans1D2" presStyleIdx="0" presStyleCnt="2"/>
      <dgm:spPr/>
      <dgm:t>
        <a:bodyPr/>
        <a:lstStyle/>
        <a:p>
          <a:endParaRPr lang="en-GB"/>
        </a:p>
      </dgm:t>
    </dgm:pt>
    <dgm:pt modelId="{3B04B076-EA86-439F-B9B0-F58D50E07B35}" type="pres">
      <dgm:prSet presAssocID="{CD61B1E1-78B3-49D3-BB10-034C47E1DE15}" presName="hierRoot3" presStyleCnt="0">
        <dgm:presLayoutVars>
          <dgm:hierBranch val="init"/>
        </dgm:presLayoutVars>
      </dgm:prSet>
      <dgm:spPr/>
    </dgm:pt>
    <dgm:pt modelId="{2DE1F2A7-5572-4024-A8CD-6AD284DC8DBD}" type="pres">
      <dgm:prSet presAssocID="{CD61B1E1-78B3-49D3-BB10-034C47E1DE15}" presName="rootComposite3" presStyleCnt="0"/>
      <dgm:spPr/>
    </dgm:pt>
    <dgm:pt modelId="{504E0E95-1672-4A64-9DD8-FF5E46836851}" type="pres">
      <dgm:prSet presAssocID="{CD61B1E1-78B3-49D3-BB10-034C47E1DE15}" presName="rootText3" presStyleLbl="asst1" presStyleIdx="0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43C3FD5-FAC0-409D-8BA1-E33636C5ECFE}" type="pres">
      <dgm:prSet presAssocID="{CD61B1E1-78B3-49D3-BB10-034C47E1DE15}" presName="rootConnector3" presStyleLbl="asst1" presStyleIdx="0" presStyleCnt="3"/>
      <dgm:spPr/>
      <dgm:t>
        <a:bodyPr/>
        <a:lstStyle/>
        <a:p>
          <a:endParaRPr lang="en-GB"/>
        </a:p>
      </dgm:t>
    </dgm:pt>
    <dgm:pt modelId="{5961BE5F-97D2-4E33-84CC-377C6DCBB754}" type="pres">
      <dgm:prSet presAssocID="{CD61B1E1-78B3-49D3-BB10-034C47E1DE15}" presName="hierChild6" presStyleCnt="0"/>
      <dgm:spPr/>
    </dgm:pt>
    <dgm:pt modelId="{7E70DEE2-E545-4FD1-88A6-883E6275C96F}" type="pres">
      <dgm:prSet presAssocID="{CD61B1E1-78B3-49D3-BB10-034C47E1DE15}" presName="hierChild7" presStyleCnt="0"/>
      <dgm:spPr/>
    </dgm:pt>
    <dgm:pt modelId="{193CE1AD-8C05-4FEF-AF1F-BBC1A6081C73}" type="pres">
      <dgm:prSet presAssocID="{35CC8CB6-66A8-43AC-B02A-6E838242602F}" presName="Name111" presStyleLbl="parChTrans1D2" presStyleIdx="1" presStyleCnt="2"/>
      <dgm:spPr/>
      <dgm:t>
        <a:bodyPr/>
        <a:lstStyle/>
        <a:p>
          <a:endParaRPr lang="en-GB"/>
        </a:p>
      </dgm:t>
    </dgm:pt>
    <dgm:pt modelId="{DFE3C76C-2D50-4B1D-8881-F62DC9302DFD}" type="pres">
      <dgm:prSet presAssocID="{F410D525-57D2-4ACD-9786-E924AD77A04E}" presName="hierRoot3" presStyleCnt="0">
        <dgm:presLayoutVars>
          <dgm:hierBranch val="init"/>
        </dgm:presLayoutVars>
      </dgm:prSet>
      <dgm:spPr/>
    </dgm:pt>
    <dgm:pt modelId="{BA5232EB-5848-48D8-AAE7-7F973559C353}" type="pres">
      <dgm:prSet presAssocID="{F410D525-57D2-4ACD-9786-E924AD77A04E}" presName="rootComposite3" presStyleCnt="0"/>
      <dgm:spPr/>
    </dgm:pt>
    <dgm:pt modelId="{CEF3E2EC-E824-4D8C-8E5F-831B6BE8C848}" type="pres">
      <dgm:prSet presAssocID="{F410D525-57D2-4ACD-9786-E924AD77A04E}" presName="rootText3" presStyleLbl="asst1" presStyleIdx="1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61A44B3-794D-4B88-9FAB-3701A6BA3F11}" type="pres">
      <dgm:prSet presAssocID="{F410D525-57D2-4ACD-9786-E924AD77A04E}" presName="rootConnector3" presStyleLbl="asst1" presStyleIdx="1" presStyleCnt="3"/>
      <dgm:spPr/>
      <dgm:t>
        <a:bodyPr/>
        <a:lstStyle/>
        <a:p>
          <a:endParaRPr lang="en-GB"/>
        </a:p>
      </dgm:t>
    </dgm:pt>
    <dgm:pt modelId="{F8B04FBC-D245-482C-BAD2-3EF5D68AD801}" type="pres">
      <dgm:prSet presAssocID="{F410D525-57D2-4ACD-9786-E924AD77A04E}" presName="hierChild6" presStyleCnt="0"/>
      <dgm:spPr/>
    </dgm:pt>
    <dgm:pt modelId="{B8042CB2-23A9-4A21-A970-9810CED0718F}" type="pres">
      <dgm:prSet presAssocID="{B3EEDB51-9545-401D-8040-0C27DFC09CA7}" presName="Name37" presStyleLbl="parChTrans1D3" presStyleIdx="0" presStyleCnt="2"/>
      <dgm:spPr/>
      <dgm:t>
        <a:bodyPr/>
        <a:lstStyle/>
        <a:p>
          <a:endParaRPr lang="en-GB"/>
        </a:p>
      </dgm:t>
    </dgm:pt>
    <dgm:pt modelId="{300A7FF0-86EA-4683-84DA-12B736F86C2B}" type="pres">
      <dgm:prSet presAssocID="{CC392112-DE32-42CA-B4A3-FA35DA94FD18}" presName="hierRoot2" presStyleCnt="0">
        <dgm:presLayoutVars>
          <dgm:hierBranch val="init"/>
        </dgm:presLayoutVars>
      </dgm:prSet>
      <dgm:spPr/>
    </dgm:pt>
    <dgm:pt modelId="{61320FCE-2FB7-4B92-9945-9B3D61365CD0}" type="pres">
      <dgm:prSet presAssocID="{CC392112-DE32-42CA-B4A3-FA35DA94FD18}" presName="rootComposite" presStyleCnt="0"/>
      <dgm:spPr/>
    </dgm:pt>
    <dgm:pt modelId="{012AC5FE-55F9-4528-9AE3-3D7D1F4F2BF2}" type="pres">
      <dgm:prSet presAssocID="{CC392112-DE32-42CA-B4A3-FA35DA94FD18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CD0E1C7-DDFB-49F5-848A-345F0AE44726}" type="pres">
      <dgm:prSet presAssocID="{CC392112-DE32-42CA-B4A3-FA35DA94FD18}" presName="rootConnector" presStyleLbl="node3" presStyleIdx="0" presStyleCnt="1"/>
      <dgm:spPr/>
      <dgm:t>
        <a:bodyPr/>
        <a:lstStyle/>
        <a:p>
          <a:endParaRPr lang="en-GB"/>
        </a:p>
      </dgm:t>
    </dgm:pt>
    <dgm:pt modelId="{08C31116-C30E-46E4-8CA6-CE25D9000ADE}" type="pres">
      <dgm:prSet presAssocID="{CC392112-DE32-42CA-B4A3-FA35DA94FD18}" presName="hierChild4" presStyleCnt="0"/>
      <dgm:spPr/>
    </dgm:pt>
    <dgm:pt modelId="{90EB9E58-72AC-4395-8C59-E3CDC4803D69}" type="pres">
      <dgm:prSet presAssocID="{CC392112-DE32-42CA-B4A3-FA35DA94FD18}" presName="hierChild5" presStyleCnt="0"/>
      <dgm:spPr/>
    </dgm:pt>
    <dgm:pt modelId="{46A0275E-ABDD-4C14-BB4F-6A83C3E37A60}" type="pres">
      <dgm:prSet presAssocID="{F410D525-57D2-4ACD-9786-E924AD77A04E}" presName="hierChild7" presStyleCnt="0"/>
      <dgm:spPr/>
    </dgm:pt>
    <dgm:pt modelId="{B1062BBD-550D-4B8B-ACA1-DE670199B6B6}" type="pres">
      <dgm:prSet presAssocID="{274A633A-8E0F-4417-9996-4F663B27490B}" presName="Name111" presStyleLbl="parChTrans1D3" presStyleIdx="1" presStyleCnt="2"/>
      <dgm:spPr/>
      <dgm:t>
        <a:bodyPr/>
        <a:lstStyle/>
        <a:p>
          <a:endParaRPr lang="en-GB"/>
        </a:p>
      </dgm:t>
    </dgm:pt>
    <dgm:pt modelId="{E2487263-BE77-4584-8005-B3BD7DBCB003}" type="pres">
      <dgm:prSet presAssocID="{5E404009-C932-42EF-9698-4BDB6A195D55}" presName="hierRoot3" presStyleCnt="0">
        <dgm:presLayoutVars>
          <dgm:hierBranch val="init"/>
        </dgm:presLayoutVars>
      </dgm:prSet>
      <dgm:spPr/>
    </dgm:pt>
    <dgm:pt modelId="{731E6979-9085-4F7C-BB2B-D5C7EC2E60C3}" type="pres">
      <dgm:prSet presAssocID="{5E404009-C932-42EF-9698-4BDB6A195D55}" presName="rootComposite3" presStyleCnt="0"/>
      <dgm:spPr/>
    </dgm:pt>
    <dgm:pt modelId="{1ED2ACF6-AC44-487B-9B7D-284D7BCC0243}" type="pres">
      <dgm:prSet presAssocID="{5E404009-C932-42EF-9698-4BDB6A195D55}" presName="rootText3" presStyleLbl="asst1" presStyleIdx="2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DA0CDF4-4507-4E31-A75D-8038D97EE107}" type="pres">
      <dgm:prSet presAssocID="{5E404009-C932-42EF-9698-4BDB6A195D55}" presName="rootConnector3" presStyleLbl="asst1" presStyleIdx="2" presStyleCnt="3"/>
      <dgm:spPr/>
      <dgm:t>
        <a:bodyPr/>
        <a:lstStyle/>
        <a:p>
          <a:endParaRPr lang="en-GB"/>
        </a:p>
      </dgm:t>
    </dgm:pt>
    <dgm:pt modelId="{7EDF156A-7399-4057-BFF1-CBAD320166FA}" type="pres">
      <dgm:prSet presAssocID="{5E404009-C932-42EF-9698-4BDB6A195D55}" presName="hierChild6" presStyleCnt="0"/>
      <dgm:spPr/>
    </dgm:pt>
    <dgm:pt modelId="{CF8E6FF1-373B-4CD0-84C2-D884D73C594E}" type="pres">
      <dgm:prSet presAssocID="{5E404009-C932-42EF-9698-4BDB6A195D55}" presName="hierChild7" presStyleCnt="0"/>
      <dgm:spPr/>
    </dgm:pt>
  </dgm:ptLst>
  <dgm:cxnLst>
    <dgm:cxn modelId="{16C531EA-76D7-4375-873B-3B426C5DA542}" type="presOf" srcId="{CD61B1E1-78B3-49D3-BB10-034C47E1DE15}" destId="{243C3FD5-FAC0-409D-8BA1-E33636C5ECFE}" srcOrd="1" destOrd="0" presId="urn:microsoft.com/office/officeart/2005/8/layout/orgChart1"/>
    <dgm:cxn modelId="{24D392FC-CD0A-47A2-8D27-CCE636B5C4D5}" type="presOf" srcId="{52A8B460-3F75-4DCD-8A49-A408CCB073AD}" destId="{7148C8B6-8217-4ED7-BF0D-484B7BD339D7}" srcOrd="0" destOrd="0" presId="urn:microsoft.com/office/officeart/2005/8/layout/orgChart1"/>
    <dgm:cxn modelId="{8D864C20-9C55-4EFC-8C7A-1694B2B8BF17}" type="presOf" srcId="{5E404009-C932-42EF-9698-4BDB6A195D55}" destId="{1ED2ACF6-AC44-487B-9B7D-284D7BCC0243}" srcOrd="0" destOrd="0" presId="urn:microsoft.com/office/officeart/2005/8/layout/orgChart1"/>
    <dgm:cxn modelId="{F6DDCB52-D09E-42AF-BDE1-501AB5019C46}" type="presOf" srcId="{5E404009-C932-42EF-9698-4BDB6A195D55}" destId="{6DA0CDF4-4507-4E31-A75D-8038D97EE107}" srcOrd="1" destOrd="0" presId="urn:microsoft.com/office/officeart/2005/8/layout/orgChart1"/>
    <dgm:cxn modelId="{7CD3A987-43D2-4004-A934-18C123C737EE}" srcId="{FF5B04ED-C8DD-492A-8132-B6BCC66C4264}" destId="{52A8B460-3F75-4DCD-8A49-A408CCB073AD}" srcOrd="0" destOrd="0" parTransId="{9CBE51A7-F5FD-4106-A799-49525184BBCE}" sibTransId="{43DB082F-7177-4A28-A22E-E058D9BDBC39}"/>
    <dgm:cxn modelId="{FCF612A4-3997-4144-B7C3-4342EDC08D8C}" type="presOf" srcId="{B3EEDB51-9545-401D-8040-0C27DFC09CA7}" destId="{B8042CB2-23A9-4A21-A970-9810CED0718F}" srcOrd="0" destOrd="0" presId="urn:microsoft.com/office/officeart/2005/8/layout/orgChart1"/>
    <dgm:cxn modelId="{528B86F7-7358-4698-A38D-037BABF815A7}" srcId="{F410D525-57D2-4ACD-9786-E924AD77A04E}" destId="{CC392112-DE32-42CA-B4A3-FA35DA94FD18}" srcOrd="1" destOrd="0" parTransId="{B3EEDB51-9545-401D-8040-0C27DFC09CA7}" sibTransId="{3BBF9876-7092-436F-8602-0BE4F5633D75}"/>
    <dgm:cxn modelId="{98CC8E7B-7373-4ED4-A266-4083BCE0FA27}" type="presOf" srcId="{F410D525-57D2-4ACD-9786-E924AD77A04E}" destId="{CEF3E2EC-E824-4D8C-8E5F-831B6BE8C848}" srcOrd="0" destOrd="0" presId="urn:microsoft.com/office/officeart/2005/8/layout/orgChart1"/>
    <dgm:cxn modelId="{65E3C28B-A0F2-48C4-8CFA-91B71F8433C4}" srcId="{52A8B460-3F75-4DCD-8A49-A408CCB073AD}" destId="{F410D525-57D2-4ACD-9786-E924AD77A04E}" srcOrd="1" destOrd="0" parTransId="{35CC8CB6-66A8-43AC-B02A-6E838242602F}" sibTransId="{9A631AFC-5575-4DFC-8AAA-9542B971C62C}"/>
    <dgm:cxn modelId="{E71FA02E-5635-4DC9-BC45-86E2A088E042}" type="presOf" srcId="{FF5B04ED-C8DD-492A-8132-B6BCC66C4264}" destId="{6599BFC0-EE03-42FB-B7F8-4003F6568BD6}" srcOrd="0" destOrd="0" presId="urn:microsoft.com/office/officeart/2005/8/layout/orgChart1"/>
    <dgm:cxn modelId="{C233B329-9499-4CE5-81AD-A3A73374B8D2}" type="presOf" srcId="{CC392112-DE32-42CA-B4A3-FA35DA94FD18}" destId="{6CD0E1C7-DDFB-49F5-848A-345F0AE44726}" srcOrd="1" destOrd="0" presId="urn:microsoft.com/office/officeart/2005/8/layout/orgChart1"/>
    <dgm:cxn modelId="{F517AE09-6E16-40C1-BCB9-4CFA7DFE9104}" type="presOf" srcId="{F410D525-57D2-4ACD-9786-E924AD77A04E}" destId="{361A44B3-794D-4B88-9FAB-3701A6BA3F11}" srcOrd="1" destOrd="0" presId="urn:microsoft.com/office/officeart/2005/8/layout/orgChart1"/>
    <dgm:cxn modelId="{6CEC7D37-929A-4A32-AD34-9F6EFEB19DE7}" srcId="{F410D525-57D2-4ACD-9786-E924AD77A04E}" destId="{5E404009-C932-42EF-9698-4BDB6A195D55}" srcOrd="0" destOrd="0" parTransId="{274A633A-8E0F-4417-9996-4F663B27490B}" sibTransId="{199BEBA7-FCF0-4325-A713-85BA37A4A876}"/>
    <dgm:cxn modelId="{19D45C2A-7E2C-4C11-8800-4562B607022B}" type="presOf" srcId="{274A633A-8E0F-4417-9996-4F663B27490B}" destId="{B1062BBD-550D-4B8B-ACA1-DE670199B6B6}" srcOrd="0" destOrd="0" presId="urn:microsoft.com/office/officeart/2005/8/layout/orgChart1"/>
    <dgm:cxn modelId="{77714092-51FA-4534-BCCC-03E341530547}" type="presOf" srcId="{CA457679-CBE9-42D5-992F-E24B2E7077BB}" destId="{83FE79A6-4148-4EFB-860F-CE520945F23E}" srcOrd="0" destOrd="0" presId="urn:microsoft.com/office/officeart/2005/8/layout/orgChart1"/>
    <dgm:cxn modelId="{FCF914EC-4B7C-4617-A59E-ED8D5C7A589D}" type="presOf" srcId="{CC392112-DE32-42CA-B4A3-FA35DA94FD18}" destId="{012AC5FE-55F9-4528-9AE3-3D7D1F4F2BF2}" srcOrd="0" destOrd="0" presId="urn:microsoft.com/office/officeart/2005/8/layout/orgChart1"/>
    <dgm:cxn modelId="{3A0F29D8-7D45-48C6-94E9-C0EDE3D5CBB3}" type="presOf" srcId="{35CC8CB6-66A8-43AC-B02A-6E838242602F}" destId="{193CE1AD-8C05-4FEF-AF1F-BBC1A6081C73}" srcOrd="0" destOrd="0" presId="urn:microsoft.com/office/officeart/2005/8/layout/orgChart1"/>
    <dgm:cxn modelId="{F16388B1-B36D-428B-8CC8-29074DAAD9F5}" type="presOf" srcId="{52A8B460-3F75-4DCD-8A49-A408CCB073AD}" destId="{06DD8E76-3891-4F01-9F24-79BFDA8475FF}" srcOrd="1" destOrd="0" presId="urn:microsoft.com/office/officeart/2005/8/layout/orgChart1"/>
    <dgm:cxn modelId="{EAD5B00C-CF89-48C2-95FE-B21C38CA33A6}" type="presOf" srcId="{CD61B1E1-78B3-49D3-BB10-034C47E1DE15}" destId="{504E0E95-1672-4A64-9DD8-FF5E46836851}" srcOrd="0" destOrd="0" presId="urn:microsoft.com/office/officeart/2005/8/layout/orgChart1"/>
    <dgm:cxn modelId="{C67B0E6D-578B-4A32-9D42-3D59B7D30E4B}" srcId="{52A8B460-3F75-4DCD-8A49-A408CCB073AD}" destId="{CD61B1E1-78B3-49D3-BB10-034C47E1DE15}" srcOrd="0" destOrd="0" parTransId="{CA457679-CBE9-42D5-992F-E24B2E7077BB}" sibTransId="{1D0AC280-7560-4792-BD70-99668989BBDD}"/>
    <dgm:cxn modelId="{7CE93448-6217-4A1D-888B-8F3E1ED82F2E}" type="presParOf" srcId="{6599BFC0-EE03-42FB-B7F8-4003F6568BD6}" destId="{95C2C5EB-34A0-4D25-9E8B-01EE68825AEA}" srcOrd="0" destOrd="0" presId="urn:microsoft.com/office/officeart/2005/8/layout/orgChart1"/>
    <dgm:cxn modelId="{6F51EC05-CA62-4BD0-8AB2-AD45534662AC}" type="presParOf" srcId="{95C2C5EB-34A0-4D25-9E8B-01EE68825AEA}" destId="{48C8B31B-5210-4409-8402-6388AB711335}" srcOrd="0" destOrd="0" presId="urn:microsoft.com/office/officeart/2005/8/layout/orgChart1"/>
    <dgm:cxn modelId="{82093A8F-5E86-46B9-B0CB-74786B103F20}" type="presParOf" srcId="{48C8B31B-5210-4409-8402-6388AB711335}" destId="{7148C8B6-8217-4ED7-BF0D-484B7BD339D7}" srcOrd="0" destOrd="0" presId="urn:microsoft.com/office/officeart/2005/8/layout/orgChart1"/>
    <dgm:cxn modelId="{4BD9BBFE-E9E3-4134-BAD2-6A1F329820C4}" type="presParOf" srcId="{48C8B31B-5210-4409-8402-6388AB711335}" destId="{06DD8E76-3891-4F01-9F24-79BFDA8475FF}" srcOrd="1" destOrd="0" presId="urn:microsoft.com/office/officeart/2005/8/layout/orgChart1"/>
    <dgm:cxn modelId="{C335516B-3B58-4651-B95C-DB340BC0D0A7}" type="presParOf" srcId="{95C2C5EB-34A0-4D25-9E8B-01EE68825AEA}" destId="{CD31AA8D-6FFD-4DF2-9BEF-B353D66A46A3}" srcOrd="1" destOrd="0" presId="urn:microsoft.com/office/officeart/2005/8/layout/orgChart1"/>
    <dgm:cxn modelId="{8DF5DA30-5C86-4450-B68F-2F6A53B30F85}" type="presParOf" srcId="{95C2C5EB-34A0-4D25-9E8B-01EE68825AEA}" destId="{8728D972-4653-41D3-8D7F-983C378F1C1E}" srcOrd="2" destOrd="0" presId="urn:microsoft.com/office/officeart/2005/8/layout/orgChart1"/>
    <dgm:cxn modelId="{EDF694D9-8FF0-47C8-9E8B-8964C861F6DE}" type="presParOf" srcId="{8728D972-4653-41D3-8D7F-983C378F1C1E}" destId="{83FE79A6-4148-4EFB-860F-CE520945F23E}" srcOrd="0" destOrd="0" presId="urn:microsoft.com/office/officeart/2005/8/layout/orgChart1"/>
    <dgm:cxn modelId="{28DC5C53-D824-47D8-A226-618C10D3F385}" type="presParOf" srcId="{8728D972-4653-41D3-8D7F-983C378F1C1E}" destId="{3B04B076-EA86-439F-B9B0-F58D50E07B35}" srcOrd="1" destOrd="0" presId="urn:microsoft.com/office/officeart/2005/8/layout/orgChart1"/>
    <dgm:cxn modelId="{60962DC9-2335-4AD6-BA8E-50A7D76EAB5E}" type="presParOf" srcId="{3B04B076-EA86-439F-B9B0-F58D50E07B35}" destId="{2DE1F2A7-5572-4024-A8CD-6AD284DC8DBD}" srcOrd="0" destOrd="0" presId="urn:microsoft.com/office/officeart/2005/8/layout/orgChart1"/>
    <dgm:cxn modelId="{A8A3CBCA-FF1C-4157-A163-D581D35F9855}" type="presParOf" srcId="{2DE1F2A7-5572-4024-A8CD-6AD284DC8DBD}" destId="{504E0E95-1672-4A64-9DD8-FF5E46836851}" srcOrd="0" destOrd="0" presId="urn:microsoft.com/office/officeart/2005/8/layout/orgChart1"/>
    <dgm:cxn modelId="{4B2404BC-AB25-45AC-ADF0-DC2F45DB1740}" type="presParOf" srcId="{2DE1F2A7-5572-4024-A8CD-6AD284DC8DBD}" destId="{243C3FD5-FAC0-409D-8BA1-E33636C5ECFE}" srcOrd="1" destOrd="0" presId="urn:microsoft.com/office/officeart/2005/8/layout/orgChart1"/>
    <dgm:cxn modelId="{F660CF7E-5845-4EC7-82C7-2DAECE7FD8A9}" type="presParOf" srcId="{3B04B076-EA86-439F-B9B0-F58D50E07B35}" destId="{5961BE5F-97D2-4E33-84CC-377C6DCBB754}" srcOrd="1" destOrd="0" presId="urn:microsoft.com/office/officeart/2005/8/layout/orgChart1"/>
    <dgm:cxn modelId="{AA7F2589-45D2-4BF8-AC3E-5CB85EAF7ABA}" type="presParOf" srcId="{3B04B076-EA86-439F-B9B0-F58D50E07B35}" destId="{7E70DEE2-E545-4FD1-88A6-883E6275C96F}" srcOrd="2" destOrd="0" presId="urn:microsoft.com/office/officeart/2005/8/layout/orgChart1"/>
    <dgm:cxn modelId="{FF2BBAC1-156C-406C-9F35-6827F67203E1}" type="presParOf" srcId="{8728D972-4653-41D3-8D7F-983C378F1C1E}" destId="{193CE1AD-8C05-4FEF-AF1F-BBC1A6081C73}" srcOrd="2" destOrd="0" presId="urn:microsoft.com/office/officeart/2005/8/layout/orgChart1"/>
    <dgm:cxn modelId="{05440BF3-2EBA-4F74-85A3-3D9C55DE85E7}" type="presParOf" srcId="{8728D972-4653-41D3-8D7F-983C378F1C1E}" destId="{DFE3C76C-2D50-4B1D-8881-F62DC9302DFD}" srcOrd="3" destOrd="0" presId="urn:microsoft.com/office/officeart/2005/8/layout/orgChart1"/>
    <dgm:cxn modelId="{552F7C45-07B2-4A46-8821-DFD1849B624C}" type="presParOf" srcId="{DFE3C76C-2D50-4B1D-8881-F62DC9302DFD}" destId="{BA5232EB-5848-48D8-AAE7-7F973559C353}" srcOrd="0" destOrd="0" presId="urn:microsoft.com/office/officeart/2005/8/layout/orgChart1"/>
    <dgm:cxn modelId="{26214581-453E-4A08-AD79-101DD0A65AE6}" type="presParOf" srcId="{BA5232EB-5848-48D8-AAE7-7F973559C353}" destId="{CEF3E2EC-E824-4D8C-8E5F-831B6BE8C848}" srcOrd="0" destOrd="0" presId="urn:microsoft.com/office/officeart/2005/8/layout/orgChart1"/>
    <dgm:cxn modelId="{8AC3C79E-E1BE-469F-95F2-8D22F5D3DE8A}" type="presParOf" srcId="{BA5232EB-5848-48D8-AAE7-7F973559C353}" destId="{361A44B3-794D-4B88-9FAB-3701A6BA3F11}" srcOrd="1" destOrd="0" presId="urn:microsoft.com/office/officeart/2005/8/layout/orgChart1"/>
    <dgm:cxn modelId="{3219FD98-3C22-4B68-B820-640C70D88A57}" type="presParOf" srcId="{DFE3C76C-2D50-4B1D-8881-F62DC9302DFD}" destId="{F8B04FBC-D245-482C-BAD2-3EF5D68AD801}" srcOrd="1" destOrd="0" presId="urn:microsoft.com/office/officeart/2005/8/layout/orgChart1"/>
    <dgm:cxn modelId="{611BB662-7D19-4F06-85C3-0EABD27788C8}" type="presParOf" srcId="{F8B04FBC-D245-482C-BAD2-3EF5D68AD801}" destId="{B8042CB2-23A9-4A21-A970-9810CED0718F}" srcOrd="0" destOrd="0" presId="urn:microsoft.com/office/officeart/2005/8/layout/orgChart1"/>
    <dgm:cxn modelId="{5C5D9E98-DF66-4E72-8148-4740E3270514}" type="presParOf" srcId="{F8B04FBC-D245-482C-BAD2-3EF5D68AD801}" destId="{300A7FF0-86EA-4683-84DA-12B736F86C2B}" srcOrd="1" destOrd="0" presId="urn:microsoft.com/office/officeart/2005/8/layout/orgChart1"/>
    <dgm:cxn modelId="{95562A15-6298-42DA-880C-C4AF7F4ED339}" type="presParOf" srcId="{300A7FF0-86EA-4683-84DA-12B736F86C2B}" destId="{61320FCE-2FB7-4B92-9945-9B3D61365CD0}" srcOrd="0" destOrd="0" presId="urn:microsoft.com/office/officeart/2005/8/layout/orgChart1"/>
    <dgm:cxn modelId="{CFF63BA7-72E0-4C11-8908-AB01E2848C7E}" type="presParOf" srcId="{61320FCE-2FB7-4B92-9945-9B3D61365CD0}" destId="{012AC5FE-55F9-4528-9AE3-3D7D1F4F2BF2}" srcOrd="0" destOrd="0" presId="urn:microsoft.com/office/officeart/2005/8/layout/orgChart1"/>
    <dgm:cxn modelId="{2D99B5BC-5D16-4983-92C4-E5F2AC29C69A}" type="presParOf" srcId="{61320FCE-2FB7-4B92-9945-9B3D61365CD0}" destId="{6CD0E1C7-DDFB-49F5-848A-345F0AE44726}" srcOrd="1" destOrd="0" presId="urn:microsoft.com/office/officeart/2005/8/layout/orgChart1"/>
    <dgm:cxn modelId="{2630976A-EDC2-49E7-B020-8C9DE09D6394}" type="presParOf" srcId="{300A7FF0-86EA-4683-84DA-12B736F86C2B}" destId="{08C31116-C30E-46E4-8CA6-CE25D9000ADE}" srcOrd="1" destOrd="0" presId="urn:microsoft.com/office/officeart/2005/8/layout/orgChart1"/>
    <dgm:cxn modelId="{93025BCE-2162-4E95-8BBF-BC06E00AD310}" type="presParOf" srcId="{300A7FF0-86EA-4683-84DA-12B736F86C2B}" destId="{90EB9E58-72AC-4395-8C59-E3CDC4803D69}" srcOrd="2" destOrd="0" presId="urn:microsoft.com/office/officeart/2005/8/layout/orgChart1"/>
    <dgm:cxn modelId="{53C97175-A90A-4751-BFFC-FB128C38927E}" type="presParOf" srcId="{DFE3C76C-2D50-4B1D-8881-F62DC9302DFD}" destId="{46A0275E-ABDD-4C14-BB4F-6A83C3E37A60}" srcOrd="2" destOrd="0" presId="urn:microsoft.com/office/officeart/2005/8/layout/orgChart1"/>
    <dgm:cxn modelId="{A3E699DA-2E96-4DD9-BFE3-F286CF7DD4D0}" type="presParOf" srcId="{46A0275E-ABDD-4C14-BB4F-6A83C3E37A60}" destId="{B1062BBD-550D-4B8B-ACA1-DE670199B6B6}" srcOrd="0" destOrd="0" presId="urn:microsoft.com/office/officeart/2005/8/layout/orgChart1"/>
    <dgm:cxn modelId="{F693B972-88A0-4034-B8C1-9AABE2397656}" type="presParOf" srcId="{46A0275E-ABDD-4C14-BB4F-6A83C3E37A60}" destId="{E2487263-BE77-4584-8005-B3BD7DBCB003}" srcOrd="1" destOrd="0" presId="urn:microsoft.com/office/officeart/2005/8/layout/orgChart1"/>
    <dgm:cxn modelId="{9CE38C5E-9604-4565-BEF4-215FAC6613F7}" type="presParOf" srcId="{E2487263-BE77-4584-8005-B3BD7DBCB003}" destId="{731E6979-9085-4F7C-BB2B-D5C7EC2E60C3}" srcOrd="0" destOrd="0" presId="urn:microsoft.com/office/officeart/2005/8/layout/orgChart1"/>
    <dgm:cxn modelId="{ABBB3F81-2073-4786-9331-B134C5983E94}" type="presParOf" srcId="{731E6979-9085-4F7C-BB2B-D5C7EC2E60C3}" destId="{1ED2ACF6-AC44-487B-9B7D-284D7BCC0243}" srcOrd="0" destOrd="0" presId="urn:microsoft.com/office/officeart/2005/8/layout/orgChart1"/>
    <dgm:cxn modelId="{850F9F24-821D-4AB2-8031-0169BDD949E9}" type="presParOf" srcId="{731E6979-9085-4F7C-BB2B-D5C7EC2E60C3}" destId="{6DA0CDF4-4507-4E31-A75D-8038D97EE107}" srcOrd="1" destOrd="0" presId="urn:microsoft.com/office/officeart/2005/8/layout/orgChart1"/>
    <dgm:cxn modelId="{F535EA3E-A546-4A87-A569-B4FFFD1F66E5}" type="presParOf" srcId="{E2487263-BE77-4584-8005-B3BD7DBCB003}" destId="{7EDF156A-7399-4057-BFF1-CBAD320166FA}" srcOrd="1" destOrd="0" presId="urn:microsoft.com/office/officeart/2005/8/layout/orgChart1"/>
    <dgm:cxn modelId="{5C05AE21-94D4-4EC9-91F7-623018CDDEFE}" type="presParOf" srcId="{E2487263-BE77-4584-8005-B3BD7DBCB003}" destId="{CF8E6FF1-373B-4CD0-84C2-D884D73C594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F5B04ED-C8DD-492A-8132-B6BCC66C426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2A8B460-3F75-4DCD-8A49-A408CCB073AD}">
      <dgm:prSet phldrT="[Text]" custT="1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ar-AE" sz="2400" b="1" i="0" baseline="0" dirty="0" smtClean="0">
              <a:solidFill>
                <a:schemeClr val="tx2"/>
              </a:solidFill>
              <a:cs typeface="+mj-cs"/>
            </a:rPr>
            <a:t>تغيرات المادة </a:t>
          </a:r>
          <a:endParaRPr lang="en-GB" sz="2400" b="1" i="0" baseline="0" dirty="0">
            <a:solidFill>
              <a:schemeClr val="tx2"/>
            </a:solidFill>
            <a:cs typeface="+mj-cs"/>
          </a:endParaRPr>
        </a:p>
      </dgm:t>
    </dgm:pt>
    <dgm:pt modelId="{9CBE51A7-F5FD-4106-A799-49525184BBCE}" type="parTrans" cxnId="{7CD3A987-43D2-4004-A934-18C123C737EE}">
      <dgm:prSet/>
      <dgm:spPr/>
      <dgm:t>
        <a:bodyPr/>
        <a:lstStyle/>
        <a:p>
          <a:endParaRPr lang="en-GB"/>
        </a:p>
      </dgm:t>
    </dgm:pt>
    <dgm:pt modelId="{43DB082F-7177-4A28-A22E-E058D9BDBC39}" type="sibTrans" cxnId="{7CD3A987-43D2-4004-A934-18C123C737EE}">
      <dgm:prSet/>
      <dgm:spPr/>
      <dgm:t>
        <a:bodyPr/>
        <a:lstStyle/>
        <a:p>
          <a:endParaRPr lang="en-GB"/>
        </a:p>
      </dgm:t>
    </dgm:pt>
    <dgm:pt modelId="{CD61B1E1-78B3-49D3-BB10-034C47E1DE15}" type="asst">
      <dgm:prSet phldrT="[Text]"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ar-AE" baseline="0" dirty="0" smtClean="0">
              <a:solidFill>
                <a:schemeClr val="tx1"/>
              </a:solidFill>
            </a:rPr>
            <a:t>تغيرات كيميائية </a:t>
          </a:r>
          <a:endParaRPr lang="en-GB" baseline="0" dirty="0">
            <a:solidFill>
              <a:schemeClr val="tx1"/>
            </a:solidFill>
          </a:endParaRPr>
        </a:p>
      </dgm:t>
    </dgm:pt>
    <dgm:pt modelId="{CA457679-CBE9-42D5-992F-E24B2E7077BB}" type="parTrans" cxnId="{C67B0E6D-578B-4A32-9D42-3D59B7D30E4B}">
      <dgm:prSet/>
      <dgm:spPr/>
      <dgm:t>
        <a:bodyPr/>
        <a:lstStyle/>
        <a:p>
          <a:endParaRPr lang="en-GB"/>
        </a:p>
      </dgm:t>
    </dgm:pt>
    <dgm:pt modelId="{1D0AC280-7560-4792-BD70-99668989BBDD}" type="sibTrans" cxnId="{C67B0E6D-578B-4A32-9D42-3D59B7D30E4B}">
      <dgm:prSet/>
      <dgm:spPr/>
      <dgm:t>
        <a:bodyPr/>
        <a:lstStyle/>
        <a:p>
          <a:endParaRPr lang="en-GB"/>
        </a:p>
      </dgm:t>
    </dgm:pt>
    <dgm:pt modelId="{F410D525-57D2-4ACD-9786-E924AD77A04E}" type="asst">
      <dgm:prSet/>
      <dgm:spPr>
        <a:noFill/>
        <a:ln>
          <a:solidFill>
            <a:schemeClr val="tx1"/>
          </a:solidFill>
        </a:ln>
      </dgm:spPr>
      <dgm:t>
        <a:bodyPr/>
        <a:lstStyle/>
        <a:p>
          <a:r>
            <a:rPr lang="ar-AE" baseline="0" dirty="0" smtClean="0">
              <a:solidFill>
                <a:schemeClr val="tx1"/>
              </a:solidFill>
            </a:rPr>
            <a:t>تغيرات فيزيائية</a:t>
          </a:r>
          <a:endParaRPr lang="en-GB" baseline="0" dirty="0">
            <a:solidFill>
              <a:schemeClr val="tx1"/>
            </a:solidFill>
          </a:endParaRPr>
        </a:p>
      </dgm:t>
    </dgm:pt>
    <dgm:pt modelId="{35CC8CB6-66A8-43AC-B02A-6E838242602F}" type="parTrans" cxnId="{65E3C28B-A0F2-48C4-8CFA-91B71F8433C4}">
      <dgm:prSet/>
      <dgm:spPr/>
      <dgm:t>
        <a:bodyPr/>
        <a:lstStyle/>
        <a:p>
          <a:endParaRPr lang="en-GB"/>
        </a:p>
      </dgm:t>
    </dgm:pt>
    <dgm:pt modelId="{9A631AFC-5575-4DFC-8AAA-9542B971C62C}" type="sibTrans" cxnId="{65E3C28B-A0F2-48C4-8CFA-91B71F8433C4}">
      <dgm:prSet/>
      <dgm:spPr/>
      <dgm:t>
        <a:bodyPr/>
        <a:lstStyle/>
        <a:p>
          <a:endParaRPr lang="en-GB"/>
        </a:p>
      </dgm:t>
    </dgm:pt>
    <dgm:pt modelId="{CC392112-DE32-42CA-B4A3-FA35DA94FD18}">
      <dgm:prSet/>
      <dgm:spPr>
        <a:noFill/>
        <a:ln>
          <a:solidFill>
            <a:schemeClr val="tx1"/>
          </a:solidFill>
        </a:ln>
      </dgm:spPr>
      <dgm:t>
        <a:bodyPr/>
        <a:lstStyle/>
        <a:p>
          <a:pPr algn="just" rtl="1"/>
          <a:r>
            <a:rPr lang="ar-AE" baseline="0" dirty="0" smtClean="0">
              <a:solidFill>
                <a:schemeClr val="tx1"/>
              </a:solidFill>
            </a:rPr>
            <a:t>مثل :</a:t>
          </a:r>
        </a:p>
        <a:p>
          <a:pPr algn="just" rtl="1"/>
          <a:r>
            <a:rPr lang="ar-AE" baseline="0" dirty="0" smtClean="0">
              <a:solidFill>
                <a:schemeClr val="tx1"/>
              </a:solidFill>
            </a:rPr>
            <a:t>ذوبان الملح في الماء </a:t>
          </a:r>
        </a:p>
        <a:p>
          <a:pPr algn="just" rtl="1"/>
          <a:r>
            <a:rPr lang="ar-AE" baseline="0" dirty="0" smtClean="0">
              <a:solidFill>
                <a:schemeClr val="tx1"/>
              </a:solidFill>
            </a:rPr>
            <a:t>قطع الورق </a:t>
          </a:r>
        </a:p>
        <a:p>
          <a:pPr algn="just" rtl="1"/>
          <a:r>
            <a:rPr lang="ar-AE" baseline="0" dirty="0" smtClean="0">
              <a:solidFill>
                <a:schemeClr val="tx1"/>
              </a:solidFill>
            </a:rPr>
            <a:t>انصهار مكعب الثلج </a:t>
          </a:r>
        </a:p>
      </dgm:t>
    </dgm:pt>
    <dgm:pt modelId="{B3EEDB51-9545-401D-8040-0C27DFC09CA7}" type="parTrans" cxnId="{528B86F7-7358-4698-A38D-037BABF815A7}">
      <dgm:prSet/>
      <dgm:spPr/>
      <dgm:t>
        <a:bodyPr/>
        <a:lstStyle/>
        <a:p>
          <a:endParaRPr lang="en-GB"/>
        </a:p>
      </dgm:t>
    </dgm:pt>
    <dgm:pt modelId="{3BBF9876-7092-436F-8602-0BE4F5633D75}" type="sibTrans" cxnId="{528B86F7-7358-4698-A38D-037BABF815A7}">
      <dgm:prSet/>
      <dgm:spPr/>
      <dgm:t>
        <a:bodyPr/>
        <a:lstStyle/>
        <a:p>
          <a:endParaRPr lang="en-GB"/>
        </a:p>
      </dgm:t>
    </dgm:pt>
    <dgm:pt modelId="{AABE9D0D-F12D-489F-A0DF-3D487C560173}" type="asst">
      <dgm:prSet/>
      <dgm:spPr>
        <a:noFill/>
        <a:ln>
          <a:solidFill>
            <a:schemeClr val="tx1"/>
          </a:solidFill>
        </a:ln>
      </dgm:spPr>
      <dgm:t>
        <a:bodyPr/>
        <a:lstStyle/>
        <a:p>
          <a:pPr algn="just" rtl="1"/>
          <a:r>
            <a:rPr lang="ar-AE" baseline="0" dirty="0" smtClean="0">
              <a:solidFill>
                <a:schemeClr val="tx1"/>
              </a:solidFill>
            </a:rPr>
            <a:t>مثل: </a:t>
          </a:r>
        </a:p>
        <a:p>
          <a:pPr algn="just" rtl="1"/>
          <a:r>
            <a:rPr lang="ar-AE" baseline="0" dirty="0" smtClean="0">
              <a:solidFill>
                <a:schemeClr val="tx1"/>
              </a:solidFill>
            </a:rPr>
            <a:t>احتراق السكر</a:t>
          </a:r>
        </a:p>
        <a:p>
          <a:pPr algn="just" rtl="1"/>
          <a:r>
            <a:rPr lang="ar-AE" baseline="0" dirty="0" smtClean="0">
              <a:solidFill>
                <a:schemeClr val="tx1"/>
              </a:solidFill>
            </a:rPr>
            <a:t>تحول طعم الخبز لطعم سكري عند مضغه </a:t>
          </a:r>
        </a:p>
        <a:p>
          <a:pPr algn="just" rtl="1"/>
          <a:r>
            <a:rPr lang="ar-AE" baseline="0" dirty="0" smtClean="0">
              <a:solidFill>
                <a:schemeClr val="tx1"/>
              </a:solidFill>
            </a:rPr>
            <a:t>صدأ الحديد  </a:t>
          </a:r>
          <a:endParaRPr lang="en-GB" baseline="0" dirty="0">
            <a:solidFill>
              <a:schemeClr val="tx1"/>
            </a:solidFill>
          </a:endParaRPr>
        </a:p>
      </dgm:t>
    </dgm:pt>
    <dgm:pt modelId="{E7191993-A2BC-4F1A-902B-2E630D77EABB}" type="parTrans" cxnId="{7EDF3190-EA59-4BEB-8F47-A7BEC2602437}">
      <dgm:prSet/>
      <dgm:spPr/>
      <dgm:t>
        <a:bodyPr/>
        <a:lstStyle/>
        <a:p>
          <a:endParaRPr lang="en-GB"/>
        </a:p>
      </dgm:t>
    </dgm:pt>
    <dgm:pt modelId="{A8B42464-3860-4739-A53B-8B1FC1A88D3C}" type="sibTrans" cxnId="{7EDF3190-EA59-4BEB-8F47-A7BEC2602437}">
      <dgm:prSet/>
      <dgm:spPr/>
      <dgm:t>
        <a:bodyPr/>
        <a:lstStyle/>
        <a:p>
          <a:endParaRPr lang="en-GB"/>
        </a:p>
      </dgm:t>
    </dgm:pt>
    <dgm:pt modelId="{6599BFC0-EE03-42FB-B7F8-4003F6568BD6}" type="pres">
      <dgm:prSet presAssocID="{FF5B04ED-C8DD-492A-8132-B6BCC66C426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95C2C5EB-34A0-4D25-9E8B-01EE68825AEA}" type="pres">
      <dgm:prSet presAssocID="{52A8B460-3F75-4DCD-8A49-A408CCB073AD}" presName="hierRoot1" presStyleCnt="0">
        <dgm:presLayoutVars>
          <dgm:hierBranch val="init"/>
        </dgm:presLayoutVars>
      </dgm:prSet>
      <dgm:spPr/>
    </dgm:pt>
    <dgm:pt modelId="{48C8B31B-5210-4409-8402-6388AB711335}" type="pres">
      <dgm:prSet presAssocID="{52A8B460-3F75-4DCD-8A49-A408CCB073AD}" presName="rootComposite1" presStyleCnt="0"/>
      <dgm:spPr/>
    </dgm:pt>
    <dgm:pt modelId="{7148C8B6-8217-4ED7-BF0D-484B7BD339D7}" type="pres">
      <dgm:prSet presAssocID="{52A8B460-3F75-4DCD-8A49-A408CCB073A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06DD8E76-3891-4F01-9F24-79BFDA8475FF}" type="pres">
      <dgm:prSet presAssocID="{52A8B460-3F75-4DCD-8A49-A408CCB073AD}" presName="rootConnector1" presStyleLbl="node1" presStyleIdx="0" presStyleCnt="0"/>
      <dgm:spPr/>
      <dgm:t>
        <a:bodyPr/>
        <a:lstStyle/>
        <a:p>
          <a:endParaRPr lang="en-GB"/>
        </a:p>
      </dgm:t>
    </dgm:pt>
    <dgm:pt modelId="{CD31AA8D-6FFD-4DF2-9BEF-B353D66A46A3}" type="pres">
      <dgm:prSet presAssocID="{52A8B460-3F75-4DCD-8A49-A408CCB073AD}" presName="hierChild2" presStyleCnt="0"/>
      <dgm:spPr/>
    </dgm:pt>
    <dgm:pt modelId="{8728D972-4653-41D3-8D7F-983C378F1C1E}" type="pres">
      <dgm:prSet presAssocID="{52A8B460-3F75-4DCD-8A49-A408CCB073AD}" presName="hierChild3" presStyleCnt="0"/>
      <dgm:spPr/>
    </dgm:pt>
    <dgm:pt modelId="{83FE79A6-4148-4EFB-860F-CE520945F23E}" type="pres">
      <dgm:prSet presAssocID="{CA457679-CBE9-42D5-992F-E24B2E7077BB}" presName="Name111" presStyleLbl="parChTrans1D2" presStyleIdx="0" presStyleCnt="2"/>
      <dgm:spPr/>
      <dgm:t>
        <a:bodyPr/>
        <a:lstStyle/>
        <a:p>
          <a:endParaRPr lang="en-GB"/>
        </a:p>
      </dgm:t>
    </dgm:pt>
    <dgm:pt modelId="{3B04B076-EA86-439F-B9B0-F58D50E07B35}" type="pres">
      <dgm:prSet presAssocID="{CD61B1E1-78B3-49D3-BB10-034C47E1DE15}" presName="hierRoot3" presStyleCnt="0">
        <dgm:presLayoutVars>
          <dgm:hierBranch val="init"/>
        </dgm:presLayoutVars>
      </dgm:prSet>
      <dgm:spPr/>
    </dgm:pt>
    <dgm:pt modelId="{2DE1F2A7-5572-4024-A8CD-6AD284DC8DBD}" type="pres">
      <dgm:prSet presAssocID="{CD61B1E1-78B3-49D3-BB10-034C47E1DE15}" presName="rootComposite3" presStyleCnt="0"/>
      <dgm:spPr/>
    </dgm:pt>
    <dgm:pt modelId="{504E0E95-1672-4A64-9DD8-FF5E46836851}" type="pres">
      <dgm:prSet presAssocID="{CD61B1E1-78B3-49D3-BB10-034C47E1DE15}" presName="rootText3" presStyleLbl="asst1" presStyleIdx="0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43C3FD5-FAC0-409D-8BA1-E33636C5ECFE}" type="pres">
      <dgm:prSet presAssocID="{CD61B1E1-78B3-49D3-BB10-034C47E1DE15}" presName="rootConnector3" presStyleLbl="asst1" presStyleIdx="0" presStyleCnt="3"/>
      <dgm:spPr/>
      <dgm:t>
        <a:bodyPr/>
        <a:lstStyle/>
        <a:p>
          <a:endParaRPr lang="en-GB"/>
        </a:p>
      </dgm:t>
    </dgm:pt>
    <dgm:pt modelId="{5961BE5F-97D2-4E33-84CC-377C6DCBB754}" type="pres">
      <dgm:prSet presAssocID="{CD61B1E1-78B3-49D3-BB10-034C47E1DE15}" presName="hierChild6" presStyleCnt="0"/>
      <dgm:spPr/>
    </dgm:pt>
    <dgm:pt modelId="{7E70DEE2-E545-4FD1-88A6-883E6275C96F}" type="pres">
      <dgm:prSet presAssocID="{CD61B1E1-78B3-49D3-BB10-034C47E1DE15}" presName="hierChild7" presStyleCnt="0"/>
      <dgm:spPr/>
    </dgm:pt>
    <dgm:pt modelId="{E287592D-E54E-495B-8B7E-4E1A5916442D}" type="pres">
      <dgm:prSet presAssocID="{E7191993-A2BC-4F1A-902B-2E630D77EABB}" presName="Name111" presStyleLbl="parChTrans1D3" presStyleIdx="0" presStyleCnt="2"/>
      <dgm:spPr/>
      <dgm:t>
        <a:bodyPr/>
        <a:lstStyle/>
        <a:p>
          <a:endParaRPr lang="en-GB"/>
        </a:p>
      </dgm:t>
    </dgm:pt>
    <dgm:pt modelId="{1A373EA0-4E7B-4C9B-AB5E-1DB464D8BA32}" type="pres">
      <dgm:prSet presAssocID="{AABE9D0D-F12D-489F-A0DF-3D487C560173}" presName="hierRoot3" presStyleCnt="0">
        <dgm:presLayoutVars>
          <dgm:hierBranch val="init"/>
        </dgm:presLayoutVars>
      </dgm:prSet>
      <dgm:spPr/>
    </dgm:pt>
    <dgm:pt modelId="{FC3509E5-3549-4063-93F0-BFACAD4BD606}" type="pres">
      <dgm:prSet presAssocID="{AABE9D0D-F12D-489F-A0DF-3D487C560173}" presName="rootComposite3" presStyleCnt="0"/>
      <dgm:spPr/>
    </dgm:pt>
    <dgm:pt modelId="{878FD1E6-E9D8-414C-84DF-DAD5B7228A7B}" type="pres">
      <dgm:prSet presAssocID="{AABE9D0D-F12D-489F-A0DF-3D487C560173}" presName="rootText3" presStyleLbl="asst1" presStyleIdx="1" presStyleCnt="3" custScaleY="271457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8B6B42D7-D263-4D4C-B308-DF9192E772AD}" type="pres">
      <dgm:prSet presAssocID="{AABE9D0D-F12D-489F-A0DF-3D487C560173}" presName="rootConnector3" presStyleLbl="asst1" presStyleIdx="1" presStyleCnt="3"/>
      <dgm:spPr/>
      <dgm:t>
        <a:bodyPr/>
        <a:lstStyle/>
        <a:p>
          <a:endParaRPr lang="en-GB"/>
        </a:p>
      </dgm:t>
    </dgm:pt>
    <dgm:pt modelId="{5AC9E1E2-C932-447E-91F8-DD0569AD41F7}" type="pres">
      <dgm:prSet presAssocID="{AABE9D0D-F12D-489F-A0DF-3D487C560173}" presName="hierChild6" presStyleCnt="0"/>
      <dgm:spPr/>
    </dgm:pt>
    <dgm:pt modelId="{0BF7F2CF-7AB5-4FE4-8F0A-3527C96A9E3A}" type="pres">
      <dgm:prSet presAssocID="{AABE9D0D-F12D-489F-A0DF-3D487C560173}" presName="hierChild7" presStyleCnt="0"/>
      <dgm:spPr/>
    </dgm:pt>
    <dgm:pt modelId="{193CE1AD-8C05-4FEF-AF1F-BBC1A6081C73}" type="pres">
      <dgm:prSet presAssocID="{35CC8CB6-66A8-43AC-B02A-6E838242602F}" presName="Name111" presStyleLbl="parChTrans1D2" presStyleIdx="1" presStyleCnt="2"/>
      <dgm:spPr/>
      <dgm:t>
        <a:bodyPr/>
        <a:lstStyle/>
        <a:p>
          <a:endParaRPr lang="en-GB"/>
        </a:p>
      </dgm:t>
    </dgm:pt>
    <dgm:pt modelId="{DFE3C76C-2D50-4B1D-8881-F62DC9302DFD}" type="pres">
      <dgm:prSet presAssocID="{F410D525-57D2-4ACD-9786-E924AD77A04E}" presName="hierRoot3" presStyleCnt="0">
        <dgm:presLayoutVars>
          <dgm:hierBranch val="init"/>
        </dgm:presLayoutVars>
      </dgm:prSet>
      <dgm:spPr/>
    </dgm:pt>
    <dgm:pt modelId="{BA5232EB-5848-48D8-AAE7-7F973559C353}" type="pres">
      <dgm:prSet presAssocID="{F410D525-57D2-4ACD-9786-E924AD77A04E}" presName="rootComposite3" presStyleCnt="0"/>
      <dgm:spPr/>
    </dgm:pt>
    <dgm:pt modelId="{CEF3E2EC-E824-4D8C-8E5F-831B6BE8C848}" type="pres">
      <dgm:prSet presAssocID="{F410D525-57D2-4ACD-9786-E924AD77A04E}" presName="rootText3" presStyleLbl="asst1" presStyleIdx="2" presStyleCnt="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361A44B3-794D-4B88-9FAB-3701A6BA3F11}" type="pres">
      <dgm:prSet presAssocID="{F410D525-57D2-4ACD-9786-E924AD77A04E}" presName="rootConnector3" presStyleLbl="asst1" presStyleIdx="2" presStyleCnt="3"/>
      <dgm:spPr/>
      <dgm:t>
        <a:bodyPr/>
        <a:lstStyle/>
        <a:p>
          <a:endParaRPr lang="en-GB"/>
        </a:p>
      </dgm:t>
    </dgm:pt>
    <dgm:pt modelId="{F8B04FBC-D245-482C-BAD2-3EF5D68AD801}" type="pres">
      <dgm:prSet presAssocID="{F410D525-57D2-4ACD-9786-E924AD77A04E}" presName="hierChild6" presStyleCnt="0"/>
      <dgm:spPr/>
    </dgm:pt>
    <dgm:pt modelId="{B8042CB2-23A9-4A21-A970-9810CED0718F}" type="pres">
      <dgm:prSet presAssocID="{B3EEDB51-9545-401D-8040-0C27DFC09CA7}" presName="Name37" presStyleLbl="parChTrans1D3" presStyleIdx="1" presStyleCnt="2"/>
      <dgm:spPr/>
      <dgm:t>
        <a:bodyPr/>
        <a:lstStyle/>
        <a:p>
          <a:endParaRPr lang="en-GB"/>
        </a:p>
      </dgm:t>
    </dgm:pt>
    <dgm:pt modelId="{300A7FF0-86EA-4683-84DA-12B736F86C2B}" type="pres">
      <dgm:prSet presAssocID="{CC392112-DE32-42CA-B4A3-FA35DA94FD18}" presName="hierRoot2" presStyleCnt="0">
        <dgm:presLayoutVars>
          <dgm:hierBranch val="init"/>
        </dgm:presLayoutVars>
      </dgm:prSet>
      <dgm:spPr/>
    </dgm:pt>
    <dgm:pt modelId="{61320FCE-2FB7-4B92-9945-9B3D61365CD0}" type="pres">
      <dgm:prSet presAssocID="{CC392112-DE32-42CA-B4A3-FA35DA94FD18}" presName="rootComposite" presStyleCnt="0"/>
      <dgm:spPr/>
    </dgm:pt>
    <dgm:pt modelId="{012AC5FE-55F9-4528-9AE3-3D7D1F4F2BF2}" type="pres">
      <dgm:prSet presAssocID="{CC392112-DE32-42CA-B4A3-FA35DA94FD18}" presName="rootText" presStyleLbl="node3" presStyleIdx="0" presStyleCnt="1" custScaleX="91583" custScaleY="27080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6CD0E1C7-DDFB-49F5-848A-345F0AE44726}" type="pres">
      <dgm:prSet presAssocID="{CC392112-DE32-42CA-B4A3-FA35DA94FD18}" presName="rootConnector" presStyleLbl="node3" presStyleIdx="0" presStyleCnt="1"/>
      <dgm:spPr/>
      <dgm:t>
        <a:bodyPr/>
        <a:lstStyle/>
        <a:p>
          <a:endParaRPr lang="en-GB"/>
        </a:p>
      </dgm:t>
    </dgm:pt>
    <dgm:pt modelId="{08C31116-C30E-46E4-8CA6-CE25D9000ADE}" type="pres">
      <dgm:prSet presAssocID="{CC392112-DE32-42CA-B4A3-FA35DA94FD18}" presName="hierChild4" presStyleCnt="0"/>
      <dgm:spPr/>
    </dgm:pt>
    <dgm:pt modelId="{90EB9E58-72AC-4395-8C59-E3CDC4803D69}" type="pres">
      <dgm:prSet presAssocID="{CC392112-DE32-42CA-B4A3-FA35DA94FD18}" presName="hierChild5" presStyleCnt="0"/>
      <dgm:spPr/>
    </dgm:pt>
    <dgm:pt modelId="{46A0275E-ABDD-4C14-BB4F-6A83C3E37A60}" type="pres">
      <dgm:prSet presAssocID="{F410D525-57D2-4ACD-9786-E924AD77A04E}" presName="hierChild7" presStyleCnt="0"/>
      <dgm:spPr/>
    </dgm:pt>
  </dgm:ptLst>
  <dgm:cxnLst>
    <dgm:cxn modelId="{528B86F7-7358-4698-A38D-037BABF815A7}" srcId="{F410D525-57D2-4ACD-9786-E924AD77A04E}" destId="{CC392112-DE32-42CA-B4A3-FA35DA94FD18}" srcOrd="0" destOrd="0" parTransId="{B3EEDB51-9545-401D-8040-0C27DFC09CA7}" sibTransId="{3BBF9876-7092-436F-8602-0BE4F5633D75}"/>
    <dgm:cxn modelId="{A43451EB-4F42-4813-9782-7DDF0A1FC83B}" type="presOf" srcId="{F410D525-57D2-4ACD-9786-E924AD77A04E}" destId="{CEF3E2EC-E824-4D8C-8E5F-831B6BE8C848}" srcOrd="0" destOrd="0" presId="urn:microsoft.com/office/officeart/2005/8/layout/orgChart1"/>
    <dgm:cxn modelId="{612C03C4-EF66-422E-AD6D-55E8F9D9F6D9}" type="presOf" srcId="{AABE9D0D-F12D-489F-A0DF-3D487C560173}" destId="{878FD1E6-E9D8-414C-84DF-DAD5B7228A7B}" srcOrd="0" destOrd="0" presId="urn:microsoft.com/office/officeart/2005/8/layout/orgChart1"/>
    <dgm:cxn modelId="{F4CD8C96-C0C1-4DA9-BAAA-352E467A4E6E}" type="presOf" srcId="{CC392112-DE32-42CA-B4A3-FA35DA94FD18}" destId="{6CD0E1C7-DDFB-49F5-848A-345F0AE44726}" srcOrd="1" destOrd="0" presId="urn:microsoft.com/office/officeart/2005/8/layout/orgChart1"/>
    <dgm:cxn modelId="{83CE7B7D-6B20-4B04-954E-E7480C838F31}" type="presOf" srcId="{CD61B1E1-78B3-49D3-BB10-034C47E1DE15}" destId="{243C3FD5-FAC0-409D-8BA1-E33636C5ECFE}" srcOrd="1" destOrd="0" presId="urn:microsoft.com/office/officeart/2005/8/layout/orgChart1"/>
    <dgm:cxn modelId="{7EDF3190-EA59-4BEB-8F47-A7BEC2602437}" srcId="{CD61B1E1-78B3-49D3-BB10-034C47E1DE15}" destId="{AABE9D0D-F12D-489F-A0DF-3D487C560173}" srcOrd="0" destOrd="0" parTransId="{E7191993-A2BC-4F1A-902B-2E630D77EABB}" sibTransId="{A8B42464-3860-4739-A53B-8B1FC1A88D3C}"/>
    <dgm:cxn modelId="{2F5AE33F-F511-456B-BE63-60BEB3426047}" type="presOf" srcId="{F410D525-57D2-4ACD-9786-E924AD77A04E}" destId="{361A44B3-794D-4B88-9FAB-3701A6BA3F11}" srcOrd="1" destOrd="0" presId="urn:microsoft.com/office/officeart/2005/8/layout/orgChart1"/>
    <dgm:cxn modelId="{A3E2B861-DD59-4C26-AE05-6C3B281C5767}" type="presOf" srcId="{CA457679-CBE9-42D5-992F-E24B2E7077BB}" destId="{83FE79A6-4148-4EFB-860F-CE520945F23E}" srcOrd="0" destOrd="0" presId="urn:microsoft.com/office/officeart/2005/8/layout/orgChart1"/>
    <dgm:cxn modelId="{F83836BF-2A59-4540-A574-BA6C14A8228A}" type="presOf" srcId="{B3EEDB51-9545-401D-8040-0C27DFC09CA7}" destId="{B8042CB2-23A9-4A21-A970-9810CED0718F}" srcOrd="0" destOrd="0" presId="urn:microsoft.com/office/officeart/2005/8/layout/orgChart1"/>
    <dgm:cxn modelId="{D2150E71-E3F9-4962-B3AF-86EE92BC3DF1}" type="presOf" srcId="{FF5B04ED-C8DD-492A-8132-B6BCC66C4264}" destId="{6599BFC0-EE03-42FB-B7F8-4003F6568BD6}" srcOrd="0" destOrd="0" presId="urn:microsoft.com/office/officeart/2005/8/layout/orgChart1"/>
    <dgm:cxn modelId="{7CD3A987-43D2-4004-A934-18C123C737EE}" srcId="{FF5B04ED-C8DD-492A-8132-B6BCC66C4264}" destId="{52A8B460-3F75-4DCD-8A49-A408CCB073AD}" srcOrd="0" destOrd="0" parTransId="{9CBE51A7-F5FD-4106-A799-49525184BBCE}" sibTransId="{43DB082F-7177-4A28-A22E-E058D9BDBC39}"/>
    <dgm:cxn modelId="{86E6317D-74F1-469D-9235-FA98E2334BB9}" type="presOf" srcId="{AABE9D0D-F12D-489F-A0DF-3D487C560173}" destId="{8B6B42D7-D263-4D4C-B308-DF9192E772AD}" srcOrd="1" destOrd="0" presId="urn:microsoft.com/office/officeart/2005/8/layout/orgChart1"/>
    <dgm:cxn modelId="{89B8E28B-003F-4937-A966-B5C43E281D36}" type="presOf" srcId="{52A8B460-3F75-4DCD-8A49-A408CCB073AD}" destId="{06DD8E76-3891-4F01-9F24-79BFDA8475FF}" srcOrd="1" destOrd="0" presId="urn:microsoft.com/office/officeart/2005/8/layout/orgChart1"/>
    <dgm:cxn modelId="{36637499-4D29-4C15-84C7-806B85CB1285}" type="presOf" srcId="{CC392112-DE32-42CA-B4A3-FA35DA94FD18}" destId="{012AC5FE-55F9-4528-9AE3-3D7D1F4F2BF2}" srcOrd="0" destOrd="0" presId="urn:microsoft.com/office/officeart/2005/8/layout/orgChart1"/>
    <dgm:cxn modelId="{4B3E01C1-9490-4FA8-8EAD-58E7381327F5}" type="presOf" srcId="{35CC8CB6-66A8-43AC-B02A-6E838242602F}" destId="{193CE1AD-8C05-4FEF-AF1F-BBC1A6081C73}" srcOrd="0" destOrd="0" presId="urn:microsoft.com/office/officeart/2005/8/layout/orgChart1"/>
    <dgm:cxn modelId="{C67B0E6D-578B-4A32-9D42-3D59B7D30E4B}" srcId="{52A8B460-3F75-4DCD-8A49-A408CCB073AD}" destId="{CD61B1E1-78B3-49D3-BB10-034C47E1DE15}" srcOrd="0" destOrd="0" parTransId="{CA457679-CBE9-42D5-992F-E24B2E7077BB}" sibTransId="{1D0AC280-7560-4792-BD70-99668989BBDD}"/>
    <dgm:cxn modelId="{65E3C28B-A0F2-48C4-8CFA-91B71F8433C4}" srcId="{52A8B460-3F75-4DCD-8A49-A408CCB073AD}" destId="{F410D525-57D2-4ACD-9786-E924AD77A04E}" srcOrd="1" destOrd="0" parTransId="{35CC8CB6-66A8-43AC-B02A-6E838242602F}" sibTransId="{9A631AFC-5575-4DFC-8AAA-9542B971C62C}"/>
    <dgm:cxn modelId="{858EF6BA-4D3C-446F-930F-B749010B926B}" type="presOf" srcId="{52A8B460-3F75-4DCD-8A49-A408CCB073AD}" destId="{7148C8B6-8217-4ED7-BF0D-484B7BD339D7}" srcOrd="0" destOrd="0" presId="urn:microsoft.com/office/officeart/2005/8/layout/orgChart1"/>
    <dgm:cxn modelId="{AC2B8F25-B567-4498-A4BA-F3B167B12023}" type="presOf" srcId="{E7191993-A2BC-4F1A-902B-2E630D77EABB}" destId="{E287592D-E54E-495B-8B7E-4E1A5916442D}" srcOrd="0" destOrd="0" presId="urn:microsoft.com/office/officeart/2005/8/layout/orgChart1"/>
    <dgm:cxn modelId="{1BBD3254-F38E-48BD-9107-96CF5AB32FD3}" type="presOf" srcId="{CD61B1E1-78B3-49D3-BB10-034C47E1DE15}" destId="{504E0E95-1672-4A64-9DD8-FF5E46836851}" srcOrd="0" destOrd="0" presId="urn:microsoft.com/office/officeart/2005/8/layout/orgChart1"/>
    <dgm:cxn modelId="{CDD0CAFF-4263-4CA0-BD5B-FFC753F5C6FA}" type="presParOf" srcId="{6599BFC0-EE03-42FB-B7F8-4003F6568BD6}" destId="{95C2C5EB-34A0-4D25-9E8B-01EE68825AEA}" srcOrd="0" destOrd="0" presId="urn:microsoft.com/office/officeart/2005/8/layout/orgChart1"/>
    <dgm:cxn modelId="{807D0A2B-6CCD-400F-BFB9-63871A9AECC9}" type="presParOf" srcId="{95C2C5EB-34A0-4D25-9E8B-01EE68825AEA}" destId="{48C8B31B-5210-4409-8402-6388AB711335}" srcOrd="0" destOrd="0" presId="urn:microsoft.com/office/officeart/2005/8/layout/orgChart1"/>
    <dgm:cxn modelId="{B9DBBFEF-7F8F-42EA-8207-561324CF4C6F}" type="presParOf" srcId="{48C8B31B-5210-4409-8402-6388AB711335}" destId="{7148C8B6-8217-4ED7-BF0D-484B7BD339D7}" srcOrd="0" destOrd="0" presId="urn:microsoft.com/office/officeart/2005/8/layout/orgChart1"/>
    <dgm:cxn modelId="{AEA0B367-ADA0-4CCE-A90D-5D4A8C4B91B0}" type="presParOf" srcId="{48C8B31B-5210-4409-8402-6388AB711335}" destId="{06DD8E76-3891-4F01-9F24-79BFDA8475FF}" srcOrd="1" destOrd="0" presId="urn:microsoft.com/office/officeart/2005/8/layout/orgChart1"/>
    <dgm:cxn modelId="{EEF600CF-B095-4CD9-A1FC-F0A614C796B4}" type="presParOf" srcId="{95C2C5EB-34A0-4D25-9E8B-01EE68825AEA}" destId="{CD31AA8D-6FFD-4DF2-9BEF-B353D66A46A3}" srcOrd="1" destOrd="0" presId="urn:microsoft.com/office/officeart/2005/8/layout/orgChart1"/>
    <dgm:cxn modelId="{42836E7C-0904-4097-99A5-56A44A3AFDEC}" type="presParOf" srcId="{95C2C5EB-34A0-4D25-9E8B-01EE68825AEA}" destId="{8728D972-4653-41D3-8D7F-983C378F1C1E}" srcOrd="2" destOrd="0" presId="urn:microsoft.com/office/officeart/2005/8/layout/orgChart1"/>
    <dgm:cxn modelId="{B38C8ECE-7E14-4529-83F1-8F6A3CB0F0CB}" type="presParOf" srcId="{8728D972-4653-41D3-8D7F-983C378F1C1E}" destId="{83FE79A6-4148-4EFB-860F-CE520945F23E}" srcOrd="0" destOrd="0" presId="urn:microsoft.com/office/officeart/2005/8/layout/orgChart1"/>
    <dgm:cxn modelId="{97DA637C-6771-4CD7-AB96-46AD0C9BF4CD}" type="presParOf" srcId="{8728D972-4653-41D3-8D7F-983C378F1C1E}" destId="{3B04B076-EA86-439F-B9B0-F58D50E07B35}" srcOrd="1" destOrd="0" presId="urn:microsoft.com/office/officeart/2005/8/layout/orgChart1"/>
    <dgm:cxn modelId="{D103EDE5-07E5-4F27-B529-3B04713EB3B3}" type="presParOf" srcId="{3B04B076-EA86-439F-B9B0-F58D50E07B35}" destId="{2DE1F2A7-5572-4024-A8CD-6AD284DC8DBD}" srcOrd="0" destOrd="0" presId="urn:microsoft.com/office/officeart/2005/8/layout/orgChart1"/>
    <dgm:cxn modelId="{AEEEEDC5-BFF5-42EE-A0CD-9BECC3C75D5B}" type="presParOf" srcId="{2DE1F2A7-5572-4024-A8CD-6AD284DC8DBD}" destId="{504E0E95-1672-4A64-9DD8-FF5E46836851}" srcOrd="0" destOrd="0" presId="urn:microsoft.com/office/officeart/2005/8/layout/orgChart1"/>
    <dgm:cxn modelId="{AA6C34D6-91DA-45DA-A23C-FE76F14B7042}" type="presParOf" srcId="{2DE1F2A7-5572-4024-A8CD-6AD284DC8DBD}" destId="{243C3FD5-FAC0-409D-8BA1-E33636C5ECFE}" srcOrd="1" destOrd="0" presId="urn:microsoft.com/office/officeart/2005/8/layout/orgChart1"/>
    <dgm:cxn modelId="{CC09D0AF-E5C6-4FB1-8857-4CAF27AC5D71}" type="presParOf" srcId="{3B04B076-EA86-439F-B9B0-F58D50E07B35}" destId="{5961BE5F-97D2-4E33-84CC-377C6DCBB754}" srcOrd="1" destOrd="0" presId="urn:microsoft.com/office/officeart/2005/8/layout/orgChart1"/>
    <dgm:cxn modelId="{F9090F33-BBB1-440B-A9C8-6C350FFE71E9}" type="presParOf" srcId="{3B04B076-EA86-439F-B9B0-F58D50E07B35}" destId="{7E70DEE2-E545-4FD1-88A6-883E6275C96F}" srcOrd="2" destOrd="0" presId="urn:microsoft.com/office/officeart/2005/8/layout/orgChart1"/>
    <dgm:cxn modelId="{2329CCE1-BB10-4D7A-8EB5-587A779C2D91}" type="presParOf" srcId="{7E70DEE2-E545-4FD1-88A6-883E6275C96F}" destId="{E287592D-E54E-495B-8B7E-4E1A5916442D}" srcOrd="0" destOrd="0" presId="urn:microsoft.com/office/officeart/2005/8/layout/orgChart1"/>
    <dgm:cxn modelId="{49D17FCD-3456-49E8-AC28-D641F8707DEA}" type="presParOf" srcId="{7E70DEE2-E545-4FD1-88A6-883E6275C96F}" destId="{1A373EA0-4E7B-4C9B-AB5E-1DB464D8BA32}" srcOrd="1" destOrd="0" presId="urn:microsoft.com/office/officeart/2005/8/layout/orgChart1"/>
    <dgm:cxn modelId="{F6BD0A16-7A9B-422C-9F2D-3467DFA274E5}" type="presParOf" srcId="{1A373EA0-4E7B-4C9B-AB5E-1DB464D8BA32}" destId="{FC3509E5-3549-4063-93F0-BFACAD4BD606}" srcOrd="0" destOrd="0" presId="urn:microsoft.com/office/officeart/2005/8/layout/orgChart1"/>
    <dgm:cxn modelId="{D3EB942C-555E-4AA8-BC90-2340855829B6}" type="presParOf" srcId="{FC3509E5-3549-4063-93F0-BFACAD4BD606}" destId="{878FD1E6-E9D8-414C-84DF-DAD5B7228A7B}" srcOrd="0" destOrd="0" presId="urn:microsoft.com/office/officeart/2005/8/layout/orgChart1"/>
    <dgm:cxn modelId="{65EBB278-83F8-4FD2-9460-93710165C315}" type="presParOf" srcId="{FC3509E5-3549-4063-93F0-BFACAD4BD606}" destId="{8B6B42D7-D263-4D4C-B308-DF9192E772AD}" srcOrd="1" destOrd="0" presId="urn:microsoft.com/office/officeart/2005/8/layout/orgChart1"/>
    <dgm:cxn modelId="{1E5E245F-6929-42DC-AF6F-83DEC2F39E09}" type="presParOf" srcId="{1A373EA0-4E7B-4C9B-AB5E-1DB464D8BA32}" destId="{5AC9E1E2-C932-447E-91F8-DD0569AD41F7}" srcOrd="1" destOrd="0" presId="urn:microsoft.com/office/officeart/2005/8/layout/orgChart1"/>
    <dgm:cxn modelId="{12C9DE9D-EA1E-4919-9B5B-6F2B07AF5016}" type="presParOf" srcId="{1A373EA0-4E7B-4C9B-AB5E-1DB464D8BA32}" destId="{0BF7F2CF-7AB5-4FE4-8F0A-3527C96A9E3A}" srcOrd="2" destOrd="0" presId="urn:microsoft.com/office/officeart/2005/8/layout/orgChart1"/>
    <dgm:cxn modelId="{7993FA59-5C9E-46EE-9B55-BACEED365C59}" type="presParOf" srcId="{8728D972-4653-41D3-8D7F-983C378F1C1E}" destId="{193CE1AD-8C05-4FEF-AF1F-BBC1A6081C73}" srcOrd="2" destOrd="0" presId="urn:microsoft.com/office/officeart/2005/8/layout/orgChart1"/>
    <dgm:cxn modelId="{FFDB3D10-C168-4404-88A6-7D4185CF1C7E}" type="presParOf" srcId="{8728D972-4653-41D3-8D7F-983C378F1C1E}" destId="{DFE3C76C-2D50-4B1D-8881-F62DC9302DFD}" srcOrd="3" destOrd="0" presId="urn:microsoft.com/office/officeart/2005/8/layout/orgChart1"/>
    <dgm:cxn modelId="{7CD8197E-1D12-4B42-AFF9-D4D3F9B0FF29}" type="presParOf" srcId="{DFE3C76C-2D50-4B1D-8881-F62DC9302DFD}" destId="{BA5232EB-5848-48D8-AAE7-7F973559C353}" srcOrd="0" destOrd="0" presId="urn:microsoft.com/office/officeart/2005/8/layout/orgChart1"/>
    <dgm:cxn modelId="{0EAAD4C1-B268-4756-8634-070371849243}" type="presParOf" srcId="{BA5232EB-5848-48D8-AAE7-7F973559C353}" destId="{CEF3E2EC-E824-4D8C-8E5F-831B6BE8C848}" srcOrd="0" destOrd="0" presId="urn:microsoft.com/office/officeart/2005/8/layout/orgChart1"/>
    <dgm:cxn modelId="{554A7531-7DD1-45B4-BC85-B8AC8BF80F19}" type="presParOf" srcId="{BA5232EB-5848-48D8-AAE7-7F973559C353}" destId="{361A44B3-794D-4B88-9FAB-3701A6BA3F11}" srcOrd="1" destOrd="0" presId="urn:microsoft.com/office/officeart/2005/8/layout/orgChart1"/>
    <dgm:cxn modelId="{13F0619D-56AB-46C5-B48B-B0F25649F5CF}" type="presParOf" srcId="{DFE3C76C-2D50-4B1D-8881-F62DC9302DFD}" destId="{F8B04FBC-D245-482C-BAD2-3EF5D68AD801}" srcOrd="1" destOrd="0" presId="urn:microsoft.com/office/officeart/2005/8/layout/orgChart1"/>
    <dgm:cxn modelId="{7037E5B4-4FAD-404B-A35C-B877CDFDC7D7}" type="presParOf" srcId="{F8B04FBC-D245-482C-BAD2-3EF5D68AD801}" destId="{B8042CB2-23A9-4A21-A970-9810CED0718F}" srcOrd="0" destOrd="0" presId="urn:microsoft.com/office/officeart/2005/8/layout/orgChart1"/>
    <dgm:cxn modelId="{81B02998-E969-4CE8-A5F0-0994EA175587}" type="presParOf" srcId="{F8B04FBC-D245-482C-BAD2-3EF5D68AD801}" destId="{300A7FF0-86EA-4683-84DA-12B736F86C2B}" srcOrd="1" destOrd="0" presId="urn:microsoft.com/office/officeart/2005/8/layout/orgChart1"/>
    <dgm:cxn modelId="{C730418C-B770-4C80-816E-5387E7E03C2F}" type="presParOf" srcId="{300A7FF0-86EA-4683-84DA-12B736F86C2B}" destId="{61320FCE-2FB7-4B92-9945-9B3D61365CD0}" srcOrd="0" destOrd="0" presId="urn:microsoft.com/office/officeart/2005/8/layout/orgChart1"/>
    <dgm:cxn modelId="{FEA2E382-B172-4604-AE8C-FA7B8973A46A}" type="presParOf" srcId="{61320FCE-2FB7-4B92-9945-9B3D61365CD0}" destId="{012AC5FE-55F9-4528-9AE3-3D7D1F4F2BF2}" srcOrd="0" destOrd="0" presId="urn:microsoft.com/office/officeart/2005/8/layout/orgChart1"/>
    <dgm:cxn modelId="{14268574-CD3C-45C6-82B8-4DEC35E238A4}" type="presParOf" srcId="{61320FCE-2FB7-4B92-9945-9B3D61365CD0}" destId="{6CD0E1C7-DDFB-49F5-848A-345F0AE44726}" srcOrd="1" destOrd="0" presId="urn:microsoft.com/office/officeart/2005/8/layout/orgChart1"/>
    <dgm:cxn modelId="{6F991D7B-51F4-42EC-8DD9-515171A198D4}" type="presParOf" srcId="{300A7FF0-86EA-4683-84DA-12B736F86C2B}" destId="{08C31116-C30E-46E4-8CA6-CE25D9000ADE}" srcOrd="1" destOrd="0" presId="urn:microsoft.com/office/officeart/2005/8/layout/orgChart1"/>
    <dgm:cxn modelId="{ED1919CE-962C-46F9-944E-18F442BC3C71}" type="presParOf" srcId="{300A7FF0-86EA-4683-84DA-12B736F86C2B}" destId="{90EB9E58-72AC-4395-8C59-E3CDC4803D69}" srcOrd="2" destOrd="0" presId="urn:microsoft.com/office/officeart/2005/8/layout/orgChart1"/>
    <dgm:cxn modelId="{0CACFB96-84E5-48F7-BB00-934D5793AC60}" type="presParOf" srcId="{DFE3C76C-2D50-4B1D-8881-F62DC9302DFD}" destId="{46A0275E-ABDD-4C14-BB4F-6A83C3E37A60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1062BBD-550D-4B8B-ACA1-DE670199B6B6}">
      <dsp:nvSpPr>
        <dsp:cNvPr id="0" name=""/>
        <dsp:cNvSpPr/>
      </dsp:nvSpPr>
      <dsp:spPr>
        <a:xfrm>
          <a:off x="3785303" y="1869870"/>
          <a:ext cx="162129" cy="710282"/>
        </a:xfrm>
        <a:custGeom>
          <a:avLst/>
          <a:gdLst/>
          <a:ahLst/>
          <a:cxnLst/>
          <a:rect l="0" t="0" r="0" b="0"/>
          <a:pathLst>
            <a:path>
              <a:moveTo>
                <a:pt x="162129" y="0"/>
              </a:moveTo>
              <a:lnTo>
                <a:pt x="162129" y="710282"/>
              </a:lnTo>
              <a:lnTo>
                <a:pt x="0" y="710282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042CB2-23A9-4A21-A970-9810CED0718F}">
      <dsp:nvSpPr>
        <dsp:cNvPr id="0" name=""/>
        <dsp:cNvSpPr/>
      </dsp:nvSpPr>
      <dsp:spPr>
        <a:xfrm>
          <a:off x="3947433" y="1869870"/>
          <a:ext cx="231613" cy="18065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6587"/>
              </a:lnTo>
              <a:lnTo>
                <a:pt x="231613" y="180658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3CE1AD-8C05-4FEF-AF1F-BBC1A6081C73}">
      <dsp:nvSpPr>
        <dsp:cNvPr id="0" name=""/>
        <dsp:cNvSpPr/>
      </dsp:nvSpPr>
      <dsp:spPr>
        <a:xfrm>
          <a:off x="2079082" y="773565"/>
          <a:ext cx="1096305" cy="7102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0282"/>
              </a:lnTo>
              <a:lnTo>
                <a:pt x="1096305" y="7102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FE79A6-4148-4EFB-860F-CE520945F23E}">
      <dsp:nvSpPr>
        <dsp:cNvPr id="0" name=""/>
        <dsp:cNvSpPr/>
      </dsp:nvSpPr>
      <dsp:spPr>
        <a:xfrm>
          <a:off x="1916952" y="773565"/>
          <a:ext cx="162129" cy="710282"/>
        </a:xfrm>
        <a:custGeom>
          <a:avLst/>
          <a:gdLst/>
          <a:ahLst/>
          <a:cxnLst/>
          <a:rect l="0" t="0" r="0" b="0"/>
          <a:pathLst>
            <a:path>
              <a:moveTo>
                <a:pt x="162129" y="0"/>
              </a:moveTo>
              <a:lnTo>
                <a:pt x="162129" y="710282"/>
              </a:lnTo>
              <a:lnTo>
                <a:pt x="0" y="7102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48C8B6-8217-4ED7-BF0D-484B7BD339D7}">
      <dsp:nvSpPr>
        <dsp:cNvPr id="0" name=""/>
        <dsp:cNvSpPr/>
      </dsp:nvSpPr>
      <dsp:spPr>
        <a:xfrm>
          <a:off x="1307036" y="1519"/>
          <a:ext cx="1544091" cy="772045"/>
        </a:xfrm>
        <a:prstGeom prst="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1500" kern="1200" baseline="0" dirty="0" smtClean="0">
              <a:solidFill>
                <a:schemeClr val="tx1"/>
              </a:solidFill>
            </a:rPr>
            <a:t>خصائص المادة </a:t>
          </a:r>
          <a:endParaRPr lang="en-GB" sz="1500" kern="1200" baseline="0" dirty="0">
            <a:solidFill>
              <a:schemeClr val="tx1"/>
            </a:solidFill>
          </a:endParaRPr>
        </a:p>
      </dsp:txBody>
      <dsp:txXfrm>
        <a:off x="1307036" y="1519"/>
        <a:ext cx="1544091" cy="772045"/>
      </dsp:txXfrm>
    </dsp:sp>
    <dsp:sp modelId="{504E0E95-1672-4A64-9DD8-FF5E46836851}">
      <dsp:nvSpPr>
        <dsp:cNvPr id="0" name=""/>
        <dsp:cNvSpPr/>
      </dsp:nvSpPr>
      <dsp:spPr>
        <a:xfrm>
          <a:off x="372860" y="1097824"/>
          <a:ext cx="1544091" cy="772045"/>
        </a:xfrm>
        <a:prstGeom prst="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1500" kern="1200" baseline="0" dirty="0" smtClean="0">
              <a:solidFill>
                <a:schemeClr val="tx1"/>
              </a:solidFill>
            </a:rPr>
            <a:t>الخصائص الكيميائية </a:t>
          </a:r>
          <a:endParaRPr lang="en-GB" sz="1500" kern="1200" baseline="0" dirty="0">
            <a:solidFill>
              <a:schemeClr val="tx1"/>
            </a:solidFill>
          </a:endParaRPr>
        </a:p>
      </dsp:txBody>
      <dsp:txXfrm>
        <a:off x="372860" y="1097824"/>
        <a:ext cx="1544091" cy="772045"/>
      </dsp:txXfrm>
    </dsp:sp>
    <dsp:sp modelId="{CEF3E2EC-E824-4D8C-8E5F-831B6BE8C848}">
      <dsp:nvSpPr>
        <dsp:cNvPr id="0" name=""/>
        <dsp:cNvSpPr/>
      </dsp:nvSpPr>
      <dsp:spPr>
        <a:xfrm>
          <a:off x="3175387" y="1097824"/>
          <a:ext cx="1544091" cy="772045"/>
        </a:xfrm>
        <a:prstGeom prst="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1500" kern="1200" baseline="0" dirty="0" smtClean="0">
              <a:solidFill>
                <a:schemeClr val="tx1"/>
              </a:solidFill>
            </a:rPr>
            <a:t>الخصائص الفيزيائية</a:t>
          </a:r>
          <a:endParaRPr lang="en-GB" sz="1500" kern="1200" baseline="0" dirty="0">
            <a:solidFill>
              <a:schemeClr val="tx1"/>
            </a:solidFill>
          </a:endParaRPr>
        </a:p>
      </dsp:txBody>
      <dsp:txXfrm>
        <a:off x="3175387" y="1097824"/>
        <a:ext cx="1544091" cy="772045"/>
      </dsp:txXfrm>
    </dsp:sp>
    <dsp:sp modelId="{012AC5FE-55F9-4528-9AE3-3D7D1F4F2BF2}">
      <dsp:nvSpPr>
        <dsp:cNvPr id="0" name=""/>
        <dsp:cNvSpPr/>
      </dsp:nvSpPr>
      <dsp:spPr>
        <a:xfrm>
          <a:off x="4179047" y="3290434"/>
          <a:ext cx="1544091" cy="772045"/>
        </a:xfrm>
        <a:prstGeom prst="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1500" kern="1200" baseline="0" dirty="0" smtClean="0">
              <a:solidFill>
                <a:schemeClr val="tx1"/>
              </a:solidFill>
            </a:rPr>
            <a:t> الثابتة </a:t>
          </a:r>
          <a:r>
            <a:rPr lang="en-GB" sz="1500" kern="1200" baseline="0" dirty="0" smtClean="0">
              <a:solidFill>
                <a:schemeClr val="tx1"/>
              </a:solidFill>
            </a:rPr>
            <a:t> </a:t>
          </a:r>
          <a:r>
            <a:rPr lang="ar-AE" sz="1500" kern="1200" baseline="0" dirty="0" smtClean="0">
              <a:solidFill>
                <a:schemeClr val="tx1"/>
              </a:solidFill>
            </a:rPr>
            <a:t> االخصائص</a:t>
          </a:r>
          <a:endParaRPr lang="en-GB" sz="1500" kern="1200" baseline="0" dirty="0" smtClean="0">
            <a:solidFill>
              <a:schemeClr val="tx1"/>
            </a:solidFill>
          </a:endParaRP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baseline="0" dirty="0" smtClean="0">
              <a:solidFill>
                <a:schemeClr val="tx1"/>
              </a:solidFill>
            </a:rPr>
            <a:t>Intensive Properties </a:t>
          </a:r>
          <a:endParaRPr lang="ar-AE" sz="1500" kern="1200" baseline="0" dirty="0" smtClean="0">
            <a:solidFill>
              <a:schemeClr val="tx1"/>
            </a:solidFill>
          </a:endParaRPr>
        </a:p>
      </dsp:txBody>
      <dsp:txXfrm>
        <a:off x="4179047" y="3290434"/>
        <a:ext cx="1544091" cy="772045"/>
      </dsp:txXfrm>
    </dsp:sp>
    <dsp:sp modelId="{1ED2ACF6-AC44-487B-9B7D-284D7BCC0243}">
      <dsp:nvSpPr>
        <dsp:cNvPr id="0" name=""/>
        <dsp:cNvSpPr/>
      </dsp:nvSpPr>
      <dsp:spPr>
        <a:xfrm>
          <a:off x="2241212" y="2194129"/>
          <a:ext cx="1544091" cy="772045"/>
        </a:xfrm>
        <a:prstGeom prst="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1500" kern="1200" baseline="0" dirty="0" smtClean="0">
              <a:solidFill>
                <a:schemeClr val="tx1"/>
              </a:solidFill>
            </a:rPr>
            <a:t>الخصائص المتغيرة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baseline="0" dirty="0" smtClean="0">
              <a:solidFill>
                <a:schemeClr val="tx1"/>
              </a:solidFill>
            </a:rPr>
            <a:t>Extensive Properties</a:t>
          </a:r>
          <a:endParaRPr lang="en-GB" sz="1500" kern="1200" baseline="0" dirty="0">
            <a:solidFill>
              <a:schemeClr val="tx1"/>
            </a:solidFill>
          </a:endParaRPr>
        </a:p>
      </dsp:txBody>
      <dsp:txXfrm>
        <a:off x="2241212" y="2194129"/>
        <a:ext cx="1544091" cy="77204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042CB2-23A9-4A21-A970-9810CED0718F}">
      <dsp:nvSpPr>
        <dsp:cNvPr id="0" name=""/>
        <dsp:cNvSpPr/>
      </dsp:nvSpPr>
      <dsp:spPr>
        <a:xfrm>
          <a:off x="3961290" y="1770782"/>
          <a:ext cx="219335" cy="12970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97010"/>
              </a:lnTo>
              <a:lnTo>
                <a:pt x="219335" y="129701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3CE1AD-8C05-4FEF-AF1F-BBC1A6081C73}">
      <dsp:nvSpPr>
        <dsp:cNvPr id="0" name=""/>
        <dsp:cNvSpPr/>
      </dsp:nvSpPr>
      <dsp:spPr>
        <a:xfrm>
          <a:off x="3076637" y="732594"/>
          <a:ext cx="153534" cy="6726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2628"/>
              </a:lnTo>
              <a:lnTo>
                <a:pt x="153534" y="6726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87592D-E54E-495B-8B7E-4E1A5916442D}">
      <dsp:nvSpPr>
        <dsp:cNvPr id="0" name=""/>
        <dsp:cNvSpPr/>
      </dsp:nvSpPr>
      <dsp:spPr>
        <a:xfrm>
          <a:off x="2038450" y="1770782"/>
          <a:ext cx="153534" cy="1299405"/>
        </a:xfrm>
        <a:custGeom>
          <a:avLst/>
          <a:gdLst/>
          <a:ahLst/>
          <a:cxnLst/>
          <a:rect l="0" t="0" r="0" b="0"/>
          <a:pathLst>
            <a:path>
              <a:moveTo>
                <a:pt x="153534" y="0"/>
              </a:moveTo>
              <a:lnTo>
                <a:pt x="153534" y="1299405"/>
              </a:lnTo>
              <a:lnTo>
                <a:pt x="0" y="129940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FE79A6-4148-4EFB-860F-CE520945F23E}">
      <dsp:nvSpPr>
        <dsp:cNvPr id="0" name=""/>
        <dsp:cNvSpPr/>
      </dsp:nvSpPr>
      <dsp:spPr>
        <a:xfrm>
          <a:off x="2923103" y="732594"/>
          <a:ext cx="153534" cy="672628"/>
        </a:xfrm>
        <a:custGeom>
          <a:avLst/>
          <a:gdLst/>
          <a:ahLst/>
          <a:cxnLst/>
          <a:rect l="0" t="0" r="0" b="0"/>
          <a:pathLst>
            <a:path>
              <a:moveTo>
                <a:pt x="153534" y="0"/>
              </a:moveTo>
              <a:lnTo>
                <a:pt x="153534" y="672628"/>
              </a:lnTo>
              <a:lnTo>
                <a:pt x="0" y="6726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48C8B6-8217-4ED7-BF0D-484B7BD339D7}">
      <dsp:nvSpPr>
        <dsp:cNvPr id="0" name=""/>
        <dsp:cNvSpPr/>
      </dsp:nvSpPr>
      <dsp:spPr>
        <a:xfrm>
          <a:off x="2345519" y="1476"/>
          <a:ext cx="1462236" cy="731118"/>
        </a:xfrm>
        <a:prstGeom prst="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2400" b="1" i="0" kern="1200" baseline="0" dirty="0" smtClean="0">
              <a:solidFill>
                <a:schemeClr val="tx2"/>
              </a:solidFill>
              <a:cs typeface="+mj-cs"/>
            </a:rPr>
            <a:t>تغيرات المادة </a:t>
          </a:r>
          <a:endParaRPr lang="en-GB" sz="2400" b="1" i="0" kern="1200" baseline="0" dirty="0">
            <a:solidFill>
              <a:schemeClr val="tx2"/>
            </a:solidFill>
            <a:cs typeface="+mj-cs"/>
          </a:endParaRPr>
        </a:p>
      </dsp:txBody>
      <dsp:txXfrm>
        <a:off x="2345519" y="1476"/>
        <a:ext cx="1462236" cy="731118"/>
      </dsp:txXfrm>
    </dsp:sp>
    <dsp:sp modelId="{504E0E95-1672-4A64-9DD8-FF5E46836851}">
      <dsp:nvSpPr>
        <dsp:cNvPr id="0" name=""/>
        <dsp:cNvSpPr/>
      </dsp:nvSpPr>
      <dsp:spPr>
        <a:xfrm>
          <a:off x="1460866" y="1039664"/>
          <a:ext cx="1462236" cy="731118"/>
        </a:xfrm>
        <a:prstGeom prst="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2000" kern="1200" baseline="0" dirty="0" smtClean="0">
              <a:solidFill>
                <a:schemeClr val="tx1"/>
              </a:solidFill>
            </a:rPr>
            <a:t>تغيرات كيميائية </a:t>
          </a:r>
          <a:endParaRPr lang="en-GB" sz="2000" kern="1200" baseline="0" dirty="0">
            <a:solidFill>
              <a:schemeClr val="tx1"/>
            </a:solidFill>
          </a:endParaRPr>
        </a:p>
      </dsp:txBody>
      <dsp:txXfrm>
        <a:off x="1460866" y="1039664"/>
        <a:ext cx="1462236" cy="731118"/>
      </dsp:txXfrm>
    </dsp:sp>
    <dsp:sp modelId="{878FD1E6-E9D8-414C-84DF-DAD5B7228A7B}">
      <dsp:nvSpPr>
        <dsp:cNvPr id="0" name=""/>
        <dsp:cNvSpPr/>
      </dsp:nvSpPr>
      <dsp:spPr>
        <a:xfrm>
          <a:off x="576213" y="2077852"/>
          <a:ext cx="1462236" cy="1984671"/>
        </a:xfrm>
        <a:prstGeom prst="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just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2000" kern="1200" baseline="0" dirty="0" smtClean="0">
              <a:solidFill>
                <a:schemeClr val="tx1"/>
              </a:solidFill>
            </a:rPr>
            <a:t>مثل: </a:t>
          </a:r>
        </a:p>
        <a:p>
          <a:pPr lvl="0" algn="just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2000" kern="1200" baseline="0" dirty="0" smtClean="0">
              <a:solidFill>
                <a:schemeClr val="tx1"/>
              </a:solidFill>
            </a:rPr>
            <a:t>احتراق السكر</a:t>
          </a:r>
        </a:p>
        <a:p>
          <a:pPr lvl="0" algn="just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2000" kern="1200" baseline="0" dirty="0" smtClean="0">
              <a:solidFill>
                <a:schemeClr val="tx1"/>
              </a:solidFill>
            </a:rPr>
            <a:t>تحول طعم الخبز لطعم سكري عند مضغه </a:t>
          </a:r>
        </a:p>
        <a:p>
          <a:pPr lvl="0" algn="just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2000" kern="1200" baseline="0" dirty="0" smtClean="0">
              <a:solidFill>
                <a:schemeClr val="tx1"/>
              </a:solidFill>
            </a:rPr>
            <a:t>صدأ الحديد  </a:t>
          </a:r>
          <a:endParaRPr lang="en-GB" sz="2000" kern="1200" baseline="0" dirty="0">
            <a:solidFill>
              <a:schemeClr val="tx1"/>
            </a:solidFill>
          </a:endParaRPr>
        </a:p>
      </dsp:txBody>
      <dsp:txXfrm>
        <a:off x="576213" y="2077852"/>
        <a:ext cx="1462236" cy="1984671"/>
      </dsp:txXfrm>
    </dsp:sp>
    <dsp:sp modelId="{CEF3E2EC-E824-4D8C-8E5F-831B6BE8C848}">
      <dsp:nvSpPr>
        <dsp:cNvPr id="0" name=""/>
        <dsp:cNvSpPr/>
      </dsp:nvSpPr>
      <dsp:spPr>
        <a:xfrm>
          <a:off x="3230172" y="1039664"/>
          <a:ext cx="1462236" cy="731118"/>
        </a:xfrm>
        <a:prstGeom prst="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2000" kern="1200" baseline="0" dirty="0" smtClean="0">
              <a:solidFill>
                <a:schemeClr val="tx1"/>
              </a:solidFill>
            </a:rPr>
            <a:t>تغيرات فيزيائية</a:t>
          </a:r>
          <a:endParaRPr lang="en-GB" sz="2000" kern="1200" baseline="0" dirty="0">
            <a:solidFill>
              <a:schemeClr val="tx1"/>
            </a:solidFill>
          </a:endParaRPr>
        </a:p>
      </dsp:txBody>
      <dsp:txXfrm>
        <a:off x="3230172" y="1039664"/>
        <a:ext cx="1462236" cy="731118"/>
      </dsp:txXfrm>
    </dsp:sp>
    <dsp:sp modelId="{012AC5FE-55F9-4528-9AE3-3D7D1F4F2BF2}">
      <dsp:nvSpPr>
        <dsp:cNvPr id="0" name=""/>
        <dsp:cNvSpPr/>
      </dsp:nvSpPr>
      <dsp:spPr>
        <a:xfrm>
          <a:off x="4180626" y="2077852"/>
          <a:ext cx="1339159" cy="1979882"/>
        </a:xfrm>
        <a:prstGeom prst="rect">
          <a:avLst/>
        </a:prstGeom>
        <a:noFill/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just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2000" kern="1200" baseline="0" dirty="0" smtClean="0">
              <a:solidFill>
                <a:schemeClr val="tx1"/>
              </a:solidFill>
            </a:rPr>
            <a:t>مثل :</a:t>
          </a:r>
        </a:p>
        <a:p>
          <a:pPr lvl="0" algn="just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2000" kern="1200" baseline="0" dirty="0" smtClean="0">
              <a:solidFill>
                <a:schemeClr val="tx1"/>
              </a:solidFill>
            </a:rPr>
            <a:t>ذوبان الملح في الماء </a:t>
          </a:r>
        </a:p>
        <a:p>
          <a:pPr lvl="0" algn="just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2000" kern="1200" baseline="0" dirty="0" smtClean="0">
              <a:solidFill>
                <a:schemeClr val="tx1"/>
              </a:solidFill>
            </a:rPr>
            <a:t>قطع الورق </a:t>
          </a:r>
        </a:p>
        <a:p>
          <a:pPr lvl="0" algn="just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AE" sz="2000" kern="1200" baseline="0" dirty="0" smtClean="0">
              <a:solidFill>
                <a:schemeClr val="tx1"/>
              </a:solidFill>
            </a:rPr>
            <a:t>انصهار مكعب الثلج </a:t>
          </a:r>
        </a:p>
      </dsp:txBody>
      <dsp:txXfrm>
        <a:off x="4180626" y="2077852"/>
        <a:ext cx="1339159" cy="197988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03A414-CC6C-4392-96CC-06BE248F9BA7}" type="datetimeFigureOut">
              <a:rPr lang="en-GB" smtClean="0"/>
              <a:t>16/02/2015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27B35C-4248-4D4B-859E-B82D443026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5436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7B35C-4248-4D4B-859E-B82D443026D9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05138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7B35C-4248-4D4B-859E-B82D443026D9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0633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7B35C-4248-4D4B-859E-B82D443026D9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9634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7B35C-4248-4D4B-859E-B82D443026D9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30529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7B35C-4248-4D4B-859E-B82D443026D9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76046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7B35C-4248-4D4B-859E-B82D443026D9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3052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7B35C-4248-4D4B-859E-B82D443026D9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39261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7B35C-4248-4D4B-859E-B82D443026D9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9972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7B35C-4248-4D4B-859E-B82D443026D9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93334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7B35C-4248-4D4B-859E-B82D443026D9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30529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7B35C-4248-4D4B-859E-B82D443026D9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305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7B35C-4248-4D4B-859E-B82D443026D9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87520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7B35C-4248-4D4B-859E-B82D443026D9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469309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7B35C-4248-4D4B-859E-B82D443026D9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01542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7B35C-4248-4D4B-859E-B82D443026D9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46297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7B35C-4248-4D4B-859E-B82D443026D9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396345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CEF4E-7C50-4EC7-8C3D-DE77BB5D3425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673497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CEF4E-7C50-4EC7-8C3D-DE77BB5D3425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40066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DCEF4E-7C50-4EC7-8C3D-DE77BB5D3425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35331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7B35C-4248-4D4B-859E-B82D443026D9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299569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7B35C-4248-4D4B-859E-B82D443026D9}" type="slidenum">
              <a:rPr lang="en-GB" smtClean="0"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12399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7B35C-4248-4D4B-859E-B82D443026D9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9477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7B35C-4248-4D4B-859E-B82D443026D9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606339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7B35C-4248-4D4B-859E-B82D443026D9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426343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7B35C-4248-4D4B-859E-B82D443026D9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64185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7B35C-4248-4D4B-859E-B82D443026D9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2866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7B35C-4248-4D4B-859E-B82D443026D9}" type="slidenum">
              <a:rPr lang="en-GB" smtClean="0"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28664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7B35C-4248-4D4B-859E-B82D443026D9}" type="slidenum">
              <a:rPr lang="en-GB" smtClean="0"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2866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7B35C-4248-4D4B-859E-B82D443026D9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28664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7B35C-4248-4D4B-859E-B82D443026D9}" type="slidenum">
              <a:rPr lang="en-GB" smtClean="0"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28664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7B35C-4248-4D4B-859E-B82D443026D9}" type="slidenum">
              <a:rPr lang="en-GB" smtClean="0"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28664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7B35C-4248-4D4B-859E-B82D443026D9}" type="slidenum">
              <a:rPr lang="en-GB" smtClean="0"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28664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7B35C-4248-4D4B-859E-B82D443026D9}" type="slidenum">
              <a:rPr lang="en-GB" smtClean="0"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286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7B35C-4248-4D4B-859E-B82D443026D9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905872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7B35C-4248-4D4B-859E-B82D443026D9}" type="slidenum">
              <a:rPr lang="en-GB" smtClean="0"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505585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7B35C-4248-4D4B-859E-B82D443026D9}" type="slidenum">
              <a:rPr lang="en-GB" smtClean="0"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505585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7B35C-4248-4D4B-859E-B82D443026D9}" type="slidenum">
              <a:rPr lang="en-GB" smtClean="0"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50558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7B35C-4248-4D4B-859E-B82D443026D9}" type="slidenum">
              <a:rPr lang="en-GB" smtClean="0"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505585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7B35C-4248-4D4B-859E-B82D443026D9}" type="slidenum">
              <a:rPr lang="en-GB" smtClean="0"/>
              <a:t>44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505585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7B35C-4248-4D4B-859E-B82D443026D9}" type="slidenum">
              <a:rPr lang="en-GB" smtClean="0"/>
              <a:t>45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1847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7B35C-4248-4D4B-859E-B82D443026D9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2227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7B35C-4248-4D4B-859E-B82D443026D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4359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7B35C-4248-4D4B-859E-B82D443026D9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6149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7B35C-4248-4D4B-859E-B82D443026D9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2698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27B35C-4248-4D4B-859E-B82D443026D9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9488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AE" dirty="0" smtClean="0"/>
              <a:t>مفاهيم كيميائية </a:t>
            </a:r>
            <a:r>
              <a:rPr lang="ar-AE" dirty="0" smtClean="0">
                <a:solidFill>
                  <a:schemeClr val="tx2"/>
                </a:solidFill>
              </a:rPr>
              <a:t>عامة</a:t>
            </a:r>
            <a:r>
              <a:rPr lang="ar-AE" dirty="0" smtClean="0"/>
              <a:t>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AE" dirty="0" smtClean="0"/>
              <a:t>علم نفس حيوي (نفس 368)</a:t>
            </a:r>
          </a:p>
          <a:p>
            <a:endParaRPr lang="ar-AE" dirty="0"/>
          </a:p>
          <a:p>
            <a:r>
              <a:rPr lang="ar-AE" dirty="0" smtClean="0"/>
              <a:t>د.سمية النجاشي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62541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smtClean="0"/>
              <a:t>المادة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AE" dirty="0" smtClean="0"/>
              <a:t>ما هي المادة؟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209800" y="3657600"/>
            <a:ext cx="5943600" cy="2438400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3400" b="1" dirty="0" smtClean="0"/>
              <a:t>المادة هي كل شيء له كتلة ويشغل حيزا في الفراغ .</a:t>
            </a:r>
            <a:endParaRPr lang="en-GB" sz="3400" b="1" dirty="0"/>
          </a:p>
        </p:txBody>
      </p:sp>
    </p:spTree>
    <p:extLst>
      <p:ext uri="{BB962C8B-B14F-4D97-AF65-F5344CB8AC3E}">
        <p14:creationId xmlns:p14="http://schemas.microsoft.com/office/powerpoint/2010/main" val="4287903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ar-AE" dirty="0" smtClean="0"/>
              <a:t>خصائص المادة </a:t>
            </a:r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56051091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01824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/>
              <a:t>الخصائص الفيزيائية 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AE" b="1" u="sng" dirty="0" smtClean="0"/>
              <a:t>الخصائص المتغيرة :</a:t>
            </a:r>
          </a:p>
          <a:p>
            <a:pPr algn="just" rtl="1"/>
            <a:r>
              <a:rPr lang="ar-AE" b="1" dirty="0" smtClean="0"/>
              <a:t>الكتلة </a:t>
            </a:r>
            <a:r>
              <a:rPr lang="en-GB" b="1" dirty="0"/>
              <a:t>Mass</a:t>
            </a:r>
            <a:r>
              <a:rPr lang="ar-AE" b="1" dirty="0"/>
              <a:t> : </a:t>
            </a:r>
            <a:r>
              <a:rPr lang="ar-AE" dirty="0"/>
              <a:t>وهي مقدار ما يوجد في الجسم من المادة </a:t>
            </a:r>
            <a:r>
              <a:rPr lang="ar-AE" dirty="0" smtClean="0"/>
              <a:t>. ووحدة قياس الكتلة هي الجرام (جم) .</a:t>
            </a:r>
            <a:endParaRPr lang="en-GB" dirty="0"/>
          </a:p>
          <a:p>
            <a:pPr algn="just" rtl="1"/>
            <a:r>
              <a:rPr lang="ar-AE" b="1" dirty="0"/>
              <a:t>الحجم </a:t>
            </a:r>
            <a:r>
              <a:rPr lang="en-GB" b="1" dirty="0"/>
              <a:t>Volume</a:t>
            </a:r>
            <a:r>
              <a:rPr lang="ar-AE" b="1" dirty="0"/>
              <a:t> : </a:t>
            </a:r>
            <a:r>
              <a:rPr lang="ar-AE" dirty="0"/>
              <a:t>وهو الحيز الذي تشغله المادة في الفراغ </a:t>
            </a:r>
            <a:r>
              <a:rPr lang="ar-AE" dirty="0" smtClean="0"/>
              <a:t>. ووحدة قياس الحجم هي المتر المكعب (م3).</a:t>
            </a:r>
            <a:endParaRPr lang="en-GB" dirty="0"/>
          </a:p>
          <a:p>
            <a:pPr algn="just" rtl="1"/>
            <a:r>
              <a:rPr lang="ar-AE" b="1" dirty="0"/>
              <a:t>الوزن </a:t>
            </a:r>
            <a:r>
              <a:rPr lang="fr-FR" b="1" dirty="0" err="1"/>
              <a:t>Weight</a:t>
            </a:r>
            <a:r>
              <a:rPr lang="fr-FR" b="1" dirty="0"/>
              <a:t> </a:t>
            </a:r>
            <a:r>
              <a:rPr lang="ar-AE" b="1" dirty="0"/>
              <a:t> : </a:t>
            </a:r>
            <a:r>
              <a:rPr lang="ar-AE" dirty="0"/>
              <a:t>قوة الجاذبية في جذب جسم ما للأرض </a:t>
            </a:r>
            <a:r>
              <a:rPr lang="ar-AE" dirty="0" smtClean="0"/>
              <a:t>. ووحدة قياس الوزن هي الجول .</a:t>
            </a:r>
            <a:endParaRPr lang="en-GB" dirty="0"/>
          </a:p>
          <a:p>
            <a:pPr algn="just" rtl="1"/>
            <a:r>
              <a:rPr lang="ar-AE" b="1" dirty="0"/>
              <a:t>الشكل </a:t>
            </a:r>
            <a:r>
              <a:rPr lang="fr-FR" b="1" dirty="0" err="1"/>
              <a:t>shape</a:t>
            </a:r>
            <a:r>
              <a:rPr lang="fr-FR" b="1" dirty="0"/>
              <a:t> </a:t>
            </a:r>
            <a:endParaRPr lang="en-GB" dirty="0"/>
          </a:p>
          <a:p>
            <a:pPr algn="just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8775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/>
              <a:t>الخصائص الفيزيائية الثابتة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AE" dirty="0" smtClean="0"/>
              <a:t>على الرغم من أن الخصائص الثابتة لا تتغير بتغير كمية المادة إلا أنه يمكن التحكم فيها من خلال دمج المواد مع بعضها .</a:t>
            </a:r>
          </a:p>
          <a:p>
            <a:pPr algn="r" rtl="1"/>
            <a:r>
              <a:rPr lang="ar-AE" dirty="0" smtClean="0"/>
              <a:t>مثال : دمج الألوان والروائح لإنتاج ألوان وروائح جديدة 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6844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/>
              <a:t>الخصائص الفيزيائية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/>
            <a:r>
              <a:rPr lang="ar-AE" b="1" u="sng" dirty="0" smtClean="0"/>
              <a:t>الخصائص الثابتة :</a:t>
            </a:r>
          </a:p>
          <a:p>
            <a:pPr algn="just" rtl="1"/>
            <a:r>
              <a:rPr lang="ar-AE" b="1" dirty="0"/>
              <a:t>نقطة التبخر </a:t>
            </a:r>
            <a:r>
              <a:rPr lang="en-GB" b="1" dirty="0"/>
              <a:t>Boiling Point  </a:t>
            </a:r>
            <a:endParaRPr lang="en-GB" dirty="0"/>
          </a:p>
          <a:p>
            <a:pPr algn="just" rtl="1"/>
            <a:r>
              <a:rPr lang="ar-AE" b="1" dirty="0"/>
              <a:t>درجة التجمد </a:t>
            </a:r>
            <a:r>
              <a:rPr lang="en-GB" b="1" dirty="0"/>
              <a:t>Freezing Point </a:t>
            </a:r>
            <a:endParaRPr lang="en-GB" b="1" dirty="0" smtClean="0"/>
          </a:p>
          <a:p>
            <a:pPr algn="just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728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/>
              <a:t>درجة الحراالتجمد ودرجة التبخر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rtl="1"/>
            <a:r>
              <a:rPr lang="ar-SA" dirty="0"/>
              <a:t>هناك مقياسان عالميان لدرجة الحرارة هما : </a:t>
            </a:r>
            <a:endParaRPr lang="en-GB" dirty="0"/>
          </a:p>
          <a:p>
            <a:pPr lvl="1" algn="just" rtl="1"/>
            <a:r>
              <a:rPr lang="ar-AE" dirty="0" smtClean="0"/>
              <a:t>المقياس المئوي (سلسيوس) ،درجة تجمد الماء = 0 </a:t>
            </a:r>
            <a:r>
              <a:rPr lang="en-GB" dirty="0"/>
              <a:t>°C</a:t>
            </a:r>
            <a:r>
              <a:rPr lang="ar-AE" dirty="0" smtClean="0"/>
              <a:t>.</a:t>
            </a:r>
          </a:p>
          <a:p>
            <a:pPr lvl="1" algn="just" rtl="1"/>
            <a:r>
              <a:rPr lang="ar-AE" dirty="0" smtClean="0"/>
              <a:t>المقياس الفهرنهيتي ،درجة تجمد الماء = 32 </a:t>
            </a:r>
            <a:r>
              <a:rPr lang="en-GB" dirty="0"/>
              <a:t>°F</a:t>
            </a:r>
            <a:endParaRPr lang="en-GB" dirty="0" smtClean="0"/>
          </a:p>
          <a:p>
            <a:pPr algn="just" rtl="1"/>
            <a:r>
              <a:rPr lang="ar-SA" dirty="0" smtClean="0"/>
              <a:t>ما </a:t>
            </a:r>
            <a:r>
              <a:rPr lang="ar-SA" dirty="0"/>
              <a:t>هي درجة الحرارة الطبيعية للإنسان </a:t>
            </a:r>
            <a:r>
              <a:rPr lang="ar-SA" dirty="0" smtClean="0"/>
              <a:t>؟</a:t>
            </a:r>
            <a:endParaRPr lang="en-GB" dirty="0" smtClean="0"/>
          </a:p>
          <a:p>
            <a:pPr lvl="1" algn="r" rtl="1"/>
            <a:r>
              <a:rPr lang="en-GB" dirty="0" smtClean="0"/>
              <a:t>36.0°C </a:t>
            </a:r>
            <a:r>
              <a:rPr lang="ar-AE" dirty="0" smtClean="0"/>
              <a:t>- </a:t>
            </a:r>
            <a:r>
              <a:rPr lang="en-GB" dirty="0" smtClean="0"/>
              <a:t>37.5°C</a:t>
            </a:r>
            <a:r>
              <a:rPr lang="fr-FR" dirty="0" smtClean="0"/>
              <a:t> </a:t>
            </a:r>
            <a:endParaRPr lang="en-GB" dirty="0"/>
          </a:p>
          <a:p>
            <a:pPr lvl="1" algn="r" rtl="1"/>
            <a:r>
              <a:rPr lang="en-GB" dirty="0" smtClean="0"/>
              <a:t>97.0°F </a:t>
            </a:r>
            <a:r>
              <a:rPr lang="ar-AE" dirty="0" smtClean="0"/>
              <a:t>- </a:t>
            </a:r>
            <a:r>
              <a:rPr lang="en-GB" dirty="0" smtClean="0"/>
              <a:t> 99.5°F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6246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/>
              <a:t>درجة التجمد ودرجة التبخر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lvl="0" indent="0" algn="r" rtl="1">
              <a:buNone/>
            </a:pPr>
            <a:r>
              <a:rPr lang="ar-SA" b="1" u="sng" dirty="0"/>
              <a:t>لماذا ترتفع درجة حرارة جسم </a:t>
            </a:r>
            <a:r>
              <a:rPr lang="ar-AE" b="1" u="sng" dirty="0"/>
              <a:t>الإنسان </a:t>
            </a:r>
            <a:r>
              <a:rPr lang="ar-SA" b="1" u="sng" dirty="0"/>
              <a:t>؟ </a:t>
            </a:r>
            <a:endParaRPr lang="ar-AE" b="1" u="sng" dirty="0"/>
          </a:p>
          <a:p>
            <a:pPr marL="0" lvl="0" indent="0" algn="r" rtl="1">
              <a:buNone/>
            </a:pPr>
            <a:r>
              <a:rPr lang="ar-AE" dirty="0" smtClean="0"/>
              <a:t>هناك عدة أسباب منها :</a:t>
            </a:r>
          </a:p>
          <a:p>
            <a:pPr marL="0" lvl="0" indent="0" algn="r" rtl="1">
              <a:buNone/>
            </a:pPr>
            <a:r>
              <a:rPr lang="ar-AE" dirty="0" smtClean="0"/>
              <a:t>1-ترتفع درجة حرارة الجسم الداخلية لأعلى مستوى لها آخر النهارفتقل سرعة عمليات التمثيل الغذائي في الجسم  ،وتنخفض إلى أقل مستوى عند الفجر فتزيد سرعة التمثيل الغذائي من أجل تدفئة الجسم .</a:t>
            </a:r>
          </a:p>
          <a:p>
            <a:pPr marL="0" lvl="0" indent="0" algn="r" rtl="1">
              <a:buNone/>
            </a:pPr>
            <a:r>
              <a:rPr lang="ar-AE" dirty="0" smtClean="0"/>
              <a:t>2-عندما ترتفع درجة حرارة الجو الخارجي ،ترتفع حرارة الجلد ،وهذا يجعل الجسم يقلل من حرارته الداخلية ويفرغ حرارته عن طريق دفع الدم للجلد والتعرق لتنخفض درجة حرارة الجلد .</a:t>
            </a:r>
          </a:p>
          <a:p>
            <a:pPr marL="0" indent="0" algn="r" rtl="1">
              <a:buNone/>
            </a:pPr>
            <a:r>
              <a:rPr lang="ar-AE" dirty="0"/>
              <a:t>3-عندما تدخل الفيروسات الجسم ،يقوم الجسم بمقاومتها ،ومن طرق المقاومة قيام الهيبوثلاموس برفع درجة حرارة الجسم بحيث لا تستطيع الفيروسات العيش في درجة حرارة مرتفعة</a:t>
            </a:r>
            <a:r>
              <a:rPr lang="ar-AE" dirty="0" smtClean="0"/>
              <a:t>. </a:t>
            </a:r>
            <a:endParaRPr lang="ar-AE" dirty="0"/>
          </a:p>
          <a:p>
            <a:pPr marL="0" lvl="0" indent="0" algn="r" rtl="1">
              <a:buNone/>
            </a:pPr>
            <a:endParaRPr lang="ar-AE" dirty="0" smtClean="0"/>
          </a:p>
        </p:txBody>
      </p:sp>
    </p:spTree>
    <p:extLst>
      <p:ext uri="{BB962C8B-B14F-4D97-AF65-F5344CB8AC3E}">
        <p14:creationId xmlns:p14="http://schemas.microsoft.com/office/powerpoint/2010/main" val="59164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/>
              <a:t>ما سبب ارتفاع درجة الحرارة أثناء المرض ؟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 rtl="1">
              <a:buNone/>
            </a:pPr>
            <a:r>
              <a:rPr lang="ar-AE" b="1" u="sng" dirty="0"/>
              <a:t>الخصائص الثابتة :</a:t>
            </a:r>
          </a:p>
          <a:p>
            <a:pPr algn="just" rtl="1"/>
            <a:r>
              <a:rPr lang="ar-AE" b="1" dirty="0"/>
              <a:t>اللون </a:t>
            </a:r>
            <a:r>
              <a:rPr lang="en-GB" b="1" dirty="0"/>
              <a:t>Colour </a:t>
            </a:r>
            <a:r>
              <a:rPr lang="ar-AE" b="1" dirty="0" smtClean="0"/>
              <a:t>:</a:t>
            </a:r>
            <a:endParaRPr lang="en-GB" dirty="0"/>
          </a:p>
          <a:p>
            <a:pPr algn="just" rtl="1"/>
            <a:r>
              <a:rPr lang="ar-AE" dirty="0" smtClean="0"/>
              <a:t>ينتج اللون عن امتصاص المواد لجزيئات الضوء . </a:t>
            </a:r>
          </a:p>
          <a:p>
            <a:pPr algn="just" rtl="1"/>
            <a:r>
              <a:rPr lang="ar-AE" dirty="0" smtClean="0"/>
              <a:t>هناك أجسام لا تمتص الألوان المرئية ولذلك تصبح أجساما شفافة .</a:t>
            </a:r>
          </a:p>
          <a:p>
            <a:pPr algn="just" rtl="1"/>
            <a:r>
              <a:rPr lang="ar-AE" dirty="0" smtClean="0"/>
              <a:t>لون المادة يكون بحسب موجات الضوء التي يرفض الجسم امتصاصها .</a:t>
            </a:r>
          </a:p>
          <a:p>
            <a:pPr algn="just" rtl="1"/>
            <a:r>
              <a:rPr lang="ar-AE" dirty="0" smtClean="0"/>
              <a:t>ألوان الزهور والثمار تدل على تركيبها الكيميائي ،وأي تغير في التركيب الكيميائي قد يؤدي إلى تغير اللون 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960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/>
              <a:t>الخصائص الفيزيائية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 rtl="1">
              <a:buNone/>
            </a:pPr>
            <a:r>
              <a:rPr lang="ar-AE" b="1" u="sng" dirty="0" smtClean="0"/>
              <a:t>الخصائص الثابتة :</a:t>
            </a:r>
          </a:p>
          <a:p>
            <a:pPr algn="just" rtl="1"/>
            <a:r>
              <a:rPr lang="ar-AE" b="1" dirty="0" smtClean="0"/>
              <a:t>الرائحة </a:t>
            </a:r>
            <a:r>
              <a:rPr lang="fr-FR" b="1" dirty="0" err="1" smtClean="0"/>
              <a:t>Odor</a:t>
            </a:r>
            <a:r>
              <a:rPr lang="fr-FR" b="1" dirty="0" smtClean="0"/>
              <a:t> </a:t>
            </a:r>
            <a:r>
              <a:rPr lang="ar-AE" b="1" dirty="0" smtClean="0"/>
              <a:t>:</a:t>
            </a:r>
            <a:endParaRPr lang="en-GB" dirty="0"/>
          </a:p>
          <a:p>
            <a:pPr algn="just" rtl="1"/>
            <a:r>
              <a:rPr lang="ar-AE" dirty="0"/>
              <a:t>يتم استقبال الرائحة بحاسة الشم التي تعرف </a:t>
            </a:r>
            <a:r>
              <a:rPr lang="ar-AE" dirty="0" smtClean="0"/>
              <a:t>بالمستقبل </a:t>
            </a:r>
            <a:r>
              <a:rPr lang="ar-AE" dirty="0"/>
              <a:t>الكيميائي عن بعد ،لأنها تستطيع التقاط الروائح والتفاعل معها عن بعد .</a:t>
            </a:r>
            <a:endParaRPr lang="en-GB" dirty="0"/>
          </a:p>
          <a:p>
            <a:pPr algn="just" rtl="1"/>
            <a:r>
              <a:rPr lang="ar-AE" dirty="0"/>
              <a:t>عند الشهيق يدخل الهواء محملا بالجزيئات الطيارة الصادرة من المواد ،وهذه الجزيئات تذوب في المخاط وتتفاعل مع خلايا الشم .</a:t>
            </a:r>
            <a:endParaRPr lang="en-GB" dirty="0"/>
          </a:p>
          <a:p>
            <a:pPr algn="just" rtl="1"/>
            <a:r>
              <a:rPr lang="ar-AE" dirty="0"/>
              <a:t>هناك ثمان روائح أساسية ناتجة عن تركيبات كيميائية محددة ،أما بقية الروائح الموجودة من حولنا فهي </a:t>
            </a:r>
            <a:r>
              <a:rPr lang="ar-AE" dirty="0" smtClean="0"/>
              <a:t>نتيجة </a:t>
            </a:r>
            <a:r>
              <a:rPr lang="ar-AE" dirty="0"/>
              <a:t>اختلاط هذه الروائح . من الروائح الأساسية : رائحة السمك </a:t>
            </a:r>
            <a:r>
              <a:rPr lang="ar-AE" dirty="0" smtClean="0"/>
              <a:t>.</a:t>
            </a:r>
          </a:p>
          <a:p>
            <a:pPr algn="just" rtl="1"/>
            <a:r>
              <a:rPr lang="ar-AE" smtClean="0"/>
              <a:t>الأنوزميا </a:t>
            </a:r>
            <a:r>
              <a:rPr lang="ar-AE" dirty="0"/>
              <a:t>هو مرض عدم القدرة على شم روائح محددة .</a:t>
            </a:r>
            <a:endParaRPr lang="en-GB" dirty="0"/>
          </a:p>
          <a:p>
            <a:pPr marL="0" indent="0" algn="just" rtl="1">
              <a:buNone/>
            </a:pPr>
            <a:endParaRPr lang="en-GB" dirty="0"/>
          </a:p>
          <a:p>
            <a:pPr algn="just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6739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/>
              <a:t>الخصائص الفيزيائية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AE" b="1" u="sng" dirty="0" smtClean="0"/>
              <a:t>الخصائص الثابتة :</a:t>
            </a:r>
          </a:p>
          <a:p>
            <a:pPr lvl="0" algn="just" rtl="1"/>
            <a:r>
              <a:rPr lang="ar-SA" b="1" dirty="0"/>
              <a:t>التوصيل للكهرباء </a:t>
            </a:r>
            <a:r>
              <a:rPr lang="en-GB" dirty="0"/>
              <a:t>Conductivity  : </a:t>
            </a:r>
            <a:r>
              <a:rPr lang="ar-AE" dirty="0" smtClean="0"/>
              <a:t>: </a:t>
            </a:r>
            <a:r>
              <a:rPr lang="ar-SA" dirty="0" smtClean="0"/>
              <a:t>قابلية </a:t>
            </a:r>
            <a:r>
              <a:rPr lang="ar-SA" dirty="0"/>
              <a:t>المادة لتوصيل الكهرباء</a:t>
            </a:r>
            <a:r>
              <a:rPr lang="en-GB" dirty="0"/>
              <a:t> .</a:t>
            </a:r>
          </a:p>
          <a:p>
            <a:pPr algn="just" rtl="1"/>
            <a:r>
              <a:rPr lang="ar-SA" dirty="0"/>
              <a:t>هل جسم الإنسان موصل للكهرباء </a:t>
            </a:r>
            <a:r>
              <a:rPr lang="ar-SA" dirty="0" smtClean="0"/>
              <a:t>؟</a:t>
            </a:r>
            <a:endParaRPr lang="en-GB" dirty="0" smtClean="0"/>
          </a:p>
          <a:p>
            <a:pPr marL="0" indent="0" algn="just" rtl="1">
              <a:buNone/>
            </a:pPr>
            <a:r>
              <a:rPr lang="ar-AE" dirty="0" smtClean="0"/>
              <a:t>يعتبر جسم الإنسان موصلا للكهرباء ،لكن مقاومته للتيار تكون كبيرة عندما يكون الجسم جافا ،وتزداد عندما يكون الجسم مبللا .</a:t>
            </a:r>
            <a:endParaRPr lang="en-GB" dirty="0"/>
          </a:p>
          <a:p>
            <a:pPr algn="just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2674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أهداف المحاضرة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  <a:ln w="12700">
            <a:solidFill>
              <a:schemeClr val="tx2">
                <a:lumMod val="20000"/>
                <a:lumOff val="8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algn="r" rtl="1"/>
            <a:r>
              <a:rPr lang="ar-AE" dirty="0" smtClean="0"/>
              <a:t>التعريف بعلم الكيمياء الحيوية </a:t>
            </a:r>
          </a:p>
          <a:p>
            <a:pPr algn="r" rtl="1"/>
            <a:r>
              <a:rPr lang="ar-AE" dirty="0" smtClean="0"/>
              <a:t>التعريف بالمادة </a:t>
            </a:r>
          </a:p>
          <a:p>
            <a:pPr algn="r" rtl="1"/>
            <a:r>
              <a:rPr lang="ar-AE" dirty="0" smtClean="0"/>
              <a:t>التعريف بخصائص المادة :</a:t>
            </a:r>
          </a:p>
          <a:p>
            <a:pPr lvl="2" algn="r" rtl="1"/>
            <a:r>
              <a:rPr lang="ar-AE" dirty="0" smtClean="0"/>
              <a:t>الخصائص الكيميائية </a:t>
            </a:r>
          </a:p>
          <a:p>
            <a:pPr lvl="2" algn="r" rtl="1"/>
            <a:r>
              <a:rPr lang="ar-AE" dirty="0" smtClean="0"/>
              <a:t>الخصائص الفيزيائية </a:t>
            </a:r>
          </a:p>
          <a:p>
            <a:pPr algn="r" rtl="1"/>
            <a:r>
              <a:rPr lang="ar-AE" dirty="0" smtClean="0"/>
              <a:t>التعريف بتغيرات المادة </a:t>
            </a:r>
          </a:p>
          <a:p>
            <a:pPr algn="r" rtl="1"/>
            <a:r>
              <a:rPr lang="ar-AE" dirty="0" smtClean="0"/>
              <a:t>التعريف بأشكال المادة </a:t>
            </a:r>
            <a:endParaRPr lang="en-GB" dirty="0" smtClean="0"/>
          </a:p>
          <a:p>
            <a:pPr algn="r" rtl="1"/>
            <a:r>
              <a:rPr lang="ar-AE" dirty="0" smtClean="0"/>
              <a:t>التعريف بمفهوم الطاقة </a:t>
            </a:r>
          </a:p>
          <a:p>
            <a:pPr algn="r" rtl="1"/>
            <a:r>
              <a:rPr lang="ar-AE" dirty="0" smtClean="0"/>
              <a:t>التعريف بأشكال الطاقة </a:t>
            </a:r>
          </a:p>
        </p:txBody>
      </p:sp>
    </p:spTree>
    <p:extLst>
      <p:ext uri="{BB962C8B-B14F-4D97-AF65-F5344CB8AC3E}">
        <p14:creationId xmlns:p14="http://schemas.microsoft.com/office/powerpoint/2010/main" val="312986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الخصائص الفيزيائية الثابتة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AE" b="1" dirty="0"/>
              <a:t>الصلادة </a:t>
            </a:r>
            <a:r>
              <a:rPr lang="en-GB" b="1" dirty="0"/>
              <a:t>Hardness </a:t>
            </a:r>
            <a:r>
              <a:rPr lang="ar-AE" b="1" dirty="0"/>
              <a:t> : </a:t>
            </a:r>
            <a:r>
              <a:rPr lang="ar-AE" dirty="0"/>
              <a:t>قابلية المادة للخدش </a:t>
            </a:r>
            <a:r>
              <a:rPr lang="ar-AE" dirty="0" smtClean="0"/>
              <a:t>.</a:t>
            </a:r>
            <a:endParaRPr lang="en-GB" dirty="0" smtClean="0"/>
          </a:p>
          <a:p>
            <a:pPr algn="r" rtl="1"/>
            <a:r>
              <a:rPr lang="ar-AE" dirty="0" smtClean="0"/>
              <a:t>المعدن الأعلى صلادة يستطيع خدش المعدن الأقل صلادة .</a:t>
            </a:r>
          </a:p>
          <a:p>
            <a:pPr algn="r" rtl="1"/>
            <a:r>
              <a:rPr lang="ar-AE" dirty="0" smtClean="0"/>
              <a:t>من أعلى المعادن صلادة الألماس ولذلك يستخدم في قص الزجاج .</a:t>
            </a:r>
            <a:endParaRPr lang="en-GB" dirty="0"/>
          </a:p>
          <a:p>
            <a:pPr algn="r" rtl="1"/>
            <a:r>
              <a:rPr lang="ar-AE" b="1" dirty="0" smtClean="0"/>
              <a:t>كيف يمكن زيادة مقاومة العظام للخدش والكسر ؟</a:t>
            </a:r>
          </a:p>
          <a:p>
            <a:pPr lvl="1" algn="r" rtl="1"/>
            <a:r>
              <a:rPr lang="ar-AE" dirty="0" smtClean="0"/>
              <a:t>تزيد صلادة العظام بزيادة نسبة المعادن فيها ،ولذلك فإن تناول نسبة كافية من المعادن يزيد من صلادتها 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3322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/>
              <a:t>الخصائص الفيزيائية </a:t>
            </a:r>
            <a:r>
              <a:rPr lang="ar-AE" dirty="0" smtClean="0"/>
              <a:t>الثابتة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rtl="1"/>
            <a:r>
              <a:rPr lang="ar-AE" dirty="0"/>
              <a:t>الكثافة </a:t>
            </a:r>
            <a:r>
              <a:rPr lang="en-GB" dirty="0"/>
              <a:t>Density </a:t>
            </a:r>
            <a:r>
              <a:rPr lang="ar-AE" dirty="0"/>
              <a:t> : كتلة المادة مقسومة على الحجم </a:t>
            </a:r>
            <a:r>
              <a:rPr lang="ar-AE" dirty="0" smtClean="0"/>
              <a:t>.</a:t>
            </a:r>
          </a:p>
          <a:p>
            <a:pPr lvl="0" algn="just" rtl="1"/>
            <a:r>
              <a:rPr lang="ar-AE" sz="2400" dirty="0" smtClean="0"/>
              <a:t>مثلا : ما هي كثافة الماء ؟</a:t>
            </a:r>
          </a:p>
          <a:p>
            <a:pPr lvl="1" algn="just" rtl="1"/>
            <a:r>
              <a:rPr lang="ar-AE" sz="2000" dirty="0" smtClean="0"/>
              <a:t>1جم / سم3 </a:t>
            </a:r>
          </a:p>
          <a:p>
            <a:pPr lvl="0" algn="just" rtl="1"/>
            <a:r>
              <a:rPr lang="ar-AE" sz="2400" dirty="0" smtClean="0"/>
              <a:t>ما هي الكثافة الغذائية ؟</a:t>
            </a:r>
          </a:p>
          <a:p>
            <a:pPr lvl="1" algn="just" rtl="1"/>
            <a:r>
              <a:rPr lang="ar-AE" sz="2000" dirty="0" smtClean="0"/>
              <a:t>هي كمية المواد الغذائية مقابل كل كالوري (سعرة حرارية). وتعتبر الخضروات والفواكه من أعلى الأطعمة كثافة لأنها تحوي على نسب عالية من الفيتامينات والمعادن مقابل كل كالوري 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738259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/>
              <a:t>الخصائص الكيميائية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1"/>
            <a:r>
              <a:rPr lang="ar-AE" dirty="0"/>
              <a:t>الخصائص التي تحدد قابلية المادة للتغير الكيميائي والتفاعل مع مواد أخرى .</a:t>
            </a:r>
            <a:endParaRPr lang="en-GB" dirty="0"/>
          </a:p>
          <a:p>
            <a:pPr algn="just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515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ar-AE" dirty="0" smtClean="0"/>
              <a:t>تغيرات المادة </a:t>
            </a:r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92407499"/>
              </p:ext>
            </p:extLst>
          </p:nvPr>
        </p:nvGraphicFramePr>
        <p:xfrm>
          <a:off x="1524000" y="14224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307174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r-AE" dirty="0" smtClean="0"/>
              <a:t>صنفي ما يلي إلى تغير فيزيائي أو تغير كيميائي أو خصائص فيزيائية أو خصائص كيميائية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1057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52400" y="76200"/>
            <a:ext cx="8915400" cy="6629400"/>
          </a:xfrm>
          <a:prstGeom prst="roundRect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endParaRPr lang="ar-AE" sz="3200" b="1" dirty="0" smtClean="0">
              <a:solidFill>
                <a:schemeClr val="tx1"/>
              </a:solidFill>
            </a:endParaRPr>
          </a:p>
          <a:p>
            <a:pPr algn="just" rtl="1"/>
            <a:r>
              <a:rPr lang="ar-AE" sz="3200" b="1" dirty="0" smtClean="0">
                <a:solidFill>
                  <a:schemeClr val="tx1"/>
                </a:solidFill>
              </a:rPr>
              <a:t> 1- احتراق الخشب 		</a:t>
            </a:r>
          </a:p>
          <a:p>
            <a:pPr algn="just" rtl="1"/>
            <a:r>
              <a:rPr lang="ar-AE" sz="3200" b="1" dirty="0" smtClean="0">
                <a:solidFill>
                  <a:schemeClr val="tx1"/>
                </a:solidFill>
              </a:rPr>
              <a:t>2-درجة التبخر 	12-اللمعان</a:t>
            </a:r>
          </a:p>
          <a:p>
            <a:pPr algn="just" rtl="1"/>
            <a:r>
              <a:rPr lang="ar-AE" sz="3200" b="1" dirty="0" smtClean="0">
                <a:solidFill>
                  <a:schemeClr val="tx1"/>
                </a:solidFill>
              </a:rPr>
              <a:t>3-ذوبان الثلج 	13-القابلية للتفاعل مع المواد القلوية</a:t>
            </a:r>
          </a:p>
          <a:p>
            <a:pPr algn="just" rtl="1"/>
            <a:r>
              <a:rPr lang="ar-AE" sz="3200" b="1" dirty="0" smtClean="0">
                <a:solidFill>
                  <a:schemeClr val="tx1"/>
                </a:solidFill>
              </a:rPr>
              <a:t>4-اللون 		14-الصلادة</a:t>
            </a:r>
          </a:p>
          <a:p>
            <a:pPr algn="just" rtl="1"/>
            <a:r>
              <a:rPr lang="ar-AE" sz="3200" b="1" dirty="0" smtClean="0">
                <a:solidFill>
                  <a:schemeClr val="tx1"/>
                </a:solidFill>
              </a:rPr>
              <a:t>5-تقطيع الخبز 	15-ثقل الحجر  </a:t>
            </a:r>
          </a:p>
          <a:p>
            <a:pPr algn="just" rtl="1"/>
            <a:r>
              <a:rPr lang="ar-AE" sz="3200" b="1" dirty="0" smtClean="0">
                <a:solidFill>
                  <a:schemeClr val="tx1"/>
                </a:solidFill>
              </a:rPr>
              <a:t>6-الكثافة </a:t>
            </a:r>
          </a:p>
          <a:p>
            <a:pPr algn="just" rtl="1"/>
            <a:r>
              <a:rPr lang="ar-AE" sz="3200" b="1" dirty="0" smtClean="0">
                <a:solidFill>
                  <a:schemeClr val="tx1"/>
                </a:solidFill>
              </a:rPr>
              <a:t>7-القابلية للتفاعل مع الأحماض </a:t>
            </a:r>
          </a:p>
          <a:p>
            <a:pPr algn="just" rtl="1"/>
            <a:r>
              <a:rPr lang="ar-AE" sz="3200" b="1" dirty="0" smtClean="0">
                <a:solidFill>
                  <a:schemeClr val="tx1"/>
                </a:solidFill>
              </a:rPr>
              <a:t>8-الحجم </a:t>
            </a:r>
          </a:p>
          <a:p>
            <a:pPr algn="just" rtl="1"/>
            <a:r>
              <a:rPr lang="ar-AE" sz="3200" b="1" dirty="0" smtClean="0">
                <a:solidFill>
                  <a:schemeClr val="tx1"/>
                </a:solidFill>
              </a:rPr>
              <a:t>9-عملية خبز العجين </a:t>
            </a:r>
          </a:p>
          <a:p>
            <a:pPr algn="just" rtl="1"/>
            <a:r>
              <a:rPr lang="ar-AE" sz="3200" b="1" dirty="0" smtClean="0">
                <a:solidFill>
                  <a:schemeClr val="tx1"/>
                </a:solidFill>
              </a:rPr>
              <a:t>10-طبخ البيض </a:t>
            </a:r>
          </a:p>
          <a:p>
            <a:pPr algn="just" rtl="1"/>
            <a:r>
              <a:rPr lang="ar-AE" sz="3200" b="1" dirty="0" smtClean="0">
                <a:solidFill>
                  <a:schemeClr val="tx1"/>
                </a:solidFill>
              </a:rPr>
              <a:t>11-هضم الطعام في المعدة </a:t>
            </a:r>
          </a:p>
          <a:p>
            <a:pPr algn="just" rtl="1"/>
            <a:endParaRPr lang="ar-AE" sz="3200" b="1" dirty="0" smtClean="0">
              <a:solidFill>
                <a:schemeClr val="tx1"/>
              </a:solidFill>
            </a:endParaRPr>
          </a:p>
          <a:p>
            <a:pPr algn="just" rtl="1"/>
            <a:r>
              <a:rPr lang="ar-AE" sz="3200" b="1" dirty="0" smtClean="0">
                <a:solidFill>
                  <a:schemeClr val="tx1"/>
                </a:solidFill>
              </a:rPr>
              <a:t>د</a:t>
            </a:r>
            <a:endParaRPr lang="en-GB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83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/>
              <a:t>التصنيف 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7858675"/>
              </p:ext>
            </p:extLst>
          </p:nvPr>
        </p:nvGraphicFramePr>
        <p:xfrm>
          <a:off x="457200" y="1600200"/>
          <a:ext cx="82296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AE" sz="2400" dirty="0" smtClean="0"/>
                        <a:t>تغير</a:t>
                      </a:r>
                      <a:r>
                        <a:rPr lang="ar-AE" sz="2400" baseline="0" dirty="0" smtClean="0"/>
                        <a:t> كيميائي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2400" dirty="0" smtClean="0"/>
                        <a:t>تغير فيزيائي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AE" sz="2400" dirty="0" smtClean="0"/>
                        <a:t>خصائص كيميائية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2400" dirty="0" smtClean="0"/>
                        <a:t>خصائص فيزيائية 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تغير كيميائي:</a:t>
                      </a:r>
                    </a:p>
                    <a:p>
                      <a:pPr algn="r" rtl="1"/>
                      <a:endParaRPr lang="ar-SA" sz="2400" dirty="0" smtClean="0"/>
                    </a:p>
                    <a:p>
                      <a:pPr algn="r" rtl="1"/>
                      <a:r>
                        <a:rPr lang="ar-SA" sz="2400" dirty="0" smtClean="0"/>
                        <a:t>ا</a:t>
                      </a:r>
                      <a:r>
                        <a:rPr lang="ar-AE" sz="2400" dirty="0" smtClean="0"/>
                        <a:t>حتراق </a:t>
                      </a:r>
                      <a:r>
                        <a:rPr lang="ar-AE" sz="2400" dirty="0" smtClean="0"/>
                        <a:t>الخشب </a:t>
                      </a:r>
                    </a:p>
                    <a:p>
                      <a:pPr algn="r" rtl="1"/>
                      <a:r>
                        <a:rPr lang="ar-AE" sz="2400" dirty="0" smtClean="0"/>
                        <a:t>عملية خبز العجين</a:t>
                      </a:r>
                      <a:r>
                        <a:rPr lang="ar-AE" sz="2400" baseline="0" dirty="0" smtClean="0"/>
                        <a:t> </a:t>
                      </a:r>
                    </a:p>
                    <a:p>
                      <a:pPr algn="r" rtl="1"/>
                      <a:r>
                        <a:rPr lang="ar-AE" sz="2400" baseline="0" dirty="0" smtClean="0"/>
                        <a:t>طبخ البيض </a:t>
                      </a:r>
                    </a:p>
                    <a:p>
                      <a:pPr algn="r" rtl="1"/>
                      <a:r>
                        <a:rPr lang="ar-AE" sz="2400" baseline="0" dirty="0" smtClean="0"/>
                        <a:t>هضم الطعام في المعدة</a:t>
                      </a:r>
                    </a:p>
                    <a:p>
                      <a:pPr algn="r" rtl="1"/>
                      <a:endParaRPr lang="ar-AE" sz="2400" baseline="0" dirty="0" smtClean="0"/>
                    </a:p>
                    <a:p>
                      <a:pPr algn="r" rtl="1"/>
                      <a:endParaRPr lang="ar-AE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تغير فيزيائي:</a:t>
                      </a:r>
                    </a:p>
                    <a:p>
                      <a:pPr algn="r" rtl="1"/>
                      <a:endParaRPr lang="ar-SA" sz="2400" dirty="0" smtClean="0"/>
                    </a:p>
                    <a:p>
                      <a:pPr algn="r" rtl="1"/>
                      <a:r>
                        <a:rPr lang="ar-AE" sz="2400" dirty="0" smtClean="0"/>
                        <a:t>ذوبان</a:t>
                      </a:r>
                      <a:r>
                        <a:rPr lang="ar-AE" sz="2400" baseline="0" dirty="0" smtClean="0"/>
                        <a:t> </a:t>
                      </a:r>
                      <a:r>
                        <a:rPr lang="ar-AE" sz="2400" baseline="0" dirty="0" smtClean="0"/>
                        <a:t>الثلح </a:t>
                      </a:r>
                    </a:p>
                    <a:p>
                      <a:pPr algn="r" rtl="1"/>
                      <a:r>
                        <a:rPr lang="ar-AE" sz="2400" baseline="0" dirty="0" smtClean="0"/>
                        <a:t>تقطيع الخبز 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خصائص كيميائية:</a:t>
                      </a:r>
                    </a:p>
                    <a:p>
                      <a:pPr algn="r" rtl="1"/>
                      <a:endParaRPr lang="ar-SA" sz="2400" dirty="0" smtClean="0"/>
                    </a:p>
                    <a:p>
                      <a:pPr algn="r" rtl="1"/>
                      <a:r>
                        <a:rPr lang="ar-AE" sz="2400" dirty="0" smtClean="0"/>
                        <a:t>القابلية </a:t>
                      </a:r>
                      <a:r>
                        <a:rPr lang="ar-AE" sz="2400" dirty="0" smtClean="0"/>
                        <a:t>للتفاعل مع المواد القلوية </a:t>
                      </a:r>
                    </a:p>
                    <a:p>
                      <a:pPr algn="r" rtl="1"/>
                      <a:r>
                        <a:rPr lang="ar-AE" sz="2400" dirty="0" smtClean="0"/>
                        <a:t>القابلية</a:t>
                      </a:r>
                      <a:r>
                        <a:rPr lang="ar-AE" sz="2400" baseline="0" dirty="0" smtClean="0"/>
                        <a:t> لل</a:t>
                      </a:r>
                      <a:r>
                        <a:rPr lang="ar-AE" sz="2400" dirty="0" smtClean="0"/>
                        <a:t>تفاعل مع الأحماض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SA" sz="2400" dirty="0" smtClean="0"/>
                        <a:t>الخصائص الفيزيائية:</a:t>
                      </a:r>
                    </a:p>
                    <a:p>
                      <a:pPr algn="r" rtl="1"/>
                      <a:endParaRPr lang="ar-SA" sz="2400" dirty="0" smtClean="0"/>
                    </a:p>
                    <a:p>
                      <a:pPr algn="r" rtl="1"/>
                      <a:r>
                        <a:rPr lang="ar-AE" sz="2400" dirty="0" smtClean="0"/>
                        <a:t>درجة </a:t>
                      </a:r>
                      <a:r>
                        <a:rPr lang="ar-AE" sz="2400" dirty="0" smtClean="0"/>
                        <a:t>التبخر</a:t>
                      </a:r>
                    </a:p>
                    <a:p>
                      <a:pPr algn="r" rtl="1"/>
                      <a:r>
                        <a:rPr lang="ar-AE" sz="2400" dirty="0" smtClean="0"/>
                        <a:t>اللون </a:t>
                      </a:r>
                    </a:p>
                    <a:p>
                      <a:pPr algn="r" rtl="1"/>
                      <a:r>
                        <a:rPr lang="ar-AE" sz="2400" dirty="0" smtClean="0"/>
                        <a:t>الكثافة</a:t>
                      </a:r>
                    </a:p>
                    <a:p>
                      <a:pPr algn="r" rtl="1"/>
                      <a:r>
                        <a:rPr lang="ar-AE" sz="2400" dirty="0" smtClean="0"/>
                        <a:t>الحجم </a:t>
                      </a:r>
                    </a:p>
                    <a:p>
                      <a:pPr algn="r" rtl="1"/>
                      <a:r>
                        <a:rPr lang="ar-AE" sz="2400" dirty="0" smtClean="0"/>
                        <a:t>الصلادة  </a:t>
                      </a:r>
                    </a:p>
                    <a:p>
                      <a:pPr algn="r" rtl="1"/>
                      <a:r>
                        <a:rPr lang="ar-AE" sz="2400" dirty="0" smtClean="0"/>
                        <a:t>اللمعان </a:t>
                      </a:r>
                    </a:p>
                    <a:p>
                      <a:pPr algn="r" rtl="1"/>
                      <a:r>
                        <a:rPr lang="ar-AE" sz="2400" dirty="0" smtClean="0"/>
                        <a:t>ثقل الحجر </a:t>
                      </a:r>
                    </a:p>
                    <a:p>
                      <a:pPr algn="r" rtl="1"/>
                      <a:r>
                        <a:rPr lang="ar-AE" sz="2400" baseline="0" dirty="0" smtClean="0"/>
                        <a:t> </a:t>
                      </a:r>
                    </a:p>
                    <a:p>
                      <a:endParaRPr lang="en-GB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390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ar-AE" dirty="0" smtClean="0">
                <a:solidFill>
                  <a:srgbClr val="FFFF00"/>
                </a:solidFill>
              </a:rPr>
              <a:t>أشكال المادة </a:t>
            </a:r>
            <a:endParaRPr lang="en-GB" dirty="0">
              <a:solidFill>
                <a:srgbClr val="FFFF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2575292"/>
              </p:ext>
            </p:extLst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ar-AE" dirty="0" smtClean="0"/>
                        <a:t>المادة</a:t>
                      </a:r>
                      <a:r>
                        <a:rPr lang="ar-AE" baseline="0" dirty="0" smtClean="0"/>
                        <a:t> الغازية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AE" dirty="0" smtClean="0"/>
                        <a:t>المادة السائلة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AE" dirty="0" smtClean="0"/>
                        <a:t>المادة الجامدة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AE" dirty="0" smtClean="0"/>
                        <a:t>من حيث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AE" dirty="0" smtClean="0"/>
                        <a:t>ثبات</a:t>
                      </a:r>
                      <a:r>
                        <a:rPr lang="ar-AE" baseline="0" dirty="0" smtClean="0"/>
                        <a:t> الحجم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AE" dirty="0" smtClean="0"/>
                        <a:t>ثبات الشكل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AE" dirty="0" smtClean="0"/>
                        <a:t>مثال 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42543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2"/>
          </a:solidFill>
        </p:spPr>
        <p:txBody>
          <a:bodyPr/>
          <a:lstStyle/>
          <a:p>
            <a:r>
              <a:rPr lang="ar-AE" dirty="0" smtClean="0">
                <a:solidFill>
                  <a:srgbClr val="FFFF00"/>
                </a:solidFill>
              </a:rPr>
              <a:t>أشكال المادة </a:t>
            </a:r>
            <a:endParaRPr lang="en-GB" dirty="0">
              <a:solidFill>
                <a:srgbClr val="FFFF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3816366"/>
              </p:ext>
            </p:extLst>
          </p:nvPr>
        </p:nvGraphicFramePr>
        <p:xfrm>
          <a:off x="457200" y="1600200"/>
          <a:ext cx="8229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ar-AE" dirty="0" smtClean="0"/>
                        <a:t>المادة</a:t>
                      </a:r>
                      <a:r>
                        <a:rPr lang="ar-AE" baseline="0" dirty="0" smtClean="0"/>
                        <a:t> الغازية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AE" dirty="0" smtClean="0"/>
                        <a:t>المادة السائلة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AE" dirty="0" smtClean="0"/>
                        <a:t>المادة الجامدة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ar-AE" dirty="0" smtClean="0"/>
                        <a:t>من حيث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غير ثابت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ثابت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ثابت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AE" dirty="0" smtClean="0"/>
                        <a:t>ثبات</a:t>
                      </a:r>
                      <a:r>
                        <a:rPr lang="ar-AE" baseline="0" dirty="0" smtClean="0"/>
                        <a:t> الحجم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غير ثابت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غير ثابت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ثابت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AE" dirty="0" smtClean="0"/>
                        <a:t>ثبات الشكل </a:t>
                      </a:r>
                      <a:endParaRPr lang="en-GB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الأكسجين</a:t>
                      </a:r>
                      <a:r>
                        <a:rPr lang="ar-AE" baseline="0" dirty="0" smtClean="0"/>
                        <a:t>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الماء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dirty="0" smtClean="0"/>
                        <a:t>الخشب 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AE" dirty="0" smtClean="0"/>
                        <a:t>مثال 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66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/>
              <a:t>تعريف الطاقة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ar-AE" dirty="0"/>
              <a:t>الطاقة هي الوجه الآخر للمادة </a:t>
            </a:r>
            <a:r>
              <a:rPr lang="ar-AE" dirty="0" smtClean="0"/>
              <a:t>وهي لا </a:t>
            </a:r>
            <a:r>
              <a:rPr lang="ar-AE" dirty="0"/>
              <a:t>تشغل حيزا في الفراغ ولكنها قادرة على التأثير في المواد .</a:t>
            </a:r>
            <a:endParaRPr lang="en-GB" dirty="0"/>
          </a:p>
          <a:p>
            <a:pPr marL="0" indent="0" algn="ctr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864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/>
              <a:t>ما هو تعريف الكيمياء الحيوية ؟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AE" dirty="0" smtClean="0"/>
              <a:t>إذا كان علم الكيمياء يدرس التفاعلات الكيميائية .</a:t>
            </a:r>
          </a:p>
          <a:p>
            <a:pPr algn="r" rtl="1"/>
            <a:r>
              <a:rPr lang="ar-AE" dirty="0" smtClean="0"/>
              <a:t>وإذا كان علم الأحياء يدرس الكائنات الحية .</a:t>
            </a:r>
          </a:p>
          <a:p>
            <a:pPr algn="r" rtl="1"/>
            <a:r>
              <a:rPr lang="ar-AE" dirty="0" smtClean="0"/>
              <a:t>فإن علم الكيمياء الحيوية يدرس ....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2209800" y="3657600"/>
            <a:ext cx="5943600" cy="2438400"/>
          </a:xfrm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2400" b="1" dirty="0" smtClean="0"/>
              <a:t>علم الكيمياء الحيوية هو العلم الذي يدرس التفاعلات الكيميائية في الكائنات الحية . 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426927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/>
              <a:t>أشكال الطاقة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 rtl="1">
              <a:buNone/>
            </a:pPr>
            <a:r>
              <a:rPr lang="ar-AE" b="1" dirty="0" smtClean="0"/>
              <a:t>1-الطاقة الميكانيكية : وتشمل : </a:t>
            </a:r>
          </a:p>
          <a:p>
            <a:pPr marL="0" indent="0" algn="just" rtl="1">
              <a:buNone/>
            </a:pPr>
            <a:r>
              <a:rPr lang="ar-AE" b="1" dirty="0" smtClean="0"/>
              <a:t>أ-طاقة </a:t>
            </a:r>
            <a:r>
              <a:rPr lang="ar-AE" b="1" dirty="0"/>
              <a:t>كامنة </a:t>
            </a:r>
            <a:r>
              <a:rPr lang="ar-AE" b="1" dirty="0" smtClean="0"/>
              <a:t>(طاقة الوضع) </a:t>
            </a:r>
            <a:r>
              <a:rPr lang="en-GB" b="1" dirty="0" smtClean="0"/>
              <a:t>Potential </a:t>
            </a:r>
            <a:r>
              <a:rPr lang="en-GB" b="1" dirty="0"/>
              <a:t>Energy</a:t>
            </a:r>
            <a:r>
              <a:rPr lang="ar-AE" b="1" dirty="0"/>
              <a:t>:</a:t>
            </a:r>
            <a:endParaRPr lang="en-GB" dirty="0"/>
          </a:p>
          <a:p>
            <a:pPr marL="0" indent="0" algn="just" rtl="1">
              <a:buNone/>
            </a:pPr>
            <a:r>
              <a:rPr lang="ar-AE" dirty="0"/>
              <a:t>الطاقة الكامنة هي التي تجعل </a:t>
            </a:r>
            <a:r>
              <a:rPr lang="ar-AE" dirty="0" smtClean="0"/>
              <a:t>الأجسام مستقرة </a:t>
            </a:r>
            <a:r>
              <a:rPr lang="ar-AE" dirty="0"/>
              <a:t>في </a:t>
            </a:r>
            <a:r>
              <a:rPr lang="ar-AE" dirty="0" smtClean="0"/>
              <a:t>أماكنها </a:t>
            </a:r>
            <a:r>
              <a:rPr lang="ar-AE" dirty="0"/>
              <a:t>،وتجعل أجزاء الجسم الواحد متصلة ببعضها </a:t>
            </a:r>
            <a:r>
              <a:rPr lang="ar-AE" dirty="0" smtClean="0"/>
              <a:t>.</a:t>
            </a:r>
            <a:endParaRPr lang="ar-AE" dirty="0"/>
          </a:p>
          <a:p>
            <a:pPr marL="0" indent="0" algn="just" rtl="1">
              <a:buNone/>
            </a:pPr>
            <a:r>
              <a:rPr lang="ar-AE" b="1" dirty="0"/>
              <a:t>ب</a:t>
            </a:r>
            <a:r>
              <a:rPr lang="ar-AE" b="1" dirty="0" smtClean="0"/>
              <a:t>-طاقة </a:t>
            </a:r>
            <a:r>
              <a:rPr lang="ar-AE" b="1" dirty="0"/>
              <a:t>حركة </a:t>
            </a:r>
            <a:r>
              <a:rPr lang="en-GB" b="1" dirty="0" smtClean="0"/>
              <a:t>Kinetic </a:t>
            </a:r>
            <a:r>
              <a:rPr lang="en-GB" b="1" dirty="0"/>
              <a:t>Energy</a:t>
            </a:r>
            <a:r>
              <a:rPr lang="ar-AE" b="1" dirty="0"/>
              <a:t>: </a:t>
            </a:r>
            <a:endParaRPr lang="en-GB" dirty="0"/>
          </a:p>
          <a:p>
            <a:pPr marL="0" indent="0" algn="just" rtl="1">
              <a:buNone/>
            </a:pPr>
            <a:r>
              <a:rPr lang="ar-AE" dirty="0"/>
              <a:t>الطاقة </a:t>
            </a:r>
            <a:r>
              <a:rPr lang="ar-AE" dirty="0" smtClean="0"/>
              <a:t>التي تحرك المواد .</a:t>
            </a:r>
            <a:endParaRPr lang="en-GB" dirty="0"/>
          </a:p>
          <a:p>
            <a:pPr algn="just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849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/>
              <a:t>الطاقة الكامنة وطاقة الحركة 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6" name="Content Placeholder 3" descr="C:\Users\Sumyah\Documents\KSU\term 2 year 1434-1435\Courses\PSY 368 biological Psychology\lectures\1\pend.gif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150" y="2858293"/>
            <a:ext cx="3600000" cy="3600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934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أشكال الطاقة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  <a:ln w="12700">
            <a:solidFill>
              <a:schemeClr val="tx2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AE" b="1" dirty="0" smtClean="0"/>
              <a:t>2- </a:t>
            </a:r>
            <a:r>
              <a:rPr lang="ar-AE" b="1" dirty="0"/>
              <a:t>طاقة حرارية </a:t>
            </a:r>
            <a:r>
              <a:rPr lang="en-GB" b="1" dirty="0"/>
              <a:t>Heat Energy </a:t>
            </a:r>
            <a:endParaRPr lang="en-GB" dirty="0"/>
          </a:p>
          <a:p>
            <a:pPr marL="0" indent="0" algn="just" rtl="1">
              <a:buNone/>
            </a:pPr>
            <a:r>
              <a:rPr lang="ar-AE" dirty="0"/>
              <a:t>الطاقة الحرارية هي محصلة ما يوجد بين الجزيئات من طاقة حركة وطاقة وضع </a:t>
            </a:r>
            <a:r>
              <a:rPr lang="ar-AE" dirty="0" smtClean="0"/>
              <a:t>.</a:t>
            </a:r>
          </a:p>
          <a:p>
            <a:pPr marL="0" indent="0" algn="just" rtl="1">
              <a:buNone/>
            </a:pPr>
            <a:endParaRPr lang="ar-AE" dirty="0" smtClean="0"/>
          </a:p>
          <a:p>
            <a:pPr marL="0" indent="0" algn="just" rtl="1">
              <a:buNone/>
            </a:pPr>
            <a:r>
              <a:rPr lang="ar-AE" dirty="0" smtClean="0"/>
              <a:t>متى تزداد درجة حرارة المادة ؟</a:t>
            </a:r>
          </a:p>
          <a:p>
            <a:pPr marL="0" indent="0" algn="just" rtl="1">
              <a:buNone/>
            </a:pPr>
            <a:r>
              <a:rPr lang="ar-AE" dirty="0" smtClean="0"/>
              <a:t> </a:t>
            </a:r>
            <a:r>
              <a:rPr lang="ar-AE" dirty="0"/>
              <a:t>تزداد درجة حرارة المادة كلما زادت قوة طاقة الحركة والوضع .</a:t>
            </a:r>
            <a:endParaRPr lang="en-GB" dirty="0"/>
          </a:p>
          <a:p>
            <a:pPr algn="just" rtl="1"/>
            <a:endParaRPr lang="ar-AE" dirty="0" smtClean="0"/>
          </a:p>
          <a:p>
            <a:pPr algn="just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0510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أشكال الطاقة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  <a:ln w="12700">
            <a:solidFill>
              <a:schemeClr val="tx2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just" rtl="1"/>
            <a:r>
              <a:rPr lang="ar-SA" b="1" dirty="0" smtClean="0"/>
              <a:t>ما أضرار ارتفاع درجة الحرارة على خلايا جسم الإنسان ؟</a:t>
            </a:r>
            <a:endParaRPr lang="ar-AE" b="1" dirty="0" smtClean="0"/>
          </a:p>
          <a:p>
            <a:pPr algn="just" rtl="1"/>
            <a:r>
              <a:rPr lang="ar-AE" b="1" dirty="0" smtClean="0"/>
              <a:t>أرتفاع درجة الحرارة الخارجي كالتعرض المباشر للشمس قد يؤدي لاحتراق الجلد أو للإصابة بضربات الشمس.</a:t>
            </a:r>
          </a:p>
          <a:p>
            <a:pPr algn="just" rtl="1"/>
            <a:r>
              <a:rPr lang="ar-AE" b="1" dirty="0" smtClean="0"/>
              <a:t>الحرارة الداخلية : في حال ارتفاع درجة حرارة الجسم عن 41 درجة سلسيوس يفقد الجسم القدرة على تنظيم درجة حرارته ،ويؤدي ذلك إلى وفاة الإنسان بسبب توقف قدرة الخلايا عن العمل .</a:t>
            </a:r>
          </a:p>
          <a:p>
            <a:pPr algn="just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335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أشكال الطاقة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  <a:ln w="12700">
            <a:solidFill>
              <a:schemeClr val="tx2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AE" b="1" dirty="0" smtClean="0"/>
              <a:t>3-طاقة </a:t>
            </a:r>
            <a:r>
              <a:rPr lang="ar-AE" b="1" dirty="0"/>
              <a:t>كيميائية </a:t>
            </a:r>
            <a:r>
              <a:rPr lang="en-GB" b="1" dirty="0"/>
              <a:t>Chemical Energy  </a:t>
            </a:r>
            <a:r>
              <a:rPr lang="ar-AE" b="1" dirty="0"/>
              <a:t> :</a:t>
            </a:r>
            <a:endParaRPr lang="en-GB" dirty="0"/>
          </a:p>
          <a:p>
            <a:pPr marL="0" indent="0" algn="just" rtl="1">
              <a:buNone/>
            </a:pPr>
            <a:r>
              <a:rPr lang="ar-AE" dirty="0"/>
              <a:t>الطاقة الكيميائية هي حصيلة ما يوجد بين المواد المختلفة من طاقة كامنة ،هذه الطاقة تجعل الأجزاء الدقيقة من المادة تتجاذب مع بعضها مما يؤدي لحدوث تفاعلات كيميائية فيما بينها </a:t>
            </a:r>
            <a:r>
              <a:rPr lang="ar-AE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868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أشكال الطاقة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  <a:ln w="12700">
            <a:solidFill>
              <a:schemeClr val="tx2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just" rtl="1"/>
            <a:r>
              <a:rPr lang="ar-SA" b="1" dirty="0"/>
              <a:t>أمثلة لدور الطاقة الكيميائية في جسم الإنسان </a:t>
            </a:r>
            <a:r>
              <a:rPr lang="ar-SA" b="1" dirty="0" smtClean="0"/>
              <a:t>:</a:t>
            </a:r>
            <a:endParaRPr lang="ar-AE" b="1" dirty="0" smtClean="0"/>
          </a:p>
          <a:p>
            <a:pPr algn="just" rtl="1">
              <a:buFontTx/>
              <a:buChar char="-"/>
            </a:pPr>
            <a:r>
              <a:rPr lang="ar-AE" dirty="0" smtClean="0"/>
              <a:t>الخلايا تحتوي على عناصر مثل الكالسيوم والبوتاسيوم والصوديوم .. ،وهذه المعادن تتجاذب وتتنافر بشحنها الموجبة والسالبة لتعطي الطاقة لعمل خلايا الجسم .</a:t>
            </a:r>
          </a:p>
          <a:p>
            <a:pPr algn="just" rtl="1">
              <a:buFontTx/>
              <a:buChar char="-"/>
            </a:pPr>
            <a:r>
              <a:rPr lang="ar-AE" dirty="0" smtClean="0"/>
              <a:t>الأغذية التي يتناولها الإنسان عبارة عن مواد كيميائية يحولها الجسم لأشكال أخرى من الطاقة مثل الطاقة الحرارية .</a:t>
            </a:r>
          </a:p>
          <a:p>
            <a:pPr marL="0" indent="0" algn="just" rtl="1">
              <a:buNone/>
            </a:pPr>
            <a:endParaRPr lang="ar-AE" dirty="0" smtClean="0"/>
          </a:p>
        </p:txBody>
      </p:sp>
    </p:spTree>
    <p:extLst>
      <p:ext uri="{BB962C8B-B14F-4D97-AF65-F5344CB8AC3E}">
        <p14:creationId xmlns:p14="http://schemas.microsoft.com/office/powerpoint/2010/main" val="1948684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أشكال الطاقة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  <a:ln w="12700">
            <a:solidFill>
              <a:schemeClr val="tx2">
                <a:lumMod val="20000"/>
                <a:lumOff val="80000"/>
              </a:schemeClr>
            </a:solidFill>
          </a:ln>
        </p:spPr>
        <p:txBody>
          <a:bodyPr>
            <a:normAutofit lnSpcReduction="10000"/>
          </a:bodyPr>
          <a:lstStyle/>
          <a:p>
            <a:pPr marL="0" indent="0" algn="just" rtl="1">
              <a:buNone/>
            </a:pPr>
            <a:endParaRPr lang="ar-AE" dirty="0" smtClean="0"/>
          </a:p>
          <a:p>
            <a:pPr marL="0" indent="0" algn="just" rtl="1">
              <a:buNone/>
            </a:pPr>
            <a:r>
              <a:rPr lang="ar-AE" b="1" dirty="0" smtClean="0"/>
              <a:t>4-طاقة </a:t>
            </a:r>
            <a:r>
              <a:rPr lang="ar-AE" b="1" dirty="0"/>
              <a:t>كهربائية </a:t>
            </a:r>
            <a:r>
              <a:rPr lang="fr-FR" b="1" dirty="0"/>
              <a:t>Electric</a:t>
            </a:r>
            <a:r>
              <a:rPr lang="en-GB" b="1" dirty="0"/>
              <a:t>a</a:t>
            </a:r>
            <a:r>
              <a:rPr lang="fr-FR" b="1" dirty="0"/>
              <a:t>l </a:t>
            </a:r>
            <a:r>
              <a:rPr lang="fr-FR" b="1" dirty="0" err="1"/>
              <a:t>Energy</a:t>
            </a:r>
            <a:r>
              <a:rPr lang="fr-FR" b="1" dirty="0"/>
              <a:t> </a:t>
            </a:r>
            <a:r>
              <a:rPr lang="ar-AE" b="1" dirty="0"/>
              <a:t> :</a:t>
            </a:r>
            <a:endParaRPr lang="en-GB" b="1" dirty="0"/>
          </a:p>
          <a:p>
            <a:pPr marL="0" indent="0" algn="just" rtl="1">
              <a:buNone/>
            </a:pPr>
            <a:r>
              <a:rPr lang="ar-AE" dirty="0"/>
              <a:t>الطاقة الكهربائية هي انتقال التيار الكهربائي خلال المواد التي لا تقاوم انتقاله </a:t>
            </a:r>
            <a:r>
              <a:rPr lang="ar-AE" dirty="0" smtClean="0"/>
              <a:t>.</a:t>
            </a:r>
          </a:p>
          <a:p>
            <a:pPr marL="0" indent="0" algn="just" rtl="1">
              <a:buNone/>
            </a:pPr>
            <a:r>
              <a:rPr lang="ar-AE" dirty="0" smtClean="0"/>
              <a:t>من أمثلة المواد الموصلة للتيار الكهربائي : النحاس .</a:t>
            </a:r>
          </a:p>
          <a:p>
            <a:pPr marL="0" indent="0" algn="just" rtl="1">
              <a:buNone/>
            </a:pPr>
            <a:endParaRPr lang="ar-AE" dirty="0"/>
          </a:p>
          <a:p>
            <a:pPr marL="0" indent="0" algn="just" rtl="1">
              <a:buNone/>
            </a:pPr>
            <a:r>
              <a:rPr lang="ar-AE" dirty="0" smtClean="0"/>
              <a:t>ما هي وحدة قياس الطاقة الكهربائية ؟</a:t>
            </a:r>
          </a:p>
          <a:p>
            <a:pPr marL="0" indent="0" algn="just" rtl="1">
              <a:buNone/>
            </a:pPr>
            <a:r>
              <a:rPr lang="ar-AE" dirty="0" smtClean="0"/>
              <a:t>وحدة قياس الطاقة الكهربائية هي الفولت .</a:t>
            </a:r>
            <a:endParaRPr lang="en-GB" dirty="0"/>
          </a:p>
          <a:p>
            <a:pPr marL="0" indent="0" algn="just" rtl="1">
              <a:buNone/>
            </a:pPr>
            <a:endParaRPr lang="ar-AE" dirty="0" smtClean="0"/>
          </a:p>
        </p:txBody>
      </p:sp>
    </p:spTree>
    <p:extLst>
      <p:ext uri="{BB962C8B-B14F-4D97-AF65-F5344CB8AC3E}">
        <p14:creationId xmlns:p14="http://schemas.microsoft.com/office/powerpoint/2010/main" val="3650106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أشكال الطاقة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  <a:ln w="12700">
            <a:solidFill>
              <a:schemeClr val="tx2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algn="just" rtl="1"/>
            <a:r>
              <a:rPr lang="ar-SA" b="1" u="sng" dirty="0"/>
              <a:t>الطاقة الكهربائية وخلايا جسم الإنسان </a:t>
            </a:r>
            <a:r>
              <a:rPr lang="ar-SA" b="1" u="sng" dirty="0" smtClean="0"/>
              <a:t>:</a:t>
            </a:r>
            <a:endParaRPr lang="ar-AE" b="1" u="sng" dirty="0" smtClean="0"/>
          </a:p>
          <a:p>
            <a:pPr algn="just" rtl="1"/>
            <a:r>
              <a:rPr lang="ar-AE" b="1" dirty="0" smtClean="0"/>
              <a:t>يحتوي جسم الإنسان على قدر معين من الطاقة الكهربائية في خلاياه العصبية . وهذه الطاقة ضرورية لنقل الإشارات الحسية والحركية . ولكن إذا زادت الطاقة الكهربائية أو نقصت فإن ذلك يسبب خلل عمل الجهاز العصبي .</a:t>
            </a:r>
          </a:p>
          <a:p>
            <a:pPr marL="0" indent="0" algn="just" rtl="1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1115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أشكال الطاقة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  <a:ln w="12700">
            <a:solidFill>
              <a:schemeClr val="tx2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marL="0" indent="0" algn="just" rtl="1">
              <a:buNone/>
            </a:pPr>
            <a:endParaRPr lang="ar-AE" dirty="0" smtClean="0"/>
          </a:p>
          <a:p>
            <a:pPr marL="0" indent="0" algn="just" rtl="1">
              <a:buNone/>
            </a:pPr>
            <a:r>
              <a:rPr lang="ar-AE" dirty="0" smtClean="0"/>
              <a:t>5</a:t>
            </a:r>
            <a:r>
              <a:rPr lang="ar-AE" b="1" dirty="0" smtClean="0"/>
              <a:t>-طاقة </a:t>
            </a:r>
            <a:r>
              <a:rPr lang="ar-AE" b="1" dirty="0"/>
              <a:t>ضوئية </a:t>
            </a:r>
            <a:r>
              <a:rPr lang="en-GB" b="1" dirty="0"/>
              <a:t>Light Energy </a:t>
            </a:r>
            <a:r>
              <a:rPr lang="ar-AE" b="1" dirty="0"/>
              <a:t> :</a:t>
            </a:r>
            <a:endParaRPr lang="en-GB" b="1" dirty="0"/>
          </a:p>
          <a:p>
            <a:pPr marL="0" indent="0" algn="just" rtl="1">
              <a:buNone/>
            </a:pPr>
            <a:r>
              <a:rPr lang="ar-AE" dirty="0"/>
              <a:t>الطاقة الضوئية هي طاقة حرة لا ترتبط بجزيئات محددة </a:t>
            </a:r>
            <a:r>
              <a:rPr lang="ar-AE" dirty="0" smtClean="0"/>
              <a:t>. ولا يكون لها كتلة عندما تكون ثابتة .</a:t>
            </a:r>
          </a:p>
          <a:p>
            <a:pPr marL="0" indent="0" algn="just" rtl="1">
              <a:buNone/>
            </a:pPr>
            <a:endParaRPr lang="ar-AE" dirty="0" smtClean="0"/>
          </a:p>
          <a:p>
            <a:pPr marL="0" indent="0" algn="just" rtl="1">
              <a:buNone/>
            </a:pPr>
            <a:r>
              <a:rPr lang="ar-AE" dirty="0" smtClean="0"/>
              <a:t>ما هي وحدة قياس الطاقة الضوئية ؟</a:t>
            </a:r>
          </a:p>
          <a:p>
            <a:pPr marL="0" indent="0" algn="just" rtl="1">
              <a:buNone/>
            </a:pPr>
            <a:r>
              <a:rPr lang="ar-AE" dirty="0" smtClean="0"/>
              <a:t>وحدة قياس الطاقة الضوئية هي الفوتونات .</a:t>
            </a:r>
            <a:endParaRPr lang="en-GB" dirty="0"/>
          </a:p>
          <a:p>
            <a:pPr algn="just" rtl="1"/>
            <a:endParaRPr lang="ar-AE" dirty="0" smtClean="0"/>
          </a:p>
          <a:p>
            <a:pPr algn="just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8684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أشكال الطاقة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  <a:ln w="12700">
            <a:solidFill>
              <a:schemeClr val="tx2">
                <a:lumMod val="20000"/>
                <a:lumOff val="80000"/>
              </a:schemeClr>
            </a:solidFill>
          </a:ln>
        </p:spPr>
        <p:txBody>
          <a:bodyPr>
            <a:normAutofit lnSpcReduction="10000"/>
          </a:bodyPr>
          <a:lstStyle/>
          <a:p>
            <a:pPr algn="just" rtl="1"/>
            <a:r>
              <a:rPr lang="ar-SA" b="1" dirty="0"/>
              <a:t>ما هي التأثيرات النفسية والجسمية للضوء على الإنسان </a:t>
            </a:r>
            <a:r>
              <a:rPr lang="ar-SA" b="1" dirty="0" smtClean="0"/>
              <a:t>؟</a:t>
            </a:r>
            <a:endParaRPr lang="ar-AE" b="1" dirty="0" smtClean="0"/>
          </a:p>
          <a:p>
            <a:pPr algn="just" rtl="1"/>
            <a:r>
              <a:rPr lang="ar-AE" dirty="0" smtClean="0"/>
              <a:t>عندما يصاب الرضيع بمرض جاونديس </a:t>
            </a:r>
            <a:r>
              <a:rPr lang="en-GB" dirty="0" smtClean="0"/>
              <a:t>Jaundice </a:t>
            </a:r>
            <a:r>
              <a:rPr lang="ar-AE" dirty="0" smtClean="0"/>
              <a:t> نتيجة ضعف كريات الدم الحمراء ونشوء مادة برتقالية تتراكم تحت الجلد فيظهر الاصفرار على الطفل ؛ يستخدم ضوء بموجات معينة لتحويل المادة البرتقالية لمواد أخرى يمكن للجسم التخلص منها .</a:t>
            </a:r>
          </a:p>
          <a:p>
            <a:pPr algn="just" rtl="1"/>
            <a:r>
              <a:rPr lang="ar-AE" dirty="0" smtClean="0"/>
              <a:t>في المناطق التي تغيب عنها الشمس أشهرا طويلة تتعرض نسب كبيرة من الناس للاكتئاب . و تستخدم صناديق الضوء الصناعي لعلاج الاكتئاب .</a:t>
            </a:r>
            <a:endParaRPr lang="en-GB" dirty="0"/>
          </a:p>
          <a:p>
            <a:pPr algn="just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84608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/>
              <a:t>ما هي موضوعات الكيمياء الحيوية ؟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AE" dirty="0" smtClean="0"/>
              <a:t>المواد الموجودة داخل جسم الكائن الحي ،مثل : البروتينات والدهون والكربوهيدرات.</a:t>
            </a:r>
          </a:p>
          <a:p>
            <a:pPr algn="r" rtl="1"/>
            <a:r>
              <a:rPr lang="ar-AE" dirty="0" smtClean="0"/>
              <a:t>التفاعلات الكيميائية داخل جسم الكائن الحي ،مثل : عملية تمثيل الغذاء .</a:t>
            </a:r>
          </a:p>
          <a:p>
            <a:pPr algn="r" rtl="1"/>
            <a:r>
              <a:rPr lang="ar-AE" dirty="0" smtClean="0"/>
              <a:t>نتائج التفاعلات الكيميائية في جسم الكائن الحي، مثل الأورام .</a:t>
            </a:r>
          </a:p>
          <a:p>
            <a:pPr algn="r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084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أشكال الطاقة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  <a:ln w="12700">
            <a:solidFill>
              <a:schemeClr val="tx2">
                <a:lumMod val="20000"/>
                <a:lumOff val="80000"/>
              </a:schemeClr>
            </a:solidFill>
          </a:ln>
        </p:spPr>
        <p:txBody>
          <a:bodyPr/>
          <a:lstStyle/>
          <a:p>
            <a:pPr marL="0" indent="0" algn="just" rtl="1">
              <a:buNone/>
            </a:pPr>
            <a:r>
              <a:rPr lang="ar-AE" dirty="0" smtClean="0"/>
              <a:t>6</a:t>
            </a:r>
            <a:r>
              <a:rPr lang="ar-AE" b="1" dirty="0" smtClean="0"/>
              <a:t>-طاقة </a:t>
            </a:r>
            <a:r>
              <a:rPr lang="ar-AE" b="1" dirty="0"/>
              <a:t>الصوت </a:t>
            </a:r>
            <a:r>
              <a:rPr lang="fr-FR" b="1" dirty="0"/>
              <a:t>Sound </a:t>
            </a:r>
            <a:r>
              <a:rPr lang="fr-FR" b="1" dirty="0" err="1"/>
              <a:t>Energy</a:t>
            </a:r>
            <a:r>
              <a:rPr lang="fr-FR" b="1" dirty="0"/>
              <a:t> </a:t>
            </a:r>
            <a:r>
              <a:rPr lang="ar-AE" b="1" dirty="0"/>
              <a:t>  :</a:t>
            </a:r>
            <a:endParaRPr lang="en-GB" b="1" dirty="0"/>
          </a:p>
          <a:p>
            <a:pPr marL="0" indent="0" algn="just" rtl="1">
              <a:buNone/>
            </a:pPr>
            <a:r>
              <a:rPr lang="ar-AE" dirty="0"/>
              <a:t>طاقة الصوت هي محصلة تغير الطاقة الكامنة وطاقة الحركة في المادة بحيث تتشكل ذبذبات نستطيع سماعها </a:t>
            </a:r>
            <a:r>
              <a:rPr lang="ar-AE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051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أشكال الطاقة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  <a:ln w="12700">
            <a:solidFill>
              <a:schemeClr val="tx2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SA" b="1" dirty="0"/>
              <a:t>أمثلة على مدى تأثير الطاقة الصوتية في البيئة المحيطة وعلى الإنسان :</a:t>
            </a:r>
            <a:endParaRPr lang="en-GB" b="1" dirty="0"/>
          </a:p>
          <a:p>
            <a:pPr marL="0" indent="0" rtl="1">
              <a:buNone/>
            </a:pPr>
            <a:endParaRPr lang="ar-AE" dirty="0" smtClean="0"/>
          </a:p>
          <a:p>
            <a:pPr marL="0" indent="0" algn="just" rtl="1">
              <a:buNone/>
            </a:pPr>
            <a:r>
              <a:rPr lang="ar-SA" b="1" dirty="0" smtClean="0"/>
              <a:t>استخدام </a:t>
            </a:r>
            <a:r>
              <a:rPr lang="ar-SA" b="1" dirty="0"/>
              <a:t>الطاقة الصوتية في المجال الطبي :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99986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أشكال الطاقة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  <a:ln w="12700">
            <a:solidFill>
              <a:schemeClr val="tx2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SA" b="1" u="sng" dirty="0"/>
              <a:t>أمثلة على مدى تأثير الطاقة الصوتية في البيئة المحيطة وعلى الإنسان </a:t>
            </a:r>
            <a:r>
              <a:rPr lang="ar-SA" b="1" u="sng" dirty="0" smtClean="0"/>
              <a:t>:</a:t>
            </a:r>
            <a:endParaRPr lang="ar-AE" b="1" u="sng" dirty="0" smtClean="0"/>
          </a:p>
          <a:p>
            <a:pPr algn="just" rtl="1"/>
            <a:r>
              <a:rPr lang="ar-AE" dirty="0"/>
              <a:t>لا نستطيع سماع الصوت إذا كان أقل من 20 ذبذبة في الثانية .</a:t>
            </a:r>
            <a:endParaRPr lang="en-GB" dirty="0"/>
          </a:p>
          <a:p>
            <a:pPr algn="just" rtl="1"/>
            <a:r>
              <a:rPr lang="ar-AE" dirty="0"/>
              <a:t>ولا نستطيع سماع الصوت إذا كان أعلى من 20000 ذبذبة في الثانية .</a:t>
            </a:r>
            <a:endParaRPr lang="en-GB" dirty="0"/>
          </a:p>
          <a:p>
            <a:pPr algn="just" rtl="1"/>
            <a:r>
              <a:rPr lang="ar-AE" dirty="0"/>
              <a:t>الصوت القوي يسبب تمزق الأغشية وتكسر الزجاج .</a:t>
            </a:r>
            <a:endParaRPr lang="en-GB" dirty="0"/>
          </a:p>
          <a:p>
            <a:pPr algn="just" rtl="1"/>
            <a:r>
              <a:rPr lang="ar-AE" dirty="0"/>
              <a:t>الصوت القوي يسبب ارتفاع ضغط الدم .</a:t>
            </a:r>
            <a:endParaRPr lang="en-GB" dirty="0"/>
          </a:p>
          <a:p>
            <a:pPr marL="0" indent="0" algn="just" rtl="1">
              <a:buNone/>
            </a:pPr>
            <a:endParaRPr lang="en-GB" b="1" dirty="0"/>
          </a:p>
          <a:p>
            <a:pPr marL="0" indent="0" algn="just" rtl="1">
              <a:buNone/>
            </a:pPr>
            <a:endParaRPr lang="ar-AE" dirty="0" smtClean="0"/>
          </a:p>
        </p:txBody>
      </p:sp>
    </p:spTree>
    <p:extLst>
      <p:ext uri="{BB962C8B-B14F-4D97-AF65-F5344CB8AC3E}">
        <p14:creationId xmlns:p14="http://schemas.microsoft.com/office/powerpoint/2010/main" val="318619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أشكال الطاقة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  <a:ln w="12700">
            <a:solidFill>
              <a:schemeClr val="tx2">
                <a:lumMod val="20000"/>
                <a:lumOff val="80000"/>
              </a:schemeClr>
            </a:solidFill>
          </a:ln>
        </p:spPr>
        <p:txBody>
          <a:bodyPr>
            <a:normAutofit/>
          </a:bodyPr>
          <a:lstStyle/>
          <a:p>
            <a:pPr marL="0" indent="0" algn="just" rtl="1">
              <a:buNone/>
            </a:pPr>
            <a:r>
              <a:rPr lang="ar-SA" b="1" u="sng" dirty="0" smtClean="0"/>
              <a:t>استخدام </a:t>
            </a:r>
            <a:r>
              <a:rPr lang="ar-SA" b="1" u="sng" dirty="0"/>
              <a:t>الطاقة الصوتية في المجال الطبي </a:t>
            </a:r>
            <a:r>
              <a:rPr lang="ar-SA" b="1" u="sng" dirty="0" smtClean="0"/>
              <a:t>:</a:t>
            </a:r>
            <a:endParaRPr lang="ar-AE" b="1" u="sng" dirty="0" smtClean="0"/>
          </a:p>
          <a:p>
            <a:pPr algn="just" rtl="1"/>
            <a:r>
              <a:rPr lang="ar-AE" dirty="0"/>
              <a:t>تستخدم الذبذبات الصوتية العالية لعمل الأشعة فوق الصوتية حيث يمكنها اختراق طبقات الجلد والوصول للأحشاء .</a:t>
            </a:r>
            <a:endParaRPr lang="en-GB" dirty="0"/>
          </a:p>
          <a:p>
            <a:pPr algn="just" rtl="1"/>
            <a:r>
              <a:rPr lang="ar-AE" dirty="0"/>
              <a:t>تستخدم الذبذبات الصوتية العالية لاستئصال أجزاء من الأعضاء مثل استئصال جزء من الكبد .</a:t>
            </a:r>
            <a:endParaRPr lang="en-GB" dirty="0"/>
          </a:p>
          <a:p>
            <a:pPr algn="just" rtl="1"/>
            <a:r>
              <a:rPr lang="ar-AE" dirty="0"/>
              <a:t>تستخدم الذبذبات الصوتية العالية في تعقيم الأدوات .</a:t>
            </a:r>
            <a:endParaRPr lang="en-GB" dirty="0"/>
          </a:p>
          <a:p>
            <a:pPr marL="0" indent="0" algn="just" rtl="1"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00178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أشكال الطاقة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  <a:ln w="12700">
            <a:solidFill>
              <a:schemeClr val="tx2">
                <a:lumMod val="20000"/>
                <a:lumOff val="80000"/>
              </a:schemeClr>
            </a:solidFill>
          </a:ln>
        </p:spPr>
        <p:txBody>
          <a:bodyPr>
            <a:normAutofit fontScale="92500"/>
          </a:bodyPr>
          <a:lstStyle/>
          <a:p>
            <a:pPr marL="0" indent="0" algn="just" rtl="1">
              <a:buNone/>
            </a:pPr>
            <a:r>
              <a:rPr lang="ar-AE" b="1" dirty="0" smtClean="0"/>
              <a:t>7-طاقة </a:t>
            </a:r>
            <a:r>
              <a:rPr lang="ar-AE" b="1" dirty="0"/>
              <a:t>نووية </a:t>
            </a:r>
            <a:r>
              <a:rPr lang="en-GB" b="1" dirty="0"/>
              <a:t>Nuclear Energy </a:t>
            </a:r>
            <a:r>
              <a:rPr lang="ar-AE" b="1" dirty="0"/>
              <a:t> :</a:t>
            </a:r>
            <a:endParaRPr lang="en-GB" dirty="0"/>
          </a:p>
          <a:p>
            <a:pPr marL="0" indent="0" algn="just" rtl="1">
              <a:buNone/>
            </a:pPr>
            <a:r>
              <a:rPr lang="ar-AE" dirty="0"/>
              <a:t>الطاقة النووية تنتج نتيجة انقسام النواة داخل الذرة ،وهذا ينتج طاقة كبيرة جدا </a:t>
            </a:r>
            <a:r>
              <a:rPr lang="ar-AE" dirty="0" smtClean="0"/>
              <a:t>.</a:t>
            </a:r>
          </a:p>
          <a:p>
            <a:pPr marL="0" indent="0" algn="just" rtl="1">
              <a:buNone/>
            </a:pPr>
            <a:endParaRPr lang="ar-AE" dirty="0"/>
          </a:p>
          <a:p>
            <a:pPr marL="0" indent="0" algn="just" rtl="1">
              <a:buNone/>
            </a:pPr>
            <a:r>
              <a:rPr lang="ar-SA" b="1" dirty="0"/>
              <a:t>أضرار الطاقة النووية </a:t>
            </a:r>
            <a:r>
              <a:rPr lang="ar-SA" b="1" dirty="0" smtClean="0"/>
              <a:t>:</a:t>
            </a:r>
            <a:endParaRPr lang="ar-AE" b="1" dirty="0" smtClean="0"/>
          </a:p>
          <a:p>
            <a:pPr algn="just" rtl="1"/>
            <a:r>
              <a:rPr lang="ar-AE" dirty="0"/>
              <a:t>ضعف كريات الدم الحمراء وازدياد خطر الإصابة بسرطان </a:t>
            </a:r>
            <a:r>
              <a:rPr lang="ar-AE" dirty="0" smtClean="0"/>
              <a:t>الدم.</a:t>
            </a:r>
            <a:endParaRPr lang="en-GB" dirty="0"/>
          </a:p>
          <a:p>
            <a:pPr algn="just" rtl="1"/>
            <a:r>
              <a:rPr lang="ar-AE" dirty="0"/>
              <a:t>يقتل الخلايا العصبية في الدماغ ،وقد يسبب الصرع .</a:t>
            </a:r>
            <a:endParaRPr lang="en-GB" dirty="0"/>
          </a:p>
          <a:p>
            <a:pPr algn="just" rtl="1"/>
            <a:r>
              <a:rPr lang="ar-AE" dirty="0"/>
              <a:t>الغدة الدرقية قد تتلف بالكامل بسبب الإشعاع .</a:t>
            </a:r>
            <a:endParaRPr lang="en-GB" dirty="0"/>
          </a:p>
          <a:p>
            <a:pPr marL="0" indent="0" algn="just" rtl="1">
              <a:buNone/>
            </a:pPr>
            <a:endParaRPr lang="en-GB" b="1" dirty="0"/>
          </a:p>
          <a:p>
            <a:pPr marL="0" indent="0" algn="just" rtl="1">
              <a:buNone/>
            </a:pPr>
            <a:endParaRPr lang="en-GB" dirty="0"/>
          </a:p>
          <a:p>
            <a:pPr algn="just" rt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669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>
                <a:solidFill>
                  <a:schemeClr val="tx2"/>
                </a:solidFill>
              </a:rPr>
              <a:t>قانون حفظ الطاقة </a:t>
            </a:r>
            <a:endParaRPr lang="en-GB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  <a:ln w="12700">
            <a:solidFill>
              <a:schemeClr val="tx2">
                <a:lumMod val="20000"/>
                <a:lumOff val="80000"/>
              </a:schemeClr>
            </a:solidFill>
          </a:ln>
        </p:spPr>
        <p:txBody>
          <a:bodyPr/>
          <a:lstStyle/>
          <a:p>
            <a:pPr marL="0" indent="0" algn="just" rtl="1">
              <a:buNone/>
            </a:pPr>
            <a:r>
              <a:rPr lang="ar-AE" b="1" u="sng" dirty="0"/>
              <a:t>قانون حفظ الطاقة :</a:t>
            </a:r>
            <a:endParaRPr lang="en-GB" u="sng" dirty="0"/>
          </a:p>
          <a:p>
            <a:pPr marL="0" indent="0" algn="just" rtl="1">
              <a:buNone/>
            </a:pPr>
            <a:r>
              <a:rPr lang="ar-AE" dirty="0"/>
              <a:t>الطاقة في النظام لا تفنى ولا تستحدث وإنما تتحول من شكل لآخر من أشكال الطاقة </a:t>
            </a:r>
            <a:r>
              <a:rPr lang="ar-AE" dirty="0" smtClean="0"/>
              <a:t>.</a:t>
            </a:r>
          </a:p>
          <a:p>
            <a:pPr marL="0" indent="0" algn="just" rtl="1">
              <a:buNone/>
            </a:pPr>
            <a:endParaRPr lang="ar-AE" dirty="0"/>
          </a:p>
          <a:p>
            <a:pPr marL="0" indent="0" algn="just" rtl="1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0510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AE" dirty="0" smtClean="0"/>
              <a:t>هل العبارات التالية صحيحة أم خاطئة ؟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lvl="0" indent="-514350" algn="r" rtl="1">
              <a:buFont typeface="+mj-lt"/>
              <a:buAutoNum type="arabicPeriod"/>
            </a:pPr>
            <a:r>
              <a:rPr lang="ar-SA" sz="3000" b="1" dirty="0" smtClean="0"/>
              <a:t>أهم </a:t>
            </a:r>
            <a:r>
              <a:rPr lang="ar-SA" sz="3000" b="1" dirty="0"/>
              <a:t>ما يميز علم الكيمياء تجاهله للصلة المتبادلة التي تربط فيما بين المادة والطاقة وبشكل تجريبي (</a:t>
            </a:r>
            <a:r>
              <a:rPr lang="ar-AE" sz="3000" b="1" dirty="0"/>
              <a:t>.........</a:t>
            </a:r>
            <a:r>
              <a:rPr lang="ar-SA" sz="3000" b="1" dirty="0" smtClean="0"/>
              <a:t>).</a:t>
            </a:r>
            <a:endParaRPr lang="en-US" sz="3000" dirty="0" smtClean="0"/>
          </a:p>
          <a:p>
            <a:pPr marL="514350" lvl="0" indent="-514350" algn="r" rtl="1">
              <a:buFont typeface="+mj-lt"/>
              <a:buAutoNum type="arabicPeriod"/>
            </a:pPr>
            <a:r>
              <a:rPr lang="ar-SA" sz="3000" b="1" dirty="0" smtClean="0"/>
              <a:t>الحرارة والطاقة عبارة عن وجهتين لعملة واحدة (</a:t>
            </a:r>
            <a:r>
              <a:rPr lang="ar-AE" sz="3000" b="1" dirty="0" smtClean="0"/>
              <a:t>.........</a:t>
            </a:r>
            <a:r>
              <a:rPr lang="ar-SA" sz="3000" b="1" dirty="0" smtClean="0"/>
              <a:t>).</a:t>
            </a:r>
            <a:endParaRPr lang="en-US" sz="3000" dirty="0" smtClean="0"/>
          </a:p>
          <a:p>
            <a:pPr marL="514350" lvl="0" indent="-514350" algn="r" rtl="1">
              <a:buFont typeface="+mj-lt"/>
              <a:buAutoNum type="arabicPeriod"/>
            </a:pPr>
            <a:r>
              <a:rPr lang="ar-SA" sz="3000" b="1" dirty="0" smtClean="0"/>
              <a:t>تقسم </a:t>
            </a:r>
            <a:r>
              <a:rPr lang="ar-SA" sz="3000" b="1" dirty="0"/>
              <a:t>خواص المادة إلى ثلاثة أقسام رئيسية هي الخواص الكيميائية، والخواص الفيزيائية، والخواص </a:t>
            </a:r>
            <a:r>
              <a:rPr lang="ar-AE" sz="3000" b="1" dirty="0"/>
              <a:t>الغازية </a:t>
            </a:r>
            <a:r>
              <a:rPr lang="ar-SA" sz="3000" b="1" dirty="0"/>
              <a:t>(</a:t>
            </a:r>
            <a:r>
              <a:rPr lang="ar-AE" sz="3000" b="1" dirty="0"/>
              <a:t>...........</a:t>
            </a:r>
            <a:r>
              <a:rPr lang="ar-SA" sz="3000" b="1" dirty="0"/>
              <a:t>).</a:t>
            </a:r>
            <a:endParaRPr lang="en-US" sz="3000" dirty="0"/>
          </a:p>
          <a:p>
            <a:pPr marL="514350" lvl="0" indent="-514350" algn="r" rtl="1">
              <a:buFont typeface="+mj-lt"/>
              <a:buAutoNum type="arabicPeriod"/>
            </a:pPr>
            <a:r>
              <a:rPr lang="ar-SA" sz="3000" b="1" dirty="0" smtClean="0"/>
              <a:t>هناك </a:t>
            </a:r>
            <a:r>
              <a:rPr lang="ar-SA" sz="3000" b="1" dirty="0"/>
              <a:t>بعض الخصائص يمكن ملاحظتها مباشرة مثل اللون، وأخرى لابد قياسها مثل الحجم (</a:t>
            </a:r>
            <a:r>
              <a:rPr lang="ar-AE" sz="3000" b="1" dirty="0"/>
              <a:t>.........</a:t>
            </a:r>
            <a:r>
              <a:rPr lang="ar-SA" sz="3000" b="1" dirty="0"/>
              <a:t>).</a:t>
            </a:r>
            <a:endParaRPr lang="en-US" sz="3000" dirty="0"/>
          </a:p>
          <a:p>
            <a:pPr marL="514350" lvl="0" indent="-514350" algn="r" rtl="1">
              <a:buFont typeface="+mj-lt"/>
              <a:buAutoNum type="arabicPeriod"/>
            </a:pPr>
            <a:r>
              <a:rPr lang="ar-AE" sz="3000" b="1" dirty="0" smtClean="0"/>
              <a:t>الحجم </a:t>
            </a:r>
            <a:r>
              <a:rPr lang="ar-AE" sz="3000" b="1" dirty="0"/>
              <a:t>يقاس بالكيلوجرام </a:t>
            </a:r>
            <a:r>
              <a:rPr lang="ar-SA" sz="3000" b="1" dirty="0"/>
              <a:t>(</a:t>
            </a:r>
            <a:r>
              <a:rPr lang="ar-AE" sz="3000" b="1" dirty="0"/>
              <a:t>...........</a:t>
            </a:r>
            <a:r>
              <a:rPr lang="ar-SA" sz="3000" b="1" dirty="0"/>
              <a:t>).</a:t>
            </a:r>
            <a:endParaRPr lang="en-US" sz="3000" dirty="0"/>
          </a:p>
          <a:p>
            <a:pPr marL="514350" lvl="0" indent="-514350" algn="r" rtl="1">
              <a:buFont typeface="+mj-lt"/>
              <a:buAutoNum type="arabicPeriod"/>
            </a:pPr>
            <a:r>
              <a:rPr lang="ar-SA" sz="3000" b="1" dirty="0" smtClean="0"/>
              <a:t>الكتلة </a:t>
            </a:r>
            <a:r>
              <a:rPr lang="ar-SA" sz="3000" b="1" dirty="0"/>
              <a:t>تقاس بقوة جذب الأرض للجسم (</a:t>
            </a:r>
            <a:r>
              <a:rPr lang="ar-AE" sz="3000" b="1" dirty="0"/>
              <a:t>.........</a:t>
            </a:r>
            <a:r>
              <a:rPr lang="ar-SA" sz="3000" b="1" dirty="0"/>
              <a:t>).</a:t>
            </a:r>
            <a:endParaRPr lang="en-US" sz="3000" dirty="0"/>
          </a:p>
          <a:p>
            <a:pPr marL="514350" indent="-514350" algn="r">
              <a:buFont typeface="+mj-lt"/>
              <a:buAutoNum type="arabicPeriod"/>
            </a:pPr>
            <a:endParaRPr lang="en-US" sz="3000" dirty="0"/>
          </a:p>
          <a:p>
            <a:pPr marL="514350" indent="-514350">
              <a:buFont typeface="+mj-lt"/>
              <a:buAutoNum type="arabicPeriod"/>
            </a:pPr>
            <a:endParaRPr lang="en-GB" sz="3000" dirty="0"/>
          </a:p>
        </p:txBody>
      </p:sp>
    </p:spTree>
    <p:extLst>
      <p:ext uri="{BB962C8B-B14F-4D97-AF65-F5344CB8AC3E}">
        <p14:creationId xmlns:p14="http://schemas.microsoft.com/office/powerpoint/2010/main" val="169813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AE" dirty="0" smtClean="0"/>
              <a:t>انتهت المحاضرة 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456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AE" dirty="0" smtClean="0"/>
              <a:t>كيف يستفيد علم النفس من علم الكيمياء الحيوية ؟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prstGeom prst="rect">
            <a:avLst/>
          </a:prstGeom>
          <a:solidFill>
            <a:schemeClr val="tx1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rtl="1"/>
            <a:r>
              <a:rPr lang="ar-AE" sz="2400" b="1" dirty="0" smtClean="0"/>
              <a:t>-معرفة كيف يؤثر الغذاء على سلوك الإنسان </a:t>
            </a:r>
          </a:p>
          <a:p>
            <a:pPr algn="just" rtl="1"/>
            <a:r>
              <a:rPr lang="ar-AE" sz="2400" b="1" dirty="0" smtClean="0"/>
              <a:t>معرفة كيف تؤثر الأدوية على سلوك الإنسان </a:t>
            </a:r>
          </a:p>
          <a:p>
            <a:pPr algn="just" rtl="1"/>
            <a:r>
              <a:rPr lang="ar-AE" sz="2400" b="1" dirty="0" smtClean="0"/>
              <a:t>تشخيص الأمراض 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758864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AE" dirty="0">
                <a:solidFill>
                  <a:schemeClr val="tx2">
                    <a:lumMod val="50000"/>
                  </a:schemeClr>
                </a:solidFill>
              </a:rPr>
              <a:t>مثال على كيفية تأثير الغذاء على سلوك الإنسان </a:t>
            </a:r>
            <a:endParaRPr lang="en-GB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AE" dirty="0" smtClean="0"/>
              <a:t>من نتائج دراسات الكيمياء الحيوية : أن حصول الجسم على قدر كاف من البروتين يحافظ على مستوى السكر في الدم .</a:t>
            </a:r>
          </a:p>
          <a:p>
            <a:pPr algn="r" rtl="1"/>
            <a:r>
              <a:rPr lang="ar-AE" dirty="0" smtClean="0"/>
              <a:t>وبذلك يمكن تجنب الإجهاد البدني والذهني الناشئ عن انخفاض السكر في الدم من خلال تناول وجبة إفطار تحتوي على قدر كاف من البروتين 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4921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AE" dirty="0" smtClean="0">
                <a:solidFill>
                  <a:schemeClr val="tx2">
                    <a:lumMod val="50000"/>
                  </a:schemeClr>
                </a:solidFill>
              </a:rPr>
              <a:t>مثال على كيفية تأثير الأدوية على سلوك الإنسان </a:t>
            </a:r>
            <a:endParaRPr lang="en-GB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AE" dirty="0" smtClean="0"/>
              <a:t>عند تناول الإنسان أدوية تزيد نشاط السيروتونين في المخ فإن قدرة الجسم على إنتاج السيروتونين دون تناول الدواء تنخفض بشكل واضح .</a:t>
            </a:r>
          </a:p>
          <a:p>
            <a:pPr algn="r" rtl="1"/>
            <a:r>
              <a:rPr lang="ar-AE" dirty="0" smtClean="0"/>
              <a:t>لذلك فعدم الالتزام بخطة واضحة لتناول مثل هذه الأدوية ستؤدي إلى نقصان السيروتونين في الجسم .</a:t>
            </a:r>
          </a:p>
          <a:p>
            <a:pPr algn="r" rtl="1"/>
            <a:r>
              <a:rPr lang="ar-AE" dirty="0" smtClean="0"/>
              <a:t>ويعد الاكتئاب نتيجة ظاهرة لنقص السيروتونين في المخ 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043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AE" dirty="0" smtClean="0">
                <a:solidFill>
                  <a:schemeClr val="tx2">
                    <a:lumMod val="75000"/>
                  </a:schemeClr>
                </a:solidFill>
              </a:rPr>
              <a:t>مثال على استفادة علم النفس من علم الكيمياء الحيوية في تشخيص الأمراض </a:t>
            </a:r>
            <a:endParaRPr lang="en-GB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AE" dirty="0" smtClean="0"/>
              <a:t>لا يكتفي علم النفس بعلاج الأعراض المرضية بل يبحث عن أسبابها .</a:t>
            </a:r>
          </a:p>
          <a:p>
            <a:pPr algn="r" rtl="1"/>
            <a:r>
              <a:rPr lang="ar-AE" dirty="0" smtClean="0"/>
              <a:t>فمثلا : قد يشعر الإنسان بالقلق المستمر دون وجود أسباب واضحة ؛وإنما بسبب نقص فيتامين </a:t>
            </a:r>
            <a:r>
              <a:rPr lang="en-GB" dirty="0" smtClean="0"/>
              <a:t>B1</a:t>
            </a:r>
            <a:r>
              <a:rPr lang="ar-AE" dirty="0" smtClean="0"/>
              <a:t> في الجسم . وبذلك فإن التشخيص السليم لمثل هذه الحالة وهو نقص </a:t>
            </a:r>
            <a:r>
              <a:rPr lang="ar-AE" dirty="0"/>
              <a:t>فيتامين </a:t>
            </a:r>
            <a:r>
              <a:rPr lang="en-GB" dirty="0"/>
              <a:t>B1</a:t>
            </a:r>
            <a:r>
              <a:rPr lang="ar-AE" dirty="0"/>
              <a:t> </a:t>
            </a:r>
            <a:r>
              <a:rPr lang="ar-AE" dirty="0" smtClean="0"/>
              <a:t>في الجسم سيقود للعلاج السليم وهو تناول كمية كافية من </a:t>
            </a:r>
            <a:r>
              <a:rPr lang="ar-AE" dirty="0"/>
              <a:t>فيتامين </a:t>
            </a:r>
            <a:r>
              <a:rPr lang="en-GB" dirty="0"/>
              <a:t>B1</a:t>
            </a:r>
            <a:r>
              <a:rPr lang="ar-AE" dirty="0"/>
              <a:t> </a:t>
            </a:r>
            <a:r>
              <a:rPr lang="ar-AE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521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>
            <a:normAutofit fontScale="90000"/>
          </a:bodyPr>
          <a:lstStyle/>
          <a:p>
            <a:pPr rtl="1"/>
            <a:r>
              <a:rPr lang="ar-AE" b="1" dirty="0" smtClean="0"/>
              <a:t>أي من الأشياء التالية تعتبر مادة وأي منها يعتبر طاقة </a:t>
            </a:r>
            <a:endParaRPr lang="en-GB" b="1" dirty="0"/>
          </a:p>
        </p:txBody>
      </p:sp>
      <p:sp>
        <p:nvSpPr>
          <p:cNvPr id="4" name="Oval 3"/>
          <p:cNvSpPr/>
          <p:nvPr/>
        </p:nvSpPr>
        <p:spPr>
          <a:xfrm>
            <a:off x="543958" y="2057400"/>
            <a:ext cx="2362200" cy="106680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3200" b="1" dirty="0" smtClean="0"/>
              <a:t>الكهرباء </a:t>
            </a:r>
            <a:endParaRPr lang="en-GB" sz="3200" b="1" dirty="0"/>
          </a:p>
        </p:txBody>
      </p:sp>
      <p:sp>
        <p:nvSpPr>
          <p:cNvPr id="5" name="Oval 4"/>
          <p:cNvSpPr/>
          <p:nvPr/>
        </p:nvSpPr>
        <p:spPr>
          <a:xfrm>
            <a:off x="5334000" y="2057400"/>
            <a:ext cx="2362200" cy="106680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3200" b="1" dirty="0" smtClean="0"/>
              <a:t>الهواء </a:t>
            </a:r>
            <a:endParaRPr lang="en-GB" sz="3200" b="1" dirty="0"/>
          </a:p>
        </p:txBody>
      </p:sp>
      <p:sp>
        <p:nvSpPr>
          <p:cNvPr id="6" name="Oval 5"/>
          <p:cNvSpPr/>
          <p:nvPr/>
        </p:nvSpPr>
        <p:spPr>
          <a:xfrm>
            <a:off x="1143000" y="4038600"/>
            <a:ext cx="2362200" cy="106680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3200" b="1" dirty="0" smtClean="0"/>
              <a:t>الحرارة </a:t>
            </a:r>
            <a:endParaRPr lang="en-GB" sz="3200" b="1" dirty="0"/>
          </a:p>
        </p:txBody>
      </p:sp>
      <p:sp>
        <p:nvSpPr>
          <p:cNvPr id="7" name="Oval 6"/>
          <p:cNvSpPr/>
          <p:nvPr/>
        </p:nvSpPr>
        <p:spPr>
          <a:xfrm>
            <a:off x="6248400" y="3276600"/>
            <a:ext cx="2362200" cy="106680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3200" b="1" dirty="0" smtClean="0"/>
              <a:t>الضوء </a:t>
            </a:r>
            <a:endParaRPr lang="en-GB" sz="3200" b="1" dirty="0"/>
          </a:p>
        </p:txBody>
      </p:sp>
      <p:sp>
        <p:nvSpPr>
          <p:cNvPr id="8" name="Oval 7"/>
          <p:cNvSpPr/>
          <p:nvPr/>
        </p:nvSpPr>
        <p:spPr>
          <a:xfrm>
            <a:off x="4800600" y="4419600"/>
            <a:ext cx="2362200" cy="106680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3200" b="1" dirty="0" smtClean="0"/>
              <a:t>الماء </a:t>
            </a:r>
            <a:endParaRPr lang="en-GB" sz="3200" b="1" dirty="0"/>
          </a:p>
        </p:txBody>
      </p:sp>
      <p:sp>
        <p:nvSpPr>
          <p:cNvPr id="9" name="Oval 8"/>
          <p:cNvSpPr/>
          <p:nvPr/>
        </p:nvSpPr>
        <p:spPr>
          <a:xfrm>
            <a:off x="2980063" y="2819400"/>
            <a:ext cx="2362200" cy="1066800"/>
          </a:xfrm>
          <a:prstGeom prst="ellips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AE" sz="3200" b="1" dirty="0" smtClean="0"/>
              <a:t>الخشب 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1962251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2585</TotalTime>
  <Words>1907</Words>
  <Application>Microsoft Office PowerPoint</Application>
  <PresentationFormat>On-screen Show (4:3)</PresentationFormat>
  <Paragraphs>326</Paragraphs>
  <Slides>47</Slides>
  <Notes>45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8" baseType="lpstr">
      <vt:lpstr>Office Theme</vt:lpstr>
      <vt:lpstr>مفاهيم كيميائية عامة </vt:lpstr>
      <vt:lpstr>أهداف المحاضرة </vt:lpstr>
      <vt:lpstr>ما هو تعريف الكيمياء الحيوية ؟</vt:lpstr>
      <vt:lpstr>ما هي موضوعات الكيمياء الحيوية ؟</vt:lpstr>
      <vt:lpstr>كيف يستفيد علم النفس من علم الكيمياء الحيوية ؟</vt:lpstr>
      <vt:lpstr>مثال على كيفية تأثير الغذاء على سلوك الإنسان </vt:lpstr>
      <vt:lpstr>مثال على كيفية تأثير الأدوية على سلوك الإنسان </vt:lpstr>
      <vt:lpstr>مثال على استفادة علم النفس من علم الكيمياء الحيوية في تشخيص الأمراض </vt:lpstr>
      <vt:lpstr>أي من الأشياء التالية تعتبر مادة وأي منها يعتبر طاقة </vt:lpstr>
      <vt:lpstr>المادة </vt:lpstr>
      <vt:lpstr>خصائص المادة </vt:lpstr>
      <vt:lpstr>الخصائص الفيزيائية </vt:lpstr>
      <vt:lpstr>الخصائص الفيزيائية الثابتة </vt:lpstr>
      <vt:lpstr>الخصائص الفيزيائية </vt:lpstr>
      <vt:lpstr>درجة الحراالتجمد ودرجة التبخر </vt:lpstr>
      <vt:lpstr>درجة التجمد ودرجة التبخر </vt:lpstr>
      <vt:lpstr>ما سبب ارتفاع درجة الحرارة أثناء المرض ؟</vt:lpstr>
      <vt:lpstr>الخصائص الفيزيائية </vt:lpstr>
      <vt:lpstr>الخصائص الفيزيائية </vt:lpstr>
      <vt:lpstr>الخصائص الفيزيائية الثابتة </vt:lpstr>
      <vt:lpstr>الخصائص الفيزيائية الثابتة </vt:lpstr>
      <vt:lpstr>الخصائص الكيميائية </vt:lpstr>
      <vt:lpstr>تغيرات المادة </vt:lpstr>
      <vt:lpstr>صنفي ما يلي إلى تغير فيزيائي أو تغير كيميائي أو خصائص فيزيائية أو خصائص كيميائية </vt:lpstr>
      <vt:lpstr>PowerPoint Presentation</vt:lpstr>
      <vt:lpstr>التصنيف </vt:lpstr>
      <vt:lpstr>أشكال المادة </vt:lpstr>
      <vt:lpstr>أشكال المادة </vt:lpstr>
      <vt:lpstr>تعريف الطاقة </vt:lpstr>
      <vt:lpstr>أشكال الطاقة </vt:lpstr>
      <vt:lpstr>الطاقة الكامنة وطاقة الحركة </vt:lpstr>
      <vt:lpstr>أشكال الطاقة </vt:lpstr>
      <vt:lpstr>أشكال الطاقة </vt:lpstr>
      <vt:lpstr>أشكال الطاقة </vt:lpstr>
      <vt:lpstr>أشكال الطاقة </vt:lpstr>
      <vt:lpstr>أشكال الطاقة </vt:lpstr>
      <vt:lpstr>أشكال الطاقة </vt:lpstr>
      <vt:lpstr>أشكال الطاقة </vt:lpstr>
      <vt:lpstr>أشكال الطاقة </vt:lpstr>
      <vt:lpstr>أشكال الطاقة </vt:lpstr>
      <vt:lpstr>أشكال الطاقة </vt:lpstr>
      <vt:lpstr>أشكال الطاقة </vt:lpstr>
      <vt:lpstr>أشكال الطاقة </vt:lpstr>
      <vt:lpstr>أشكال الطاقة </vt:lpstr>
      <vt:lpstr>قانون حفظ الطاقة </vt:lpstr>
      <vt:lpstr>هل العبارات التالية صحيحة أم خاطئة ؟</vt:lpstr>
      <vt:lpstr>انتهت المحاضرة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مفاهيم كيميائية عامة </dc:title>
  <dc:creator>Sumyah</dc:creator>
  <cp:lastModifiedBy>Sumyah</cp:lastModifiedBy>
  <cp:revision>114</cp:revision>
  <dcterms:created xsi:type="dcterms:W3CDTF">2006-08-16T00:00:00Z</dcterms:created>
  <dcterms:modified xsi:type="dcterms:W3CDTF">2015-02-16T09:19:16Z</dcterms:modified>
</cp:coreProperties>
</file>