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73"/>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1" r:id="rId24"/>
    <p:sldId id="279" r:id="rId25"/>
    <p:sldId id="280" r:id="rId26"/>
    <p:sldId id="282" r:id="rId27"/>
    <p:sldId id="283" r:id="rId28"/>
    <p:sldId id="284" r:id="rId29"/>
    <p:sldId id="285" r:id="rId30"/>
    <p:sldId id="286" r:id="rId31"/>
    <p:sldId id="287" r:id="rId32"/>
    <p:sldId id="288" r:id="rId33"/>
    <p:sldId id="289" r:id="rId34"/>
    <p:sldId id="290" r:id="rId35"/>
    <p:sldId id="292" r:id="rId36"/>
    <p:sldId id="291"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10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notesMaster" Target="notesMasters/notesMaster1.xml"/><Relationship Id="rId74" Type="http://schemas.openxmlformats.org/officeDocument/2006/relationships/printerSettings" Target="printerSettings/printerSettings1.bin"/><Relationship Id="rId75" Type="http://schemas.openxmlformats.org/officeDocument/2006/relationships/presProps" Target="presProps.xml"/><Relationship Id="rId76" Type="http://schemas.openxmlformats.org/officeDocument/2006/relationships/viewProps" Target="viewProps.xml"/><Relationship Id="rId77" Type="http://schemas.openxmlformats.org/officeDocument/2006/relationships/theme" Target="theme/theme1.xml"/><Relationship Id="rId78"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emf"/><Relationship Id="rId2"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1.emf"/><Relationship Id="rId2" Type="http://schemas.openxmlformats.org/officeDocument/2006/relationships/image" Target="../media/image2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88EAEB-305C-6B45-AF7D-E40895FD5524}" type="datetimeFigureOut">
              <a:rPr lang="en-US" smtClean="0"/>
              <a:t>9/25/16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2ECFA4-C5C6-E542-AA0C-2EC392FFAC17}" type="slidenum">
              <a:rPr lang="en-US" smtClean="0"/>
              <a:t>‹#›</a:t>
            </a:fld>
            <a:endParaRPr lang="en-US"/>
          </a:p>
        </p:txBody>
      </p:sp>
    </p:spTree>
    <p:extLst>
      <p:ext uri="{BB962C8B-B14F-4D97-AF65-F5344CB8AC3E}">
        <p14:creationId xmlns:p14="http://schemas.microsoft.com/office/powerpoint/2010/main" val="31488656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Arial"/>
              <a:cs typeface="Arial"/>
            </a:endParaRPr>
          </a:p>
          <a:p>
            <a:r>
              <a:rPr lang="en-US" dirty="0" smtClean="0">
                <a:latin typeface="Arial"/>
                <a:cs typeface="Arial"/>
              </a:rPr>
              <a:t>*These two estimates are the focus of this chapter or in other words, you should understand how to estimate the variables in alternative valuation models</a:t>
            </a:r>
          </a:p>
          <a:p>
            <a:r>
              <a:rPr lang="en-US" dirty="0" smtClean="0">
                <a:latin typeface="Arial"/>
                <a:cs typeface="Arial"/>
              </a:rPr>
              <a:t>** in this chapter we will first introduce a corporation’s major financial statements and discuss why and how financial ratios</a:t>
            </a:r>
            <a:r>
              <a:rPr lang="en-US" baseline="0" dirty="0" smtClean="0">
                <a:latin typeface="Arial"/>
                <a:cs typeface="Arial"/>
              </a:rPr>
              <a:t> are useful.</a:t>
            </a:r>
          </a:p>
          <a:p>
            <a:r>
              <a:rPr lang="en-US" baseline="0" dirty="0" smtClean="0">
                <a:latin typeface="Arial"/>
                <a:cs typeface="Arial"/>
              </a:rPr>
              <a:t>Also we will introduce four major areas of investments where financial ratios have been effectively employed.</a:t>
            </a:r>
            <a:endParaRPr lang="en-US" dirty="0" smtClean="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4C2ECFA4-C5C6-E542-AA0C-2EC392FFAC17}" type="slidenum">
              <a:rPr lang="en-US" smtClean="0"/>
              <a:t>3</a:t>
            </a:fld>
            <a:endParaRPr lang="en-US"/>
          </a:p>
        </p:txBody>
      </p:sp>
    </p:spTree>
    <p:extLst>
      <p:ext uri="{BB962C8B-B14F-4D97-AF65-F5344CB8AC3E}">
        <p14:creationId xmlns:p14="http://schemas.microsoft.com/office/powerpoint/2010/main" val="3109197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2F0292D-1797-49A5-8D2D-8D50C72EF3CC}" type="datetimeFigureOut">
              <a:rPr lang="en-US" smtClean="0"/>
              <a:t>9/25/16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6CC888B-D9F9-4E54-B722-F151A9F45E9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9/25/16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9/25/16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0292D-1797-49A5-8D2D-8D50C72EF3CC}" type="datetimeFigureOut">
              <a:rPr lang="en-US" smtClean="0"/>
              <a:t>9/25/16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F0292D-1797-49A5-8D2D-8D50C72EF3CC}" type="datetimeFigureOut">
              <a:rPr lang="en-US" smtClean="0"/>
              <a:t>9/25/16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2F0292D-1797-49A5-8D2D-8D50C72EF3CC}" type="datetimeFigureOut">
              <a:rPr lang="en-US" smtClean="0"/>
              <a:t>9/25/16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F0292D-1797-49A5-8D2D-8D50C72EF3CC}" type="datetimeFigureOut">
              <a:rPr lang="en-US" smtClean="0"/>
              <a:t>9/25/16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F0292D-1797-49A5-8D2D-8D50C72EF3CC}" type="datetimeFigureOut">
              <a:rPr lang="en-US" smtClean="0"/>
              <a:t>9/25/16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t>9/25/16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F0292D-1797-49A5-8D2D-8D50C72EF3CC}" type="datetimeFigureOut">
              <a:rPr lang="en-US" smtClean="0"/>
              <a:t>9/25/16</a:t>
            </a:fld>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9/25/16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2F0292D-1797-49A5-8D2D-8D50C72EF3CC}" type="datetimeFigureOut">
              <a:rPr lang="en-US" smtClean="0"/>
              <a:t>9/25/16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6CC888B-D9F9-4E54-B722-F151A9F45E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5.emf"/><Relationship Id="rId5" Type="http://schemas.openxmlformats.org/officeDocument/2006/relationships/oleObject" Target="../embeddings/oleObject5.bin"/><Relationship Id="rId6" Type="http://schemas.openxmlformats.org/officeDocument/2006/relationships/image" Target="../media/image6.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7.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8.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9.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0.e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1.e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2.e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3.e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14.e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15.emf"/><Relationship Id="rId5" Type="http://schemas.openxmlformats.org/officeDocument/2006/relationships/oleObject" Target="../embeddings/oleObject15.bin"/><Relationship Id="rId6" Type="http://schemas.openxmlformats.org/officeDocument/2006/relationships/image" Target="../media/image16.e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17.e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7.bin"/><Relationship Id="rId4" Type="http://schemas.openxmlformats.org/officeDocument/2006/relationships/image" Target="../media/image18.emf"/><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19.e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9.bin"/><Relationship Id="rId4" Type="http://schemas.openxmlformats.org/officeDocument/2006/relationships/image" Target="../media/image20.emf"/><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image" Target="../media/image21.emf"/><Relationship Id="rId5" Type="http://schemas.openxmlformats.org/officeDocument/2006/relationships/oleObject" Target="../embeddings/oleObject21.bin"/><Relationship Id="rId6" Type="http://schemas.openxmlformats.org/officeDocument/2006/relationships/image" Target="../media/image22.emf"/><Relationship Id="rId1" Type="http://schemas.openxmlformats.org/officeDocument/2006/relationships/vmlDrawing" Target="../drawings/vmlDrawing18.vml"/><Relationship Id="rId2"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2.bin"/><Relationship Id="rId4" Type="http://schemas.openxmlformats.org/officeDocument/2006/relationships/image" Target="../media/image23.emf"/><Relationship Id="rId1" Type="http://schemas.openxmlformats.org/officeDocument/2006/relationships/vmlDrawing" Target="../drawings/vmlDrawing19.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24.emf"/><Relationship Id="rId1" Type="http://schemas.openxmlformats.org/officeDocument/2006/relationships/vmlDrawing" Target="../drawings/vmlDrawing20.vml"/><Relationship Id="rId2"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24.bin"/><Relationship Id="rId4" Type="http://schemas.openxmlformats.org/officeDocument/2006/relationships/image" Target="../media/image25.emf"/><Relationship Id="rId1" Type="http://schemas.openxmlformats.org/officeDocument/2006/relationships/vmlDrawing" Target="../drawings/vmlDrawing21.vml"/><Relationship Id="rId2"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25.bin"/><Relationship Id="rId4" Type="http://schemas.openxmlformats.org/officeDocument/2006/relationships/image" Target="../media/image26.emf"/><Relationship Id="rId1" Type="http://schemas.openxmlformats.org/officeDocument/2006/relationships/vmlDrawing" Target="../drawings/vmlDrawing22.vml"/><Relationship Id="rId2"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27.wmf"/><Relationship Id="rId1" Type="http://schemas.openxmlformats.org/officeDocument/2006/relationships/vmlDrawing" Target="../drawings/vmlDrawing23.vml"/><Relationship Id="rId2"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51248" y="2921000"/>
            <a:ext cx="3273552" cy="993528"/>
          </a:xfrm>
        </p:spPr>
        <p:txBody>
          <a:bodyPr>
            <a:normAutofit fontScale="90000"/>
          </a:bodyPr>
          <a:lstStyle/>
          <a:p>
            <a:r>
              <a:rPr lang="en-US" sz="3200" dirty="0" smtClean="0"/>
              <a:t/>
            </a:r>
            <a:br>
              <a:rPr lang="en-US" sz="3200" dirty="0" smtClean="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smtClean="0"/>
              <a:t/>
            </a:r>
            <a:br>
              <a:rPr lang="en-US" sz="3200" dirty="0" smtClean="0"/>
            </a:br>
            <a:r>
              <a:rPr lang="en-US" sz="2700" dirty="0" smtClean="0"/>
              <a:t>Analysis of Financial Statements</a:t>
            </a:r>
            <a:r>
              <a:rPr lang="en-US" sz="2700" dirty="0"/>
              <a:t/>
            </a:r>
            <a:br>
              <a:rPr lang="en-US" sz="2700" dirty="0"/>
            </a:br>
            <a:endParaRPr lang="en-US" sz="2700" dirty="0"/>
          </a:p>
        </p:txBody>
      </p:sp>
      <p:sp>
        <p:nvSpPr>
          <p:cNvPr id="3" name="Subtitle 2"/>
          <p:cNvSpPr>
            <a:spLocks noGrp="1"/>
          </p:cNvSpPr>
          <p:nvPr>
            <p:ph type="subTitle" idx="1"/>
          </p:nvPr>
        </p:nvSpPr>
        <p:spPr>
          <a:xfrm>
            <a:off x="4651248" y="3701142"/>
            <a:ext cx="3273552" cy="616857"/>
          </a:xfrm>
        </p:spPr>
        <p:txBody>
          <a:bodyPr/>
          <a:lstStyle/>
          <a:p>
            <a:r>
              <a:rPr lang="en-US" dirty="0" smtClean="0"/>
              <a:t>Chapter 10</a:t>
            </a:r>
          </a:p>
          <a:p>
            <a:endParaRPr lang="en-US" dirty="0"/>
          </a:p>
        </p:txBody>
      </p:sp>
    </p:spTree>
    <p:extLst>
      <p:ext uri="{BB962C8B-B14F-4D97-AF65-F5344CB8AC3E}">
        <p14:creationId xmlns:p14="http://schemas.microsoft.com/office/powerpoint/2010/main" val="814623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08000"/>
            <a:ext cx="7024744" cy="489857"/>
          </a:xfrm>
        </p:spPr>
        <p:txBody>
          <a:bodyPr>
            <a:normAutofit fontScale="90000"/>
          </a:bodyPr>
          <a:lstStyle/>
          <a:p>
            <a:r>
              <a:rPr lang="en-US" sz="2800" dirty="0"/>
              <a:t>10.1.4 Statement of Cash Flow</a:t>
            </a:r>
          </a:p>
        </p:txBody>
      </p:sp>
      <p:sp>
        <p:nvSpPr>
          <p:cNvPr id="3" name="Content Placeholder 2"/>
          <p:cNvSpPr>
            <a:spLocks noGrp="1"/>
          </p:cNvSpPr>
          <p:nvPr>
            <p:ph idx="1"/>
          </p:nvPr>
        </p:nvSpPr>
        <p:spPr>
          <a:xfrm>
            <a:off x="852714" y="1161144"/>
            <a:ext cx="7366000" cy="5043714"/>
          </a:xfrm>
        </p:spPr>
        <p:txBody>
          <a:bodyPr>
            <a:normAutofit fontScale="92500" lnSpcReduction="10000"/>
          </a:bodyPr>
          <a:lstStyle/>
          <a:p>
            <a:pPr>
              <a:buFont typeface="Courier New"/>
              <a:buChar char="o"/>
            </a:pPr>
            <a:r>
              <a:rPr lang="en-US" sz="1800" b="1" dirty="0">
                <a:solidFill>
                  <a:schemeClr val="accent1"/>
                </a:solidFill>
              </a:rPr>
              <a:t>Cash Flow from Operating Activity: </a:t>
            </a:r>
            <a:r>
              <a:rPr lang="en-US" sz="1800" dirty="0">
                <a:solidFill>
                  <a:srgbClr val="000000"/>
                </a:solidFill>
              </a:rPr>
              <a:t>This section of the statement lists the sources and uses of cash that arise from the normal operations of a firm.</a:t>
            </a:r>
          </a:p>
          <a:p>
            <a:pPr>
              <a:buFont typeface="Courier New"/>
              <a:buChar char="o"/>
            </a:pPr>
            <a:r>
              <a:rPr lang="en-US" sz="1800" dirty="0">
                <a:solidFill>
                  <a:srgbClr val="000000"/>
                </a:solidFill>
              </a:rPr>
              <a:t>the net cash flow from operation is computed as:</a:t>
            </a:r>
            <a:endParaRPr lang="en-US" sz="1800" dirty="0">
              <a:solidFill>
                <a:schemeClr val="accent1"/>
              </a:solidFill>
            </a:endParaRPr>
          </a:p>
          <a:p>
            <a:pPr>
              <a:buFont typeface="Courier New"/>
              <a:buChar char="o"/>
            </a:pPr>
            <a:r>
              <a:rPr lang="en-US" sz="1800" dirty="0">
                <a:solidFill>
                  <a:schemeClr val="accent1"/>
                </a:solidFill>
              </a:rPr>
              <a:t>   </a:t>
            </a:r>
            <a:r>
              <a:rPr lang="en-US" sz="1800" dirty="0">
                <a:solidFill>
                  <a:srgbClr val="000000"/>
                </a:solidFill>
              </a:rPr>
              <a:t>= Net income + Depreciation  (non cash revenue or expenses) +changes in net working capital </a:t>
            </a:r>
            <a:r>
              <a:rPr lang="en-US" sz="1800" dirty="0" smtClean="0">
                <a:solidFill>
                  <a:srgbClr val="000000"/>
                </a:solidFill>
              </a:rPr>
              <a:t>items</a:t>
            </a:r>
          </a:p>
          <a:p>
            <a:pPr>
              <a:buFont typeface="Courier New"/>
              <a:buChar char="o"/>
            </a:pPr>
            <a:endParaRPr lang="en-US" sz="1800" dirty="0">
              <a:solidFill>
                <a:srgbClr val="000000"/>
              </a:solidFill>
            </a:endParaRPr>
          </a:p>
          <a:p>
            <a:r>
              <a:rPr lang="en-US" sz="1800" b="1" dirty="0" smtClean="0">
                <a:solidFill>
                  <a:schemeClr val="accent1"/>
                </a:solidFill>
              </a:rPr>
              <a:t>Cash Flow from Investing Activities: </a:t>
            </a:r>
          </a:p>
          <a:p>
            <a:pPr>
              <a:buFont typeface="Arial"/>
              <a:buChar char="•"/>
            </a:pPr>
            <a:r>
              <a:rPr lang="en-US" sz="1800" dirty="0" smtClean="0">
                <a:solidFill>
                  <a:schemeClr val="tx1"/>
                </a:solidFill>
              </a:rPr>
              <a:t>A firm makes investments in both its own fixed assets and the equity of other firms (ex. Joint ventures of the parent firm). </a:t>
            </a:r>
            <a:endParaRPr lang="en-US" sz="1800" dirty="0">
              <a:solidFill>
                <a:schemeClr val="tx1"/>
              </a:solidFill>
            </a:endParaRPr>
          </a:p>
          <a:p>
            <a:r>
              <a:rPr lang="en-US" sz="1800" dirty="0" smtClean="0">
                <a:solidFill>
                  <a:schemeClr val="tx1"/>
                </a:solidFill>
              </a:rPr>
              <a:t>They are listed in the investment account in the balance sheet.</a:t>
            </a:r>
          </a:p>
          <a:p>
            <a:r>
              <a:rPr lang="en-US" sz="1800" dirty="0" smtClean="0">
                <a:solidFill>
                  <a:schemeClr val="tx1"/>
                </a:solidFill>
              </a:rPr>
              <a:t>Any increase or decrease in these accounts is considered investment activities. </a:t>
            </a:r>
          </a:p>
          <a:p>
            <a:r>
              <a:rPr lang="en-US" sz="1800" dirty="0" smtClean="0">
                <a:solidFill>
                  <a:schemeClr val="tx1"/>
                </a:solidFill>
              </a:rPr>
              <a:t>The cash flow from investing activities is the change in the gross plant and equipment + the change in the investment account.</a:t>
            </a:r>
          </a:p>
          <a:p>
            <a:r>
              <a:rPr lang="en-US" sz="1800" dirty="0" smtClean="0">
                <a:solidFill>
                  <a:schemeClr val="tx1"/>
                </a:solidFill>
              </a:rPr>
              <a:t>The changes are positive if they represent a source of funds (</a:t>
            </a:r>
            <a:r>
              <a:rPr lang="en-US" sz="1800" dirty="0" err="1" smtClean="0">
                <a:solidFill>
                  <a:schemeClr val="tx1"/>
                </a:solidFill>
              </a:rPr>
              <a:t>eg</a:t>
            </a:r>
            <a:r>
              <a:rPr lang="en-US" sz="1800" dirty="0" smtClean="0">
                <a:solidFill>
                  <a:schemeClr val="tx1"/>
                </a:solidFill>
              </a:rPr>
              <a:t>. Sales of plant), otherwise, they are negative.</a:t>
            </a:r>
          </a:p>
          <a:p>
            <a:r>
              <a:rPr lang="en-US" sz="1800" dirty="0" smtClean="0">
                <a:solidFill>
                  <a:schemeClr val="tx1"/>
                </a:solidFill>
              </a:rPr>
              <a:t>Most firms experience a negative cash flow from investment, why?</a:t>
            </a:r>
            <a:endParaRPr lang="en-US" sz="1800" dirty="0">
              <a:solidFill>
                <a:schemeClr val="tx1"/>
              </a:solidFill>
            </a:endParaRPr>
          </a:p>
        </p:txBody>
      </p:sp>
    </p:spTree>
    <p:extLst>
      <p:ext uri="{BB962C8B-B14F-4D97-AF65-F5344CB8AC3E}">
        <p14:creationId xmlns:p14="http://schemas.microsoft.com/office/powerpoint/2010/main" val="4077337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80572"/>
            <a:ext cx="7024744" cy="580571"/>
          </a:xfrm>
        </p:spPr>
        <p:txBody>
          <a:bodyPr>
            <a:normAutofit/>
          </a:bodyPr>
          <a:lstStyle/>
          <a:p>
            <a:r>
              <a:rPr lang="en-US" sz="2400" dirty="0"/>
              <a:t>10.1.4 Statement of Cash Flow</a:t>
            </a:r>
          </a:p>
        </p:txBody>
      </p:sp>
      <p:sp>
        <p:nvSpPr>
          <p:cNvPr id="3" name="Content Placeholder 2"/>
          <p:cNvSpPr>
            <a:spLocks noGrp="1"/>
          </p:cNvSpPr>
          <p:nvPr>
            <p:ph idx="1"/>
          </p:nvPr>
        </p:nvSpPr>
        <p:spPr>
          <a:xfrm>
            <a:off x="798286" y="1378856"/>
            <a:ext cx="7547428" cy="4453773"/>
          </a:xfrm>
        </p:spPr>
        <p:txBody>
          <a:bodyPr>
            <a:normAutofit/>
          </a:bodyPr>
          <a:lstStyle/>
          <a:p>
            <a:r>
              <a:rPr lang="en-US" sz="1800" b="1" dirty="0" smtClean="0">
                <a:solidFill>
                  <a:schemeClr val="accent1"/>
                </a:solidFill>
              </a:rPr>
              <a:t>Cash flow from Financing activities: </a:t>
            </a:r>
          </a:p>
          <a:p>
            <a:r>
              <a:rPr lang="en-US" sz="1800" dirty="0" smtClean="0">
                <a:solidFill>
                  <a:schemeClr val="tx1"/>
                </a:solidFill>
              </a:rPr>
              <a:t>cash inflows (sources) are created by increasing notes payable and long term liability and equity accounts such as bond and stock issue. Cash outflow (uses), include decrease in these accounts.</a:t>
            </a:r>
          </a:p>
          <a:p>
            <a:r>
              <a:rPr lang="en-US" sz="1800" dirty="0" smtClean="0">
                <a:solidFill>
                  <a:schemeClr val="tx1"/>
                </a:solidFill>
              </a:rPr>
              <a:t>Dividend payments are  a significant financing cash outflow</a:t>
            </a:r>
          </a:p>
          <a:p>
            <a:endParaRPr lang="en-US" sz="1800" dirty="0">
              <a:solidFill>
                <a:schemeClr val="tx1"/>
              </a:solidFill>
            </a:endParaRPr>
          </a:p>
          <a:p>
            <a:endParaRPr lang="en-US" sz="1800" dirty="0">
              <a:solidFill>
                <a:schemeClr val="accent1"/>
              </a:solidFill>
            </a:endParaRPr>
          </a:p>
        </p:txBody>
      </p:sp>
    </p:spTree>
    <p:extLst>
      <p:ext uri="{BB962C8B-B14F-4D97-AF65-F5344CB8AC3E}">
        <p14:creationId xmlns:p14="http://schemas.microsoft.com/office/powerpoint/2010/main" val="2540961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43858"/>
            <a:ext cx="7024744" cy="762000"/>
          </a:xfrm>
        </p:spPr>
        <p:txBody>
          <a:bodyPr>
            <a:normAutofit/>
          </a:bodyPr>
          <a:lstStyle/>
          <a:p>
            <a:r>
              <a:rPr lang="en-US" sz="2400" dirty="0" smtClean="0"/>
              <a:t>10.1.5 Measure of Cash flow</a:t>
            </a:r>
            <a:endParaRPr lang="en-US" sz="2400" dirty="0"/>
          </a:p>
        </p:txBody>
      </p:sp>
      <p:sp>
        <p:nvSpPr>
          <p:cNvPr id="3" name="Content Placeholder 2"/>
          <p:cNvSpPr>
            <a:spLocks noGrp="1"/>
          </p:cNvSpPr>
          <p:nvPr>
            <p:ph idx="1"/>
          </p:nvPr>
        </p:nvSpPr>
        <p:spPr>
          <a:xfrm>
            <a:off x="780144" y="1741714"/>
            <a:ext cx="7474856" cy="4445000"/>
          </a:xfrm>
        </p:spPr>
        <p:txBody>
          <a:bodyPr/>
          <a:lstStyle/>
          <a:p>
            <a:r>
              <a:rPr lang="en-US" b="1" i="1" dirty="0"/>
              <a:t>Traditional cash flow</a:t>
            </a:r>
            <a:r>
              <a:rPr lang="en-US" dirty="0"/>
              <a:t>: net income + non-cash expenses</a:t>
            </a:r>
          </a:p>
          <a:p>
            <a:endParaRPr lang="en-US" dirty="0"/>
          </a:p>
          <a:p>
            <a:r>
              <a:rPr lang="en-US" b="1" i="1" dirty="0"/>
              <a:t>Free cash flow</a:t>
            </a:r>
            <a:r>
              <a:rPr lang="en-US" dirty="0"/>
              <a:t>: recognizes that some investing and financing activities are critical to the </a:t>
            </a:r>
            <a:r>
              <a:rPr lang="en-US" dirty="0" smtClean="0"/>
              <a:t>firm</a:t>
            </a:r>
          </a:p>
          <a:p>
            <a:pPr marL="68580" indent="0">
              <a:buNone/>
            </a:pPr>
            <a:r>
              <a:rPr lang="en-US" dirty="0" smtClean="0"/>
              <a:t>Cash flow from operations – capital expenditures + disposition of property and equipment = free cash flow</a:t>
            </a:r>
            <a:endParaRPr lang="en-US" dirty="0"/>
          </a:p>
          <a:p>
            <a:endParaRPr lang="en-US" dirty="0"/>
          </a:p>
          <a:p>
            <a:r>
              <a:rPr lang="en-US" b="1" i="1" dirty="0"/>
              <a:t>EBITDA</a:t>
            </a:r>
            <a:r>
              <a:rPr lang="en-US" dirty="0"/>
              <a:t>: Extremely liberal measure of cash flow</a:t>
            </a:r>
          </a:p>
          <a:p>
            <a:endParaRPr lang="en-US" dirty="0"/>
          </a:p>
        </p:txBody>
      </p:sp>
    </p:spTree>
    <p:extLst>
      <p:ext uri="{BB962C8B-B14F-4D97-AF65-F5344CB8AC3E}">
        <p14:creationId xmlns:p14="http://schemas.microsoft.com/office/powerpoint/2010/main" val="3092389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80143"/>
            <a:ext cx="7024744" cy="961571"/>
          </a:xfrm>
        </p:spPr>
        <p:txBody>
          <a:bodyPr>
            <a:normAutofit/>
          </a:bodyPr>
          <a:lstStyle/>
          <a:p>
            <a:r>
              <a:rPr lang="en-US" altLang="en-US" sz="2800" dirty="0" smtClean="0"/>
              <a:t>10.1.6 Purpose </a:t>
            </a:r>
            <a:r>
              <a:rPr lang="en-US" altLang="en-US" sz="2800" dirty="0"/>
              <a:t>of </a:t>
            </a:r>
            <a:br>
              <a:rPr lang="en-US" altLang="en-US" sz="2800" dirty="0"/>
            </a:br>
            <a:r>
              <a:rPr lang="en-US" altLang="en-US" sz="2800" dirty="0"/>
              <a:t>Financial Statement </a:t>
            </a:r>
            <a:r>
              <a:rPr lang="en-US" altLang="en-US" sz="2800" dirty="0" smtClean="0"/>
              <a:t>Analysis</a:t>
            </a:r>
            <a:endParaRPr lang="en-US" sz="2800" dirty="0"/>
          </a:p>
        </p:txBody>
      </p:sp>
      <p:sp>
        <p:nvSpPr>
          <p:cNvPr id="3" name="Content Placeholder 2"/>
          <p:cNvSpPr>
            <a:spLocks noGrp="1"/>
          </p:cNvSpPr>
          <p:nvPr>
            <p:ph idx="1"/>
          </p:nvPr>
        </p:nvSpPr>
        <p:spPr>
          <a:xfrm>
            <a:off x="1043492" y="2050144"/>
            <a:ext cx="6777317" cy="3782486"/>
          </a:xfrm>
        </p:spPr>
        <p:txBody>
          <a:bodyPr>
            <a:normAutofit/>
          </a:bodyPr>
          <a:lstStyle/>
          <a:p>
            <a:r>
              <a:rPr lang="en-US" altLang="en-US" sz="1800" dirty="0"/>
              <a:t>Evaluate management performance in three areas:</a:t>
            </a:r>
          </a:p>
          <a:p>
            <a:pPr lvl="1">
              <a:buFont typeface="Wingdings" charset="2"/>
              <a:buChar char="ü"/>
            </a:pPr>
            <a:r>
              <a:rPr lang="en-US" altLang="en-US" sz="1800" dirty="0"/>
              <a:t>Profitability</a:t>
            </a:r>
          </a:p>
          <a:p>
            <a:pPr lvl="1">
              <a:buFont typeface="Wingdings" charset="2"/>
              <a:buChar char="ü"/>
            </a:pPr>
            <a:r>
              <a:rPr lang="en-US" altLang="en-US" sz="1800" dirty="0"/>
              <a:t>Efficiency</a:t>
            </a:r>
          </a:p>
          <a:p>
            <a:pPr lvl="1">
              <a:buFont typeface="Wingdings" charset="2"/>
              <a:buChar char="ü"/>
            </a:pPr>
            <a:r>
              <a:rPr lang="en-US" altLang="en-US" sz="1800" dirty="0" smtClean="0"/>
              <a:t>Risk</a:t>
            </a:r>
            <a:endParaRPr lang="en-US" altLang="en-US" sz="2000" dirty="0"/>
          </a:p>
          <a:p>
            <a:pPr>
              <a:buFont typeface="Courier New"/>
              <a:buChar char="o"/>
            </a:pPr>
            <a:r>
              <a:rPr lang="en-US" altLang="en-US" sz="1800" dirty="0" smtClean="0"/>
              <a:t>The ultimate goal of this analysis is to provide insights that will help us  to project future management performance  ( including pro forma balance sheet, income statement, cash flow and risk).</a:t>
            </a:r>
          </a:p>
          <a:p>
            <a:pPr>
              <a:buFont typeface="Courier New"/>
              <a:buChar char="o"/>
            </a:pPr>
            <a:r>
              <a:rPr lang="en-US" altLang="en-US" sz="1800" dirty="0" smtClean="0"/>
              <a:t>It</a:t>
            </a:r>
            <a:r>
              <a:rPr lang="fr-FR" altLang="en-US" sz="1800" dirty="0" smtClean="0"/>
              <a:t>’</a:t>
            </a:r>
            <a:r>
              <a:rPr lang="en-US" altLang="en-US" sz="1800" dirty="0" smtClean="0"/>
              <a:t>s the firm expected future performance that determines whether we should lend money to a firm or invest in it.</a:t>
            </a:r>
            <a:endParaRPr lang="en-US" altLang="en-US" sz="1800" dirty="0"/>
          </a:p>
        </p:txBody>
      </p:sp>
    </p:spTree>
    <p:extLst>
      <p:ext uri="{BB962C8B-B14F-4D97-AF65-F5344CB8AC3E}">
        <p14:creationId xmlns:p14="http://schemas.microsoft.com/office/powerpoint/2010/main" val="2611464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23336"/>
          </a:xfrm>
        </p:spPr>
        <p:txBody>
          <a:bodyPr>
            <a:normAutofit/>
          </a:bodyPr>
          <a:lstStyle/>
          <a:p>
            <a:r>
              <a:rPr lang="en-US" altLang="en-US" sz="2800" dirty="0"/>
              <a:t>Analysis of Financial Ratios</a:t>
            </a:r>
            <a:endParaRPr lang="en-US" sz="2800" dirty="0"/>
          </a:p>
        </p:txBody>
      </p:sp>
      <p:sp>
        <p:nvSpPr>
          <p:cNvPr id="3" name="Content Placeholder 2"/>
          <p:cNvSpPr>
            <a:spLocks noGrp="1"/>
          </p:cNvSpPr>
          <p:nvPr>
            <p:ph idx="1"/>
          </p:nvPr>
        </p:nvSpPr>
        <p:spPr/>
        <p:txBody>
          <a:bodyPr/>
          <a:lstStyle/>
          <a:p>
            <a:r>
              <a:rPr lang="en-US" altLang="en-US" dirty="0"/>
              <a:t>Ratios are more informative that raw numbers</a:t>
            </a:r>
          </a:p>
          <a:p>
            <a:endParaRPr lang="en-US" altLang="en-US" dirty="0"/>
          </a:p>
          <a:p>
            <a:r>
              <a:rPr lang="en-US" altLang="en-US" dirty="0"/>
              <a:t>Ratios provide meaningful relationships between individual values in the financial statements</a:t>
            </a:r>
          </a:p>
          <a:p>
            <a:endParaRPr lang="en-US" dirty="0"/>
          </a:p>
        </p:txBody>
      </p:sp>
    </p:spTree>
    <p:extLst>
      <p:ext uri="{BB962C8B-B14F-4D97-AF65-F5344CB8AC3E}">
        <p14:creationId xmlns:p14="http://schemas.microsoft.com/office/powerpoint/2010/main" val="3526458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7765"/>
          </a:xfrm>
        </p:spPr>
        <p:txBody>
          <a:bodyPr>
            <a:normAutofit fontScale="90000"/>
          </a:bodyPr>
          <a:lstStyle/>
          <a:p>
            <a:r>
              <a:rPr lang="en-US" altLang="en-US" sz="2800" dirty="0"/>
              <a:t>Importance of </a:t>
            </a:r>
            <a:br>
              <a:rPr lang="en-US" altLang="en-US" sz="2800" dirty="0"/>
            </a:br>
            <a:r>
              <a:rPr lang="en-US" altLang="en-US" sz="2800" dirty="0"/>
              <a:t>Relative Financial Ratios</a:t>
            </a:r>
            <a:endParaRPr lang="en-US" sz="2800" dirty="0"/>
          </a:p>
        </p:txBody>
      </p:sp>
      <p:sp>
        <p:nvSpPr>
          <p:cNvPr id="3" name="Content Placeholder 2"/>
          <p:cNvSpPr>
            <a:spLocks noGrp="1"/>
          </p:cNvSpPr>
          <p:nvPr>
            <p:ph idx="1"/>
          </p:nvPr>
        </p:nvSpPr>
        <p:spPr>
          <a:xfrm>
            <a:off x="1043492" y="2050144"/>
            <a:ext cx="6777317" cy="3782486"/>
          </a:xfrm>
        </p:spPr>
        <p:txBody>
          <a:bodyPr/>
          <a:lstStyle/>
          <a:p>
            <a:r>
              <a:rPr lang="en-US" altLang="en-US" dirty="0"/>
              <a:t>Compare to other entities</a:t>
            </a:r>
          </a:p>
          <a:p>
            <a:endParaRPr lang="en-US" altLang="en-US" dirty="0"/>
          </a:p>
          <a:p>
            <a:r>
              <a:rPr lang="en-US" altLang="en-US" dirty="0"/>
              <a:t>Examine a firm’s performance relative to:</a:t>
            </a:r>
          </a:p>
          <a:p>
            <a:r>
              <a:rPr lang="en-US" altLang="en-US" dirty="0"/>
              <a:t>The aggregate economy</a:t>
            </a:r>
          </a:p>
          <a:p>
            <a:r>
              <a:rPr lang="en-US" altLang="en-US" dirty="0"/>
              <a:t>Its industry or </a:t>
            </a:r>
            <a:r>
              <a:rPr lang="en-US" altLang="en-US" dirty="0" smtClean="0"/>
              <a:t>industries(</a:t>
            </a:r>
            <a:r>
              <a:rPr lang="en-US" altLang="en-US" dirty="0"/>
              <a:t>Most popular </a:t>
            </a:r>
            <a:r>
              <a:rPr lang="en-US" altLang="en-US" dirty="0" smtClean="0"/>
              <a:t>comparison)</a:t>
            </a:r>
            <a:endParaRPr lang="en-US" altLang="en-US" dirty="0"/>
          </a:p>
          <a:p>
            <a:r>
              <a:rPr lang="en-US" altLang="en-US" dirty="0"/>
              <a:t>Its major competitors within the industry</a:t>
            </a:r>
          </a:p>
          <a:p>
            <a:r>
              <a:rPr lang="en-US" altLang="en-US" dirty="0"/>
              <a:t>Its past performance (time-series analysis)</a:t>
            </a:r>
          </a:p>
          <a:p>
            <a:endParaRPr lang="en-US" dirty="0"/>
          </a:p>
        </p:txBody>
      </p:sp>
    </p:spTree>
    <p:extLst>
      <p:ext uri="{BB962C8B-B14F-4D97-AF65-F5344CB8AC3E}">
        <p14:creationId xmlns:p14="http://schemas.microsoft.com/office/powerpoint/2010/main" val="3607943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5193"/>
          </a:xfrm>
        </p:spPr>
        <p:txBody>
          <a:bodyPr>
            <a:normAutofit/>
          </a:bodyPr>
          <a:lstStyle/>
          <a:p>
            <a:r>
              <a:rPr lang="en-US" altLang="en-US" sz="2800" dirty="0"/>
              <a:t>Five Categories of Financial Ratios</a:t>
            </a:r>
            <a:endParaRPr lang="en-US" sz="2800" dirty="0"/>
          </a:p>
        </p:txBody>
      </p:sp>
      <p:sp>
        <p:nvSpPr>
          <p:cNvPr id="3" name="Content Placeholder 2"/>
          <p:cNvSpPr>
            <a:spLocks noGrp="1"/>
          </p:cNvSpPr>
          <p:nvPr>
            <p:ph idx="1"/>
          </p:nvPr>
        </p:nvSpPr>
        <p:spPr>
          <a:xfrm>
            <a:off x="1043492" y="1796144"/>
            <a:ext cx="6777317" cy="4036486"/>
          </a:xfrm>
        </p:spPr>
        <p:txBody>
          <a:bodyPr>
            <a:normAutofit lnSpcReduction="10000"/>
          </a:bodyPr>
          <a:lstStyle/>
          <a:p>
            <a:pPr marL="0" indent="0">
              <a:buNone/>
            </a:pPr>
            <a:r>
              <a:rPr lang="en-US" altLang="en-US" dirty="0" smtClean="0"/>
              <a:t>1.Common size statements</a:t>
            </a:r>
          </a:p>
          <a:p>
            <a:pPr marL="0" indent="0">
              <a:buNone/>
            </a:pPr>
            <a:r>
              <a:rPr lang="en-US" altLang="en-US" dirty="0" smtClean="0"/>
              <a:t>2.Internal </a:t>
            </a:r>
            <a:r>
              <a:rPr lang="en-US" altLang="en-US" dirty="0"/>
              <a:t>liquidity (solvency</a:t>
            </a:r>
            <a:r>
              <a:rPr lang="en-US" altLang="en-US" dirty="0" smtClean="0"/>
              <a:t>)</a:t>
            </a:r>
            <a:endParaRPr lang="en-US" altLang="en-US" dirty="0"/>
          </a:p>
          <a:p>
            <a:pPr>
              <a:buFontTx/>
              <a:buNone/>
            </a:pPr>
            <a:r>
              <a:rPr lang="en-US" altLang="en-US" dirty="0" smtClean="0"/>
              <a:t>3. </a:t>
            </a:r>
            <a:r>
              <a:rPr lang="en-US" altLang="en-US" dirty="0"/>
              <a:t>Operating performance</a:t>
            </a:r>
          </a:p>
          <a:p>
            <a:pPr lvl="1"/>
            <a:r>
              <a:rPr lang="en-US" altLang="en-US" dirty="0"/>
              <a:t>a. Operating efficiency</a:t>
            </a:r>
          </a:p>
          <a:p>
            <a:pPr lvl="1"/>
            <a:r>
              <a:rPr lang="en-US" altLang="en-US" dirty="0"/>
              <a:t>b. Operating </a:t>
            </a:r>
            <a:r>
              <a:rPr lang="en-US" altLang="en-US" dirty="0" smtClean="0"/>
              <a:t>profitability</a:t>
            </a:r>
            <a:endParaRPr lang="en-US" altLang="en-US" dirty="0"/>
          </a:p>
          <a:p>
            <a:pPr>
              <a:buFontTx/>
              <a:buNone/>
            </a:pPr>
            <a:r>
              <a:rPr lang="en-US" altLang="en-US" dirty="0" smtClean="0"/>
              <a:t>4. </a:t>
            </a:r>
            <a:r>
              <a:rPr lang="en-US" altLang="en-US" dirty="0"/>
              <a:t>Risk analysis</a:t>
            </a:r>
          </a:p>
          <a:p>
            <a:pPr lvl="1"/>
            <a:r>
              <a:rPr lang="en-US" altLang="en-US" dirty="0"/>
              <a:t>a. Business risk</a:t>
            </a:r>
          </a:p>
          <a:p>
            <a:pPr lvl="1"/>
            <a:r>
              <a:rPr lang="en-US" altLang="en-US" dirty="0"/>
              <a:t>b. Financial </a:t>
            </a:r>
            <a:r>
              <a:rPr lang="en-US" altLang="en-US" dirty="0" smtClean="0"/>
              <a:t>risk</a:t>
            </a:r>
          </a:p>
          <a:p>
            <a:pPr lvl="1"/>
            <a:r>
              <a:rPr lang="en-US" altLang="en-US" dirty="0" smtClean="0"/>
              <a:t>External liquidity risk</a:t>
            </a:r>
          </a:p>
          <a:p>
            <a:pPr marL="68580" indent="0">
              <a:buNone/>
            </a:pPr>
            <a:r>
              <a:rPr lang="en-US" altLang="en-US" dirty="0" smtClean="0"/>
              <a:t>5. Growth analysis</a:t>
            </a:r>
            <a:endParaRPr lang="en-US" altLang="en-US" dirty="0"/>
          </a:p>
          <a:p>
            <a:endParaRPr lang="en-US" dirty="0"/>
          </a:p>
        </p:txBody>
      </p:sp>
    </p:spTree>
    <p:extLst>
      <p:ext uri="{BB962C8B-B14F-4D97-AF65-F5344CB8AC3E}">
        <p14:creationId xmlns:p14="http://schemas.microsoft.com/office/powerpoint/2010/main" val="3868721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32193"/>
          </a:xfrm>
        </p:spPr>
        <p:txBody>
          <a:bodyPr>
            <a:normAutofit/>
          </a:bodyPr>
          <a:lstStyle/>
          <a:p>
            <a:r>
              <a:rPr lang="en-US" altLang="en-US" sz="2800" dirty="0"/>
              <a:t>Common Size Statements</a:t>
            </a:r>
            <a:endParaRPr lang="en-US" sz="2800" dirty="0"/>
          </a:p>
        </p:txBody>
      </p:sp>
      <p:sp>
        <p:nvSpPr>
          <p:cNvPr id="3" name="Content Placeholder 2"/>
          <p:cNvSpPr>
            <a:spLocks noGrp="1"/>
          </p:cNvSpPr>
          <p:nvPr>
            <p:ph idx="1"/>
          </p:nvPr>
        </p:nvSpPr>
        <p:spPr/>
        <p:txBody>
          <a:bodyPr/>
          <a:lstStyle/>
          <a:p>
            <a:r>
              <a:rPr lang="en-US" altLang="en-US" dirty="0"/>
              <a:t>Normalize balance sheets and income statement items to allow easier comparison of different size firms</a:t>
            </a:r>
          </a:p>
          <a:p>
            <a:r>
              <a:rPr lang="en-US" altLang="en-US" dirty="0"/>
              <a:t>A common size balance sheet expresses accounts as a percentage of total assets</a:t>
            </a:r>
          </a:p>
          <a:p>
            <a:r>
              <a:rPr lang="en-US" altLang="en-US" dirty="0"/>
              <a:t>A common size income statement expresses all items as a percentage of sales</a:t>
            </a:r>
          </a:p>
        </p:txBody>
      </p:sp>
    </p:spTree>
    <p:extLst>
      <p:ext uri="{BB962C8B-B14F-4D97-AF65-F5344CB8AC3E}">
        <p14:creationId xmlns:p14="http://schemas.microsoft.com/office/powerpoint/2010/main" val="3650632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05622"/>
          </a:xfrm>
        </p:spPr>
        <p:txBody>
          <a:bodyPr>
            <a:normAutofit fontScale="90000"/>
          </a:bodyPr>
          <a:lstStyle/>
          <a:p>
            <a:r>
              <a:rPr lang="en-US" altLang="en-US" dirty="0"/>
              <a:t>Evaluating Internal Liquidity</a:t>
            </a:r>
            <a:endParaRPr lang="en-US" dirty="0"/>
          </a:p>
        </p:txBody>
      </p:sp>
      <p:sp>
        <p:nvSpPr>
          <p:cNvPr id="3" name="Content Placeholder 2"/>
          <p:cNvSpPr>
            <a:spLocks noGrp="1"/>
          </p:cNvSpPr>
          <p:nvPr>
            <p:ph idx="1"/>
          </p:nvPr>
        </p:nvSpPr>
        <p:spPr>
          <a:xfrm>
            <a:off x="1043492" y="1669144"/>
            <a:ext cx="6777317" cy="4163486"/>
          </a:xfrm>
        </p:spPr>
        <p:txBody>
          <a:bodyPr/>
          <a:lstStyle/>
          <a:p>
            <a:r>
              <a:rPr lang="en-US" altLang="en-US" dirty="0"/>
              <a:t>Internal liquidity (solvency) ratios indicate the ability to meet future short-term financial obligations</a:t>
            </a:r>
          </a:p>
          <a:p>
            <a:r>
              <a:rPr lang="en-US" altLang="en-US" dirty="0"/>
              <a:t>Current Ratio examines current assets and current liabilities</a:t>
            </a:r>
          </a:p>
          <a:p>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1976867571"/>
              </p:ext>
            </p:extLst>
          </p:nvPr>
        </p:nvGraphicFramePr>
        <p:xfrm>
          <a:off x="1389063" y="4114800"/>
          <a:ext cx="6143625" cy="1066800"/>
        </p:xfrm>
        <a:graphic>
          <a:graphicData uri="http://schemas.openxmlformats.org/presentationml/2006/ole">
            <mc:AlternateContent xmlns:mc="http://schemas.openxmlformats.org/markup-compatibility/2006">
              <mc:Choice xmlns:v="urn:schemas-microsoft-com:vml" Requires="v">
                <p:oleObj spid="_x0000_s1036" name="Equation" r:id="rId3" imgW="2260600" imgH="393700" progId="Equation.3">
                  <p:embed/>
                </p:oleObj>
              </mc:Choice>
              <mc:Fallback>
                <p:oleObj name="Equation" r:id="rId3" imgW="2260600" imgH="393700" progId="Equation.3">
                  <p:embed/>
                  <p:pic>
                    <p:nvPicPr>
                      <p:cNvPr id="0" name=""/>
                      <p:cNvPicPr>
                        <a:picLocks noChangeAspect="1" noChangeArrowheads="1"/>
                      </p:cNvPicPr>
                      <p:nvPr/>
                    </p:nvPicPr>
                    <p:blipFill>
                      <a:blip r:embed="rId4"/>
                      <a:srcRect/>
                      <a:stretch>
                        <a:fillRect/>
                      </a:stretch>
                    </p:blipFill>
                    <p:spPr bwMode="auto">
                      <a:xfrm>
                        <a:off x="1389063" y="4114800"/>
                        <a:ext cx="6143625"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662763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33050"/>
          </a:xfrm>
        </p:spPr>
        <p:txBody>
          <a:bodyPr>
            <a:normAutofit fontScale="90000"/>
          </a:bodyPr>
          <a:lstStyle/>
          <a:p>
            <a:r>
              <a:rPr lang="en-US" altLang="en-US" dirty="0"/>
              <a:t>Evaluating Internal Liquidity</a:t>
            </a:r>
            <a:endParaRPr lang="en-US" dirty="0"/>
          </a:p>
        </p:txBody>
      </p:sp>
      <p:sp>
        <p:nvSpPr>
          <p:cNvPr id="3" name="Content Placeholder 2"/>
          <p:cNvSpPr>
            <a:spLocks noGrp="1"/>
          </p:cNvSpPr>
          <p:nvPr>
            <p:ph idx="1"/>
          </p:nvPr>
        </p:nvSpPr>
        <p:spPr>
          <a:xfrm>
            <a:off x="1043492" y="1632858"/>
            <a:ext cx="6777317" cy="4199772"/>
          </a:xfrm>
        </p:spPr>
        <p:txBody>
          <a:bodyPr/>
          <a:lstStyle/>
          <a:p>
            <a:r>
              <a:rPr lang="en-US" altLang="en-US" b="1" dirty="0">
                <a:solidFill>
                  <a:schemeClr val="accent1"/>
                </a:solidFill>
              </a:rPr>
              <a:t>Quick Ratio </a:t>
            </a:r>
            <a:r>
              <a:rPr lang="en-US" altLang="en-US" dirty="0"/>
              <a:t>adjusts current assets by removing less liquid assets</a:t>
            </a:r>
            <a:endParaRPr lang="en-US" altLang="en-US" b="1" dirty="0" smtClean="0">
              <a:solidFill>
                <a:schemeClr val="accent1"/>
              </a:solidFill>
            </a:endParaRPr>
          </a:p>
          <a:p>
            <a:endParaRPr lang="en-US" b="1" dirty="0">
              <a:solidFill>
                <a:schemeClr val="accent1"/>
              </a:solidFill>
            </a:endParaRPr>
          </a:p>
        </p:txBody>
      </p:sp>
      <p:graphicFrame>
        <p:nvGraphicFramePr>
          <p:cNvPr id="4" name="Object 6"/>
          <p:cNvGraphicFramePr>
            <a:graphicFrameLocks noChangeAspect="1"/>
          </p:cNvGraphicFramePr>
          <p:nvPr>
            <p:extLst>
              <p:ext uri="{D42A27DB-BD31-4B8C-83A1-F6EECF244321}">
                <p14:modId xmlns:p14="http://schemas.microsoft.com/office/powerpoint/2010/main" val="831806965"/>
              </p:ext>
            </p:extLst>
          </p:nvPr>
        </p:nvGraphicFramePr>
        <p:xfrm>
          <a:off x="536575" y="2771775"/>
          <a:ext cx="8094663" cy="889000"/>
        </p:xfrm>
        <a:graphic>
          <a:graphicData uri="http://schemas.openxmlformats.org/presentationml/2006/ole">
            <mc:AlternateContent xmlns:mc="http://schemas.openxmlformats.org/markup-compatibility/2006">
              <mc:Choice xmlns:v="urn:schemas-microsoft-com:vml" Requires="v">
                <p:oleObj spid="_x0000_s2060" name="Equation" r:id="rId3" imgW="3568700" imgH="393700" progId="Equation.3">
                  <p:embed/>
                </p:oleObj>
              </mc:Choice>
              <mc:Fallback>
                <p:oleObj name="Equation" r:id="rId3" imgW="3568700" imgH="393700" progId="Equation.3">
                  <p:embed/>
                  <p:pic>
                    <p:nvPicPr>
                      <p:cNvPr id="0" name=""/>
                      <p:cNvPicPr>
                        <a:picLocks noChangeAspect="1" noChangeArrowheads="1"/>
                      </p:cNvPicPr>
                      <p:nvPr/>
                    </p:nvPicPr>
                    <p:blipFill>
                      <a:blip r:embed="rId4"/>
                      <a:srcRect/>
                      <a:stretch>
                        <a:fillRect/>
                      </a:stretch>
                    </p:blipFill>
                    <p:spPr bwMode="auto">
                      <a:xfrm>
                        <a:off x="536575" y="2771775"/>
                        <a:ext cx="8094663"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75189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635" y="616857"/>
            <a:ext cx="6777317" cy="562429"/>
          </a:xfrm>
        </p:spPr>
        <p:txBody>
          <a:bodyPr>
            <a:noAutofit/>
          </a:bodyPr>
          <a:lstStyle/>
          <a:p>
            <a:r>
              <a:rPr lang="en-US" sz="2800" dirty="0" smtClean="0">
                <a:latin typeface="Arial"/>
                <a:cs typeface="Arial"/>
              </a:rPr>
              <a:t>Analyzing the financial Statements</a:t>
            </a:r>
            <a:endParaRPr lang="en-US" sz="2800" dirty="0">
              <a:latin typeface="Arial"/>
              <a:cs typeface="Arial"/>
            </a:endParaRPr>
          </a:p>
        </p:txBody>
      </p:sp>
      <p:sp>
        <p:nvSpPr>
          <p:cNvPr id="3" name="Content Placeholder 2"/>
          <p:cNvSpPr>
            <a:spLocks noGrp="1"/>
          </p:cNvSpPr>
          <p:nvPr>
            <p:ph idx="1"/>
          </p:nvPr>
        </p:nvSpPr>
        <p:spPr>
          <a:xfrm>
            <a:off x="653143" y="1505858"/>
            <a:ext cx="7565571" cy="4326771"/>
          </a:xfrm>
        </p:spPr>
        <p:txBody>
          <a:bodyPr>
            <a:normAutofit fontScale="85000" lnSpcReduction="20000"/>
          </a:bodyPr>
          <a:lstStyle/>
          <a:p>
            <a:pPr>
              <a:lnSpc>
                <a:spcPct val="110000"/>
              </a:lnSpc>
            </a:pPr>
            <a:r>
              <a:rPr lang="en-US" sz="2100" dirty="0" smtClean="0">
                <a:solidFill>
                  <a:srgbClr val="94C600"/>
                </a:solidFill>
                <a:latin typeface="Arial"/>
                <a:cs typeface="Arial"/>
              </a:rPr>
              <a:t>Why do investors have to analyze the financial statements ?</a:t>
            </a:r>
            <a:endParaRPr lang="en-US" sz="2100" dirty="0">
              <a:solidFill>
                <a:srgbClr val="94C600"/>
              </a:solidFill>
              <a:latin typeface="Arial"/>
              <a:cs typeface="Arial"/>
            </a:endParaRPr>
          </a:p>
          <a:p>
            <a:pPr>
              <a:lnSpc>
                <a:spcPct val="110000"/>
              </a:lnSpc>
            </a:pPr>
            <a:r>
              <a:rPr lang="en-US" sz="2100" dirty="0" smtClean="0">
                <a:latin typeface="Arial"/>
                <a:cs typeface="Arial"/>
              </a:rPr>
              <a:t>The ultimate goal of investors is to build a portfolio of investments that will provides rates of return that are consistent with the risk of the portfolio.</a:t>
            </a:r>
          </a:p>
          <a:p>
            <a:pPr>
              <a:lnSpc>
                <a:spcPct val="110000"/>
              </a:lnSpc>
            </a:pPr>
            <a:r>
              <a:rPr lang="en-US" sz="2100" b="1" dirty="0" smtClean="0">
                <a:latin typeface="Arial"/>
                <a:cs typeface="Arial"/>
              </a:rPr>
              <a:t>To reach this goal: </a:t>
            </a:r>
            <a:r>
              <a:rPr lang="en-US" sz="2100" dirty="0" smtClean="0">
                <a:latin typeface="Arial"/>
                <a:cs typeface="Arial"/>
              </a:rPr>
              <a:t>we need to find the rate of return on each investment(asset) by finding the </a:t>
            </a:r>
            <a:r>
              <a:rPr lang="en-US" sz="2100" i="1" u="sng" dirty="0" smtClean="0">
                <a:latin typeface="Arial"/>
                <a:cs typeface="Arial"/>
              </a:rPr>
              <a:t>value </a:t>
            </a:r>
            <a:r>
              <a:rPr lang="en-US" sz="2100" dirty="0" smtClean="0">
                <a:latin typeface="Arial"/>
                <a:cs typeface="Arial"/>
              </a:rPr>
              <a:t>of the asset.</a:t>
            </a:r>
          </a:p>
          <a:p>
            <a:pPr>
              <a:lnSpc>
                <a:spcPct val="110000"/>
              </a:lnSpc>
            </a:pPr>
            <a:r>
              <a:rPr lang="en-US" sz="2100" b="1" dirty="0" smtClean="0">
                <a:latin typeface="Arial"/>
                <a:cs typeface="Arial"/>
              </a:rPr>
              <a:t>To find the value of any earning asset: </a:t>
            </a:r>
            <a:r>
              <a:rPr lang="en-US" sz="2100" dirty="0" smtClean="0">
                <a:latin typeface="Arial"/>
                <a:cs typeface="Arial"/>
              </a:rPr>
              <a:t>is to find the present value of the expected cash flow generated by the asset.</a:t>
            </a:r>
          </a:p>
          <a:p>
            <a:pPr>
              <a:lnSpc>
                <a:spcPct val="110000"/>
              </a:lnSpc>
            </a:pPr>
            <a:r>
              <a:rPr lang="en-US" sz="2100" b="1" dirty="0" smtClean="0">
                <a:latin typeface="Arial"/>
                <a:cs typeface="Arial"/>
              </a:rPr>
              <a:t>To find the present value of any asset: </a:t>
            </a:r>
            <a:r>
              <a:rPr lang="en-US" sz="2100" dirty="0" smtClean="0">
                <a:latin typeface="Arial"/>
                <a:cs typeface="Arial"/>
              </a:rPr>
              <a:t>we must find an estimate of the discount rate (the required rate of return) and the expected cash flows</a:t>
            </a:r>
          </a:p>
          <a:p>
            <a:pPr>
              <a:lnSpc>
                <a:spcPct val="110000"/>
              </a:lnSpc>
            </a:pPr>
            <a:r>
              <a:rPr lang="en-US" sz="2100" b="1" dirty="0" smtClean="0">
                <a:latin typeface="Arial"/>
                <a:cs typeface="Arial"/>
              </a:rPr>
              <a:t>Finally, the main source to find these two estimates is</a:t>
            </a:r>
            <a:r>
              <a:rPr lang="en-US" sz="2100" b="1" dirty="0" smtClean="0">
                <a:solidFill>
                  <a:srgbClr val="94C600"/>
                </a:solidFill>
                <a:latin typeface="Arial"/>
                <a:cs typeface="Arial"/>
              </a:rPr>
              <a:t>:</a:t>
            </a:r>
            <a:r>
              <a:rPr lang="en-US" sz="2100" i="1" dirty="0" smtClean="0">
                <a:solidFill>
                  <a:srgbClr val="94C600"/>
                </a:solidFill>
                <a:latin typeface="Arial"/>
                <a:cs typeface="Arial"/>
              </a:rPr>
              <a:t> the financial statements.</a:t>
            </a:r>
          </a:p>
          <a:p>
            <a:pPr>
              <a:lnSpc>
                <a:spcPct val="110000"/>
              </a:lnSpc>
            </a:pPr>
            <a:endParaRPr lang="en-US" sz="2100" i="1" dirty="0">
              <a:solidFill>
                <a:srgbClr val="FF0000"/>
              </a:solidFill>
              <a:latin typeface="Arial"/>
              <a:cs typeface="Arial"/>
            </a:endParaRPr>
          </a:p>
          <a:p>
            <a:pPr>
              <a:lnSpc>
                <a:spcPct val="110000"/>
              </a:lnSpc>
            </a:pPr>
            <a:r>
              <a:rPr lang="en-US" sz="2100" i="1" dirty="0" smtClean="0">
                <a:solidFill>
                  <a:schemeClr val="tx1"/>
                </a:solidFill>
                <a:latin typeface="Arial"/>
                <a:cs typeface="Arial"/>
              </a:rPr>
              <a:t>Therefore, the crux of investment is valuation</a:t>
            </a:r>
          </a:p>
          <a:p>
            <a:endParaRPr lang="en-US" sz="1800" i="1" dirty="0" smtClean="0">
              <a:solidFill>
                <a:srgbClr val="FF0000"/>
              </a:solidFill>
            </a:endParaRPr>
          </a:p>
          <a:p>
            <a:pPr marL="68580" indent="0">
              <a:buNone/>
            </a:pPr>
            <a:endParaRPr lang="en-US" dirty="0" smtClean="0"/>
          </a:p>
          <a:p>
            <a:pPr marL="68580" indent="0">
              <a:buNone/>
            </a:pPr>
            <a:endParaRPr lang="en-US" dirty="0" smtClean="0"/>
          </a:p>
          <a:p>
            <a:pPr marL="68580" indent="0">
              <a:buNone/>
            </a:pPr>
            <a:endParaRPr lang="en-US" dirty="0"/>
          </a:p>
        </p:txBody>
      </p:sp>
    </p:spTree>
    <p:extLst>
      <p:ext uri="{BB962C8B-B14F-4D97-AF65-F5344CB8AC3E}">
        <p14:creationId xmlns:p14="http://schemas.microsoft.com/office/powerpoint/2010/main" val="1924101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41907"/>
          </a:xfrm>
        </p:spPr>
        <p:txBody>
          <a:bodyPr>
            <a:noAutofit/>
          </a:bodyPr>
          <a:lstStyle/>
          <a:p>
            <a:r>
              <a:rPr lang="en-US" altLang="en-US" sz="2800" dirty="0"/>
              <a:t>Evaluating Internal Liquidity</a:t>
            </a:r>
            <a:endParaRPr lang="en-US" sz="2800" dirty="0"/>
          </a:p>
        </p:txBody>
      </p:sp>
      <p:sp>
        <p:nvSpPr>
          <p:cNvPr id="3" name="Content Placeholder 2"/>
          <p:cNvSpPr>
            <a:spLocks noGrp="1"/>
          </p:cNvSpPr>
          <p:nvPr>
            <p:ph idx="1"/>
          </p:nvPr>
        </p:nvSpPr>
        <p:spPr>
          <a:xfrm>
            <a:off x="1043492" y="1778000"/>
            <a:ext cx="6777317" cy="4054629"/>
          </a:xfrm>
        </p:spPr>
        <p:txBody>
          <a:bodyPr/>
          <a:lstStyle/>
          <a:p>
            <a:r>
              <a:rPr lang="en-US" altLang="en-US" b="1" dirty="0">
                <a:solidFill>
                  <a:srgbClr val="94C600"/>
                </a:solidFill>
              </a:rPr>
              <a:t>Cash Ratio </a:t>
            </a:r>
            <a:r>
              <a:rPr lang="en-US" altLang="en-US" dirty="0"/>
              <a:t>is the most conservative liquidity ratio</a:t>
            </a:r>
          </a:p>
          <a:p>
            <a:endParaRPr lang="en-US" b="1" dirty="0">
              <a:solidFill>
                <a:srgbClr val="94C600"/>
              </a:solidFill>
            </a:endParaRPr>
          </a:p>
        </p:txBody>
      </p:sp>
      <p:graphicFrame>
        <p:nvGraphicFramePr>
          <p:cNvPr id="4" name="Object 4"/>
          <p:cNvGraphicFramePr>
            <a:graphicFrameLocks noChangeAspect="1"/>
          </p:cNvGraphicFramePr>
          <p:nvPr>
            <p:extLst>
              <p:ext uri="{D42A27DB-BD31-4B8C-83A1-F6EECF244321}">
                <p14:modId xmlns:p14="http://schemas.microsoft.com/office/powerpoint/2010/main" val="3356663452"/>
              </p:ext>
            </p:extLst>
          </p:nvPr>
        </p:nvGraphicFramePr>
        <p:xfrm>
          <a:off x="1264786" y="3200400"/>
          <a:ext cx="6022975" cy="889000"/>
        </p:xfrm>
        <a:graphic>
          <a:graphicData uri="http://schemas.openxmlformats.org/presentationml/2006/ole">
            <mc:AlternateContent xmlns:mc="http://schemas.openxmlformats.org/markup-compatibility/2006">
              <mc:Choice xmlns:v="urn:schemas-microsoft-com:vml" Requires="v">
                <p:oleObj spid="_x0000_s3084" name="Equation" r:id="rId3" imgW="2654280" imgH="393480" progId="Equation.3">
                  <p:embed/>
                </p:oleObj>
              </mc:Choice>
              <mc:Fallback>
                <p:oleObj name="Equation" r:id="rId3" imgW="265428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4786" y="3200400"/>
                        <a:ext cx="6022975"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932680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07571"/>
            <a:ext cx="7024744" cy="562429"/>
          </a:xfrm>
        </p:spPr>
        <p:txBody>
          <a:bodyPr>
            <a:normAutofit fontScale="90000"/>
          </a:bodyPr>
          <a:lstStyle/>
          <a:p>
            <a:r>
              <a:rPr lang="en-US" altLang="en-US" dirty="0"/>
              <a:t>Evaluating Internal Liquidity</a:t>
            </a:r>
            <a:endParaRPr lang="en-US" dirty="0"/>
          </a:p>
        </p:txBody>
      </p:sp>
      <p:sp>
        <p:nvSpPr>
          <p:cNvPr id="3" name="Content Placeholder 2"/>
          <p:cNvSpPr>
            <a:spLocks noGrp="1"/>
          </p:cNvSpPr>
          <p:nvPr>
            <p:ph idx="1"/>
          </p:nvPr>
        </p:nvSpPr>
        <p:spPr>
          <a:xfrm>
            <a:off x="1043492" y="1632858"/>
            <a:ext cx="6777317" cy="4626428"/>
          </a:xfrm>
        </p:spPr>
        <p:txBody>
          <a:bodyPr/>
          <a:lstStyle/>
          <a:p>
            <a:r>
              <a:rPr lang="en-US" altLang="en-US" b="1" dirty="0">
                <a:solidFill>
                  <a:srgbClr val="94C600"/>
                </a:solidFill>
              </a:rPr>
              <a:t>Receivables turnover </a:t>
            </a:r>
            <a:endParaRPr lang="en-US" altLang="en-US" b="1" dirty="0" smtClean="0">
              <a:solidFill>
                <a:srgbClr val="94C600"/>
              </a:solidFill>
            </a:endParaRPr>
          </a:p>
          <a:p>
            <a:pPr marL="68580" lvl="1" indent="0">
              <a:buNone/>
            </a:pPr>
            <a:r>
              <a:rPr lang="en-US" altLang="en-US" sz="1800" dirty="0"/>
              <a:t>examines the </a:t>
            </a:r>
            <a:r>
              <a:rPr lang="en-US" altLang="en-US" sz="1800" dirty="0" smtClean="0"/>
              <a:t>liquidity  </a:t>
            </a:r>
            <a:r>
              <a:rPr lang="en-US" altLang="en-US" sz="1800" dirty="0"/>
              <a:t>of accounts </a:t>
            </a:r>
            <a:r>
              <a:rPr lang="en-US" altLang="en-US" sz="1800" dirty="0" smtClean="0"/>
              <a:t>receivable by calculating how often the firm’s receivables turn over.</a:t>
            </a:r>
            <a:endParaRPr lang="en-US" altLang="en-US" sz="1800" dirty="0"/>
          </a:p>
          <a:p>
            <a:r>
              <a:rPr lang="en-US" sz="1800" dirty="0" smtClean="0">
                <a:solidFill>
                  <a:srgbClr val="0D0D0D"/>
                </a:solidFill>
              </a:rPr>
              <a:t>The faster these accounts are paid, the sooner the firm gets the fund to pay off its own current liabilities </a:t>
            </a:r>
          </a:p>
          <a:p>
            <a:endParaRPr lang="en-US" sz="1800" dirty="0" smtClean="0">
              <a:solidFill>
                <a:srgbClr val="0D0D0D"/>
              </a:solidFill>
            </a:endParaRPr>
          </a:p>
          <a:p>
            <a:endParaRPr lang="en-US" sz="1800" dirty="0">
              <a:solidFill>
                <a:srgbClr val="0D0D0D"/>
              </a:solidFill>
            </a:endParaRPr>
          </a:p>
          <a:p>
            <a:endParaRPr lang="en-US" sz="1800" dirty="0" smtClean="0">
              <a:solidFill>
                <a:srgbClr val="0D0D0D"/>
              </a:solidFill>
            </a:endParaRPr>
          </a:p>
          <a:p>
            <a:endParaRPr lang="en-US" sz="1800" dirty="0">
              <a:solidFill>
                <a:srgbClr val="0D0D0D"/>
              </a:solidFill>
            </a:endParaRPr>
          </a:p>
          <a:p>
            <a:r>
              <a:rPr lang="en-US" altLang="en-US" sz="1800" dirty="0"/>
              <a:t>Receivables turnover can be converted into an average collection period</a:t>
            </a:r>
          </a:p>
          <a:p>
            <a:endParaRPr lang="en-US" sz="1800" dirty="0">
              <a:solidFill>
                <a:srgbClr val="0D0D0D"/>
              </a:solidFill>
            </a:endParaRPr>
          </a:p>
        </p:txBody>
      </p:sp>
      <p:graphicFrame>
        <p:nvGraphicFramePr>
          <p:cNvPr id="4" name="Object 4"/>
          <p:cNvGraphicFramePr>
            <a:graphicFrameLocks noChangeAspect="1"/>
          </p:cNvGraphicFramePr>
          <p:nvPr>
            <p:extLst>
              <p:ext uri="{D42A27DB-BD31-4B8C-83A1-F6EECF244321}">
                <p14:modId xmlns:p14="http://schemas.microsoft.com/office/powerpoint/2010/main" val="43277405"/>
              </p:ext>
            </p:extLst>
          </p:nvPr>
        </p:nvGraphicFramePr>
        <p:xfrm>
          <a:off x="1227139" y="3630613"/>
          <a:ext cx="4614862" cy="702262"/>
        </p:xfrm>
        <a:graphic>
          <a:graphicData uri="http://schemas.openxmlformats.org/presentationml/2006/ole">
            <mc:AlternateContent xmlns:mc="http://schemas.openxmlformats.org/markup-compatibility/2006">
              <mc:Choice xmlns:v="urn:schemas-microsoft-com:vml" Requires="v">
                <p:oleObj spid="_x0000_s4118" name="Equation" r:id="rId3" imgW="2832100" imgH="431800" progId="Equation.3">
                  <p:embed/>
                </p:oleObj>
              </mc:Choice>
              <mc:Fallback>
                <p:oleObj name="Equation" r:id="rId3" imgW="2832100" imgH="431800" progId="Equation.3">
                  <p:embed/>
                  <p:pic>
                    <p:nvPicPr>
                      <p:cNvPr id="0" name=""/>
                      <p:cNvPicPr>
                        <a:picLocks noChangeAspect="1" noChangeArrowheads="1"/>
                      </p:cNvPicPr>
                      <p:nvPr/>
                    </p:nvPicPr>
                    <p:blipFill>
                      <a:blip r:embed="rId4"/>
                      <a:srcRect/>
                      <a:stretch>
                        <a:fillRect/>
                      </a:stretch>
                    </p:blipFill>
                    <p:spPr bwMode="auto">
                      <a:xfrm>
                        <a:off x="1227139" y="3630613"/>
                        <a:ext cx="4614862" cy="702262"/>
                      </a:xfrm>
                      <a:prstGeom prst="rect">
                        <a:avLst/>
                      </a:prstGeom>
                      <a:noFill/>
                      <a:ln>
                        <a:noFill/>
                      </a:ln>
                      <a:effectLst/>
                      <a:extLst/>
                    </p:spPr>
                  </p:pic>
                </p:oleObj>
              </mc:Fallback>
            </mc:AlternateContent>
          </a:graphicData>
        </a:graphic>
      </p:graphicFrame>
      <p:graphicFrame>
        <p:nvGraphicFramePr>
          <p:cNvPr id="6" name="Object 6"/>
          <p:cNvGraphicFramePr>
            <a:graphicFrameLocks noChangeAspect="1"/>
          </p:cNvGraphicFramePr>
          <p:nvPr>
            <p:extLst>
              <p:ext uri="{D42A27DB-BD31-4B8C-83A1-F6EECF244321}">
                <p14:modId xmlns:p14="http://schemas.microsoft.com/office/powerpoint/2010/main" val="1519908625"/>
              </p:ext>
            </p:extLst>
          </p:nvPr>
        </p:nvGraphicFramePr>
        <p:xfrm>
          <a:off x="1705429" y="5371874"/>
          <a:ext cx="5715000" cy="615309"/>
        </p:xfrm>
        <a:graphic>
          <a:graphicData uri="http://schemas.openxmlformats.org/presentationml/2006/ole">
            <mc:AlternateContent xmlns:mc="http://schemas.openxmlformats.org/markup-compatibility/2006">
              <mc:Choice xmlns:v="urn:schemas-microsoft-com:vml" Requires="v">
                <p:oleObj spid="_x0000_s4119" name="Equation" r:id="rId5" imgW="3632040" imgH="393480" progId="Equation.3">
                  <p:embed/>
                </p:oleObj>
              </mc:Choice>
              <mc:Fallback>
                <p:oleObj name="Equation" r:id="rId5" imgW="363204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5429" y="5371874"/>
                        <a:ext cx="5715000" cy="615309"/>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7662366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4571"/>
            <a:ext cx="7024744" cy="526143"/>
          </a:xfrm>
        </p:spPr>
        <p:txBody>
          <a:bodyPr>
            <a:normAutofit/>
          </a:bodyPr>
          <a:lstStyle/>
          <a:p>
            <a:r>
              <a:rPr lang="en-US" altLang="en-US" sz="2800" dirty="0"/>
              <a:t>Evaluating Internal Liquidity</a:t>
            </a:r>
            <a:endParaRPr lang="en-US" sz="2800" dirty="0"/>
          </a:p>
        </p:txBody>
      </p:sp>
      <p:sp>
        <p:nvSpPr>
          <p:cNvPr id="3" name="Content Placeholder 2"/>
          <p:cNvSpPr>
            <a:spLocks noGrp="1"/>
          </p:cNvSpPr>
          <p:nvPr>
            <p:ph idx="1"/>
          </p:nvPr>
        </p:nvSpPr>
        <p:spPr>
          <a:xfrm>
            <a:off x="1043492" y="1487714"/>
            <a:ext cx="6777317" cy="4344915"/>
          </a:xfrm>
        </p:spPr>
        <p:txBody>
          <a:bodyPr>
            <a:normAutofit/>
          </a:bodyPr>
          <a:lstStyle/>
          <a:p>
            <a:r>
              <a:rPr lang="en-US" altLang="en-US" sz="1800" b="1" dirty="0">
                <a:solidFill>
                  <a:schemeClr val="accent1"/>
                </a:solidFill>
              </a:rPr>
              <a:t>Inventory </a:t>
            </a:r>
            <a:r>
              <a:rPr lang="en-US" altLang="en-US" sz="1800" b="1" dirty="0" smtClean="0">
                <a:solidFill>
                  <a:schemeClr val="accent1"/>
                </a:solidFill>
              </a:rPr>
              <a:t>turnover </a:t>
            </a:r>
            <a:r>
              <a:rPr lang="en-US" altLang="en-US" sz="1800" dirty="0" smtClean="0">
                <a:solidFill>
                  <a:srgbClr val="000000"/>
                </a:solidFill>
              </a:rPr>
              <a:t>how many times its sold during the year and the implied processing time</a:t>
            </a:r>
          </a:p>
          <a:p>
            <a:r>
              <a:rPr lang="en-US" altLang="en-US" sz="1800" dirty="0"/>
              <a:t>Inventory turnover relates inventory to sales or cost of goods sold (CGS)</a:t>
            </a:r>
          </a:p>
          <a:p>
            <a:endParaRPr lang="en-US" sz="1800" b="1" dirty="0" smtClean="0">
              <a:solidFill>
                <a:schemeClr val="accent1"/>
              </a:solidFill>
            </a:endParaRPr>
          </a:p>
          <a:p>
            <a:endParaRPr lang="en-US" sz="1800" b="1" dirty="0">
              <a:solidFill>
                <a:schemeClr val="accent1"/>
              </a:solidFill>
            </a:endParaRPr>
          </a:p>
          <a:p>
            <a:pPr marL="68580" indent="0">
              <a:buNone/>
            </a:pPr>
            <a:endParaRPr lang="en-US" altLang="en-US" sz="1800" dirty="0"/>
          </a:p>
          <a:p>
            <a:pPr marL="68580" indent="0">
              <a:buNone/>
            </a:pPr>
            <a:r>
              <a:rPr lang="en-US" altLang="en-US" sz="1800" dirty="0" smtClean="0"/>
              <a:t>Given </a:t>
            </a:r>
            <a:r>
              <a:rPr lang="en-US" altLang="en-US" sz="1800" dirty="0"/>
              <a:t>the turnover values, you can compute the average inventory processing </a:t>
            </a:r>
            <a:r>
              <a:rPr lang="en-US" altLang="en-US" sz="1800" dirty="0" smtClean="0"/>
              <a:t>time</a:t>
            </a:r>
          </a:p>
          <a:p>
            <a:pPr marL="68580" indent="0">
              <a:buNone/>
            </a:pPr>
            <a:endParaRPr lang="en-US" altLang="en-US" sz="1800" dirty="0"/>
          </a:p>
          <a:p>
            <a:r>
              <a:rPr lang="en-US" altLang="en-US" sz="1800" dirty="0"/>
              <a:t>Average Inventory Processing Period = 365/Annual Turnover</a:t>
            </a:r>
          </a:p>
          <a:p>
            <a:endParaRPr lang="en-US" sz="1800" b="1" dirty="0">
              <a:solidFill>
                <a:schemeClr val="accent1"/>
              </a:solidFill>
            </a:endParaRPr>
          </a:p>
        </p:txBody>
      </p:sp>
      <p:graphicFrame>
        <p:nvGraphicFramePr>
          <p:cNvPr id="4" name="Object 4"/>
          <p:cNvGraphicFramePr>
            <a:graphicFrameLocks noChangeAspect="1"/>
          </p:cNvGraphicFramePr>
          <p:nvPr>
            <p:extLst>
              <p:ext uri="{D42A27DB-BD31-4B8C-83A1-F6EECF244321}">
                <p14:modId xmlns:p14="http://schemas.microsoft.com/office/powerpoint/2010/main" val="3715664959"/>
              </p:ext>
            </p:extLst>
          </p:nvPr>
        </p:nvGraphicFramePr>
        <p:xfrm>
          <a:off x="1290291" y="2802524"/>
          <a:ext cx="4751280" cy="763576"/>
        </p:xfrm>
        <a:graphic>
          <a:graphicData uri="http://schemas.openxmlformats.org/presentationml/2006/ole">
            <mc:AlternateContent xmlns:mc="http://schemas.openxmlformats.org/markup-compatibility/2006">
              <mc:Choice xmlns:v="urn:schemas-microsoft-com:vml" Requires="v">
                <p:oleObj spid="_x0000_s5132" name="Equation" r:id="rId3" imgW="2603160" imgH="419040" progId="Equation.3">
                  <p:embed/>
                </p:oleObj>
              </mc:Choice>
              <mc:Fallback>
                <p:oleObj name="Equation" r:id="rId3" imgW="260316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0291" y="2802524"/>
                        <a:ext cx="4751280" cy="763576"/>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5685285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96336"/>
          </a:xfrm>
        </p:spPr>
        <p:txBody>
          <a:bodyPr>
            <a:noAutofit/>
          </a:bodyPr>
          <a:lstStyle/>
          <a:p>
            <a:r>
              <a:rPr lang="en-US" altLang="en-US" sz="2800" dirty="0"/>
              <a:t>Evaluating Internal Liquidity</a:t>
            </a:r>
            <a:endParaRPr lang="en-US" sz="2800" dirty="0"/>
          </a:p>
        </p:txBody>
      </p:sp>
      <p:sp>
        <p:nvSpPr>
          <p:cNvPr id="3" name="Content Placeholder 2"/>
          <p:cNvSpPr>
            <a:spLocks noGrp="1"/>
          </p:cNvSpPr>
          <p:nvPr>
            <p:ph idx="1"/>
          </p:nvPr>
        </p:nvSpPr>
        <p:spPr>
          <a:xfrm>
            <a:off x="1043492" y="1832430"/>
            <a:ext cx="6777317" cy="4000200"/>
          </a:xfrm>
        </p:spPr>
        <p:txBody>
          <a:bodyPr/>
          <a:lstStyle/>
          <a:p>
            <a:r>
              <a:rPr lang="en-US" dirty="0" smtClean="0"/>
              <a:t>Payable turnover </a:t>
            </a:r>
          </a:p>
          <a:p>
            <a:pPr marL="68580" indent="0">
              <a:buNone/>
            </a:pPr>
            <a:r>
              <a:rPr lang="en-US" dirty="0" smtClean="0"/>
              <a:t>used </a:t>
            </a:r>
            <a:r>
              <a:rPr lang="en-US" dirty="0"/>
              <a:t>to quantify the rate at which a company pays off its </a:t>
            </a:r>
            <a:r>
              <a:rPr lang="en-US" dirty="0" smtClean="0"/>
              <a:t>suppliers</a:t>
            </a:r>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sz="1800" dirty="0" smtClean="0"/>
          </a:p>
          <a:p>
            <a:pPr marL="68580" indent="0">
              <a:buNone/>
            </a:pPr>
            <a:r>
              <a:rPr lang="en-US" sz="1800" dirty="0" smtClean="0"/>
              <a:t>Payable payment period = 365 days/payable turnover</a:t>
            </a:r>
          </a:p>
          <a:p>
            <a:pPr marL="68580" indent="0">
              <a:buNone/>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100916461"/>
              </p:ext>
            </p:extLst>
          </p:nvPr>
        </p:nvGraphicFramePr>
        <p:xfrm>
          <a:off x="1460778" y="3357563"/>
          <a:ext cx="5179508" cy="815293"/>
        </p:xfrm>
        <a:graphic>
          <a:graphicData uri="http://schemas.openxmlformats.org/presentationml/2006/ole">
            <mc:AlternateContent xmlns:mc="http://schemas.openxmlformats.org/markup-compatibility/2006">
              <mc:Choice xmlns:v="urn:schemas-microsoft-com:vml" Requires="v">
                <p:oleObj spid="_x0000_s6156" name="Equation" r:id="rId3" imgW="2743200" imgH="431800" progId="Equation.3">
                  <p:embed/>
                </p:oleObj>
              </mc:Choice>
              <mc:Fallback>
                <p:oleObj name="Equation" r:id="rId3" imgW="2743200" imgH="431800" progId="Equation.3">
                  <p:embed/>
                  <p:pic>
                    <p:nvPicPr>
                      <p:cNvPr id="0" name=""/>
                      <p:cNvPicPr/>
                      <p:nvPr/>
                    </p:nvPicPr>
                    <p:blipFill>
                      <a:blip r:embed="rId4"/>
                      <a:stretch>
                        <a:fillRect/>
                      </a:stretch>
                    </p:blipFill>
                    <p:spPr>
                      <a:xfrm>
                        <a:off x="1460778" y="3357563"/>
                        <a:ext cx="5179508" cy="815293"/>
                      </a:xfrm>
                      <a:prstGeom prst="rect">
                        <a:avLst/>
                      </a:prstGeom>
                    </p:spPr>
                  </p:pic>
                </p:oleObj>
              </mc:Fallback>
            </mc:AlternateContent>
          </a:graphicData>
        </a:graphic>
      </p:graphicFrame>
    </p:spTree>
    <p:extLst>
      <p:ext uri="{BB962C8B-B14F-4D97-AF65-F5344CB8AC3E}">
        <p14:creationId xmlns:p14="http://schemas.microsoft.com/office/powerpoint/2010/main" val="63308789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52715"/>
            <a:ext cx="7024744" cy="508000"/>
          </a:xfrm>
        </p:spPr>
        <p:txBody>
          <a:bodyPr>
            <a:normAutofit fontScale="90000"/>
          </a:bodyPr>
          <a:lstStyle/>
          <a:p>
            <a:r>
              <a:rPr lang="en-US" altLang="en-US" sz="2800" dirty="0"/>
              <a:t>Evaluating Internal Liquidity</a:t>
            </a:r>
            <a:endParaRPr lang="en-US" sz="2800" dirty="0"/>
          </a:p>
        </p:txBody>
      </p:sp>
      <p:sp>
        <p:nvSpPr>
          <p:cNvPr id="3" name="Content Placeholder 2"/>
          <p:cNvSpPr>
            <a:spLocks noGrp="1"/>
          </p:cNvSpPr>
          <p:nvPr>
            <p:ph idx="1"/>
          </p:nvPr>
        </p:nvSpPr>
        <p:spPr>
          <a:xfrm>
            <a:off x="1043492" y="1923144"/>
            <a:ext cx="6777317" cy="3909486"/>
          </a:xfrm>
        </p:spPr>
        <p:txBody>
          <a:bodyPr/>
          <a:lstStyle/>
          <a:p>
            <a:r>
              <a:rPr lang="en-US" altLang="en-US" dirty="0"/>
              <a:t>Cash conversion cycle combines information from the receivables turnover, inventory turnover, and accounts payable </a:t>
            </a:r>
            <a:r>
              <a:rPr lang="en-US" altLang="en-US" dirty="0" smtClean="0"/>
              <a:t>turnover</a:t>
            </a:r>
          </a:p>
          <a:p>
            <a:pPr marL="68580" indent="0">
              <a:buNone/>
            </a:pPr>
            <a:endParaRPr lang="en-US" altLang="en-US" dirty="0"/>
          </a:p>
          <a:p>
            <a:pPr>
              <a:buFontTx/>
              <a:buNone/>
            </a:pPr>
            <a:r>
              <a:rPr lang="en-US" altLang="en-US" dirty="0"/>
              <a:t>Receivable Days</a:t>
            </a:r>
          </a:p>
          <a:p>
            <a:pPr>
              <a:buFontTx/>
              <a:buNone/>
            </a:pPr>
            <a:r>
              <a:rPr lang="en-US" altLang="en-US" dirty="0"/>
              <a:t>+Inventory Processing Days</a:t>
            </a:r>
          </a:p>
          <a:p>
            <a:pPr>
              <a:buFontTx/>
              <a:buNone/>
            </a:pPr>
            <a:r>
              <a:rPr lang="en-US" altLang="en-US" u="sng" dirty="0"/>
              <a:t>-Payables Payment Period</a:t>
            </a:r>
            <a:endParaRPr lang="en-US" altLang="en-US" dirty="0"/>
          </a:p>
          <a:p>
            <a:pPr>
              <a:buFontTx/>
              <a:buNone/>
            </a:pPr>
            <a:r>
              <a:rPr lang="en-US" altLang="en-US" dirty="0" smtClean="0"/>
              <a:t>= Cash </a:t>
            </a:r>
            <a:r>
              <a:rPr lang="en-US" altLang="en-US" dirty="0"/>
              <a:t>Conversion Cycle</a:t>
            </a:r>
          </a:p>
          <a:p>
            <a:endParaRPr lang="en-US" dirty="0"/>
          </a:p>
        </p:txBody>
      </p:sp>
    </p:spTree>
    <p:extLst>
      <p:ext uri="{BB962C8B-B14F-4D97-AF65-F5344CB8AC3E}">
        <p14:creationId xmlns:p14="http://schemas.microsoft.com/office/powerpoint/2010/main" val="38606744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71286"/>
            <a:ext cx="7024744" cy="780143"/>
          </a:xfrm>
        </p:spPr>
        <p:txBody>
          <a:bodyPr>
            <a:normAutofit/>
          </a:bodyPr>
          <a:lstStyle/>
          <a:p>
            <a:r>
              <a:rPr lang="en-US" altLang="en-US" sz="2800" dirty="0"/>
              <a:t>Evaluating Operating Performance</a:t>
            </a:r>
            <a:endParaRPr lang="en-US" sz="2800" dirty="0"/>
          </a:p>
        </p:txBody>
      </p:sp>
      <p:sp>
        <p:nvSpPr>
          <p:cNvPr id="3" name="Content Placeholder 2"/>
          <p:cNvSpPr>
            <a:spLocks noGrp="1"/>
          </p:cNvSpPr>
          <p:nvPr>
            <p:ph idx="1"/>
          </p:nvPr>
        </p:nvSpPr>
        <p:spPr>
          <a:xfrm>
            <a:off x="1043492" y="1651000"/>
            <a:ext cx="6777317" cy="4181629"/>
          </a:xfrm>
        </p:spPr>
        <p:txBody>
          <a:bodyPr/>
          <a:lstStyle/>
          <a:p>
            <a:r>
              <a:rPr lang="en-US" altLang="en-US" dirty="0"/>
              <a:t>Ratios that measure how well management is operating a business</a:t>
            </a:r>
          </a:p>
          <a:p>
            <a:pPr marL="365760" lvl="1" indent="0">
              <a:buNone/>
            </a:pPr>
            <a:r>
              <a:rPr lang="en-US" altLang="en-US" dirty="0"/>
              <a:t>(1) Operating efficiency ratios</a:t>
            </a:r>
          </a:p>
          <a:p>
            <a:pPr lvl="2">
              <a:buFont typeface="Wingdings" charset="2"/>
              <a:buChar char="ü"/>
            </a:pPr>
            <a:r>
              <a:rPr lang="en-US" altLang="en-US" dirty="0"/>
              <a:t>Examine how the management uses its assets and capital, measured in terms of sales dollars generated by asset or capital categories</a:t>
            </a:r>
          </a:p>
          <a:p>
            <a:pPr marL="365760" lvl="1" indent="0">
              <a:buNone/>
            </a:pPr>
            <a:r>
              <a:rPr lang="en-US" altLang="en-US" dirty="0"/>
              <a:t>(2) Operating profitability ratios</a:t>
            </a:r>
          </a:p>
          <a:p>
            <a:pPr lvl="2">
              <a:buFont typeface="Wingdings" charset="2"/>
              <a:buChar char="ü"/>
            </a:pPr>
            <a:r>
              <a:rPr lang="en-US" altLang="en-US" dirty="0"/>
              <a:t>Analyze profits as a percentage of sales and as a percentage of the assets and capital employed</a:t>
            </a:r>
          </a:p>
        </p:txBody>
      </p:sp>
    </p:spTree>
    <p:extLst>
      <p:ext uri="{BB962C8B-B14F-4D97-AF65-F5344CB8AC3E}">
        <p14:creationId xmlns:p14="http://schemas.microsoft.com/office/powerpoint/2010/main" val="2536623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32622"/>
          </a:xfrm>
        </p:spPr>
        <p:txBody>
          <a:bodyPr>
            <a:normAutofit/>
          </a:bodyPr>
          <a:lstStyle/>
          <a:p>
            <a:r>
              <a:rPr lang="en-US" altLang="en-US" sz="2800" dirty="0"/>
              <a:t>Operating Efficiency Ratios</a:t>
            </a:r>
            <a:endParaRPr lang="en-US" sz="2800" dirty="0"/>
          </a:p>
        </p:txBody>
      </p:sp>
      <p:sp>
        <p:nvSpPr>
          <p:cNvPr id="3" name="Content Placeholder 2"/>
          <p:cNvSpPr>
            <a:spLocks noGrp="1"/>
          </p:cNvSpPr>
          <p:nvPr>
            <p:ph idx="1"/>
          </p:nvPr>
        </p:nvSpPr>
        <p:spPr>
          <a:xfrm>
            <a:off x="1043492" y="1868714"/>
            <a:ext cx="6777317" cy="3963915"/>
          </a:xfrm>
        </p:spPr>
        <p:txBody>
          <a:bodyPr/>
          <a:lstStyle/>
          <a:p>
            <a:r>
              <a:rPr lang="en-US" altLang="en-US" sz="1800" b="1" dirty="0">
                <a:solidFill>
                  <a:schemeClr val="accent1"/>
                </a:solidFill>
              </a:rPr>
              <a:t>Total asset turnover ratio </a:t>
            </a:r>
            <a:endParaRPr lang="en-US" altLang="en-US" sz="1800" b="1" dirty="0" smtClean="0">
              <a:solidFill>
                <a:schemeClr val="accent1"/>
              </a:solidFill>
            </a:endParaRPr>
          </a:p>
          <a:p>
            <a:pPr marL="68580" indent="0">
              <a:buNone/>
            </a:pPr>
            <a:r>
              <a:rPr lang="en-US" altLang="en-US" sz="1800" dirty="0"/>
              <a:t>indicates the effectiveness of a firm’s use of its total asset base (net assets equals gross assets minus depreciation on fixed assets</a:t>
            </a:r>
            <a:r>
              <a:rPr lang="en-US" altLang="en-US" sz="1800" dirty="0" smtClean="0"/>
              <a:t>)</a:t>
            </a:r>
          </a:p>
          <a:p>
            <a:pPr marL="68580" indent="0">
              <a:buNone/>
            </a:pPr>
            <a:endParaRPr lang="en-US" sz="1800" dirty="0" smtClean="0">
              <a:solidFill>
                <a:schemeClr val="tx1"/>
              </a:solidFill>
            </a:endParaRPr>
          </a:p>
          <a:p>
            <a:pPr marL="68580" indent="0">
              <a:buNone/>
            </a:pPr>
            <a:endParaRPr lang="en-US" sz="1800" dirty="0">
              <a:solidFill>
                <a:schemeClr val="tx1"/>
              </a:solidFill>
            </a:endParaRPr>
          </a:p>
          <a:p>
            <a:pPr marL="68580" indent="0">
              <a:buNone/>
            </a:pPr>
            <a:endParaRPr lang="en-US" sz="1800" dirty="0" smtClean="0">
              <a:solidFill>
                <a:schemeClr val="tx1"/>
              </a:solidFill>
            </a:endParaRPr>
          </a:p>
          <a:p>
            <a:pPr marL="68580" indent="0">
              <a:buNone/>
            </a:pPr>
            <a:r>
              <a:rPr lang="en-US" sz="1800" dirty="0" smtClean="0">
                <a:solidFill>
                  <a:schemeClr val="tx1"/>
                </a:solidFill>
              </a:rPr>
              <a:t>Its poor management to have an exceedingly high asset turnover relative to the industry, why?</a:t>
            </a:r>
          </a:p>
          <a:p>
            <a:pPr marL="68580" indent="0">
              <a:buNone/>
            </a:pPr>
            <a:r>
              <a:rPr lang="en-US" sz="1800" dirty="0" smtClean="0">
                <a:solidFill>
                  <a:schemeClr val="tx1"/>
                </a:solidFill>
              </a:rPr>
              <a:t>It is equally poor management  to have an extremely low asset turnover, why?</a:t>
            </a:r>
            <a:endParaRPr lang="en-US" sz="1800" dirty="0">
              <a:solidFill>
                <a:schemeClr val="tx1"/>
              </a:solidFill>
            </a:endParaRPr>
          </a:p>
        </p:txBody>
      </p:sp>
      <p:graphicFrame>
        <p:nvGraphicFramePr>
          <p:cNvPr id="4" name="Object 4"/>
          <p:cNvGraphicFramePr>
            <a:graphicFrameLocks noChangeAspect="1"/>
          </p:cNvGraphicFramePr>
          <p:nvPr>
            <p:extLst>
              <p:ext uri="{D42A27DB-BD31-4B8C-83A1-F6EECF244321}">
                <p14:modId xmlns:p14="http://schemas.microsoft.com/office/powerpoint/2010/main" val="190848670"/>
              </p:ext>
            </p:extLst>
          </p:nvPr>
        </p:nvGraphicFramePr>
        <p:xfrm>
          <a:off x="1112838" y="3286125"/>
          <a:ext cx="5067300" cy="711200"/>
        </p:xfrm>
        <a:graphic>
          <a:graphicData uri="http://schemas.openxmlformats.org/presentationml/2006/ole">
            <mc:AlternateContent xmlns:mc="http://schemas.openxmlformats.org/markup-compatibility/2006">
              <mc:Choice xmlns:v="urn:schemas-microsoft-com:vml" Requires="v">
                <p:oleObj spid="_x0000_s7180" name="Equation" r:id="rId3" imgW="3073400" imgH="431800" progId="Equation.3">
                  <p:embed/>
                </p:oleObj>
              </mc:Choice>
              <mc:Fallback>
                <p:oleObj name="Equation" r:id="rId3" imgW="3073400" imgH="431800" progId="Equation.3">
                  <p:embed/>
                  <p:pic>
                    <p:nvPicPr>
                      <p:cNvPr id="0" name=""/>
                      <p:cNvPicPr>
                        <a:picLocks noChangeAspect="1" noChangeArrowheads="1"/>
                      </p:cNvPicPr>
                      <p:nvPr/>
                    </p:nvPicPr>
                    <p:blipFill>
                      <a:blip r:embed="rId4"/>
                      <a:srcRect/>
                      <a:stretch>
                        <a:fillRect/>
                      </a:stretch>
                    </p:blipFill>
                    <p:spPr bwMode="auto">
                      <a:xfrm>
                        <a:off x="1112838" y="3286125"/>
                        <a:ext cx="5067300" cy="7112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671749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788567"/>
            <a:ext cx="7024744" cy="898719"/>
          </a:xfrm>
        </p:spPr>
        <p:txBody>
          <a:bodyPr>
            <a:noAutofit/>
          </a:bodyPr>
          <a:lstStyle/>
          <a:p>
            <a:r>
              <a:rPr lang="en-US" altLang="en-US" sz="2800" dirty="0"/>
              <a:t>Operating Efficiency Ratios</a:t>
            </a:r>
            <a:endParaRPr lang="en-US" sz="2800" dirty="0"/>
          </a:p>
        </p:txBody>
      </p:sp>
      <p:sp>
        <p:nvSpPr>
          <p:cNvPr id="3" name="Content Placeholder 2"/>
          <p:cNvSpPr>
            <a:spLocks noGrp="1"/>
          </p:cNvSpPr>
          <p:nvPr>
            <p:ph idx="1"/>
          </p:nvPr>
        </p:nvSpPr>
        <p:spPr>
          <a:xfrm>
            <a:off x="796066" y="1923142"/>
            <a:ext cx="7204934" cy="3909487"/>
          </a:xfrm>
        </p:spPr>
        <p:txBody>
          <a:bodyPr/>
          <a:lstStyle/>
          <a:p>
            <a:r>
              <a:rPr lang="en-US" altLang="en-US" b="1" dirty="0">
                <a:solidFill>
                  <a:schemeClr val="accent1"/>
                </a:solidFill>
              </a:rPr>
              <a:t>Net fixed asset turnover </a:t>
            </a:r>
            <a:r>
              <a:rPr lang="en-US" altLang="en-US" dirty="0"/>
              <a:t>reflects utilization of fixed </a:t>
            </a:r>
            <a:r>
              <a:rPr lang="en-US" altLang="en-US" dirty="0" smtClean="0"/>
              <a:t>assets.</a:t>
            </a:r>
          </a:p>
          <a:p>
            <a:pPr marL="68580" indent="0">
              <a:buNone/>
            </a:pPr>
            <a:endParaRPr lang="en-US" altLang="en-US" dirty="0"/>
          </a:p>
          <a:p>
            <a:pPr marL="68580" indent="0">
              <a:buNone/>
            </a:pPr>
            <a:endParaRPr lang="en-US" altLang="en-US" dirty="0" smtClean="0"/>
          </a:p>
          <a:p>
            <a:endParaRPr lang="en-US" b="1" dirty="0">
              <a:solidFill>
                <a:schemeClr val="accent1"/>
              </a:solidFill>
            </a:endParaRPr>
          </a:p>
        </p:txBody>
      </p:sp>
      <p:graphicFrame>
        <p:nvGraphicFramePr>
          <p:cNvPr id="4" name="Object 4"/>
          <p:cNvGraphicFramePr>
            <a:graphicFrameLocks noChangeAspect="1"/>
          </p:cNvGraphicFramePr>
          <p:nvPr>
            <p:extLst>
              <p:ext uri="{D42A27DB-BD31-4B8C-83A1-F6EECF244321}">
                <p14:modId xmlns:p14="http://schemas.microsoft.com/office/powerpoint/2010/main" val="3098542463"/>
              </p:ext>
            </p:extLst>
          </p:nvPr>
        </p:nvGraphicFramePr>
        <p:xfrm>
          <a:off x="1147082" y="3198485"/>
          <a:ext cx="6110061" cy="818141"/>
        </p:xfrm>
        <a:graphic>
          <a:graphicData uri="http://schemas.openxmlformats.org/presentationml/2006/ole">
            <mc:AlternateContent xmlns:mc="http://schemas.openxmlformats.org/markup-compatibility/2006">
              <mc:Choice xmlns:v="urn:schemas-microsoft-com:vml" Requires="v">
                <p:oleObj spid="_x0000_s8204" name="Equation" r:id="rId3" imgW="3124080" imgH="419040" progId="Equation.3">
                  <p:embed/>
                </p:oleObj>
              </mc:Choice>
              <mc:Fallback>
                <p:oleObj name="Equation" r:id="rId3" imgW="312408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7082" y="3198485"/>
                        <a:ext cx="6110061" cy="818141"/>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0889943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16429"/>
            <a:ext cx="7024744" cy="671285"/>
          </a:xfrm>
        </p:spPr>
        <p:txBody>
          <a:bodyPr>
            <a:normAutofit/>
          </a:bodyPr>
          <a:lstStyle/>
          <a:p>
            <a:r>
              <a:rPr lang="en-US" altLang="en-US" sz="2800" dirty="0"/>
              <a:t>Operating Profitability Ratios</a:t>
            </a:r>
            <a:endParaRPr lang="en-US" sz="2800" dirty="0"/>
          </a:p>
        </p:txBody>
      </p:sp>
      <p:sp>
        <p:nvSpPr>
          <p:cNvPr id="3" name="Content Placeholder 2"/>
          <p:cNvSpPr>
            <a:spLocks noGrp="1"/>
          </p:cNvSpPr>
          <p:nvPr>
            <p:ph idx="1"/>
          </p:nvPr>
        </p:nvSpPr>
        <p:spPr>
          <a:xfrm>
            <a:off x="1043492" y="1886858"/>
            <a:ext cx="6777317" cy="3945772"/>
          </a:xfrm>
        </p:spPr>
        <p:txBody>
          <a:bodyPr/>
          <a:lstStyle/>
          <a:p>
            <a:r>
              <a:rPr lang="en-US" altLang="en-US" sz="2000" dirty="0"/>
              <a:t>Operating profitability ratios measure</a:t>
            </a:r>
          </a:p>
          <a:p>
            <a:pPr marL="365760" lvl="1" indent="0">
              <a:buNone/>
            </a:pPr>
            <a:r>
              <a:rPr lang="en-US" altLang="en-US" sz="2000" dirty="0"/>
              <a:t>1. The rate of profit on sales (profit margin)</a:t>
            </a:r>
          </a:p>
          <a:p>
            <a:pPr marL="365760" lvl="1" indent="0">
              <a:buNone/>
            </a:pPr>
            <a:r>
              <a:rPr lang="en-US" altLang="en-US" sz="2000" dirty="0"/>
              <a:t>2. The percentage return on </a:t>
            </a:r>
            <a:r>
              <a:rPr lang="en-US" altLang="en-US" sz="2000" dirty="0" smtClean="0"/>
              <a:t>capital employed</a:t>
            </a:r>
          </a:p>
          <a:p>
            <a:pPr marL="365760" lvl="1" indent="0">
              <a:buNone/>
            </a:pPr>
            <a:endParaRPr lang="en-US" altLang="en-US" sz="2000" dirty="0"/>
          </a:p>
          <a:p>
            <a:r>
              <a:rPr lang="en-US" sz="2000" b="1" dirty="0" smtClean="0">
                <a:solidFill>
                  <a:schemeClr val="accent1"/>
                </a:solidFill>
              </a:rPr>
              <a:t>Gross Profit margin</a:t>
            </a:r>
          </a:p>
          <a:p>
            <a:pPr marL="68580" indent="0">
              <a:buNone/>
            </a:pPr>
            <a:r>
              <a:rPr lang="en-US" sz="2000" b="1" dirty="0" smtClean="0">
                <a:solidFill>
                  <a:schemeClr val="accent1"/>
                </a:solidFill>
              </a:rPr>
              <a:t> </a:t>
            </a:r>
            <a:r>
              <a:rPr lang="en-US" altLang="en-US" sz="2000" dirty="0"/>
              <a:t>measures the rate of profit on sales (gross profit equals net sales minus the cost of goods sold)</a:t>
            </a:r>
          </a:p>
          <a:p>
            <a:pPr marL="68580" indent="0">
              <a:buNone/>
            </a:pPr>
            <a:endParaRPr lang="en-US" sz="1800" b="1" dirty="0">
              <a:solidFill>
                <a:schemeClr val="accent1"/>
              </a:solidFill>
            </a:endParaRPr>
          </a:p>
        </p:txBody>
      </p:sp>
      <p:graphicFrame>
        <p:nvGraphicFramePr>
          <p:cNvPr id="4" name="Object 4"/>
          <p:cNvGraphicFramePr>
            <a:graphicFrameLocks noChangeAspect="1"/>
          </p:cNvGraphicFramePr>
          <p:nvPr>
            <p:extLst>
              <p:ext uri="{D42A27DB-BD31-4B8C-83A1-F6EECF244321}">
                <p14:modId xmlns:p14="http://schemas.microsoft.com/office/powerpoint/2010/main" val="2567524788"/>
              </p:ext>
            </p:extLst>
          </p:nvPr>
        </p:nvGraphicFramePr>
        <p:xfrm>
          <a:off x="2108201" y="4805363"/>
          <a:ext cx="4956175" cy="889000"/>
        </p:xfrm>
        <a:graphic>
          <a:graphicData uri="http://schemas.openxmlformats.org/presentationml/2006/ole">
            <mc:AlternateContent xmlns:mc="http://schemas.openxmlformats.org/markup-compatibility/2006">
              <mc:Choice xmlns:v="urn:schemas-microsoft-com:vml" Requires="v">
                <p:oleObj spid="_x0000_s9227" name="Equation" r:id="rId3" imgW="2184120" imgH="393480" progId="Equation.3">
                  <p:embed/>
                </p:oleObj>
              </mc:Choice>
              <mc:Fallback>
                <p:oleObj name="Equation" r:id="rId3" imgW="218412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8201" y="4805363"/>
                        <a:ext cx="4956175"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110765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14907"/>
          </a:xfrm>
        </p:spPr>
        <p:txBody>
          <a:bodyPr>
            <a:normAutofit fontScale="90000"/>
          </a:bodyPr>
          <a:lstStyle/>
          <a:p>
            <a:r>
              <a:rPr lang="en-US" altLang="en-US" dirty="0"/>
              <a:t>Operating Profitability Ratios</a:t>
            </a:r>
            <a:endParaRPr lang="en-US" dirty="0"/>
          </a:p>
        </p:txBody>
      </p:sp>
      <p:sp>
        <p:nvSpPr>
          <p:cNvPr id="3" name="Content Placeholder 2"/>
          <p:cNvSpPr>
            <a:spLocks noGrp="1"/>
          </p:cNvSpPr>
          <p:nvPr>
            <p:ph idx="1"/>
          </p:nvPr>
        </p:nvSpPr>
        <p:spPr/>
        <p:txBody>
          <a:bodyPr/>
          <a:lstStyle/>
          <a:p>
            <a:r>
              <a:rPr lang="en-US" altLang="en-US" dirty="0"/>
              <a:t>Operating profit margin measures the rate of profit on sales after operating expenses (operating profit is gross profit minus sales, general and administrative (SG + A) </a:t>
            </a:r>
            <a:r>
              <a:rPr lang="en-US" altLang="en-US" dirty="0" smtClean="0"/>
              <a:t>expenses. (or we call it EBIT)</a:t>
            </a:r>
          </a:p>
          <a:p>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1521114083"/>
              </p:ext>
            </p:extLst>
          </p:nvPr>
        </p:nvGraphicFramePr>
        <p:xfrm>
          <a:off x="1822223" y="4504871"/>
          <a:ext cx="5217206" cy="759261"/>
        </p:xfrm>
        <a:graphic>
          <a:graphicData uri="http://schemas.openxmlformats.org/presentationml/2006/ole">
            <mc:AlternateContent xmlns:mc="http://schemas.openxmlformats.org/markup-compatibility/2006">
              <mc:Choice xmlns:v="urn:schemas-microsoft-com:vml" Requires="v">
                <p:oleObj spid="_x0000_s10250" name="Equation" r:id="rId3" imgW="2692080" imgH="393480" progId="Equation.3">
                  <p:embed/>
                </p:oleObj>
              </mc:Choice>
              <mc:Fallback>
                <p:oleObj name="Equation" r:id="rId3" imgW="269208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2223" y="4504871"/>
                        <a:ext cx="5217206" cy="759261"/>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167341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26144"/>
            <a:ext cx="7024744" cy="598713"/>
          </a:xfrm>
        </p:spPr>
        <p:txBody>
          <a:bodyPr>
            <a:normAutofit/>
          </a:bodyPr>
          <a:lstStyle/>
          <a:p>
            <a:r>
              <a:rPr lang="en-US" sz="2800" dirty="0">
                <a:latin typeface="Arial"/>
                <a:cs typeface="Arial"/>
              </a:rPr>
              <a:t>Analyzing the financial Statements</a:t>
            </a:r>
          </a:p>
        </p:txBody>
      </p:sp>
      <p:sp>
        <p:nvSpPr>
          <p:cNvPr id="3" name="Content Placeholder 2"/>
          <p:cNvSpPr>
            <a:spLocks noGrp="1"/>
          </p:cNvSpPr>
          <p:nvPr>
            <p:ph idx="1"/>
          </p:nvPr>
        </p:nvSpPr>
        <p:spPr>
          <a:xfrm>
            <a:off x="1043492" y="1378858"/>
            <a:ext cx="6777317" cy="4453772"/>
          </a:xfrm>
        </p:spPr>
        <p:txBody>
          <a:bodyPr>
            <a:normAutofit lnSpcReduction="10000"/>
          </a:bodyPr>
          <a:lstStyle/>
          <a:p>
            <a:r>
              <a:rPr lang="en-US" dirty="0" smtClean="0">
                <a:latin typeface="Arial"/>
                <a:cs typeface="Arial"/>
              </a:rPr>
              <a:t>To derive an estimate of </a:t>
            </a:r>
            <a:r>
              <a:rPr lang="en-US" i="1" dirty="0" smtClean="0">
                <a:latin typeface="Arial"/>
                <a:cs typeface="Arial"/>
              </a:rPr>
              <a:t>the required rate of return </a:t>
            </a:r>
            <a:r>
              <a:rPr lang="en-US" dirty="0" smtClean="0">
                <a:latin typeface="Arial"/>
                <a:cs typeface="Arial"/>
              </a:rPr>
              <a:t>we need to understand the business and the financial risks of the firm.</a:t>
            </a:r>
          </a:p>
          <a:p>
            <a:endParaRPr lang="en-US" dirty="0">
              <a:latin typeface="Arial"/>
              <a:cs typeface="Arial"/>
            </a:endParaRPr>
          </a:p>
          <a:p>
            <a:r>
              <a:rPr lang="en-US" dirty="0" smtClean="0">
                <a:latin typeface="Arial"/>
                <a:cs typeface="Arial"/>
              </a:rPr>
              <a:t>To estimate to estimate the future cash flows, we must understand the composition of cash flow and what will contribute to the short and long </a:t>
            </a:r>
            <a:r>
              <a:rPr lang="en-US" dirty="0" smtClean="0">
                <a:latin typeface="Arial"/>
                <a:cs typeface="Arial"/>
              </a:rPr>
              <a:t>run </a:t>
            </a:r>
            <a:r>
              <a:rPr lang="en-US" dirty="0" smtClean="0">
                <a:solidFill>
                  <a:srgbClr val="FF0000"/>
                </a:solidFill>
                <a:latin typeface="Arial"/>
                <a:cs typeface="Arial"/>
              </a:rPr>
              <a:t>growth</a:t>
            </a:r>
            <a:r>
              <a:rPr lang="en-US" dirty="0" smtClean="0">
                <a:latin typeface="Arial"/>
                <a:cs typeface="Arial"/>
              </a:rPr>
              <a:t> </a:t>
            </a:r>
            <a:r>
              <a:rPr lang="en-US" dirty="0" smtClean="0">
                <a:latin typeface="Arial"/>
                <a:cs typeface="Arial"/>
              </a:rPr>
              <a:t>of these cash flows. (*)</a:t>
            </a:r>
          </a:p>
          <a:p>
            <a:r>
              <a:rPr lang="en-US" dirty="0" smtClean="0">
                <a:latin typeface="Arial"/>
                <a:cs typeface="Arial"/>
              </a:rPr>
              <a:t>Financial statements are also the main source of information when deciding weather to lend money to a firm (by investing in bonds), or to buy options on a firm’s stock.(**)</a:t>
            </a:r>
          </a:p>
        </p:txBody>
      </p:sp>
    </p:spTree>
    <p:extLst>
      <p:ext uri="{BB962C8B-B14F-4D97-AF65-F5344CB8AC3E}">
        <p14:creationId xmlns:p14="http://schemas.microsoft.com/office/powerpoint/2010/main" val="27006147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96336"/>
          </a:xfrm>
        </p:spPr>
        <p:txBody>
          <a:bodyPr>
            <a:normAutofit fontScale="90000"/>
          </a:bodyPr>
          <a:lstStyle/>
          <a:p>
            <a:r>
              <a:rPr lang="en-US" altLang="en-US" dirty="0"/>
              <a:t>Operating Profitability Ratios</a:t>
            </a:r>
            <a:endParaRPr lang="en-US" dirty="0"/>
          </a:p>
        </p:txBody>
      </p:sp>
      <p:sp>
        <p:nvSpPr>
          <p:cNvPr id="3" name="Content Placeholder 2"/>
          <p:cNvSpPr>
            <a:spLocks noGrp="1"/>
          </p:cNvSpPr>
          <p:nvPr>
            <p:ph idx="1"/>
          </p:nvPr>
        </p:nvSpPr>
        <p:spPr/>
        <p:txBody>
          <a:bodyPr/>
          <a:lstStyle/>
          <a:p>
            <a:r>
              <a:rPr lang="en-US" altLang="en-US" dirty="0"/>
              <a:t>Net profit margin relates net income to sales</a:t>
            </a:r>
          </a:p>
          <a:p>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1977098263"/>
              </p:ext>
            </p:extLst>
          </p:nvPr>
        </p:nvGraphicFramePr>
        <p:xfrm>
          <a:off x="1501095" y="3494314"/>
          <a:ext cx="4610100" cy="889000"/>
        </p:xfrm>
        <a:graphic>
          <a:graphicData uri="http://schemas.openxmlformats.org/presentationml/2006/ole">
            <mc:AlternateContent xmlns:mc="http://schemas.openxmlformats.org/markup-compatibility/2006">
              <mc:Choice xmlns:v="urn:schemas-microsoft-com:vml" Requires="v">
                <p:oleObj spid="_x0000_s11273" name="Equation" r:id="rId3" imgW="2031840" imgH="393480" progId="Equation.3">
                  <p:embed/>
                </p:oleObj>
              </mc:Choice>
              <mc:Fallback>
                <p:oleObj name="Equation" r:id="rId3" imgW="203184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1095" y="3494314"/>
                        <a:ext cx="4610100"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626295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41907"/>
          </a:xfrm>
        </p:spPr>
        <p:txBody>
          <a:bodyPr>
            <a:normAutofit fontScale="90000"/>
          </a:bodyPr>
          <a:lstStyle/>
          <a:p>
            <a:r>
              <a:rPr lang="en-US" altLang="en-US" dirty="0"/>
              <a:t>Operating Profitability Ratios</a:t>
            </a:r>
            <a:endParaRPr lang="en-US" dirty="0"/>
          </a:p>
        </p:txBody>
      </p:sp>
      <p:sp>
        <p:nvSpPr>
          <p:cNvPr id="3" name="Content Placeholder 2"/>
          <p:cNvSpPr>
            <a:spLocks noGrp="1"/>
          </p:cNvSpPr>
          <p:nvPr>
            <p:ph idx="1"/>
          </p:nvPr>
        </p:nvSpPr>
        <p:spPr/>
        <p:txBody>
          <a:bodyPr/>
          <a:lstStyle/>
          <a:p>
            <a:r>
              <a:rPr lang="en-US" altLang="en-US" dirty="0"/>
              <a:t>Return on total capital relates the firm’s earnings to all capital in the enterprise</a:t>
            </a:r>
          </a:p>
          <a:p>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2789673292"/>
              </p:ext>
            </p:extLst>
          </p:nvPr>
        </p:nvGraphicFramePr>
        <p:xfrm>
          <a:off x="593046" y="3697288"/>
          <a:ext cx="7951787" cy="950912"/>
        </p:xfrm>
        <a:graphic>
          <a:graphicData uri="http://schemas.openxmlformats.org/presentationml/2006/ole">
            <mc:AlternateContent xmlns:mc="http://schemas.openxmlformats.org/markup-compatibility/2006">
              <mc:Choice xmlns:v="urn:schemas-microsoft-com:vml" Requires="v">
                <p:oleObj spid="_x0000_s12297" name="Equation" r:id="rId3" imgW="3504960" imgH="419040" progId="Equation.3">
                  <p:embed/>
                </p:oleObj>
              </mc:Choice>
              <mc:Fallback>
                <p:oleObj name="Equation" r:id="rId3" imgW="350496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046" y="3697288"/>
                        <a:ext cx="7951787" cy="950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997349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05622"/>
          </a:xfrm>
        </p:spPr>
        <p:txBody>
          <a:bodyPr>
            <a:normAutofit fontScale="90000"/>
          </a:bodyPr>
          <a:lstStyle/>
          <a:p>
            <a:r>
              <a:rPr lang="en-US" altLang="en-US" sz="2800" dirty="0"/>
              <a:t>Operating Profitability Ratios</a:t>
            </a:r>
            <a:endParaRPr lang="en-US" sz="2800" dirty="0"/>
          </a:p>
        </p:txBody>
      </p:sp>
      <p:sp>
        <p:nvSpPr>
          <p:cNvPr id="3" name="Content Placeholder 2"/>
          <p:cNvSpPr>
            <a:spLocks noGrp="1"/>
          </p:cNvSpPr>
          <p:nvPr>
            <p:ph idx="1"/>
          </p:nvPr>
        </p:nvSpPr>
        <p:spPr>
          <a:xfrm>
            <a:off x="1043492" y="1796144"/>
            <a:ext cx="6777317" cy="4036486"/>
          </a:xfrm>
        </p:spPr>
        <p:txBody>
          <a:bodyPr/>
          <a:lstStyle/>
          <a:p>
            <a:r>
              <a:rPr lang="en-US" altLang="en-US" dirty="0"/>
              <a:t>The DuPont System divides the ratio into several components that provide insights into the causes of a firm’s ROE and any changes in </a:t>
            </a:r>
            <a:r>
              <a:rPr lang="en-US" altLang="en-US" dirty="0" smtClean="0"/>
              <a:t>it</a:t>
            </a:r>
          </a:p>
          <a:p>
            <a:endParaRPr lang="en-US" dirty="0"/>
          </a:p>
          <a:p>
            <a:endParaRPr lang="en-US" dirty="0" smtClean="0"/>
          </a:p>
          <a:p>
            <a:endParaRPr lang="en-US" dirty="0"/>
          </a:p>
          <a:p>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2633592297"/>
              </p:ext>
            </p:extLst>
          </p:nvPr>
        </p:nvGraphicFramePr>
        <p:xfrm>
          <a:off x="1043490" y="3478807"/>
          <a:ext cx="7343199" cy="859432"/>
        </p:xfrm>
        <a:graphic>
          <a:graphicData uri="http://schemas.openxmlformats.org/presentationml/2006/ole">
            <mc:AlternateContent xmlns:mc="http://schemas.openxmlformats.org/markup-compatibility/2006">
              <mc:Choice xmlns:v="urn:schemas-microsoft-com:vml" Requires="v">
                <p:oleObj spid="_x0000_s13324" name="Equation" r:id="rId3" imgW="3581280" imgH="419040" progId="Equation.3">
                  <p:embed/>
                </p:oleObj>
              </mc:Choice>
              <mc:Fallback>
                <p:oleObj name="Equation" r:id="rId3" imgW="358128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490" y="3478807"/>
                        <a:ext cx="7343199" cy="859432"/>
                      </a:xfrm>
                      <a:prstGeom prst="rect">
                        <a:avLst/>
                      </a:prstGeom>
                      <a:noFill/>
                      <a:ln>
                        <a:noFill/>
                      </a:ln>
                      <a:effectLst/>
                      <a:extLst/>
                    </p:spPr>
                  </p:pic>
                </p:oleObj>
              </mc:Fallback>
            </mc:AlternateContent>
          </a:graphicData>
        </a:graphic>
      </p:graphicFrame>
      <p:graphicFrame>
        <p:nvGraphicFramePr>
          <p:cNvPr id="5" name="Object 5"/>
          <p:cNvGraphicFramePr>
            <a:graphicFrameLocks noChangeAspect="1"/>
          </p:cNvGraphicFramePr>
          <p:nvPr>
            <p:extLst>
              <p:ext uri="{D42A27DB-BD31-4B8C-83A1-F6EECF244321}">
                <p14:modId xmlns:p14="http://schemas.microsoft.com/office/powerpoint/2010/main" val="847778129"/>
              </p:ext>
            </p:extLst>
          </p:nvPr>
        </p:nvGraphicFramePr>
        <p:xfrm>
          <a:off x="2016578" y="4808920"/>
          <a:ext cx="5214938" cy="950912"/>
        </p:xfrm>
        <a:graphic>
          <a:graphicData uri="http://schemas.openxmlformats.org/presentationml/2006/ole">
            <mc:AlternateContent xmlns:mc="http://schemas.openxmlformats.org/markup-compatibility/2006">
              <mc:Choice xmlns:v="urn:schemas-microsoft-com:vml" Requires="v">
                <p:oleObj spid="_x0000_s13325" name="Equation" r:id="rId5" imgW="2298600" imgH="419040" progId="Equation.3">
                  <p:embed/>
                </p:oleObj>
              </mc:Choice>
              <mc:Fallback>
                <p:oleObj name="Equation" r:id="rId5" imgW="229860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6578" y="4808920"/>
                        <a:ext cx="5214938" cy="950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429381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50336"/>
          </a:xfrm>
        </p:spPr>
        <p:txBody>
          <a:bodyPr>
            <a:normAutofit/>
          </a:bodyPr>
          <a:lstStyle/>
          <a:p>
            <a:r>
              <a:rPr lang="en-US" altLang="en-US" sz="2800" dirty="0"/>
              <a:t>Operating Profitability Ratios</a:t>
            </a:r>
            <a:endParaRPr lang="en-US" sz="2800"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897600379"/>
              </p:ext>
            </p:extLst>
          </p:nvPr>
        </p:nvGraphicFramePr>
        <p:xfrm>
          <a:off x="1787223" y="2484665"/>
          <a:ext cx="5545137" cy="2046288"/>
        </p:xfrm>
        <a:graphic>
          <a:graphicData uri="http://schemas.openxmlformats.org/presentationml/2006/ole">
            <mc:AlternateContent xmlns:mc="http://schemas.openxmlformats.org/markup-compatibility/2006">
              <mc:Choice xmlns:v="urn:schemas-microsoft-com:vml" Requires="v">
                <p:oleObj spid="_x0000_s14343" name="Equation" r:id="rId3" imgW="2959100" imgH="1092200" progId="Equation.3">
                  <p:embed/>
                </p:oleObj>
              </mc:Choice>
              <mc:Fallback>
                <p:oleObj name="Equation" r:id="rId3" imgW="2959100" imgH="1092200" progId="Equation.3">
                  <p:embed/>
                  <p:pic>
                    <p:nvPicPr>
                      <p:cNvPr id="0" name=""/>
                      <p:cNvPicPr>
                        <a:picLocks noChangeAspect="1" noChangeArrowheads="1"/>
                      </p:cNvPicPr>
                      <p:nvPr/>
                    </p:nvPicPr>
                    <p:blipFill>
                      <a:blip r:embed="rId4"/>
                      <a:srcRect/>
                      <a:stretch>
                        <a:fillRect/>
                      </a:stretch>
                    </p:blipFill>
                    <p:spPr bwMode="auto">
                      <a:xfrm>
                        <a:off x="1787223" y="2484665"/>
                        <a:ext cx="5545137" cy="2046288"/>
                      </a:xfrm>
                      <a:prstGeom prst="rect">
                        <a:avLst/>
                      </a:prstGeom>
                      <a:noFill/>
                      <a:ln>
                        <a:noFill/>
                      </a:ln>
                      <a:effectLst/>
                      <a:extLst/>
                    </p:spPr>
                  </p:pic>
                </p:oleObj>
              </mc:Fallback>
            </mc:AlternateContent>
          </a:graphicData>
        </a:graphic>
      </p:graphicFrame>
      <p:grpSp>
        <p:nvGrpSpPr>
          <p:cNvPr id="7" name="Group 4"/>
          <p:cNvGrpSpPr>
            <a:grpSpLocks/>
          </p:cNvGrpSpPr>
          <p:nvPr/>
        </p:nvGrpSpPr>
        <p:grpSpPr bwMode="auto">
          <a:xfrm>
            <a:off x="1324430" y="4887916"/>
            <a:ext cx="8027534" cy="1402896"/>
            <a:chOff x="1488" y="1824"/>
            <a:chExt cx="4163" cy="490"/>
          </a:xfrm>
        </p:grpSpPr>
        <p:sp>
          <p:nvSpPr>
            <p:cNvPr id="8" name="Text Box 5"/>
            <p:cNvSpPr txBox="1">
              <a:spLocks noChangeArrowheads="1"/>
            </p:cNvSpPr>
            <p:nvPr/>
          </p:nvSpPr>
          <p:spPr bwMode="auto">
            <a:xfrm>
              <a:off x="1728" y="1824"/>
              <a:ext cx="392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ct val="70000"/>
                </a:lnSpc>
                <a:spcBef>
                  <a:spcPct val="50000"/>
                </a:spcBef>
              </a:pPr>
              <a:r>
                <a:rPr lang="en-US" altLang="en-US" dirty="0"/>
                <a:t> </a:t>
              </a:r>
              <a:r>
                <a:rPr lang="en-US" altLang="en-US" sz="2800" b="1" dirty="0">
                  <a:latin typeface="Times New Roman" panose="02020603050405020304" pitchFamily="18" charset="0"/>
                </a:rPr>
                <a:t> </a:t>
              </a:r>
              <a:r>
                <a:rPr lang="en-US" altLang="en-US" sz="2800" dirty="0" smtClean="0">
                  <a:latin typeface="Times New Roman" panose="02020603050405020304" pitchFamily="18" charset="0"/>
                </a:rPr>
                <a:t> </a:t>
              </a:r>
              <a:r>
                <a:rPr lang="en-US" altLang="en-US" sz="2800" dirty="0">
                  <a:latin typeface="Times New Roman" panose="02020603050405020304" pitchFamily="18" charset="0"/>
                </a:rPr>
                <a:t>Profit       </a:t>
              </a:r>
              <a:r>
                <a:rPr lang="en-US" altLang="en-US" sz="2800" dirty="0" smtClean="0">
                  <a:latin typeface="Times New Roman" panose="02020603050405020304" pitchFamily="18" charset="0"/>
                </a:rPr>
                <a:t> Total </a:t>
              </a:r>
              <a:r>
                <a:rPr lang="en-US" altLang="en-US" sz="2800" dirty="0">
                  <a:latin typeface="Times New Roman" panose="02020603050405020304" pitchFamily="18" charset="0"/>
                </a:rPr>
                <a:t>Asset       </a:t>
              </a:r>
              <a:r>
                <a:rPr lang="en-US" altLang="en-US" sz="2800" dirty="0" smtClean="0">
                  <a:latin typeface="Times New Roman" panose="02020603050405020304" pitchFamily="18" charset="0"/>
                </a:rPr>
                <a:t> Financial</a:t>
              </a:r>
              <a:endParaRPr lang="en-US" altLang="en-US" sz="2800" dirty="0">
                <a:latin typeface="Times New Roman" panose="02020603050405020304" pitchFamily="18" charset="0"/>
              </a:endParaRPr>
            </a:p>
            <a:p>
              <a:pPr algn="l">
                <a:lnSpc>
                  <a:spcPct val="70000"/>
                </a:lnSpc>
                <a:spcBef>
                  <a:spcPct val="50000"/>
                </a:spcBef>
              </a:pPr>
              <a:r>
                <a:rPr lang="en-US" altLang="en-US" sz="2800" dirty="0">
                  <a:latin typeface="Times New Roman" panose="02020603050405020304" pitchFamily="18" charset="0"/>
                </a:rPr>
                <a:t> </a:t>
              </a:r>
              <a:r>
                <a:rPr lang="en-US" altLang="en-US" sz="2800" dirty="0" smtClean="0">
                  <a:latin typeface="Times New Roman" panose="02020603050405020304" pitchFamily="18" charset="0"/>
                </a:rPr>
                <a:t>Margin         Turnover           Leverage</a:t>
              </a:r>
              <a:endParaRPr lang="en-US" altLang="en-US" dirty="0"/>
            </a:p>
          </p:txBody>
        </p:sp>
        <p:sp>
          <p:nvSpPr>
            <p:cNvPr id="9" name="Text Box 6"/>
            <p:cNvSpPr txBox="1">
              <a:spLocks noChangeArrowheads="1"/>
            </p:cNvSpPr>
            <p:nvPr/>
          </p:nvSpPr>
          <p:spPr bwMode="auto">
            <a:xfrm>
              <a:off x="1488" y="1872"/>
              <a:ext cx="28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a:t>=</a:t>
              </a:r>
            </a:p>
          </p:txBody>
        </p:sp>
        <p:sp>
          <p:nvSpPr>
            <p:cNvPr id="10" name="Text Box 7"/>
            <p:cNvSpPr txBox="1">
              <a:spLocks noChangeArrowheads="1"/>
            </p:cNvSpPr>
            <p:nvPr/>
          </p:nvSpPr>
          <p:spPr bwMode="auto">
            <a:xfrm>
              <a:off x="3586" y="1824"/>
              <a:ext cx="217" cy="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4000" dirty="0"/>
                <a:t>x</a:t>
              </a:r>
            </a:p>
          </p:txBody>
        </p:sp>
        <p:sp>
          <p:nvSpPr>
            <p:cNvPr id="11" name="Text Box 8"/>
            <p:cNvSpPr txBox="1">
              <a:spLocks noChangeArrowheads="1"/>
            </p:cNvSpPr>
            <p:nvPr/>
          </p:nvSpPr>
          <p:spPr bwMode="auto">
            <a:xfrm>
              <a:off x="2410" y="1824"/>
              <a:ext cx="216" cy="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4000" dirty="0"/>
                <a:t>x</a:t>
              </a:r>
            </a:p>
          </p:txBody>
        </p:sp>
      </p:grpSp>
    </p:spTree>
    <p:extLst>
      <p:ext uri="{BB962C8B-B14F-4D97-AF65-F5344CB8AC3E}">
        <p14:creationId xmlns:p14="http://schemas.microsoft.com/office/powerpoint/2010/main" val="37319754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1479"/>
          </a:xfrm>
        </p:spPr>
        <p:txBody>
          <a:bodyPr>
            <a:normAutofit fontScale="90000"/>
          </a:bodyPr>
          <a:lstStyle/>
          <a:p>
            <a:r>
              <a:rPr lang="en-US" dirty="0" smtClean="0"/>
              <a:t>10.6 Risk Analysis</a:t>
            </a:r>
            <a:endParaRPr lang="en-US" dirty="0"/>
          </a:p>
        </p:txBody>
      </p:sp>
      <p:sp>
        <p:nvSpPr>
          <p:cNvPr id="3" name="Content Placeholder 2"/>
          <p:cNvSpPr>
            <a:spLocks noGrp="1"/>
          </p:cNvSpPr>
          <p:nvPr>
            <p:ph idx="1"/>
          </p:nvPr>
        </p:nvSpPr>
        <p:spPr>
          <a:xfrm>
            <a:off x="1043492" y="1796144"/>
            <a:ext cx="6777317" cy="4036486"/>
          </a:xfrm>
        </p:spPr>
        <p:txBody>
          <a:bodyPr>
            <a:normAutofit/>
          </a:bodyPr>
          <a:lstStyle/>
          <a:p>
            <a:r>
              <a:rPr lang="en-US" altLang="en-US" sz="2000" dirty="0"/>
              <a:t>Risk analysis examines the uncertainty of income flows for the total firm and for the individual sources of capital</a:t>
            </a:r>
          </a:p>
          <a:p>
            <a:pPr lvl="1">
              <a:buFont typeface="Wingdings" charset="2"/>
              <a:buChar char="ü"/>
            </a:pPr>
            <a:r>
              <a:rPr lang="en-US" altLang="en-US" sz="2000" dirty="0"/>
              <a:t>Debt</a:t>
            </a:r>
          </a:p>
          <a:p>
            <a:pPr lvl="1">
              <a:buFont typeface="Wingdings" charset="2"/>
              <a:buChar char="ü"/>
            </a:pPr>
            <a:r>
              <a:rPr lang="en-US" altLang="en-US" sz="2000" dirty="0"/>
              <a:t>Preferred stock</a:t>
            </a:r>
          </a:p>
          <a:p>
            <a:pPr lvl="1">
              <a:buFont typeface="Wingdings" charset="2"/>
              <a:buChar char="ü"/>
            </a:pPr>
            <a:r>
              <a:rPr lang="en-US" altLang="en-US" sz="2000" dirty="0"/>
              <a:t>Common </a:t>
            </a:r>
            <a:r>
              <a:rPr lang="en-US" altLang="en-US" sz="2000" dirty="0" smtClean="0"/>
              <a:t>stock</a:t>
            </a:r>
          </a:p>
          <a:p>
            <a:pPr>
              <a:buFont typeface="Courier New"/>
              <a:buChar char="o"/>
            </a:pPr>
            <a:r>
              <a:rPr lang="en-US" altLang="en-US" sz="2000" dirty="0" smtClean="0"/>
              <a:t>The typical approach examines the major factors that cause a firm’s income flows to vary.</a:t>
            </a:r>
          </a:p>
          <a:p>
            <a:pPr>
              <a:buFont typeface="Courier New"/>
              <a:buChar char="o"/>
            </a:pPr>
            <a:r>
              <a:rPr lang="en-US" altLang="en-US" sz="2000" dirty="0" smtClean="0"/>
              <a:t>More volatile income mean greater risk (uncertainty) facing the investor.</a:t>
            </a:r>
            <a:endParaRPr lang="en-US" altLang="en-US" sz="2000" dirty="0"/>
          </a:p>
          <a:p>
            <a:endParaRPr lang="en-US" dirty="0"/>
          </a:p>
        </p:txBody>
      </p:sp>
    </p:spTree>
    <p:extLst>
      <p:ext uri="{BB962C8B-B14F-4D97-AF65-F5344CB8AC3E}">
        <p14:creationId xmlns:p14="http://schemas.microsoft.com/office/powerpoint/2010/main" val="30240311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41907"/>
          </a:xfrm>
        </p:spPr>
        <p:txBody>
          <a:bodyPr>
            <a:normAutofit fontScale="90000"/>
          </a:bodyPr>
          <a:lstStyle/>
          <a:p>
            <a:r>
              <a:rPr lang="en-US" dirty="0" smtClean="0"/>
              <a:t>Risk Analysis</a:t>
            </a:r>
            <a:endParaRPr lang="en-US" dirty="0"/>
          </a:p>
        </p:txBody>
      </p:sp>
      <p:sp>
        <p:nvSpPr>
          <p:cNvPr id="3" name="Content Placeholder 2"/>
          <p:cNvSpPr>
            <a:spLocks noGrp="1"/>
          </p:cNvSpPr>
          <p:nvPr>
            <p:ph idx="1"/>
          </p:nvPr>
        </p:nvSpPr>
        <p:spPr>
          <a:xfrm>
            <a:off x="1043492" y="1814286"/>
            <a:ext cx="6777317" cy="4018343"/>
          </a:xfrm>
        </p:spPr>
        <p:txBody>
          <a:bodyPr>
            <a:normAutofit fontScale="92500" lnSpcReduction="10000"/>
          </a:bodyPr>
          <a:lstStyle/>
          <a:p>
            <a:pPr marL="68580" indent="0">
              <a:lnSpc>
                <a:spcPct val="90000"/>
              </a:lnSpc>
              <a:buNone/>
            </a:pPr>
            <a:r>
              <a:rPr lang="en-US" altLang="en-US" dirty="0"/>
              <a:t>Total risk of a firm has two components:</a:t>
            </a:r>
          </a:p>
          <a:p>
            <a:pPr marL="365760" lvl="1" indent="0">
              <a:lnSpc>
                <a:spcPct val="90000"/>
              </a:lnSpc>
              <a:buNone/>
            </a:pPr>
            <a:r>
              <a:rPr lang="en-US" altLang="en-US" sz="2600" b="1" dirty="0">
                <a:solidFill>
                  <a:srgbClr val="94C600"/>
                </a:solidFill>
              </a:rPr>
              <a:t>Business risk</a:t>
            </a:r>
          </a:p>
          <a:p>
            <a:pPr lvl="2">
              <a:lnSpc>
                <a:spcPct val="90000"/>
              </a:lnSpc>
            </a:pPr>
            <a:r>
              <a:rPr lang="en-US" altLang="en-US" sz="2200" dirty="0"/>
              <a:t>The uncertainty of income caused by the firm’s industry</a:t>
            </a:r>
          </a:p>
          <a:p>
            <a:pPr lvl="2">
              <a:lnSpc>
                <a:spcPct val="90000"/>
              </a:lnSpc>
            </a:pPr>
            <a:r>
              <a:rPr lang="en-US" altLang="en-US" sz="2200" dirty="0">
                <a:cs typeface="Times New Roman" panose="02020603050405020304" pitchFamily="18" charset="0"/>
              </a:rPr>
              <a:t>Generally measured by the variability of the firm’s operating income over time</a:t>
            </a:r>
          </a:p>
          <a:p>
            <a:pPr lvl="2">
              <a:lnSpc>
                <a:spcPct val="90000"/>
              </a:lnSpc>
            </a:pPr>
            <a:endParaRPr lang="en-US" altLang="en-US" dirty="0"/>
          </a:p>
          <a:p>
            <a:pPr marL="365760" lvl="1" indent="0">
              <a:lnSpc>
                <a:spcPct val="90000"/>
              </a:lnSpc>
              <a:buNone/>
            </a:pPr>
            <a:r>
              <a:rPr lang="en-US" altLang="en-US" sz="2600" b="1" dirty="0">
                <a:solidFill>
                  <a:srgbClr val="94C600"/>
                </a:solidFill>
              </a:rPr>
              <a:t>Financial risk</a:t>
            </a:r>
          </a:p>
          <a:p>
            <a:pPr lvl="2">
              <a:lnSpc>
                <a:spcPct val="90000"/>
              </a:lnSpc>
            </a:pPr>
            <a:r>
              <a:rPr lang="en-US" altLang="en-US" sz="2200" dirty="0"/>
              <a:t>Additional uncertainty of returns to equity holders due to a firm’s use of fixed obligation debt securities</a:t>
            </a:r>
          </a:p>
          <a:p>
            <a:pPr lvl="2">
              <a:lnSpc>
                <a:spcPct val="90000"/>
              </a:lnSpc>
            </a:pPr>
            <a:r>
              <a:rPr lang="en-US" altLang="en-US" sz="2200" dirty="0">
                <a:cs typeface="Times New Roman" panose="02020603050405020304" pitchFamily="18" charset="0"/>
              </a:rPr>
              <a:t>The acceptable level of financial risk for a firm depends on its business risk</a:t>
            </a:r>
            <a:r>
              <a:rPr lang="en-US" altLang="en-US" sz="2200" dirty="0"/>
              <a:t> </a:t>
            </a:r>
          </a:p>
          <a:p>
            <a:endParaRPr lang="en-US" dirty="0"/>
          </a:p>
        </p:txBody>
      </p:sp>
    </p:spTree>
    <p:extLst>
      <p:ext uri="{BB962C8B-B14F-4D97-AF65-F5344CB8AC3E}">
        <p14:creationId xmlns:p14="http://schemas.microsoft.com/office/powerpoint/2010/main" val="29170379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68479"/>
          </a:xfrm>
        </p:spPr>
        <p:txBody>
          <a:bodyPr/>
          <a:lstStyle/>
          <a:p>
            <a:r>
              <a:rPr lang="en-US" dirty="0" smtClean="0"/>
              <a:t>Risk Analysis</a:t>
            </a:r>
            <a:endParaRPr lang="en-US" dirty="0"/>
          </a:p>
        </p:txBody>
      </p:sp>
      <p:sp>
        <p:nvSpPr>
          <p:cNvPr id="3" name="Content Placeholder 2"/>
          <p:cNvSpPr>
            <a:spLocks noGrp="1"/>
          </p:cNvSpPr>
          <p:nvPr>
            <p:ph idx="1"/>
          </p:nvPr>
        </p:nvSpPr>
        <p:spPr>
          <a:xfrm>
            <a:off x="725714" y="1923143"/>
            <a:ext cx="7547429" cy="4336143"/>
          </a:xfrm>
        </p:spPr>
        <p:txBody>
          <a:bodyPr>
            <a:normAutofit lnSpcReduction="10000"/>
          </a:bodyPr>
          <a:lstStyle/>
          <a:p>
            <a:pPr marL="68580" indent="0">
              <a:lnSpc>
                <a:spcPct val="90000"/>
              </a:lnSpc>
              <a:buNone/>
            </a:pPr>
            <a:endParaRPr lang="en-US" altLang="en-US" sz="2000" dirty="0" smtClean="0">
              <a:solidFill>
                <a:srgbClr val="94C600"/>
              </a:solidFill>
            </a:endParaRPr>
          </a:p>
          <a:p>
            <a:pPr marL="365760" lvl="1" indent="0">
              <a:lnSpc>
                <a:spcPct val="90000"/>
              </a:lnSpc>
              <a:buNone/>
            </a:pPr>
            <a:r>
              <a:rPr lang="en-US" altLang="en-US" sz="2600" b="1" dirty="0" smtClean="0">
                <a:solidFill>
                  <a:srgbClr val="94C600"/>
                </a:solidFill>
              </a:rPr>
              <a:t>Business risk</a:t>
            </a:r>
          </a:p>
          <a:p>
            <a:r>
              <a:rPr lang="en-US" altLang="en-US" dirty="0"/>
              <a:t>Variability of the firm’s operating income over time</a:t>
            </a:r>
          </a:p>
          <a:p>
            <a:r>
              <a:rPr lang="en-US" altLang="en-US" dirty="0"/>
              <a:t>Standard deviation of the historical operating earnings </a:t>
            </a:r>
            <a:r>
              <a:rPr lang="en-US" altLang="en-US" dirty="0" smtClean="0"/>
              <a:t>series</a:t>
            </a:r>
            <a:endParaRPr lang="en-US" altLang="en-US" sz="2600" b="1" dirty="0" smtClean="0">
              <a:solidFill>
                <a:srgbClr val="94C600"/>
              </a:solidFill>
            </a:endParaRPr>
          </a:p>
          <a:p>
            <a:r>
              <a:rPr lang="en-US" sz="2200" dirty="0" smtClean="0"/>
              <a:t>A firm’s operating earning vary over time and its business risk is measured by the volatility of the firm’s operating income over time which is due to two factors:</a:t>
            </a:r>
          </a:p>
          <a:p>
            <a:pPr marL="525780" indent="-457200">
              <a:buAutoNum type="arabicPeriod"/>
            </a:pPr>
            <a:r>
              <a:rPr lang="en-US" sz="2200" dirty="0" smtClean="0"/>
              <a:t>Sales Variability</a:t>
            </a:r>
          </a:p>
          <a:p>
            <a:pPr marL="525780" indent="-457200">
              <a:buAutoNum type="arabicPeriod"/>
            </a:pPr>
            <a:r>
              <a:rPr lang="en-US" sz="2200" dirty="0" smtClean="0"/>
              <a:t>Operating Leverage</a:t>
            </a:r>
          </a:p>
        </p:txBody>
      </p:sp>
    </p:spTree>
    <p:extLst>
      <p:ext uri="{BB962C8B-B14F-4D97-AF65-F5344CB8AC3E}">
        <p14:creationId xmlns:p14="http://schemas.microsoft.com/office/powerpoint/2010/main" val="3326523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4572"/>
            <a:ext cx="7024744" cy="580572"/>
          </a:xfrm>
        </p:spPr>
        <p:txBody>
          <a:bodyPr>
            <a:normAutofit fontScale="90000"/>
          </a:bodyPr>
          <a:lstStyle/>
          <a:p>
            <a:r>
              <a:rPr lang="en-US" dirty="0" smtClean="0"/>
              <a:t>Risk Analysis</a:t>
            </a:r>
            <a:endParaRPr lang="en-US" dirty="0"/>
          </a:p>
        </p:txBody>
      </p:sp>
      <p:sp>
        <p:nvSpPr>
          <p:cNvPr id="3" name="Content Placeholder 2"/>
          <p:cNvSpPr>
            <a:spLocks noGrp="1"/>
          </p:cNvSpPr>
          <p:nvPr>
            <p:ph idx="1"/>
          </p:nvPr>
        </p:nvSpPr>
        <p:spPr>
          <a:xfrm>
            <a:off x="1043492" y="1557176"/>
            <a:ext cx="7356651" cy="4275453"/>
          </a:xfrm>
        </p:spPr>
        <p:txBody>
          <a:bodyPr/>
          <a:lstStyle/>
          <a:p>
            <a:pPr marL="525780" lvl="1" indent="-457200">
              <a:buAutoNum type="arabicPeriod"/>
            </a:pPr>
            <a:r>
              <a:rPr lang="en-US" altLang="en-US" sz="2400" b="1" dirty="0" smtClean="0">
                <a:solidFill>
                  <a:srgbClr val="94C600"/>
                </a:solidFill>
              </a:rPr>
              <a:t>Sales </a:t>
            </a:r>
            <a:r>
              <a:rPr lang="en-US" altLang="en-US" sz="2400" b="1" dirty="0">
                <a:solidFill>
                  <a:srgbClr val="94C600"/>
                </a:solidFill>
              </a:rPr>
              <a:t>variability</a:t>
            </a:r>
          </a:p>
          <a:p>
            <a:r>
              <a:rPr lang="en-US" dirty="0" smtClean="0"/>
              <a:t>is the prime determinant of operating earnings variability.</a:t>
            </a:r>
          </a:p>
          <a:p>
            <a:r>
              <a:rPr lang="en-US" dirty="0" smtClean="0"/>
              <a:t>The variability of sales is mainly caused by a firm’s industry and is largely outside the control of management.</a:t>
            </a:r>
          </a:p>
          <a:p>
            <a:pPr marL="342900" lvl="2" indent="-274320"/>
            <a:r>
              <a:rPr lang="en-US" altLang="en-US" sz="2400" dirty="0"/>
              <a:t>Some industries are </a:t>
            </a:r>
            <a:r>
              <a:rPr lang="en-US" altLang="en-US" sz="2400" dirty="0" smtClean="0"/>
              <a:t>cyclical (automobile </a:t>
            </a:r>
            <a:r>
              <a:rPr lang="en-US" altLang="en-US" sz="2400" dirty="0" err="1" smtClean="0"/>
              <a:t>vs</a:t>
            </a:r>
            <a:r>
              <a:rPr lang="en-US" altLang="en-US" sz="2400" dirty="0" smtClean="0"/>
              <a:t> retail food</a:t>
            </a:r>
            <a:r>
              <a:rPr lang="en-US" altLang="en-US" dirty="0" smtClean="0"/>
              <a:t>)</a:t>
            </a:r>
            <a:endParaRPr lang="en-US" altLang="en-US" dirty="0"/>
          </a:p>
          <a:p>
            <a:endParaRPr lang="en-US" dirty="0"/>
          </a:p>
        </p:txBody>
      </p:sp>
    </p:spTree>
    <p:extLst>
      <p:ext uri="{BB962C8B-B14F-4D97-AF65-F5344CB8AC3E}">
        <p14:creationId xmlns:p14="http://schemas.microsoft.com/office/powerpoint/2010/main" val="20809006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35429"/>
            <a:ext cx="7024744" cy="580571"/>
          </a:xfrm>
        </p:spPr>
        <p:txBody>
          <a:bodyPr>
            <a:normAutofit fontScale="90000"/>
          </a:bodyPr>
          <a:lstStyle/>
          <a:p>
            <a:r>
              <a:rPr lang="en-US" dirty="0"/>
              <a:t>Risk Analysis</a:t>
            </a:r>
          </a:p>
        </p:txBody>
      </p:sp>
      <p:sp>
        <p:nvSpPr>
          <p:cNvPr id="3" name="Content Placeholder 2"/>
          <p:cNvSpPr>
            <a:spLocks noGrp="1"/>
          </p:cNvSpPr>
          <p:nvPr>
            <p:ph idx="1"/>
          </p:nvPr>
        </p:nvSpPr>
        <p:spPr>
          <a:xfrm>
            <a:off x="763237" y="1278774"/>
            <a:ext cx="7564334" cy="4835369"/>
          </a:xfrm>
        </p:spPr>
        <p:txBody>
          <a:bodyPr>
            <a:normAutofit fontScale="92500" lnSpcReduction="10000"/>
          </a:bodyPr>
          <a:lstStyle/>
          <a:p>
            <a:pPr marL="68580" indent="0">
              <a:buNone/>
            </a:pPr>
            <a:r>
              <a:rPr lang="en-US" b="1" dirty="0" smtClean="0">
                <a:solidFill>
                  <a:srgbClr val="94C600"/>
                </a:solidFill>
              </a:rPr>
              <a:t>Operating Leverage </a:t>
            </a:r>
          </a:p>
          <a:p>
            <a:r>
              <a:rPr lang="en-US" sz="1900" dirty="0" smtClean="0">
                <a:solidFill>
                  <a:srgbClr val="000000"/>
                </a:solidFill>
              </a:rPr>
              <a:t>The variability of a firm’s operating earning also depends on its mixture of production costs .</a:t>
            </a:r>
          </a:p>
          <a:p>
            <a:r>
              <a:rPr lang="en-US" sz="1900" dirty="0" smtClean="0">
                <a:solidFill>
                  <a:srgbClr val="000000"/>
                </a:solidFill>
              </a:rPr>
              <a:t>Total production cost of a firm with no fixed production costs would vary with sales, and operating profit would be a constant proportion of sales.</a:t>
            </a:r>
          </a:p>
          <a:p>
            <a:r>
              <a:rPr lang="en-US" sz="1900" dirty="0" smtClean="0">
                <a:solidFill>
                  <a:srgbClr val="000000"/>
                </a:solidFill>
              </a:rPr>
              <a:t>However, realistically, firms always have some fixed production cost (e.g. building. machinery) and this cost cause  operating profit to vary more than sales. </a:t>
            </a:r>
          </a:p>
          <a:p>
            <a:r>
              <a:rPr lang="en-US" sz="1900" dirty="0" smtClean="0">
                <a:solidFill>
                  <a:srgbClr val="000000"/>
                </a:solidFill>
              </a:rPr>
              <a:t>Example: during slow sales periods, operating profit will decline by a larger percentage than sales, while during an economic expansion, operating profits will increase by a larger percentage than sales.</a:t>
            </a:r>
          </a:p>
          <a:p>
            <a:r>
              <a:rPr lang="en-US" altLang="en-US" sz="1900" dirty="0" smtClean="0"/>
              <a:t>Fixed </a:t>
            </a:r>
            <a:r>
              <a:rPr lang="en-US" altLang="en-US" sz="1900" dirty="0"/>
              <a:t>production costs cause profit volatility with changes in </a:t>
            </a:r>
            <a:r>
              <a:rPr lang="en-US" altLang="en-US" sz="1900" dirty="0" smtClean="0"/>
              <a:t>sales</a:t>
            </a:r>
          </a:p>
          <a:p>
            <a:pPr marL="342900" lvl="2" indent="-274320"/>
            <a:r>
              <a:rPr lang="en-US" altLang="en-US" sz="1900" dirty="0"/>
              <a:t>Fixed production costs are operating </a:t>
            </a:r>
            <a:r>
              <a:rPr lang="en-US" altLang="en-US" sz="1900" dirty="0" smtClean="0"/>
              <a:t>leverage.</a:t>
            </a:r>
            <a:endParaRPr lang="en-US" altLang="en-US" sz="1900" dirty="0"/>
          </a:p>
          <a:p>
            <a:pPr marL="342900" lvl="2" indent="-274320"/>
            <a:endParaRPr lang="en-US" altLang="en-US" dirty="0"/>
          </a:p>
          <a:p>
            <a:endParaRPr lang="en-US" sz="2000" dirty="0">
              <a:solidFill>
                <a:srgbClr val="000000"/>
              </a:solidFill>
            </a:endParaRPr>
          </a:p>
        </p:txBody>
      </p:sp>
    </p:spTree>
    <p:extLst>
      <p:ext uri="{BB962C8B-B14F-4D97-AF65-F5344CB8AC3E}">
        <p14:creationId xmlns:p14="http://schemas.microsoft.com/office/powerpoint/2010/main" val="31692844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71286"/>
            <a:ext cx="7024744" cy="762000"/>
          </a:xfrm>
        </p:spPr>
        <p:txBody>
          <a:bodyPr>
            <a:normAutofit/>
          </a:bodyPr>
          <a:lstStyle/>
          <a:p>
            <a:r>
              <a:rPr lang="en-US" dirty="0" smtClean="0"/>
              <a:t>Risk Analysis</a:t>
            </a:r>
            <a:endParaRPr lang="en-US" dirty="0"/>
          </a:p>
        </p:txBody>
      </p:sp>
      <p:sp>
        <p:nvSpPr>
          <p:cNvPr id="3" name="Content Placeholder 2"/>
          <p:cNvSpPr>
            <a:spLocks noGrp="1"/>
          </p:cNvSpPr>
          <p:nvPr>
            <p:ph idx="1"/>
          </p:nvPr>
        </p:nvSpPr>
        <p:spPr>
          <a:xfrm>
            <a:off x="1043492" y="2249713"/>
            <a:ext cx="7374794" cy="3955143"/>
          </a:xfrm>
        </p:spPr>
        <p:txBody>
          <a:bodyPr>
            <a:normAutofit/>
          </a:bodyPr>
          <a:lstStyle/>
          <a:p>
            <a:pPr marL="68580" indent="0">
              <a:buNone/>
            </a:pPr>
            <a:r>
              <a:rPr lang="en-US" altLang="en-US" b="1" dirty="0" smtClean="0">
                <a:solidFill>
                  <a:schemeClr val="accent1"/>
                </a:solidFill>
              </a:rPr>
              <a:t>Financial Risk</a:t>
            </a:r>
          </a:p>
          <a:p>
            <a:r>
              <a:rPr lang="en-US" altLang="en-US" dirty="0" smtClean="0">
                <a:solidFill>
                  <a:srgbClr val="000000"/>
                </a:solidFill>
              </a:rPr>
              <a:t>is the additional uncertainty of returns to equity holders due to a firm’s use of fixed financial obligation securities. </a:t>
            </a:r>
          </a:p>
          <a:p>
            <a:r>
              <a:rPr lang="en-US" altLang="en-US" dirty="0" smtClean="0"/>
              <a:t>Bonds(debt) </a:t>
            </a:r>
            <a:r>
              <a:rPr lang="en-US" altLang="en-US" dirty="0"/>
              <a:t>interest payments come before earnings are available to </a:t>
            </a:r>
            <a:r>
              <a:rPr lang="en-US" altLang="en-US" dirty="0" smtClean="0"/>
              <a:t>stockholders</a:t>
            </a:r>
          </a:p>
          <a:p>
            <a:r>
              <a:rPr lang="en-US" altLang="en-US" dirty="0"/>
              <a:t>These are fixed obligations</a:t>
            </a:r>
          </a:p>
          <a:p>
            <a:pPr marL="68580" indent="0">
              <a:buNone/>
            </a:pPr>
            <a:endParaRPr lang="en-US" altLang="en-US" dirty="0" smtClean="0"/>
          </a:p>
          <a:p>
            <a:endParaRPr lang="en-US" dirty="0"/>
          </a:p>
        </p:txBody>
      </p:sp>
    </p:spTree>
    <p:extLst>
      <p:ext uri="{BB962C8B-B14F-4D97-AF65-F5344CB8AC3E}">
        <p14:creationId xmlns:p14="http://schemas.microsoft.com/office/powerpoint/2010/main" val="414553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98714"/>
            <a:ext cx="7024744" cy="598715"/>
          </a:xfrm>
        </p:spPr>
        <p:txBody>
          <a:bodyPr>
            <a:normAutofit/>
          </a:bodyPr>
          <a:lstStyle/>
          <a:p>
            <a:r>
              <a:rPr lang="en-US" sz="2800" dirty="0" smtClean="0">
                <a:latin typeface="Arial"/>
                <a:cs typeface="Arial"/>
              </a:rPr>
              <a:t>10.1</a:t>
            </a:r>
            <a:r>
              <a:rPr lang="en-US" sz="2800" dirty="0" smtClean="0"/>
              <a:t> Major Financial Statements</a:t>
            </a:r>
            <a:endParaRPr lang="en-US" sz="2800" dirty="0"/>
          </a:p>
        </p:txBody>
      </p:sp>
      <p:sp>
        <p:nvSpPr>
          <p:cNvPr id="3" name="Content Placeholder 2"/>
          <p:cNvSpPr>
            <a:spLocks noGrp="1"/>
          </p:cNvSpPr>
          <p:nvPr>
            <p:ph idx="1"/>
          </p:nvPr>
        </p:nvSpPr>
        <p:spPr>
          <a:xfrm>
            <a:off x="743857" y="1378858"/>
            <a:ext cx="7692571" cy="4453772"/>
          </a:xfrm>
        </p:spPr>
        <p:txBody>
          <a:bodyPr/>
          <a:lstStyle/>
          <a:p>
            <a:r>
              <a:rPr lang="en-US" dirty="0" smtClean="0">
                <a:latin typeface="Arial"/>
                <a:cs typeface="Arial"/>
              </a:rPr>
              <a:t>Financial statements are intended to provide information on:</a:t>
            </a:r>
          </a:p>
          <a:p>
            <a:pPr lvl="2">
              <a:buFont typeface="Wingdings" charset="2"/>
              <a:buChar char="ü"/>
            </a:pPr>
            <a:r>
              <a:rPr lang="en-US" dirty="0" smtClean="0">
                <a:latin typeface="Arial"/>
                <a:cs typeface="Arial"/>
              </a:rPr>
              <a:t>The resources available to management (assets)</a:t>
            </a:r>
          </a:p>
          <a:p>
            <a:pPr lvl="2">
              <a:buFont typeface="Wingdings" charset="2"/>
              <a:buChar char="ü"/>
            </a:pPr>
            <a:r>
              <a:rPr lang="en-US" dirty="0" smtClean="0">
                <a:latin typeface="Arial"/>
                <a:cs typeface="Arial"/>
              </a:rPr>
              <a:t> How these resources are financed (liabilities &amp; owner’s equity)</a:t>
            </a:r>
          </a:p>
          <a:p>
            <a:pPr lvl="2">
              <a:buFont typeface="Wingdings" charset="2"/>
              <a:buChar char="ü"/>
            </a:pPr>
            <a:r>
              <a:rPr lang="en-US" dirty="0" smtClean="0">
                <a:latin typeface="Arial"/>
                <a:cs typeface="Arial"/>
              </a:rPr>
              <a:t>And what the firm accomplished with them (income)</a:t>
            </a:r>
            <a:endParaRPr lang="en-US" dirty="0"/>
          </a:p>
          <a:p>
            <a:pPr>
              <a:buFont typeface="Courier New"/>
              <a:buChar char="o"/>
            </a:pPr>
            <a:r>
              <a:rPr lang="en-US" sz="2800" dirty="0" smtClean="0"/>
              <a:t> </a:t>
            </a:r>
            <a:r>
              <a:rPr lang="en-US" dirty="0" smtClean="0">
                <a:latin typeface="Arial"/>
                <a:cs typeface="Arial"/>
              </a:rPr>
              <a:t>Shareholder annual and quarterly reports include three required financial statements:</a:t>
            </a:r>
          </a:p>
          <a:p>
            <a:pPr lvl="2">
              <a:buFont typeface="Wingdings" charset="2"/>
              <a:buChar char="ü"/>
            </a:pPr>
            <a:r>
              <a:rPr lang="en-US" dirty="0" smtClean="0">
                <a:latin typeface="Arial"/>
                <a:cs typeface="Arial"/>
              </a:rPr>
              <a:t>The balance sheet</a:t>
            </a:r>
          </a:p>
          <a:p>
            <a:pPr lvl="2">
              <a:buFont typeface="Wingdings" charset="2"/>
              <a:buChar char="ü"/>
            </a:pPr>
            <a:r>
              <a:rPr lang="en-US" dirty="0" smtClean="0">
                <a:latin typeface="Arial"/>
                <a:cs typeface="Arial"/>
              </a:rPr>
              <a:t>Income statement</a:t>
            </a:r>
          </a:p>
          <a:p>
            <a:pPr lvl="2">
              <a:buFont typeface="Wingdings" charset="2"/>
              <a:buChar char="ü"/>
            </a:pPr>
            <a:r>
              <a:rPr lang="en-US" dirty="0" smtClean="0">
                <a:latin typeface="Arial"/>
                <a:cs typeface="Arial"/>
              </a:rPr>
              <a:t>Statement of cash flows</a:t>
            </a:r>
            <a:endParaRPr lang="en-US" dirty="0">
              <a:latin typeface="Arial"/>
              <a:cs typeface="Arial"/>
            </a:endParaRPr>
          </a:p>
        </p:txBody>
      </p:sp>
    </p:spTree>
    <p:extLst>
      <p:ext uri="{BB962C8B-B14F-4D97-AF65-F5344CB8AC3E}">
        <p14:creationId xmlns:p14="http://schemas.microsoft.com/office/powerpoint/2010/main" val="25813978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32622"/>
          </a:xfrm>
        </p:spPr>
        <p:txBody>
          <a:bodyPr>
            <a:normAutofit fontScale="90000"/>
          </a:bodyPr>
          <a:lstStyle/>
          <a:p>
            <a:r>
              <a:rPr lang="en-US" dirty="0" smtClean="0"/>
              <a:t>Risk Analysis</a:t>
            </a:r>
            <a:endParaRPr lang="en-US" dirty="0"/>
          </a:p>
        </p:txBody>
      </p:sp>
      <p:sp>
        <p:nvSpPr>
          <p:cNvPr id="3" name="Content Placeholder 2"/>
          <p:cNvSpPr>
            <a:spLocks noGrp="1"/>
          </p:cNvSpPr>
          <p:nvPr>
            <p:ph idx="1"/>
          </p:nvPr>
        </p:nvSpPr>
        <p:spPr>
          <a:xfrm>
            <a:off x="1043490" y="2068286"/>
            <a:ext cx="6777317" cy="3764343"/>
          </a:xfrm>
        </p:spPr>
        <p:txBody>
          <a:bodyPr>
            <a:normAutofit/>
          </a:bodyPr>
          <a:lstStyle/>
          <a:p>
            <a:pPr marL="68580" indent="0">
              <a:buNone/>
            </a:pPr>
            <a:r>
              <a:rPr lang="en-US" altLang="en-US" sz="2000" b="1" dirty="0" smtClean="0">
                <a:solidFill>
                  <a:schemeClr val="accent1"/>
                </a:solidFill>
              </a:rPr>
              <a:t>Financial Risk</a:t>
            </a:r>
          </a:p>
          <a:p>
            <a:r>
              <a:rPr lang="en-US" altLang="en-US" sz="2000" dirty="0" smtClean="0"/>
              <a:t>Similar </a:t>
            </a:r>
            <a:r>
              <a:rPr lang="en-US" altLang="en-US" sz="2000" dirty="0"/>
              <a:t>to fixed production costs, the net earning available to stockholders after fixed interest payment will experience a larger percentage increase than operating earnings. And the opposite when business decline as a result of the fixed financial cost.</a:t>
            </a:r>
          </a:p>
          <a:p>
            <a:r>
              <a:rPr lang="en-US" altLang="en-US" sz="2000" dirty="0"/>
              <a:t>This debt financing increases the financial risk and possibility of default or bankruptcy. </a:t>
            </a:r>
          </a:p>
          <a:p>
            <a:endParaRPr lang="en-US" dirty="0"/>
          </a:p>
        </p:txBody>
      </p:sp>
    </p:spTree>
    <p:extLst>
      <p:ext uri="{BB962C8B-B14F-4D97-AF65-F5344CB8AC3E}">
        <p14:creationId xmlns:p14="http://schemas.microsoft.com/office/powerpoint/2010/main" val="41574510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23336"/>
          </a:xfrm>
        </p:spPr>
        <p:txBody>
          <a:bodyPr>
            <a:noAutofit/>
          </a:bodyPr>
          <a:lstStyle/>
          <a:p>
            <a:r>
              <a:rPr lang="en-US" sz="2800" dirty="0" smtClean="0"/>
              <a:t>Relationship between business risk and financial risk</a:t>
            </a:r>
            <a:endParaRPr lang="en-US" sz="2800" dirty="0"/>
          </a:p>
        </p:txBody>
      </p:sp>
      <p:sp>
        <p:nvSpPr>
          <p:cNvPr id="3" name="Content Placeholder 2"/>
          <p:cNvSpPr>
            <a:spLocks noGrp="1"/>
          </p:cNvSpPr>
          <p:nvPr>
            <p:ph idx="1"/>
          </p:nvPr>
        </p:nvSpPr>
        <p:spPr>
          <a:xfrm>
            <a:off x="1043492" y="1796143"/>
            <a:ext cx="6777317" cy="4036487"/>
          </a:xfrm>
        </p:spPr>
        <p:txBody>
          <a:bodyPr/>
          <a:lstStyle/>
          <a:p>
            <a:r>
              <a:rPr lang="en-US" dirty="0" smtClean="0"/>
              <a:t>Acceptable  level of financial risk for a firm depends on its business risk (stable operating earning)</a:t>
            </a:r>
          </a:p>
          <a:p>
            <a:r>
              <a:rPr lang="en-US" dirty="0" smtClean="0"/>
              <a:t>Example: retail food companies have stable operating earning over time, which implies low business risk and means that investors and bond rating firms will allow the firms to have higher financial risk.</a:t>
            </a:r>
            <a:endParaRPr lang="en-US" dirty="0"/>
          </a:p>
        </p:txBody>
      </p:sp>
    </p:spTree>
    <p:extLst>
      <p:ext uri="{BB962C8B-B14F-4D97-AF65-F5344CB8AC3E}">
        <p14:creationId xmlns:p14="http://schemas.microsoft.com/office/powerpoint/2010/main" val="6923085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71286"/>
            <a:ext cx="7024744" cy="997857"/>
          </a:xfrm>
        </p:spPr>
        <p:txBody>
          <a:bodyPr>
            <a:normAutofit/>
          </a:bodyPr>
          <a:lstStyle/>
          <a:p>
            <a:r>
              <a:rPr lang="en-US" sz="2800" dirty="0"/>
              <a:t>Relationship between business risk and financial risk</a:t>
            </a:r>
          </a:p>
        </p:txBody>
      </p:sp>
      <p:sp>
        <p:nvSpPr>
          <p:cNvPr id="3" name="Content Placeholder 2"/>
          <p:cNvSpPr>
            <a:spLocks noGrp="1"/>
          </p:cNvSpPr>
          <p:nvPr>
            <p:ph idx="1"/>
          </p:nvPr>
        </p:nvSpPr>
        <p:spPr/>
        <p:txBody>
          <a:bodyPr/>
          <a:lstStyle/>
          <a:p>
            <a:pPr marL="68580" indent="0">
              <a:buNone/>
            </a:pPr>
            <a:r>
              <a:rPr lang="en-US" altLang="en-US" dirty="0"/>
              <a:t>Two sets of financial ratios help measure financial risk</a:t>
            </a:r>
          </a:p>
          <a:p>
            <a:pPr lvl="1"/>
            <a:r>
              <a:rPr lang="en-US" altLang="en-US" dirty="0"/>
              <a:t>Balance sheet ratios</a:t>
            </a:r>
          </a:p>
          <a:p>
            <a:pPr lvl="1"/>
            <a:r>
              <a:rPr lang="en-US" altLang="en-US" dirty="0"/>
              <a:t>Earnings or cash flow available to pay fixed financial charges</a:t>
            </a:r>
          </a:p>
          <a:p>
            <a:endParaRPr lang="en-US" dirty="0"/>
          </a:p>
        </p:txBody>
      </p:sp>
    </p:spTree>
    <p:extLst>
      <p:ext uri="{BB962C8B-B14F-4D97-AF65-F5344CB8AC3E}">
        <p14:creationId xmlns:p14="http://schemas.microsoft.com/office/powerpoint/2010/main" val="12250811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1"/>
            <a:ext cx="7024744" cy="598714"/>
          </a:xfrm>
        </p:spPr>
        <p:txBody>
          <a:bodyPr>
            <a:normAutofit fontScale="90000"/>
          </a:bodyPr>
          <a:lstStyle/>
          <a:p>
            <a:r>
              <a:rPr lang="en-US" dirty="0" smtClean="0"/>
              <a:t>Financial Risk</a:t>
            </a:r>
            <a:endParaRPr lang="en-US" dirty="0"/>
          </a:p>
        </p:txBody>
      </p:sp>
      <p:sp>
        <p:nvSpPr>
          <p:cNvPr id="3" name="Content Placeholder 2"/>
          <p:cNvSpPr>
            <a:spLocks noGrp="1"/>
          </p:cNvSpPr>
          <p:nvPr>
            <p:ph idx="1"/>
          </p:nvPr>
        </p:nvSpPr>
        <p:spPr>
          <a:xfrm>
            <a:off x="1043492" y="1578430"/>
            <a:ext cx="6777317" cy="4254200"/>
          </a:xfrm>
        </p:spPr>
        <p:txBody>
          <a:bodyPr/>
          <a:lstStyle/>
          <a:p>
            <a:pPr marL="68580" indent="0">
              <a:buNone/>
            </a:pPr>
            <a:r>
              <a:rPr lang="en-US" b="1" dirty="0" smtClean="0">
                <a:solidFill>
                  <a:srgbClr val="94C600"/>
                </a:solidFill>
              </a:rPr>
              <a:t>Proportion of debt (Balance sheet ratios)</a:t>
            </a:r>
          </a:p>
          <a:p>
            <a:r>
              <a:rPr lang="en-US" dirty="0" smtClean="0">
                <a:solidFill>
                  <a:srgbClr val="000000"/>
                </a:solidFill>
              </a:rPr>
              <a:t>A higher proportion of debt capital compared to equity capital makes earning more volatile, and increase the probability that a firm could default on the debt.</a:t>
            </a:r>
          </a:p>
          <a:p>
            <a:r>
              <a:rPr lang="en-US" dirty="0" smtClean="0">
                <a:solidFill>
                  <a:srgbClr val="000000"/>
                </a:solidFill>
              </a:rPr>
              <a:t>Higher proportion of debt ratio lead to financial risk</a:t>
            </a:r>
          </a:p>
          <a:p>
            <a:endParaRPr lang="en-US" dirty="0">
              <a:solidFill>
                <a:srgbClr val="000000"/>
              </a:solidFill>
            </a:endParaRPr>
          </a:p>
        </p:txBody>
      </p:sp>
      <p:graphicFrame>
        <p:nvGraphicFramePr>
          <p:cNvPr id="4" name="Object 4"/>
          <p:cNvGraphicFramePr>
            <a:graphicFrameLocks noChangeAspect="1"/>
          </p:cNvGraphicFramePr>
          <p:nvPr>
            <p:extLst>
              <p:ext uri="{D42A27DB-BD31-4B8C-83A1-F6EECF244321}">
                <p14:modId xmlns:p14="http://schemas.microsoft.com/office/powerpoint/2010/main" val="490206385"/>
              </p:ext>
            </p:extLst>
          </p:nvPr>
        </p:nvGraphicFramePr>
        <p:xfrm>
          <a:off x="1043490" y="4881717"/>
          <a:ext cx="6483350" cy="950913"/>
        </p:xfrm>
        <a:graphic>
          <a:graphicData uri="http://schemas.openxmlformats.org/presentationml/2006/ole">
            <mc:AlternateContent xmlns:mc="http://schemas.openxmlformats.org/markup-compatibility/2006">
              <mc:Choice xmlns:v="urn:schemas-microsoft-com:vml" Requires="v">
                <p:oleObj spid="_x0000_s15366" name="Equation" r:id="rId3" imgW="2857320" imgH="419040" progId="Equation.3">
                  <p:embed/>
                </p:oleObj>
              </mc:Choice>
              <mc:Fallback>
                <p:oleObj name="Equation" r:id="rId3" imgW="285732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490" y="4881717"/>
                        <a:ext cx="6483350" cy="950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270871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9430"/>
            <a:ext cx="7024744" cy="907142"/>
          </a:xfrm>
        </p:spPr>
        <p:txBody>
          <a:bodyPr/>
          <a:lstStyle/>
          <a:p>
            <a:r>
              <a:rPr lang="en-US" altLang="en-US" dirty="0"/>
              <a:t>Financial Risk</a:t>
            </a:r>
            <a:endParaRPr lang="en-US" dirty="0"/>
          </a:p>
        </p:txBody>
      </p:sp>
      <p:sp>
        <p:nvSpPr>
          <p:cNvPr id="3" name="Content Placeholder 2"/>
          <p:cNvSpPr>
            <a:spLocks noGrp="1"/>
          </p:cNvSpPr>
          <p:nvPr>
            <p:ph idx="1"/>
          </p:nvPr>
        </p:nvSpPr>
        <p:spPr/>
        <p:txBody>
          <a:bodyPr/>
          <a:lstStyle/>
          <a:p>
            <a:r>
              <a:rPr lang="en-US" altLang="en-US" dirty="0"/>
              <a:t>Long-term debt/total capital ratio indicates the proportion of long-term capital derived from long-term debt capital</a:t>
            </a:r>
          </a:p>
          <a:p>
            <a:pPr marL="68580" indent="0">
              <a:buNone/>
            </a:pPr>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3151132688"/>
              </p:ext>
            </p:extLst>
          </p:nvPr>
        </p:nvGraphicFramePr>
        <p:xfrm>
          <a:off x="1902192" y="4108450"/>
          <a:ext cx="4926012" cy="1987550"/>
        </p:xfrm>
        <a:graphic>
          <a:graphicData uri="http://schemas.openxmlformats.org/presentationml/2006/ole">
            <mc:AlternateContent xmlns:mc="http://schemas.openxmlformats.org/markup-compatibility/2006">
              <mc:Choice xmlns:v="urn:schemas-microsoft-com:vml" Requires="v">
                <p:oleObj spid="_x0000_s16390" name="Equation" r:id="rId3" imgW="2171520" imgH="876240" progId="Equation.3">
                  <p:embed/>
                </p:oleObj>
              </mc:Choice>
              <mc:Fallback>
                <p:oleObj name="Equation" r:id="rId3" imgW="2171520" imgH="876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2192" y="4108450"/>
                        <a:ext cx="4926012" cy="198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461039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5"/>
            <a:ext cx="7024744" cy="460050"/>
          </a:xfrm>
        </p:spPr>
        <p:txBody>
          <a:bodyPr>
            <a:normAutofit fontScale="90000"/>
          </a:bodyPr>
          <a:lstStyle/>
          <a:p>
            <a:r>
              <a:rPr lang="en-US" dirty="0" smtClean="0"/>
              <a:t>Financial Risk</a:t>
            </a:r>
            <a:endParaRPr lang="en-US" dirty="0"/>
          </a:p>
        </p:txBody>
      </p:sp>
      <p:sp>
        <p:nvSpPr>
          <p:cNvPr id="3" name="Content Placeholder 2"/>
          <p:cNvSpPr>
            <a:spLocks noGrp="1"/>
          </p:cNvSpPr>
          <p:nvPr>
            <p:ph idx="1"/>
          </p:nvPr>
        </p:nvSpPr>
        <p:spPr>
          <a:xfrm>
            <a:off x="1043492" y="1977572"/>
            <a:ext cx="6777317" cy="3855058"/>
          </a:xfrm>
        </p:spPr>
        <p:txBody>
          <a:bodyPr/>
          <a:lstStyle/>
          <a:p>
            <a:r>
              <a:rPr lang="en-US" altLang="en-US" dirty="0"/>
              <a:t>Total debt ratios compare total debt (current liabilities plus long-term liabilities) to total capital (total debt plus total equity</a:t>
            </a:r>
            <a:r>
              <a:rPr lang="en-US" altLang="en-US" dirty="0" smtClean="0"/>
              <a:t>)</a:t>
            </a:r>
          </a:p>
          <a:p>
            <a:endParaRPr lang="en-US" altLang="en-US" dirty="0"/>
          </a:p>
          <a:p>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650503602"/>
              </p:ext>
            </p:extLst>
          </p:nvPr>
        </p:nvGraphicFramePr>
        <p:xfrm>
          <a:off x="1653495" y="3845080"/>
          <a:ext cx="5905500" cy="1987550"/>
        </p:xfrm>
        <a:graphic>
          <a:graphicData uri="http://schemas.openxmlformats.org/presentationml/2006/ole">
            <mc:AlternateContent xmlns:mc="http://schemas.openxmlformats.org/markup-compatibility/2006">
              <mc:Choice xmlns:v="urn:schemas-microsoft-com:vml" Requires="v">
                <p:oleObj spid="_x0000_s17413" name="Equation" r:id="rId3" imgW="2603160" imgH="876240" progId="Equation.3">
                  <p:embed/>
                </p:oleObj>
              </mc:Choice>
              <mc:Fallback>
                <p:oleObj name="Equation" r:id="rId3" imgW="2603160" imgH="876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3495" y="3845080"/>
                        <a:ext cx="5905500" cy="198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544696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7765"/>
          </a:xfrm>
        </p:spPr>
        <p:txBody>
          <a:bodyPr>
            <a:normAutofit fontScale="90000"/>
          </a:bodyPr>
          <a:lstStyle/>
          <a:p>
            <a:r>
              <a:rPr lang="en-US" dirty="0" smtClean="0"/>
              <a:t>Financial Risk</a:t>
            </a:r>
            <a:endParaRPr lang="en-US" dirty="0"/>
          </a:p>
        </p:txBody>
      </p:sp>
      <p:sp>
        <p:nvSpPr>
          <p:cNvPr id="3" name="Content Placeholder 2"/>
          <p:cNvSpPr>
            <a:spLocks noGrp="1"/>
          </p:cNvSpPr>
          <p:nvPr>
            <p:ph idx="1"/>
          </p:nvPr>
        </p:nvSpPr>
        <p:spPr/>
        <p:txBody>
          <a:bodyPr/>
          <a:lstStyle/>
          <a:p>
            <a:r>
              <a:rPr lang="en-US" altLang="en-US" dirty="0"/>
              <a:t>Earnings or Cash Flow Ratios</a:t>
            </a:r>
          </a:p>
          <a:p>
            <a:r>
              <a:rPr lang="en-US" altLang="en-US" dirty="0"/>
              <a:t>Relate the flow of earnings </a:t>
            </a:r>
            <a:r>
              <a:rPr lang="en-US" altLang="en-US" dirty="0" smtClean="0"/>
              <a:t>or cash flow available to meet the required interest payment. </a:t>
            </a:r>
            <a:endParaRPr lang="en-US" altLang="en-US" dirty="0"/>
          </a:p>
          <a:p>
            <a:r>
              <a:rPr lang="en-US" altLang="en-US" dirty="0" smtClean="0"/>
              <a:t>Higher </a:t>
            </a:r>
            <a:r>
              <a:rPr lang="en-US" altLang="en-US" dirty="0"/>
              <a:t>ratio means lower risk</a:t>
            </a:r>
          </a:p>
          <a:p>
            <a:endParaRPr lang="en-US" dirty="0"/>
          </a:p>
        </p:txBody>
      </p:sp>
    </p:spTree>
    <p:extLst>
      <p:ext uri="{BB962C8B-B14F-4D97-AF65-F5344CB8AC3E}">
        <p14:creationId xmlns:p14="http://schemas.microsoft.com/office/powerpoint/2010/main" val="3544630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80144"/>
            <a:ext cx="7024744" cy="399142"/>
          </a:xfrm>
        </p:spPr>
        <p:txBody>
          <a:bodyPr>
            <a:normAutofit fontScale="90000"/>
          </a:bodyPr>
          <a:lstStyle/>
          <a:p>
            <a:r>
              <a:rPr lang="en-US" altLang="en-US" dirty="0"/>
              <a:t>Financial Risk</a:t>
            </a:r>
            <a:endParaRPr lang="en-US" dirty="0"/>
          </a:p>
        </p:txBody>
      </p:sp>
      <p:sp>
        <p:nvSpPr>
          <p:cNvPr id="3" name="Content Placeholder 2"/>
          <p:cNvSpPr>
            <a:spLocks noGrp="1"/>
          </p:cNvSpPr>
          <p:nvPr>
            <p:ph idx="1"/>
          </p:nvPr>
        </p:nvSpPr>
        <p:spPr>
          <a:xfrm>
            <a:off x="598714" y="1306286"/>
            <a:ext cx="7747000" cy="5025571"/>
          </a:xfrm>
        </p:spPr>
        <p:txBody>
          <a:bodyPr>
            <a:normAutofit/>
          </a:bodyPr>
          <a:lstStyle/>
          <a:p>
            <a:r>
              <a:rPr lang="en-US" altLang="en-US" sz="2000" dirty="0"/>
              <a:t>Interest </a:t>
            </a:r>
            <a:r>
              <a:rPr lang="en-US" altLang="en-US" sz="2000" dirty="0" smtClean="0"/>
              <a:t>Coverage Ratio</a:t>
            </a:r>
          </a:p>
          <a:p>
            <a:endParaRPr lang="en-US" altLang="en-US" dirty="0"/>
          </a:p>
          <a:p>
            <a:endParaRPr lang="en-US" altLang="en-US" dirty="0" smtClean="0"/>
          </a:p>
          <a:p>
            <a:endParaRPr lang="en-US" altLang="en-US" dirty="0"/>
          </a:p>
          <a:p>
            <a:endParaRPr lang="en-US" altLang="en-US" dirty="0" smtClean="0"/>
          </a:p>
          <a:p>
            <a:pPr marL="68580" indent="0">
              <a:buNone/>
            </a:pPr>
            <a:endParaRPr lang="en-US" altLang="en-US" dirty="0" smtClean="0"/>
          </a:p>
          <a:p>
            <a:r>
              <a:rPr lang="en-US" altLang="en-US" sz="1800" dirty="0" smtClean="0"/>
              <a:t>This ratio indicates how many time the fixed interest charges are earned, based on the earnings available to pay these expenses.</a:t>
            </a:r>
          </a:p>
          <a:p>
            <a:r>
              <a:rPr lang="en-US" altLang="en-US" sz="1800" dirty="0" smtClean="0"/>
              <a:t>Also, one minus the reciprocal of the interest coverage ratio indicates how far earnings could decline before it would be impossible to pay the interest charges from current earnings.</a:t>
            </a:r>
          </a:p>
          <a:p>
            <a:endParaRPr lang="en-US" altLang="en-US" dirty="0"/>
          </a:p>
          <a:p>
            <a:endParaRPr lang="en-US" altLang="en-US" dirty="0" smtClean="0"/>
          </a:p>
          <a:p>
            <a:endParaRPr lang="en-US" altLang="en-US" dirty="0"/>
          </a:p>
          <a:p>
            <a:endParaRPr lang="en-US" altLang="en-US" dirty="0" smtClean="0"/>
          </a:p>
          <a:p>
            <a:endParaRPr lang="en-US" altLang="en-US" dirty="0"/>
          </a:p>
          <a:p>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3447769703"/>
              </p:ext>
            </p:extLst>
          </p:nvPr>
        </p:nvGraphicFramePr>
        <p:xfrm>
          <a:off x="1850571" y="1850457"/>
          <a:ext cx="5406571" cy="846012"/>
        </p:xfrm>
        <a:graphic>
          <a:graphicData uri="http://schemas.openxmlformats.org/presentationml/2006/ole">
            <mc:AlternateContent xmlns:mc="http://schemas.openxmlformats.org/markup-compatibility/2006">
              <mc:Choice xmlns:v="urn:schemas-microsoft-com:vml" Requires="v">
                <p:oleObj spid="_x0000_s18440" name="Equation" r:id="rId3" imgW="2679480" imgH="419040" progId="Equation.3">
                  <p:embed/>
                </p:oleObj>
              </mc:Choice>
              <mc:Fallback>
                <p:oleObj name="Equation" r:id="rId3" imgW="267948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0571" y="1850457"/>
                        <a:ext cx="5406571" cy="846012"/>
                      </a:xfrm>
                      <a:prstGeom prst="rect">
                        <a:avLst/>
                      </a:prstGeom>
                      <a:noFill/>
                      <a:ln>
                        <a:noFill/>
                      </a:ln>
                      <a:effectLst/>
                      <a:extLst/>
                    </p:spPr>
                  </p:pic>
                </p:oleObj>
              </mc:Fallback>
            </mc:AlternateContent>
          </a:graphicData>
        </a:graphic>
      </p:graphicFrame>
      <p:graphicFrame>
        <p:nvGraphicFramePr>
          <p:cNvPr id="5" name="Object 5"/>
          <p:cNvGraphicFramePr>
            <a:graphicFrameLocks noChangeAspect="1"/>
          </p:cNvGraphicFramePr>
          <p:nvPr>
            <p:extLst>
              <p:ext uri="{D42A27DB-BD31-4B8C-83A1-F6EECF244321}">
                <p14:modId xmlns:p14="http://schemas.microsoft.com/office/powerpoint/2010/main" val="1341873865"/>
              </p:ext>
            </p:extLst>
          </p:nvPr>
        </p:nvGraphicFramePr>
        <p:xfrm>
          <a:off x="1832428" y="2860479"/>
          <a:ext cx="5207000" cy="716351"/>
        </p:xfrm>
        <a:graphic>
          <a:graphicData uri="http://schemas.openxmlformats.org/presentationml/2006/ole">
            <mc:AlternateContent xmlns:mc="http://schemas.openxmlformats.org/markup-compatibility/2006">
              <mc:Choice xmlns:v="urn:schemas-microsoft-com:vml" Requires="v">
                <p:oleObj spid="_x0000_s18441" name="Equation" r:id="rId5" imgW="3047760" imgH="419040" progId="Equation.3">
                  <p:embed/>
                </p:oleObj>
              </mc:Choice>
              <mc:Fallback>
                <p:oleObj name="Equation" r:id="rId5" imgW="304776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2428" y="2860479"/>
                        <a:ext cx="5207000" cy="716351"/>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3682470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52714"/>
            <a:ext cx="7024744" cy="743857"/>
          </a:xfrm>
        </p:spPr>
        <p:txBody>
          <a:bodyPr/>
          <a:lstStyle/>
          <a:p>
            <a:r>
              <a:rPr lang="en-US" altLang="en-US" dirty="0"/>
              <a:t>Financial Risk</a:t>
            </a:r>
            <a:endParaRPr lang="en-US" dirty="0"/>
          </a:p>
        </p:txBody>
      </p:sp>
      <p:sp>
        <p:nvSpPr>
          <p:cNvPr id="3" name="Content Placeholder 2"/>
          <p:cNvSpPr>
            <a:spLocks noGrp="1"/>
          </p:cNvSpPr>
          <p:nvPr>
            <p:ph idx="1"/>
          </p:nvPr>
        </p:nvSpPr>
        <p:spPr/>
        <p:txBody>
          <a:bodyPr/>
          <a:lstStyle/>
          <a:p>
            <a:r>
              <a:rPr lang="en-US" altLang="en-US" dirty="0"/>
              <a:t>Firms may also have non-interest fixed payments due for lease obligations</a:t>
            </a:r>
          </a:p>
          <a:p>
            <a:r>
              <a:rPr lang="en-US" altLang="en-US" dirty="0"/>
              <a:t>The risk effect is similar to bond risk</a:t>
            </a:r>
          </a:p>
          <a:p>
            <a:endParaRPr lang="en-US" dirty="0"/>
          </a:p>
        </p:txBody>
      </p:sp>
    </p:spTree>
    <p:extLst>
      <p:ext uri="{BB962C8B-B14F-4D97-AF65-F5344CB8AC3E}">
        <p14:creationId xmlns:p14="http://schemas.microsoft.com/office/powerpoint/2010/main" val="21345378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dirty="0"/>
              <a:t>Total fixed charge coverage includes any </a:t>
            </a:r>
            <a:r>
              <a:rPr lang="en-US" altLang="en-US" dirty="0" err="1"/>
              <a:t>noncancellable</a:t>
            </a:r>
            <a:r>
              <a:rPr lang="en-US" altLang="en-US" dirty="0"/>
              <a:t> lease payments and any preferred dividends paid out of earnings after taxes</a:t>
            </a:r>
          </a:p>
          <a:p>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1221755170"/>
              </p:ext>
            </p:extLst>
          </p:nvPr>
        </p:nvGraphicFramePr>
        <p:xfrm>
          <a:off x="1704975" y="3867150"/>
          <a:ext cx="5929313" cy="2041525"/>
        </p:xfrm>
        <a:graphic>
          <a:graphicData uri="http://schemas.openxmlformats.org/presentationml/2006/ole">
            <mc:AlternateContent xmlns:mc="http://schemas.openxmlformats.org/markup-compatibility/2006">
              <mc:Choice xmlns:v="urn:schemas-microsoft-com:vml" Requires="v">
                <p:oleObj spid="_x0000_s19461" name="Equation" r:id="rId3" imgW="3213100" imgH="1104900" progId="Equation.3">
                  <p:embed/>
                </p:oleObj>
              </mc:Choice>
              <mc:Fallback>
                <p:oleObj name="Equation" r:id="rId3" imgW="3213100" imgH="1104900" progId="Equation.3">
                  <p:embed/>
                  <p:pic>
                    <p:nvPicPr>
                      <p:cNvPr id="0" name=""/>
                      <p:cNvPicPr>
                        <a:picLocks noChangeAspect="1" noChangeArrowheads="1"/>
                      </p:cNvPicPr>
                      <p:nvPr/>
                    </p:nvPicPr>
                    <p:blipFill>
                      <a:blip r:embed="rId4"/>
                      <a:srcRect/>
                      <a:stretch>
                        <a:fillRect/>
                      </a:stretch>
                    </p:blipFill>
                    <p:spPr bwMode="auto">
                      <a:xfrm>
                        <a:off x="1704975" y="3867150"/>
                        <a:ext cx="5929313" cy="2041525"/>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4289124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53143"/>
            <a:ext cx="7024744" cy="761999"/>
          </a:xfrm>
        </p:spPr>
        <p:txBody>
          <a:bodyPr>
            <a:noAutofit/>
          </a:bodyPr>
          <a:lstStyle/>
          <a:p>
            <a:r>
              <a:rPr lang="en-US" sz="2800" dirty="0" smtClean="0"/>
              <a:t>10.1.1 Generally Accepted Accounting Principles</a:t>
            </a:r>
            <a:endParaRPr lang="en-US" sz="2800" dirty="0"/>
          </a:p>
        </p:txBody>
      </p:sp>
      <p:sp>
        <p:nvSpPr>
          <p:cNvPr id="3" name="Content Placeholder 2"/>
          <p:cNvSpPr>
            <a:spLocks noGrp="1"/>
          </p:cNvSpPr>
          <p:nvPr>
            <p:ph idx="1"/>
          </p:nvPr>
        </p:nvSpPr>
        <p:spPr>
          <a:xfrm>
            <a:off x="780144" y="1415142"/>
            <a:ext cx="7438570" cy="4826001"/>
          </a:xfrm>
        </p:spPr>
        <p:txBody>
          <a:bodyPr>
            <a:normAutofit/>
          </a:bodyPr>
          <a:lstStyle/>
          <a:p>
            <a:r>
              <a:rPr lang="en-US" sz="1900" dirty="0" smtClean="0">
                <a:latin typeface="Arial"/>
                <a:cs typeface="Arial"/>
              </a:rPr>
              <a:t>Among the inputs used to construct a financial statements are generally accepted accounting principles (GAAP), which are formulated by Financial Accounting Standards Board. (FASB).</a:t>
            </a:r>
          </a:p>
          <a:p>
            <a:r>
              <a:rPr lang="en-US" sz="1900" dirty="0" smtClean="0">
                <a:solidFill>
                  <a:schemeClr val="accent1"/>
                </a:solidFill>
                <a:latin typeface="Arial"/>
                <a:cs typeface="Arial"/>
              </a:rPr>
              <a:t>What purpose does GAAP serves?</a:t>
            </a:r>
          </a:p>
          <a:p>
            <a:pPr marL="68580" indent="0">
              <a:buNone/>
            </a:pPr>
            <a:r>
              <a:rPr lang="en-US" sz="1900" dirty="0" smtClean="0">
                <a:solidFill>
                  <a:schemeClr val="tx1"/>
                </a:solidFill>
                <a:latin typeface="Arial"/>
                <a:cs typeface="Arial"/>
              </a:rPr>
              <a:t>The FASB recognizes that it will be improper for all companies to use identical and restrictive accounting principles . Some flexibility and choices are needed because industries differ and also firms within an industry are different than each other. This flexibility allows the firm’s managers to choose accounting standards that best reflect company practice.</a:t>
            </a:r>
          </a:p>
          <a:p>
            <a:pPr marL="68580" indent="0">
              <a:buNone/>
            </a:pPr>
            <a:r>
              <a:rPr lang="en-US" sz="1900" dirty="0" smtClean="0">
                <a:solidFill>
                  <a:schemeClr val="tx1"/>
                </a:solidFill>
                <a:latin typeface="Arial"/>
                <a:cs typeface="Arial"/>
              </a:rPr>
              <a:t>* FASB requires that financial statements include footnotes that indicate which accounting principles were used by the company. </a:t>
            </a:r>
          </a:p>
          <a:p>
            <a:pPr marL="68580" indent="0">
              <a:buNone/>
            </a:pPr>
            <a:endParaRPr lang="en-US" dirty="0" smtClean="0">
              <a:solidFill>
                <a:schemeClr val="tx1"/>
              </a:solidFill>
            </a:endParaRPr>
          </a:p>
          <a:p>
            <a:pPr marL="68580" indent="0">
              <a:buNone/>
            </a:pPr>
            <a:endParaRPr lang="en-US" dirty="0" smtClean="0">
              <a:solidFill>
                <a:schemeClr val="tx1"/>
              </a:solidFill>
            </a:endParaRPr>
          </a:p>
          <a:p>
            <a:pPr marL="68580" indent="0">
              <a:buNone/>
            </a:pPr>
            <a:endParaRPr lang="en-US" dirty="0"/>
          </a:p>
        </p:txBody>
      </p:sp>
    </p:spTree>
    <p:extLst>
      <p:ext uri="{BB962C8B-B14F-4D97-AF65-F5344CB8AC3E}">
        <p14:creationId xmlns:p14="http://schemas.microsoft.com/office/powerpoint/2010/main" val="20238721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80572"/>
            <a:ext cx="7024744" cy="381000"/>
          </a:xfrm>
        </p:spPr>
        <p:txBody>
          <a:bodyPr>
            <a:normAutofit fontScale="90000"/>
          </a:bodyPr>
          <a:lstStyle/>
          <a:p>
            <a:r>
              <a:rPr lang="en-US" dirty="0" smtClean="0"/>
              <a:t>Financial Risk</a:t>
            </a:r>
            <a:endParaRPr lang="en-US" dirty="0"/>
          </a:p>
        </p:txBody>
      </p:sp>
      <p:sp>
        <p:nvSpPr>
          <p:cNvPr id="3" name="Content Placeholder 2"/>
          <p:cNvSpPr>
            <a:spLocks noGrp="1"/>
          </p:cNvSpPr>
          <p:nvPr>
            <p:ph idx="1"/>
          </p:nvPr>
        </p:nvSpPr>
        <p:spPr>
          <a:xfrm>
            <a:off x="1043492" y="1161144"/>
            <a:ext cx="6777317" cy="4671486"/>
          </a:xfrm>
        </p:spPr>
        <p:txBody>
          <a:bodyPr/>
          <a:lstStyle/>
          <a:p>
            <a:r>
              <a:rPr lang="en-US" dirty="0" smtClean="0"/>
              <a:t>Cash flow coverage</a:t>
            </a:r>
          </a:p>
          <a:p>
            <a:r>
              <a:rPr lang="en-US" dirty="0" smtClean="0"/>
              <a:t>The motivation for this ratio is that a firm’s earnings and cash flow will differ.</a:t>
            </a:r>
          </a:p>
          <a:p>
            <a:r>
              <a:rPr lang="en-US" dirty="0" smtClean="0"/>
              <a:t>The cash flow value used is the cash flow from operating activity (it </a:t>
            </a:r>
            <a:r>
              <a:rPr lang="en-US" dirty="0" err="1" smtClean="0"/>
              <a:t>inclused</a:t>
            </a:r>
            <a:r>
              <a:rPr lang="en-US" dirty="0" smtClean="0"/>
              <a:t> depreciation, and the impact of all working capital changes)</a:t>
            </a:r>
          </a:p>
          <a:p>
            <a:endParaRPr lang="en-US" dirty="0"/>
          </a:p>
        </p:txBody>
      </p:sp>
      <p:graphicFrame>
        <p:nvGraphicFramePr>
          <p:cNvPr id="5" name="Object 3"/>
          <p:cNvGraphicFramePr>
            <a:graphicFrameLocks noChangeAspect="1"/>
          </p:cNvGraphicFramePr>
          <p:nvPr>
            <p:extLst>
              <p:ext uri="{D42A27DB-BD31-4B8C-83A1-F6EECF244321}">
                <p14:modId xmlns:p14="http://schemas.microsoft.com/office/powerpoint/2010/main" val="2311593668"/>
              </p:ext>
            </p:extLst>
          </p:nvPr>
        </p:nvGraphicFramePr>
        <p:xfrm>
          <a:off x="890588" y="4038827"/>
          <a:ext cx="7346269" cy="2027677"/>
        </p:xfrm>
        <a:graphic>
          <a:graphicData uri="http://schemas.openxmlformats.org/presentationml/2006/ole">
            <mc:AlternateContent xmlns:mc="http://schemas.openxmlformats.org/markup-compatibility/2006">
              <mc:Choice xmlns:v="urn:schemas-microsoft-com:vml" Requires="v">
                <p:oleObj spid="_x0000_s20485" name="Equation" r:id="rId3" imgW="3822700" imgH="1054100" progId="Equation.3">
                  <p:embed/>
                </p:oleObj>
              </mc:Choice>
              <mc:Fallback>
                <p:oleObj name="Equation" r:id="rId3" imgW="3822700" imgH="1054100" progId="Equation.3">
                  <p:embed/>
                  <p:pic>
                    <p:nvPicPr>
                      <p:cNvPr id="0" name=""/>
                      <p:cNvPicPr>
                        <a:picLocks noChangeAspect="1" noChangeArrowheads="1"/>
                      </p:cNvPicPr>
                      <p:nvPr/>
                    </p:nvPicPr>
                    <p:blipFill>
                      <a:blip r:embed="rId4"/>
                      <a:srcRect/>
                      <a:stretch>
                        <a:fillRect/>
                      </a:stretch>
                    </p:blipFill>
                    <p:spPr bwMode="auto">
                      <a:xfrm>
                        <a:off x="890588" y="4038827"/>
                        <a:ext cx="7346269" cy="2027677"/>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6930618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71286"/>
            <a:ext cx="7024744" cy="762000"/>
          </a:xfrm>
        </p:spPr>
        <p:txBody>
          <a:bodyPr>
            <a:normAutofit/>
          </a:bodyPr>
          <a:lstStyle/>
          <a:p>
            <a:r>
              <a:rPr lang="en-US" dirty="0" smtClean="0"/>
              <a:t>Financial Risk</a:t>
            </a:r>
            <a:endParaRPr lang="en-US" dirty="0"/>
          </a:p>
        </p:txBody>
      </p:sp>
      <p:sp>
        <p:nvSpPr>
          <p:cNvPr id="3" name="Content Placeholder 2"/>
          <p:cNvSpPr>
            <a:spLocks noGrp="1"/>
          </p:cNvSpPr>
          <p:nvPr>
            <p:ph idx="1"/>
          </p:nvPr>
        </p:nvSpPr>
        <p:spPr>
          <a:xfrm>
            <a:off x="1043492" y="1614714"/>
            <a:ext cx="6777317" cy="4217915"/>
          </a:xfrm>
        </p:spPr>
        <p:txBody>
          <a:bodyPr/>
          <a:lstStyle/>
          <a:p>
            <a:r>
              <a:rPr lang="en-US" b="1" dirty="0" smtClean="0">
                <a:solidFill>
                  <a:schemeClr val="accent1"/>
                </a:solidFill>
              </a:rPr>
              <a:t>Cash flow – long term debt ratio</a:t>
            </a:r>
          </a:p>
          <a:p>
            <a:pPr marL="68580" indent="0">
              <a:buNone/>
            </a:pPr>
            <a:r>
              <a:rPr lang="en-US" dirty="0" smtClean="0">
                <a:solidFill>
                  <a:srgbClr val="000000"/>
                </a:solidFill>
              </a:rPr>
              <a:t>The higher the percentage of cash flow to long term debt the stronger the company.(lower financial risk)</a:t>
            </a:r>
            <a:endParaRPr lang="en-US" dirty="0">
              <a:solidFill>
                <a:srgbClr val="000000"/>
              </a:solidFill>
            </a:endParaRPr>
          </a:p>
          <a:p>
            <a:pPr marL="68580" indent="0">
              <a:buNone/>
            </a:pPr>
            <a:endParaRPr lang="en-US" dirty="0">
              <a:solidFill>
                <a:srgbClr val="00000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201269500"/>
              </p:ext>
            </p:extLst>
          </p:nvPr>
        </p:nvGraphicFramePr>
        <p:xfrm>
          <a:off x="2870200" y="3649663"/>
          <a:ext cx="4057650" cy="1752600"/>
        </p:xfrm>
        <a:graphic>
          <a:graphicData uri="http://schemas.openxmlformats.org/presentationml/2006/ole">
            <mc:AlternateContent xmlns:mc="http://schemas.openxmlformats.org/markup-compatibility/2006">
              <mc:Choice xmlns:v="urn:schemas-microsoft-com:vml" Requires="v">
                <p:oleObj spid="_x0000_s21509" name="Equation" r:id="rId3" imgW="2032000" imgH="876300" progId="Equation.3">
                  <p:embed/>
                </p:oleObj>
              </mc:Choice>
              <mc:Fallback>
                <p:oleObj name="Equation" r:id="rId3" imgW="2032000" imgH="876300" progId="Equation.3">
                  <p:embed/>
                  <p:pic>
                    <p:nvPicPr>
                      <p:cNvPr id="0" name=""/>
                      <p:cNvPicPr>
                        <a:picLocks noChangeAspect="1" noChangeArrowheads="1"/>
                      </p:cNvPicPr>
                      <p:nvPr/>
                    </p:nvPicPr>
                    <p:blipFill>
                      <a:blip r:embed="rId4"/>
                      <a:srcRect/>
                      <a:stretch>
                        <a:fillRect/>
                      </a:stretch>
                    </p:blipFill>
                    <p:spPr bwMode="auto">
                      <a:xfrm>
                        <a:off x="2870200" y="3649663"/>
                        <a:ext cx="405765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584031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41907"/>
          </a:xfrm>
        </p:spPr>
        <p:txBody>
          <a:bodyPr>
            <a:normAutofit fontScale="90000"/>
          </a:bodyPr>
          <a:lstStyle/>
          <a:p>
            <a:r>
              <a:rPr lang="en-US" dirty="0" smtClean="0"/>
              <a:t>Financial Risk</a:t>
            </a:r>
            <a:endParaRPr lang="en-US" dirty="0"/>
          </a:p>
        </p:txBody>
      </p:sp>
      <p:sp>
        <p:nvSpPr>
          <p:cNvPr id="7" name="Content Placeholder 6"/>
          <p:cNvSpPr>
            <a:spLocks noGrp="1"/>
          </p:cNvSpPr>
          <p:nvPr>
            <p:ph idx="1"/>
          </p:nvPr>
        </p:nvSpPr>
        <p:spPr>
          <a:xfrm>
            <a:off x="1043492" y="1759858"/>
            <a:ext cx="6777317" cy="4072772"/>
          </a:xfrm>
        </p:spPr>
        <p:txBody>
          <a:bodyPr/>
          <a:lstStyle/>
          <a:p>
            <a:r>
              <a:rPr lang="en-US" dirty="0" smtClean="0"/>
              <a:t>Cash flow – total debt ratio</a:t>
            </a:r>
          </a:p>
          <a:p>
            <a:endParaRPr lang="en-US" dirty="0"/>
          </a:p>
        </p:txBody>
      </p:sp>
      <p:graphicFrame>
        <p:nvGraphicFramePr>
          <p:cNvPr id="8" name="Object 3"/>
          <p:cNvGraphicFramePr>
            <a:graphicFrameLocks noChangeAspect="1"/>
          </p:cNvGraphicFramePr>
          <p:nvPr>
            <p:extLst>
              <p:ext uri="{D42A27DB-BD31-4B8C-83A1-F6EECF244321}">
                <p14:modId xmlns:p14="http://schemas.microsoft.com/office/powerpoint/2010/main" val="3011760370"/>
              </p:ext>
            </p:extLst>
          </p:nvPr>
        </p:nvGraphicFramePr>
        <p:xfrm>
          <a:off x="701057" y="2643188"/>
          <a:ext cx="7712075" cy="1700212"/>
        </p:xfrm>
        <a:graphic>
          <a:graphicData uri="http://schemas.openxmlformats.org/presentationml/2006/ole">
            <mc:AlternateContent xmlns:mc="http://schemas.openxmlformats.org/markup-compatibility/2006">
              <mc:Choice xmlns:v="urn:schemas-microsoft-com:vml" Requires="v">
                <p:oleObj spid="_x0000_s22533" name="Equation" r:id="rId3" imgW="3860640" imgH="850680" progId="Equation.3">
                  <p:embed/>
                </p:oleObj>
              </mc:Choice>
              <mc:Fallback>
                <p:oleObj name="Equation" r:id="rId3" imgW="3860640" imgH="850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57" y="2643188"/>
                        <a:ext cx="7712075" cy="170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29871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50765"/>
          </a:xfrm>
        </p:spPr>
        <p:txBody>
          <a:bodyPr>
            <a:normAutofit fontScale="90000"/>
          </a:bodyPr>
          <a:lstStyle/>
          <a:p>
            <a:r>
              <a:rPr lang="en-US" altLang="en-US" dirty="0"/>
              <a:t>External Market Liquidity</a:t>
            </a:r>
            <a:endParaRPr lang="en-US" dirty="0"/>
          </a:p>
        </p:txBody>
      </p:sp>
      <p:sp>
        <p:nvSpPr>
          <p:cNvPr id="3" name="Content Placeholder 2"/>
          <p:cNvSpPr>
            <a:spLocks noGrp="1"/>
          </p:cNvSpPr>
          <p:nvPr>
            <p:ph idx="1"/>
          </p:nvPr>
        </p:nvSpPr>
        <p:spPr/>
        <p:txBody>
          <a:bodyPr/>
          <a:lstStyle/>
          <a:p>
            <a:r>
              <a:rPr lang="en-US" altLang="en-US" dirty="0"/>
              <a:t>Market Liquidity is the ability to buy or sell an asset quickly with little price change from a prior transaction assuming no new information</a:t>
            </a:r>
          </a:p>
          <a:p>
            <a:r>
              <a:rPr lang="en-US" altLang="en-US" dirty="0"/>
              <a:t>External market liquidity is a source of risk to investors</a:t>
            </a:r>
          </a:p>
        </p:txBody>
      </p:sp>
    </p:spTree>
    <p:extLst>
      <p:ext uri="{BB962C8B-B14F-4D97-AF65-F5344CB8AC3E}">
        <p14:creationId xmlns:p14="http://schemas.microsoft.com/office/powerpoint/2010/main" val="8101494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68907"/>
          </a:xfrm>
        </p:spPr>
        <p:txBody>
          <a:bodyPr>
            <a:normAutofit fontScale="90000"/>
          </a:bodyPr>
          <a:lstStyle/>
          <a:p>
            <a:r>
              <a:rPr lang="en-US" dirty="0" smtClean="0"/>
              <a:t>Analysis of Growth Potential </a:t>
            </a:r>
            <a:endParaRPr lang="en-US" dirty="0"/>
          </a:p>
        </p:txBody>
      </p:sp>
      <p:sp>
        <p:nvSpPr>
          <p:cNvPr id="3" name="Content Placeholder 2"/>
          <p:cNvSpPr>
            <a:spLocks noGrp="1"/>
          </p:cNvSpPr>
          <p:nvPr>
            <p:ph idx="1"/>
          </p:nvPr>
        </p:nvSpPr>
        <p:spPr>
          <a:xfrm>
            <a:off x="1043492" y="1814286"/>
            <a:ext cx="6777317" cy="4018343"/>
          </a:xfrm>
        </p:spPr>
        <p:txBody>
          <a:bodyPr>
            <a:normAutofit/>
          </a:bodyPr>
          <a:lstStyle/>
          <a:p>
            <a:r>
              <a:rPr lang="en-US" sz="2000" dirty="0" smtClean="0"/>
              <a:t>The analysis of sustainable growth potential examines ratios that indicate how fast a firm should grow.</a:t>
            </a:r>
          </a:p>
          <a:p>
            <a:r>
              <a:rPr lang="en-US" sz="2000" dirty="0" smtClean="0"/>
              <a:t>This analysis is important for both lenders and owners.</a:t>
            </a:r>
          </a:p>
          <a:p>
            <a:r>
              <a:rPr lang="en-US" sz="2000" dirty="0" smtClean="0"/>
              <a:t>Owners know that the value of the firm depends on its future growth in earnings ,cash flow, and dividends.</a:t>
            </a:r>
          </a:p>
          <a:p>
            <a:r>
              <a:rPr lang="en-US" sz="2000" dirty="0" smtClean="0"/>
              <a:t>Creditors are interested because the future success is the major determinant of its ability to pay obligation.</a:t>
            </a:r>
            <a:endParaRPr lang="en-US" sz="2000" dirty="0"/>
          </a:p>
        </p:txBody>
      </p:sp>
    </p:spTree>
    <p:extLst>
      <p:ext uri="{BB962C8B-B14F-4D97-AF65-F5344CB8AC3E}">
        <p14:creationId xmlns:p14="http://schemas.microsoft.com/office/powerpoint/2010/main" val="40321850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50765"/>
          </a:xfrm>
        </p:spPr>
        <p:txBody>
          <a:bodyPr>
            <a:normAutofit fontScale="90000"/>
          </a:bodyPr>
          <a:lstStyle/>
          <a:p>
            <a:r>
              <a:rPr lang="en-US" dirty="0" smtClean="0"/>
              <a:t>Determination of Growth</a:t>
            </a:r>
            <a:endParaRPr lang="en-US" dirty="0"/>
          </a:p>
        </p:txBody>
      </p:sp>
      <p:sp>
        <p:nvSpPr>
          <p:cNvPr id="3" name="Content Placeholder 2"/>
          <p:cNvSpPr>
            <a:spLocks noGrp="1"/>
          </p:cNvSpPr>
          <p:nvPr>
            <p:ph idx="1"/>
          </p:nvPr>
        </p:nvSpPr>
        <p:spPr>
          <a:xfrm>
            <a:off x="1043492" y="1977572"/>
            <a:ext cx="6777317" cy="3855058"/>
          </a:xfrm>
        </p:spPr>
        <p:txBody>
          <a:bodyPr/>
          <a:lstStyle/>
          <a:p>
            <a:r>
              <a:rPr lang="en-US" dirty="0" smtClean="0"/>
              <a:t>The growth of any business depends on:</a:t>
            </a:r>
          </a:p>
          <a:p>
            <a:pPr marL="525780" indent="-457200">
              <a:buAutoNum type="arabicPeriod"/>
            </a:pPr>
            <a:r>
              <a:rPr lang="en-US" dirty="0" smtClean="0"/>
              <a:t>The amount of resources retained and reinvested in the entity</a:t>
            </a:r>
          </a:p>
          <a:p>
            <a:pPr marL="525780" indent="-457200">
              <a:buAutoNum type="arabicPeriod"/>
            </a:pPr>
            <a:r>
              <a:rPr lang="en-US" dirty="0" smtClean="0"/>
              <a:t>The rate of return earned on the reinvested funds</a:t>
            </a:r>
          </a:p>
          <a:p>
            <a:pPr marL="68580" indent="0">
              <a:buNone/>
            </a:pPr>
            <a:r>
              <a:rPr lang="en-US" dirty="0" smtClean="0"/>
              <a:t>Therefore, the growth rate of equity earnings and cash flow is a function of two variables:</a:t>
            </a:r>
          </a:p>
          <a:p>
            <a:pPr marL="68580" indent="0">
              <a:buNone/>
            </a:pPr>
            <a:endParaRPr lang="en-US" dirty="0" smtClean="0"/>
          </a:p>
          <a:p>
            <a:pPr marL="68580" indent="0">
              <a:buNone/>
            </a:pPr>
            <a:endParaRPr lang="en-US" dirty="0"/>
          </a:p>
        </p:txBody>
      </p:sp>
    </p:spTree>
    <p:extLst>
      <p:ext uri="{BB962C8B-B14F-4D97-AF65-F5344CB8AC3E}">
        <p14:creationId xmlns:p14="http://schemas.microsoft.com/office/powerpoint/2010/main" val="23608846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80143"/>
            <a:ext cx="7024744" cy="743857"/>
          </a:xfrm>
        </p:spPr>
        <p:txBody>
          <a:bodyPr>
            <a:normAutofit/>
          </a:bodyPr>
          <a:lstStyle/>
          <a:p>
            <a:r>
              <a:rPr lang="en-US" sz="3200" dirty="0"/>
              <a:t>Determination of Growth</a:t>
            </a:r>
          </a:p>
        </p:txBody>
      </p:sp>
      <p:sp>
        <p:nvSpPr>
          <p:cNvPr id="3" name="Content Placeholder 2"/>
          <p:cNvSpPr>
            <a:spLocks noGrp="1"/>
          </p:cNvSpPr>
          <p:nvPr>
            <p:ph idx="1"/>
          </p:nvPr>
        </p:nvSpPr>
        <p:spPr>
          <a:xfrm>
            <a:off x="1043492" y="1832429"/>
            <a:ext cx="6777317" cy="4408713"/>
          </a:xfrm>
        </p:spPr>
        <p:txBody>
          <a:bodyPr>
            <a:normAutofit/>
          </a:bodyPr>
          <a:lstStyle/>
          <a:p>
            <a:r>
              <a:rPr lang="en-US" dirty="0"/>
              <a:t>Therefore, the growth rate of equity earnings and cash flow is a function of two variables</a:t>
            </a:r>
            <a:r>
              <a:rPr lang="en-US" dirty="0" smtClean="0"/>
              <a:t>:</a:t>
            </a:r>
          </a:p>
          <a:p>
            <a:pPr marL="525780" indent="-457200">
              <a:buAutoNum type="arabicPeriod"/>
            </a:pPr>
            <a:r>
              <a:rPr lang="en-US" dirty="0" smtClean="0"/>
              <a:t>The percentage of net earnings retained (the firm’s retention rate)</a:t>
            </a:r>
          </a:p>
          <a:p>
            <a:pPr marL="525780" indent="-457200">
              <a:buAutoNum type="arabicPeriod"/>
            </a:pPr>
            <a:r>
              <a:rPr lang="en-US" dirty="0" smtClean="0"/>
              <a:t>The rate of return earned on the firm’s equity capital (ROE) because when earnings are retained, they become part of the firm’s equity.</a:t>
            </a:r>
            <a:endParaRPr lang="en-US" dirty="0"/>
          </a:p>
          <a:p>
            <a:endParaRPr lang="en-US" dirty="0"/>
          </a:p>
        </p:txBody>
      </p:sp>
    </p:spTree>
    <p:extLst>
      <p:ext uri="{BB962C8B-B14F-4D97-AF65-F5344CB8AC3E}">
        <p14:creationId xmlns:p14="http://schemas.microsoft.com/office/powerpoint/2010/main" val="19243926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23336"/>
          </a:xfrm>
        </p:spPr>
        <p:txBody>
          <a:bodyPr>
            <a:normAutofit fontScale="90000"/>
          </a:bodyPr>
          <a:lstStyle/>
          <a:p>
            <a:r>
              <a:rPr lang="en-US" dirty="0"/>
              <a:t>Determination of Growth</a:t>
            </a:r>
          </a:p>
        </p:txBody>
      </p:sp>
      <p:sp>
        <p:nvSpPr>
          <p:cNvPr id="3" name="Content Placeholder 2"/>
          <p:cNvSpPr>
            <a:spLocks noGrp="1"/>
          </p:cNvSpPr>
          <p:nvPr>
            <p:ph idx="1"/>
          </p:nvPr>
        </p:nvSpPr>
        <p:spPr/>
        <p:txBody>
          <a:bodyPr/>
          <a:lstStyle/>
          <a:p>
            <a:pPr lvl="1">
              <a:lnSpc>
                <a:spcPct val="90000"/>
              </a:lnSpc>
              <a:buFontTx/>
              <a:buNone/>
            </a:pPr>
            <a:endParaRPr lang="en-US" altLang="en-US" dirty="0" smtClean="0"/>
          </a:p>
          <a:p>
            <a:pPr lvl="1">
              <a:lnSpc>
                <a:spcPct val="90000"/>
              </a:lnSpc>
              <a:buFontTx/>
              <a:buNone/>
            </a:pPr>
            <a:endParaRPr lang="en-US" altLang="en-US" dirty="0"/>
          </a:p>
          <a:p>
            <a:pPr lvl="1">
              <a:lnSpc>
                <a:spcPct val="90000"/>
              </a:lnSpc>
              <a:buFontTx/>
              <a:buNone/>
            </a:pPr>
            <a:r>
              <a:rPr lang="en-US" altLang="en-US" dirty="0" smtClean="0"/>
              <a:t>= </a:t>
            </a:r>
            <a:r>
              <a:rPr lang="en-US" altLang="en-US" dirty="0"/>
              <a:t>RR x ROE</a:t>
            </a:r>
          </a:p>
          <a:p>
            <a:pPr lvl="1">
              <a:lnSpc>
                <a:spcPct val="90000"/>
              </a:lnSpc>
              <a:buFontTx/>
              <a:buNone/>
            </a:pPr>
            <a:r>
              <a:rPr lang="en-US" altLang="en-US" dirty="0"/>
              <a:t>where:</a:t>
            </a:r>
          </a:p>
          <a:p>
            <a:pPr lvl="1">
              <a:lnSpc>
                <a:spcPct val="90000"/>
              </a:lnSpc>
              <a:buFontTx/>
              <a:buNone/>
            </a:pPr>
            <a:r>
              <a:rPr lang="en-US" altLang="en-US" dirty="0"/>
              <a:t>g = potential growth rate</a:t>
            </a:r>
          </a:p>
          <a:p>
            <a:pPr lvl="1">
              <a:lnSpc>
                <a:spcPct val="90000"/>
              </a:lnSpc>
              <a:buFontTx/>
              <a:buNone/>
            </a:pPr>
            <a:r>
              <a:rPr lang="en-US" altLang="en-US" dirty="0"/>
              <a:t>RR = the retention rate of earnings</a:t>
            </a:r>
          </a:p>
          <a:p>
            <a:pPr lvl="1">
              <a:lnSpc>
                <a:spcPct val="90000"/>
              </a:lnSpc>
              <a:buFontTx/>
              <a:buNone/>
            </a:pPr>
            <a:r>
              <a:rPr lang="en-US" altLang="en-US" dirty="0"/>
              <a:t>ROE = the firm’s return on </a:t>
            </a:r>
            <a:r>
              <a:rPr lang="en-US" altLang="en-US" dirty="0" smtClean="0"/>
              <a:t>equity</a:t>
            </a:r>
          </a:p>
          <a:p>
            <a:pPr lvl="1">
              <a:lnSpc>
                <a:spcPct val="90000"/>
              </a:lnSpc>
              <a:buFontTx/>
              <a:buNone/>
            </a:pPr>
            <a:endParaRPr lang="en-US" altLang="en-US" dirty="0"/>
          </a:p>
          <a:p>
            <a:pPr lvl="1">
              <a:lnSpc>
                <a:spcPct val="90000"/>
              </a:lnSpc>
              <a:buFontTx/>
              <a:buNone/>
            </a:pPr>
            <a:r>
              <a:rPr lang="en-US" altLang="en-US" dirty="0" smtClean="0"/>
              <a:t>RR = 1 – (Dividend declared/net earning)</a:t>
            </a:r>
            <a:endParaRPr lang="en-US" altLang="en-US" dirty="0"/>
          </a:p>
          <a:p>
            <a:endParaRPr lang="en-US" dirty="0"/>
          </a:p>
        </p:txBody>
      </p:sp>
      <p:graphicFrame>
        <p:nvGraphicFramePr>
          <p:cNvPr id="4" name="Object 2054"/>
          <p:cNvGraphicFramePr>
            <a:graphicFrameLocks noChangeAspect="1"/>
          </p:cNvGraphicFramePr>
          <p:nvPr>
            <p:extLst>
              <p:ext uri="{D42A27DB-BD31-4B8C-83A1-F6EECF244321}">
                <p14:modId xmlns:p14="http://schemas.microsoft.com/office/powerpoint/2010/main" val="2901936163"/>
              </p:ext>
            </p:extLst>
          </p:nvPr>
        </p:nvGraphicFramePr>
        <p:xfrm>
          <a:off x="608062" y="2234304"/>
          <a:ext cx="7684690" cy="415389"/>
        </p:xfrm>
        <a:graphic>
          <a:graphicData uri="http://schemas.openxmlformats.org/presentationml/2006/ole">
            <mc:AlternateContent xmlns:mc="http://schemas.openxmlformats.org/markup-compatibility/2006">
              <mc:Choice xmlns:v="urn:schemas-microsoft-com:vml" Requires="v">
                <p:oleObj spid="_x0000_s23557" name="Equation" r:id="rId3" imgW="3441600" imgH="203040" progId="Equation.3">
                  <p:embed/>
                </p:oleObj>
              </mc:Choice>
              <mc:Fallback>
                <p:oleObj name="Equation" r:id="rId3" imgW="344160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062" y="2234304"/>
                        <a:ext cx="7684690" cy="415389"/>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6688219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23336"/>
          </a:xfrm>
        </p:spPr>
        <p:txBody>
          <a:bodyPr>
            <a:normAutofit fontScale="90000"/>
          </a:bodyPr>
          <a:lstStyle/>
          <a:p>
            <a:r>
              <a:rPr lang="en-US" altLang="en-US" dirty="0"/>
              <a:t>Determinants of Growth</a:t>
            </a:r>
            <a:endParaRPr lang="en-US" dirty="0"/>
          </a:p>
        </p:txBody>
      </p:sp>
      <p:sp>
        <p:nvSpPr>
          <p:cNvPr id="3" name="Content Placeholder 2"/>
          <p:cNvSpPr>
            <a:spLocks noGrp="1"/>
          </p:cNvSpPr>
          <p:nvPr>
            <p:ph idx="1"/>
          </p:nvPr>
        </p:nvSpPr>
        <p:spPr/>
        <p:txBody>
          <a:bodyPr/>
          <a:lstStyle/>
          <a:p>
            <a:r>
              <a:rPr lang="en-US" altLang="en-US" dirty="0"/>
              <a:t>ROE is a function of</a:t>
            </a:r>
          </a:p>
          <a:p>
            <a:pPr lvl="1"/>
            <a:r>
              <a:rPr lang="en-US" altLang="en-US" dirty="0"/>
              <a:t>Net profit margin</a:t>
            </a:r>
          </a:p>
          <a:p>
            <a:pPr lvl="1"/>
            <a:r>
              <a:rPr lang="en-US" altLang="en-US" dirty="0"/>
              <a:t>Total asset turnover</a:t>
            </a:r>
          </a:p>
          <a:p>
            <a:pPr lvl="1"/>
            <a:r>
              <a:rPr lang="en-US" altLang="en-US" dirty="0"/>
              <a:t>Financial leverage (total assets/equity)</a:t>
            </a:r>
          </a:p>
          <a:p>
            <a:endParaRPr lang="en-US" dirty="0"/>
          </a:p>
        </p:txBody>
      </p:sp>
    </p:spTree>
    <p:extLst>
      <p:ext uri="{BB962C8B-B14F-4D97-AF65-F5344CB8AC3E}">
        <p14:creationId xmlns:p14="http://schemas.microsoft.com/office/powerpoint/2010/main" val="39034571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87050"/>
          </a:xfrm>
        </p:spPr>
        <p:txBody>
          <a:bodyPr>
            <a:normAutofit fontScale="90000"/>
          </a:bodyPr>
          <a:lstStyle/>
          <a:p>
            <a:r>
              <a:rPr lang="en-US" altLang="en-US" dirty="0"/>
              <a:t>Comparative Analysis of Ratios</a:t>
            </a:r>
            <a:endParaRPr lang="en-US" dirty="0"/>
          </a:p>
        </p:txBody>
      </p:sp>
      <p:sp>
        <p:nvSpPr>
          <p:cNvPr id="3" name="Content Placeholder 2"/>
          <p:cNvSpPr>
            <a:spLocks noGrp="1"/>
          </p:cNvSpPr>
          <p:nvPr>
            <p:ph idx="1"/>
          </p:nvPr>
        </p:nvSpPr>
        <p:spPr/>
        <p:txBody>
          <a:bodyPr/>
          <a:lstStyle/>
          <a:p>
            <a:r>
              <a:rPr lang="en-US" altLang="en-US" dirty="0"/>
              <a:t>Internal liquidity</a:t>
            </a:r>
          </a:p>
          <a:p>
            <a:pPr lvl="1">
              <a:buFont typeface="Wingdings" charset="2"/>
              <a:buChar char="ü"/>
            </a:pPr>
            <a:r>
              <a:rPr lang="en-US" altLang="en-US" dirty="0" smtClean="0"/>
              <a:t>  Current </a:t>
            </a:r>
            <a:r>
              <a:rPr lang="en-US" altLang="en-US" dirty="0"/>
              <a:t>ratio, quick ratio, and cash ratio</a:t>
            </a:r>
          </a:p>
          <a:p>
            <a:r>
              <a:rPr lang="en-US" altLang="en-US" dirty="0"/>
              <a:t>Operating performance</a:t>
            </a:r>
          </a:p>
          <a:p>
            <a:pPr lvl="1">
              <a:buFont typeface="Wingdings" charset="2"/>
              <a:buChar char="ü"/>
            </a:pPr>
            <a:r>
              <a:rPr lang="en-US" altLang="en-US" dirty="0" smtClean="0"/>
              <a:t>     Efficiency </a:t>
            </a:r>
            <a:r>
              <a:rPr lang="en-US" altLang="en-US" dirty="0"/>
              <a:t>ratios and profitability ratios</a:t>
            </a:r>
          </a:p>
          <a:p>
            <a:r>
              <a:rPr lang="en-US" altLang="en-US" dirty="0"/>
              <a:t>Financial risk</a:t>
            </a:r>
          </a:p>
          <a:p>
            <a:r>
              <a:rPr lang="en-US" altLang="en-US" dirty="0"/>
              <a:t>Growth analysis</a:t>
            </a:r>
          </a:p>
          <a:p>
            <a:endParaRPr lang="en-US" dirty="0"/>
          </a:p>
        </p:txBody>
      </p:sp>
    </p:spTree>
    <p:extLst>
      <p:ext uri="{BB962C8B-B14F-4D97-AF65-F5344CB8AC3E}">
        <p14:creationId xmlns:p14="http://schemas.microsoft.com/office/powerpoint/2010/main" val="4142433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07571"/>
            <a:ext cx="7024744" cy="780143"/>
          </a:xfrm>
        </p:spPr>
        <p:txBody>
          <a:bodyPr>
            <a:normAutofit/>
          </a:bodyPr>
          <a:lstStyle/>
          <a:p>
            <a:r>
              <a:rPr lang="en-US" sz="2800" dirty="0" smtClean="0"/>
              <a:t>10.1.2 Balance Sheet</a:t>
            </a:r>
            <a:endParaRPr lang="en-US" sz="2800" dirty="0"/>
          </a:p>
        </p:txBody>
      </p:sp>
      <p:sp>
        <p:nvSpPr>
          <p:cNvPr id="3" name="Content Placeholder 2"/>
          <p:cNvSpPr>
            <a:spLocks noGrp="1"/>
          </p:cNvSpPr>
          <p:nvPr>
            <p:ph idx="1"/>
          </p:nvPr>
        </p:nvSpPr>
        <p:spPr>
          <a:xfrm>
            <a:off x="671286" y="1614714"/>
            <a:ext cx="7656285" cy="4217915"/>
          </a:xfrm>
        </p:spPr>
        <p:txBody>
          <a:bodyPr>
            <a:normAutofit lnSpcReduction="10000"/>
          </a:bodyPr>
          <a:lstStyle/>
          <a:p>
            <a:r>
              <a:rPr lang="en-US" dirty="0" smtClean="0"/>
              <a:t>The balance sheet shows what recourses (assets) the firm controls and how it financed these assets. </a:t>
            </a:r>
          </a:p>
          <a:p>
            <a:r>
              <a:rPr lang="en-US" dirty="0" smtClean="0"/>
              <a:t>It indicates the current and fixed assets available to the firm at a point in time. (the end of a year or a quarter)</a:t>
            </a:r>
          </a:p>
          <a:p>
            <a:r>
              <a:rPr lang="en-US" dirty="0" smtClean="0"/>
              <a:t>How the firm has financed these assets is indicated by its mixture of current liabilities (account payable or short payable), long term liabilities (fixed debts and leases), and owners equity (proffered stock,</a:t>
            </a:r>
            <a:r>
              <a:rPr lang="en-US" dirty="0"/>
              <a:t> </a:t>
            </a:r>
            <a:r>
              <a:rPr lang="en-US" dirty="0" smtClean="0"/>
              <a:t>common stock, and retained earnings)</a:t>
            </a:r>
            <a:endParaRPr lang="en-US" dirty="0"/>
          </a:p>
        </p:txBody>
      </p:sp>
    </p:spTree>
    <p:extLst>
      <p:ext uri="{BB962C8B-B14F-4D97-AF65-F5344CB8AC3E}">
        <p14:creationId xmlns:p14="http://schemas.microsoft.com/office/powerpoint/2010/main" val="15496135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59193"/>
          </a:xfrm>
        </p:spPr>
        <p:txBody>
          <a:bodyPr>
            <a:normAutofit fontScale="90000"/>
          </a:bodyPr>
          <a:lstStyle/>
          <a:p>
            <a:r>
              <a:rPr lang="en-US" altLang="en-US" dirty="0"/>
              <a:t>The Quality of Financial Statements</a:t>
            </a:r>
            <a:endParaRPr lang="en-US" dirty="0"/>
          </a:p>
        </p:txBody>
      </p:sp>
      <p:sp>
        <p:nvSpPr>
          <p:cNvPr id="3" name="Content Placeholder 2"/>
          <p:cNvSpPr>
            <a:spLocks noGrp="1"/>
          </p:cNvSpPr>
          <p:nvPr>
            <p:ph idx="1"/>
          </p:nvPr>
        </p:nvSpPr>
        <p:spPr/>
        <p:txBody>
          <a:bodyPr/>
          <a:lstStyle/>
          <a:p>
            <a:r>
              <a:rPr lang="en-US" altLang="en-US" dirty="0"/>
              <a:t>Reflect reality rather than use accounting tricks or one-time adjustments to make things look better than they are</a:t>
            </a:r>
          </a:p>
          <a:p>
            <a:endParaRPr lang="en-US" dirty="0"/>
          </a:p>
        </p:txBody>
      </p:sp>
    </p:spTree>
    <p:extLst>
      <p:ext uri="{BB962C8B-B14F-4D97-AF65-F5344CB8AC3E}">
        <p14:creationId xmlns:p14="http://schemas.microsoft.com/office/powerpoint/2010/main" val="41871877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50336"/>
          </a:xfrm>
        </p:spPr>
        <p:txBody>
          <a:bodyPr>
            <a:normAutofit fontScale="90000"/>
          </a:bodyPr>
          <a:lstStyle/>
          <a:p>
            <a:r>
              <a:rPr lang="en-US" dirty="0" smtClean="0"/>
              <a:t>The quality of Balance sheet</a:t>
            </a:r>
            <a:endParaRPr lang="en-US" dirty="0"/>
          </a:p>
        </p:txBody>
      </p:sp>
      <p:sp>
        <p:nvSpPr>
          <p:cNvPr id="3" name="Content Placeholder 2"/>
          <p:cNvSpPr>
            <a:spLocks noGrp="1"/>
          </p:cNvSpPr>
          <p:nvPr>
            <p:ph idx="1"/>
          </p:nvPr>
        </p:nvSpPr>
        <p:spPr/>
        <p:txBody>
          <a:bodyPr/>
          <a:lstStyle/>
          <a:p>
            <a:r>
              <a:rPr lang="en-US" altLang="en-US" dirty="0"/>
              <a:t>High-quality balance sheets typically have </a:t>
            </a:r>
          </a:p>
          <a:p>
            <a:pPr lvl="1"/>
            <a:r>
              <a:rPr lang="en-US" altLang="en-US" dirty="0"/>
              <a:t>Conservative use of debt</a:t>
            </a:r>
          </a:p>
          <a:p>
            <a:pPr lvl="1"/>
            <a:r>
              <a:rPr lang="en-US" altLang="en-US" dirty="0"/>
              <a:t>Assets with market value greater than book</a:t>
            </a:r>
          </a:p>
          <a:p>
            <a:pPr lvl="1"/>
            <a:r>
              <a:rPr lang="en-US" altLang="en-US" dirty="0"/>
              <a:t>No liabilities off the balance sheet</a:t>
            </a:r>
          </a:p>
          <a:p>
            <a:endParaRPr lang="en-US" dirty="0"/>
          </a:p>
        </p:txBody>
      </p:sp>
    </p:spTree>
    <p:extLst>
      <p:ext uri="{BB962C8B-B14F-4D97-AF65-F5344CB8AC3E}">
        <p14:creationId xmlns:p14="http://schemas.microsoft.com/office/powerpoint/2010/main" val="4389162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004336"/>
          </a:xfrm>
        </p:spPr>
        <p:txBody>
          <a:bodyPr>
            <a:normAutofit fontScale="90000"/>
          </a:bodyPr>
          <a:lstStyle/>
          <a:p>
            <a:r>
              <a:rPr lang="en-US" altLang="en-US" dirty="0"/>
              <a:t>The Quality of Financial Statements</a:t>
            </a:r>
            <a:endParaRPr lang="en-US" dirty="0"/>
          </a:p>
        </p:txBody>
      </p:sp>
      <p:sp>
        <p:nvSpPr>
          <p:cNvPr id="3" name="Content Placeholder 2"/>
          <p:cNvSpPr>
            <a:spLocks noGrp="1"/>
          </p:cNvSpPr>
          <p:nvPr>
            <p:ph idx="1"/>
          </p:nvPr>
        </p:nvSpPr>
        <p:spPr/>
        <p:txBody>
          <a:bodyPr/>
          <a:lstStyle/>
          <a:p>
            <a:r>
              <a:rPr lang="en-US" altLang="en-US" dirty="0"/>
              <a:t>High-quality income statements reflect repeatable earnings</a:t>
            </a:r>
          </a:p>
          <a:p>
            <a:r>
              <a:rPr lang="en-US" altLang="en-US" dirty="0"/>
              <a:t>Gains from nonrecurring items should be ignored when examining earnings</a:t>
            </a:r>
          </a:p>
          <a:p>
            <a:r>
              <a:rPr lang="en-US" altLang="en-US" dirty="0"/>
              <a:t>High-quality earnings result from the use of conservative accounting principles that do not overstate revenues or understate costs</a:t>
            </a:r>
          </a:p>
          <a:p>
            <a:endParaRPr lang="en-US" dirty="0"/>
          </a:p>
        </p:txBody>
      </p:sp>
    </p:spTree>
    <p:extLst>
      <p:ext uri="{BB962C8B-B14F-4D97-AF65-F5344CB8AC3E}">
        <p14:creationId xmlns:p14="http://schemas.microsoft.com/office/powerpoint/2010/main" val="13181718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50336"/>
          </a:xfrm>
        </p:spPr>
        <p:txBody>
          <a:bodyPr>
            <a:noAutofit/>
          </a:bodyPr>
          <a:lstStyle/>
          <a:p>
            <a:r>
              <a:rPr lang="en-US" altLang="en-US" sz="2800" dirty="0"/>
              <a:t>The Value of </a:t>
            </a:r>
            <a:br>
              <a:rPr lang="en-US" altLang="en-US" sz="2800" dirty="0"/>
            </a:br>
            <a:r>
              <a:rPr lang="en-US" altLang="en-US" sz="2800" dirty="0"/>
              <a:t>Financial Statement Analysis</a:t>
            </a:r>
            <a:endParaRPr lang="en-US" sz="2800" dirty="0"/>
          </a:p>
        </p:txBody>
      </p:sp>
      <p:sp>
        <p:nvSpPr>
          <p:cNvPr id="3" name="Content Placeholder 2"/>
          <p:cNvSpPr>
            <a:spLocks noGrp="1"/>
          </p:cNvSpPr>
          <p:nvPr>
            <p:ph idx="1"/>
          </p:nvPr>
        </p:nvSpPr>
        <p:spPr/>
        <p:txBody>
          <a:bodyPr>
            <a:normAutofit lnSpcReduction="10000"/>
          </a:bodyPr>
          <a:lstStyle/>
          <a:p>
            <a:r>
              <a:rPr lang="en-US" altLang="en-US" dirty="0"/>
              <a:t>Financial statements, by their nature, are backward-looking</a:t>
            </a:r>
          </a:p>
          <a:p>
            <a:r>
              <a:rPr lang="en-US" altLang="en-US" dirty="0"/>
              <a:t>An efficient market will have already incorporated these past results into security prices, so why analyze the statements?</a:t>
            </a:r>
          </a:p>
          <a:p>
            <a:r>
              <a:rPr lang="en-US" altLang="en-US" dirty="0"/>
              <a:t>Analysis provides knowledge of a firm’s operating and financial structure</a:t>
            </a:r>
          </a:p>
          <a:p>
            <a:r>
              <a:rPr lang="en-US" altLang="en-US" dirty="0"/>
              <a:t>This aids in estimating future returns</a:t>
            </a:r>
          </a:p>
          <a:p>
            <a:endParaRPr lang="en-US" dirty="0"/>
          </a:p>
        </p:txBody>
      </p:sp>
    </p:spTree>
    <p:extLst>
      <p:ext uri="{BB962C8B-B14F-4D97-AF65-F5344CB8AC3E}">
        <p14:creationId xmlns:p14="http://schemas.microsoft.com/office/powerpoint/2010/main" val="36640598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16429"/>
            <a:ext cx="7024744" cy="798285"/>
          </a:xfrm>
        </p:spPr>
        <p:txBody>
          <a:bodyPr>
            <a:normAutofit fontScale="90000"/>
          </a:bodyPr>
          <a:lstStyle/>
          <a:p>
            <a:r>
              <a:rPr lang="en-US" altLang="en-US" dirty="0"/>
              <a:t>Specific Uses of Financial Ratios</a:t>
            </a:r>
            <a:endParaRPr lang="en-US" dirty="0"/>
          </a:p>
        </p:txBody>
      </p:sp>
      <p:sp>
        <p:nvSpPr>
          <p:cNvPr id="3" name="Content Placeholder 2"/>
          <p:cNvSpPr>
            <a:spLocks noGrp="1"/>
          </p:cNvSpPr>
          <p:nvPr>
            <p:ph idx="1"/>
          </p:nvPr>
        </p:nvSpPr>
        <p:spPr/>
        <p:txBody>
          <a:bodyPr/>
          <a:lstStyle/>
          <a:p>
            <a:pPr marL="525780" indent="-457200">
              <a:buAutoNum type="arabicPeriod"/>
            </a:pPr>
            <a:r>
              <a:rPr lang="en-US" altLang="en-US" dirty="0" smtClean="0"/>
              <a:t>Stock valuation</a:t>
            </a:r>
          </a:p>
          <a:p>
            <a:pPr>
              <a:buFontTx/>
              <a:buNone/>
            </a:pPr>
            <a:r>
              <a:rPr lang="en-US" altLang="en-US" dirty="0" smtClean="0"/>
              <a:t>2. </a:t>
            </a:r>
            <a:r>
              <a:rPr lang="en-US" altLang="en-US" dirty="0"/>
              <a:t>Assigning credit quality ratings on bonds</a:t>
            </a:r>
          </a:p>
          <a:p>
            <a:pPr>
              <a:buFontTx/>
              <a:buNone/>
            </a:pPr>
            <a:r>
              <a:rPr lang="en-US" altLang="en-US" dirty="0" smtClean="0"/>
              <a:t>3. </a:t>
            </a:r>
            <a:r>
              <a:rPr lang="en-US" altLang="en-US" dirty="0"/>
              <a:t>Predicting insolvency (bankruptcy) of firms</a:t>
            </a:r>
          </a:p>
          <a:p>
            <a:pPr marL="525780" indent="-457200">
              <a:buAutoNum type="arabicPeriod"/>
            </a:pPr>
            <a:endParaRPr lang="en-US" altLang="en-US" dirty="0"/>
          </a:p>
          <a:p>
            <a:endParaRPr lang="en-US" dirty="0"/>
          </a:p>
        </p:txBody>
      </p:sp>
    </p:spTree>
    <p:extLst>
      <p:ext uri="{BB962C8B-B14F-4D97-AF65-F5344CB8AC3E}">
        <p14:creationId xmlns:p14="http://schemas.microsoft.com/office/powerpoint/2010/main" val="41477905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Stock Valuation Models</a:t>
            </a:r>
            <a:endParaRPr lang="en-US" dirty="0"/>
          </a:p>
        </p:txBody>
      </p:sp>
      <p:sp>
        <p:nvSpPr>
          <p:cNvPr id="3" name="Content Placeholder 2"/>
          <p:cNvSpPr>
            <a:spLocks noGrp="1"/>
          </p:cNvSpPr>
          <p:nvPr>
            <p:ph idx="1"/>
          </p:nvPr>
        </p:nvSpPr>
        <p:spPr/>
        <p:txBody>
          <a:bodyPr/>
          <a:lstStyle/>
          <a:p>
            <a:pPr>
              <a:lnSpc>
                <a:spcPct val="90000"/>
              </a:lnSpc>
              <a:buFontTx/>
              <a:buNone/>
            </a:pPr>
            <a:r>
              <a:rPr lang="en-US" altLang="en-US" dirty="0"/>
              <a:t>Valuation models attempt to derive a value based upon one of several cash flow or relative valuation models</a:t>
            </a:r>
          </a:p>
          <a:p>
            <a:pPr>
              <a:lnSpc>
                <a:spcPct val="90000"/>
              </a:lnSpc>
              <a:buFontTx/>
              <a:buNone/>
            </a:pPr>
            <a:r>
              <a:rPr lang="en-US" altLang="en-US" dirty="0"/>
              <a:t>All valuation models are influenced by:</a:t>
            </a:r>
          </a:p>
          <a:p>
            <a:pPr>
              <a:lnSpc>
                <a:spcPct val="90000"/>
              </a:lnSpc>
            </a:pPr>
            <a:r>
              <a:rPr lang="en-US" altLang="en-US" dirty="0"/>
              <a:t>Expected growth rate of earnings, cash flows,  or dividends</a:t>
            </a:r>
          </a:p>
          <a:p>
            <a:pPr>
              <a:lnSpc>
                <a:spcPct val="90000"/>
              </a:lnSpc>
            </a:pPr>
            <a:r>
              <a:rPr lang="en-US" altLang="en-US" dirty="0"/>
              <a:t>Required rate of return on the stock</a:t>
            </a:r>
          </a:p>
          <a:p>
            <a:pPr>
              <a:lnSpc>
                <a:spcPct val="90000"/>
              </a:lnSpc>
              <a:buFontTx/>
              <a:buNone/>
            </a:pPr>
            <a:r>
              <a:rPr lang="en-US" altLang="en-US" dirty="0"/>
              <a:t>Financial ratios can help in estimating these critical inputs</a:t>
            </a:r>
          </a:p>
          <a:p>
            <a:endParaRPr lang="en-US" dirty="0"/>
          </a:p>
        </p:txBody>
      </p:sp>
    </p:spTree>
    <p:extLst>
      <p:ext uri="{BB962C8B-B14F-4D97-AF65-F5344CB8AC3E}">
        <p14:creationId xmlns:p14="http://schemas.microsoft.com/office/powerpoint/2010/main" val="13582375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1479"/>
          </a:xfrm>
        </p:spPr>
        <p:txBody>
          <a:bodyPr>
            <a:normAutofit fontScale="90000"/>
          </a:bodyPr>
          <a:lstStyle/>
          <a:p>
            <a:r>
              <a:rPr lang="en-US" altLang="en-US" dirty="0"/>
              <a:t>Stock Valuation Models</a:t>
            </a:r>
            <a:endParaRPr lang="en-US" dirty="0"/>
          </a:p>
        </p:txBody>
      </p:sp>
      <p:sp>
        <p:nvSpPr>
          <p:cNvPr id="3" name="Content Placeholder 2"/>
          <p:cNvSpPr>
            <a:spLocks noGrp="1"/>
          </p:cNvSpPr>
          <p:nvPr>
            <p:ph idx="1"/>
          </p:nvPr>
        </p:nvSpPr>
        <p:spPr/>
        <p:txBody>
          <a:bodyPr>
            <a:normAutofit fontScale="92500" lnSpcReduction="20000"/>
          </a:bodyPr>
          <a:lstStyle/>
          <a:p>
            <a:r>
              <a:rPr lang="en-US" altLang="en-US" dirty="0"/>
              <a:t>Financial Ratios</a:t>
            </a:r>
          </a:p>
          <a:p>
            <a:pPr lvl="1">
              <a:buFontTx/>
              <a:buNone/>
            </a:pPr>
            <a:r>
              <a:rPr lang="en-US" altLang="en-US" dirty="0"/>
              <a:t>1. Average debt/equity</a:t>
            </a:r>
          </a:p>
          <a:p>
            <a:pPr lvl="1">
              <a:buFontTx/>
              <a:buNone/>
            </a:pPr>
            <a:r>
              <a:rPr lang="en-US" altLang="en-US" dirty="0"/>
              <a:t>2. Average interest coverage</a:t>
            </a:r>
          </a:p>
          <a:p>
            <a:pPr lvl="1">
              <a:buFontTx/>
              <a:buNone/>
            </a:pPr>
            <a:r>
              <a:rPr lang="en-US" altLang="en-US" dirty="0"/>
              <a:t>3. Average dividend payout</a:t>
            </a:r>
          </a:p>
          <a:p>
            <a:pPr lvl="1">
              <a:buFontTx/>
              <a:buNone/>
            </a:pPr>
            <a:r>
              <a:rPr lang="en-US" altLang="en-US" dirty="0"/>
              <a:t>4. Average return on equity</a:t>
            </a:r>
          </a:p>
          <a:p>
            <a:pPr lvl="1">
              <a:buFontTx/>
              <a:buNone/>
            </a:pPr>
            <a:r>
              <a:rPr lang="en-US" altLang="en-US" dirty="0"/>
              <a:t>5. Average retention rate</a:t>
            </a:r>
          </a:p>
          <a:p>
            <a:pPr lvl="1">
              <a:buFontTx/>
              <a:buNone/>
            </a:pPr>
            <a:r>
              <a:rPr lang="en-US" altLang="en-US" dirty="0"/>
              <a:t>6. Average market price to book value</a:t>
            </a:r>
          </a:p>
          <a:p>
            <a:pPr lvl="1">
              <a:buFontTx/>
              <a:buNone/>
            </a:pPr>
            <a:r>
              <a:rPr lang="en-US" altLang="en-US" dirty="0"/>
              <a:t>7. Average market price to cash flow</a:t>
            </a:r>
          </a:p>
          <a:p>
            <a:pPr lvl="1">
              <a:buFontTx/>
              <a:buNone/>
            </a:pPr>
            <a:r>
              <a:rPr lang="en-US" altLang="en-US" dirty="0"/>
              <a:t>8. Average market price to </a:t>
            </a:r>
            <a:r>
              <a:rPr lang="en-US" altLang="en-US" dirty="0" smtClean="0"/>
              <a:t>sales</a:t>
            </a:r>
          </a:p>
          <a:p>
            <a:r>
              <a:rPr lang="en-US" altLang="en-US" dirty="0" err="1"/>
              <a:t>Nonratio</a:t>
            </a:r>
            <a:r>
              <a:rPr lang="en-US" altLang="en-US" dirty="0"/>
              <a:t> Variables</a:t>
            </a:r>
          </a:p>
          <a:p>
            <a:pPr lvl="1">
              <a:buFontTx/>
              <a:buNone/>
            </a:pPr>
            <a:r>
              <a:rPr lang="en-US" altLang="en-US" dirty="0"/>
              <a:t>1. Average growth rate of earnings</a:t>
            </a:r>
          </a:p>
          <a:p>
            <a:pPr lvl="1">
              <a:buFontTx/>
              <a:buNone/>
            </a:pPr>
            <a:endParaRPr lang="en-US" altLang="en-US" dirty="0"/>
          </a:p>
          <a:p>
            <a:endParaRPr lang="en-US" dirty="0"/>
          </a:p>
        </p:txBody>
      </p:sp>
    </p:spTree>
    <p:extLst>
      <p:ext uri="{BB962C8B-B14F-4D97-AF65-F5344CB8AC3E}">
        <p14:creationId xmlns:p14="http://schemas.microsoft.com/office/powerpoint/2010/main" val="4104996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86622"/>
          </a:xfrm>
        </p:spPr>
        <p:txBody>
          <a:bodyPr>
            <a:normAutofit fontScale="90000"/>
          </a:bodyPr>
          <a:lstStyle/>
          <a:p>
            <a:r>
              <a:rPr lang="en-US" altLang="en-US" dirty="0"/>
              <a:t>Financial Ratios and Bond Ratings</a:t>
            </a:r>
            <a:endParaRPr lang="en-US" dirty="0"/>
          </a:p>
        </p:txBody>
      </p:sp>
      <p:sp>
        <p:nvSpPr>
          <p:cNvPr id="3" name="Content Placeholder 2"/>
          <p:cNvSpPr>
            <a:spLocks noGrp="1"/>
          </p:cNvSpPr>
          <p:nvPr>
            <p:ph idx="1"/>
          </p:nvPr>
        </p:nvSpPr>
        <p:spPr/>
        <p:txBody>
          <a:bodyPr>
            <a:normAutofit lnSpcReduction="10000"/>
          </a:bodyPr>
          <a:lstStyle/>
          <a:p>
            <a:r>
              <a:rPr lang="en-US" altLang="en-US" dirty="0"/>
              <a:t>Financial Ratios</a:t>
            </a:r>
          </a:p>
          <a:p>
            <a:pPr lvl="1">
              <a:buFontTx/>
              <a:buNone/>
            </a:pPr>
            <a:r>
              <a:rPr lang="en-US" altLang="en-US" dirty="0"/>
              <a:t>1. Long-term debt/total assets</a:t>
            </a:r>
          </a:p>
          <a:p>
            <a:pPr lvl="1">
              <a:buFontTx/>
              <a:buNone/>
            </a:pPr>
            <a:r>
              <a:rPr lang="en-US" altLang="en-US" dirty="0"/>
              <a:t>2. Total debt/total capital</a:t>
            </a:r>
          </a:p>
          <a:p>
            <a:pPr lvl="1">
              <a:buFontTx/>
              <a:buNone/>
            </a:pPr>
            <a:r>
              <a:rPr lang="en-US" altLang="en-US" dirty="0"/>
              <a:t>3. Net income plus depreciation (cash flow)/long term senior debt</a:t>
            </a:r>
          </a:p>
          <a:p>
            <a:pPr lvl="1">
              <a:buFontTx/>
              <a:buNone/>
            </a:pPr>
            <a:r>
              <a:rPr lang="en-US" altLang="en-US" dirty="0"/>
              <a:t>4. Cash flow/total debt</a:t>
            </a:r>
          </a:p>
          <a:p>
            <a:pPr lvl="1">
              <a:buFontTx/>
              <a:buNone/>
            </a:pPr>
            <a:r>
              <a:rPr lang="en-US" altLang="en-US" dirty="0"/>
              <a:t>5. Net income plus interest/interest expense (fixed charge coverage)</a:t>
            </a:r>
          </a:p>
          <a:p>
            <a:pPr lvl="1">
              <a:buFontTx/>
              <a:buNone/>
            </a:pPr>
            <a:r>
              <a:rPr lang="en-US" altLang="en-US" dirty="0"/>
              <a:t>6. Cash flow/interest expense</a:t>
            </a:r>
          </a:p>
          <a:p>
            <a:endParaRPr lang="en-US" dirty="0"/>
          </a:p>
        </p:txBody>
      </p:sp>
    </p:spTree>
    <p:extLst>
      <p:ext uri="{BB962C8B-B14F-4D97-AF65-F5344CB8AC3E}">
        <p14:creationId xmlns:p14="http://schemas.microsoft.com/office/powerpoint/2010/main" val="1271438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14050"/>
          </a:xfrm>
        </p:spPr>
        <p:txBody>
          <a:bodyPr>
            <a:normAutofit fontScale="90000"/>
          </a:bodyPr>
          <a:lstStyle/>
          <a:p>
            <a:r>
              <a:rPr lang="en-US" altLang="en-US" dirty="0"/>
              <a:t>Financial Ratios and Bond Ratings</a:t>
            </a:r>
            <a:endParaRPr lang="en-US" dirty="0"/>
          </a:p>
        </p:txBody>
      </p:sp>
      <p:sp>
        <p:nvSpPr>
          <p:cNvPr id="3" name="Content Placeholder 2"/>
          <p:cNvSpPr>
            <a:spLocks noGrp="1"/>
          </p:cNvSpPr>
          <p:nvPr>
            <p:ph idx="1"/>
          </p:nvPr>
        </p:nvSpPr>
        <p:spPr/>
        <p:txBody>
          <a:bodyPr>
            <a:normAutofit fontScale="92500" lnSpcReduction="20000"/>
          </a:bodyPr>
          <a:lstStyle/>
          <a:p>
            <a:pPr lvl="1">
              <a:buFontTx/>
              <a:buNone/>
            </a:pPr>
            <a:r>
              <a:rPr lang="en-US" altLang="en-US" dirty="0"/>
              <a:t> 7. Market value of stock/par value of bonds</a:t>
            </a:r>
          </a:p>
          <a:p>
            <a:pPr lvl="1">
              <a:buFontTx/>
              <a:buNone/>
            </a:pPr>
            <a:r>
              <a:rPr lang="en-US" altLang="en-US" dirty="0"/>
              <a:t>  8. Net operating profit/sales</a:t>
            </a:r>
          </a:p>
          <a:p>
            <a:pPr lvl="1">
              <a:buFontTx/>
              <a:buNone/>
            </a:pPr>
            <a:r>
              <a:rPr lang="en-US" altLang="en-US" dirty="0"/>
              <a:t>  9. Net income/owners’ equity (ROE)</a:t>
            </a:r>
          </a:p>
          <a:p>
            <a:pPr lvl="1">
              <a:buFontTx/>
              <a:buNone/>
            </a:pPr>
            <a:r>
              <a:rPr lang="en-US" altLang="en-US" dirty="0"/>
              <a:t>10. Net income/total assets</a:t>
            </a:r>
          </a:p>
          <a:p>
            <a:pPr lvl="1">
              <a:buFontTx/>
              <a:buNone/>
            </a:pPr>
            <a:r>
              <a:rPr lang="en-US" altLang="en-US" dirty="0"/>
              <a:t>11. Working capital/sales</a:t>
            </a:r>
          </a:p>
          <a:p>
            <a:pPr lvl="1">
              <a:buFontTx/>
              <a:buNone/>
            </a:pPr>
            <a:r>
              <a:rPr lang="en-US" altLang="en-US" dirty="0"/>
              <a:t>12. Sales/net worth (equity turnover</a:t>
            </a:r>
            <a:r>
              <a:rPr lang="en-US" altLang="en-US" dirty="0" smtClean="0"/>
              <a:t>)</a:t>
            </a:r>
          </a:p>
          <a:p>
            <a:r>
              <a:rPr lang="en-US" altLang="en-US" dirty="0" err="1"/>
              <a:t>Nonratio</a:t>
            </a:r>
            <a:r>
              <a:rPr lang="en-US" altLang="en-US" dirty="0"/>
              <a:t> variables</a:t>
            </a:r>
          </a:p>
          <a:p>
            <a:pPr lvl="1">
              <a:buFontTx/>
              <a:buNone/>
            </a:pPr>
            <a:r>
              <a:rPr lang="en-US" altLang="en-US" dirty="0"/>
              <a:t>1. Subordination of the issue</a:t>
            </a:r>
          </a:p>
          <a:p>
            <a:pPr lvl="1">
              <a:buFontTx/>
              <a:buNone/>
            </a:pPr>
            <a:r>
              <a:rPr lang="en-US" altLang="en-US" dirty="0"/>
              <a:t>2. Size of the firm (total assets)</a:t>
            </a:r>
          </a:p>
          <a:p>
            <a:pPr lvl="1">
              <a:buFontTx/>
              <a:buNone/>
            </a:pPr>
            <a:r>
              <a:rPr lang="en-US" altLang="en-US" dirty="0"/>
              <a:t>3. Issue size</a:t>
            </a:r>
          </a:p>
          <a:p>
            <a:pPr lvl="1">
              <a:buFontTx/>
              <a:buNone/>
            </a:pPr>
            <a:r>
              <a:rPr lang="en-US" altLang="en-US" dirty="0"/>
              <a:t>4. Par value of all publicly traded bonds of the firm</a:t>
            </a:r>
          </a:p>
          <a:p>
            <a:pPr lvl="1">
              <a:buFontTx/>
              <a:buNone/>
            </a:pPr>
            <a:endParaRPr lang="en-US" dirty="0"/>
          </a:p>
        </p:txBody>
      </p:sp>
    </p:spTree>
    <p:extLst>
      <p:ext uri="{BB962C8B-B14F-4D97-AF65-F5344CB8AC3E}">
        <p14:creationId xmlns:p14="http://schemas.microsoft.com/office/powerpoint/2010/main" val="9676457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50765"/>
          </a:xfrm>
        </p:spPr>
        <p:txBody>
          <a:bodyPr>
            <a:normAutofit fontScale="90000"/>
          </a:bodyPr>
          <a:lstStyle/>
          <a:p>
            <a:r>
              <a:rPr lang="en-US" altLang="en-US" dirty="0"/>
              <a:t>Financial Ratios and </a:t>
            </a:r>
            <a:br>
              <a:rPr lang="en-US" altLang="en-US" dirty="0"/>
            </a:br>
            <a:r>
              <a:rPr lang="en-US" altLang="en-US" dirty="0"/>
              <a:t>Insolvency (Bankruptcy)</a:t>
            </a:r>
            <a:endParaRPr lang="en-US" dirty="0"/>
          </a:p>
        </p:txBody>
      </p:sp>
      <p:sp>
        <p:nvSpPr>
          <p:cNvPr id="3" name="Content Placeholder 2"/>
          <p:cNvSpPr>
            <a:spLocks noGrp="1"/>
          </p:cNvSpPr>
          <p:nvPr>
            <p:ph idx="1"/>
          </p:nvPr>
        </p:nvSpPr>
        <p:spPr/>
        <p:txBody>
          <a:bodyPr/>
          <a:lstStyle/>
          <a:p>
            <a:r>
              <a:rPr lang="en-US" altLang="en-US" dirty="0"/>
              <a:t>Financial Ratios</a:t>
            </a:r>
          </a:p>
          <a:p>
            <a:pPr lvl="1">
              <a:buFontTx/>
              <a:buNone/>
            </a:pPr>
            <a:r>
              <a:rPr lang="en-US" altLang="en-US" dirty="0"/>
              <a:t>1. Cash flow/total debt</a:t>
            </a:r>
          </a:p>
          <a:p>
            <a:pPr lvl="1">
              <a:buFontTx/>
              <a:buNone/>
            </a:pPr>
            <a:r>
              <a:rPr lang="en-US" altLang="en-US" dirty="0"/>
              <a:t>2. Cash flow/long-term debt</a:t>
            </a:r>
          </a:p>
          <a:p>
            <a:pPr lvl="1">
              <a:buFontTx/>
              <a:buNone/>
            </a:pPr>
            <a:r>
              <a:rPr lang="en-US" altLang="en-US" dirty="0"/>
              <a:t>3. Sales/total assets</a:t>
            </a:r>
          </a:p>
          <a:p>
            <a:pPr lvl="1">
              <a:buFontTx/>
              <a:buNone/>
            </a:pPr>
            <a:r>
              <a:rPr lang="en-US" altLang="en-US" dirty="0"/>
              <a:t>4. Net income/total assets</a:t>
            </a:r>
          </a:p>
          <a:p>
            <a:pPr lvl="1">
              <a:buFontTx/>
              <a:buNone/>
            </a:pPr>
            <a:r>
              <a:rPr lang="en-US" altLang="en-US" dirty="0"/>
              <a:t>5. EBIT/total assets</a:t>
            </a:r>
          </a:p>
          <a:p>
            <a:pPr lvl="1">
              <a:buFontTx/>
              <a:buNone/>
            </a:pPr>
            <a:r>
              <a:rPr lang="en-US" altLang="en-US" dirty="0"/>
              <a:t>6. Total debt/total assets</a:t>
            </a:r>
          </a:p>
          <a:p>
            <a:endParaRPr lang="en-US" dirty="0"/>
          </a:p>
        </p:txBody>
      </p:sp>
    </p:spTree>
    <p:extLst>
      <p:ext uri="{BB962C8B-B14F-4D97-AF65-F5344CB8AC3E}">
        <p14:creationId xmlns:p14="http://schemas.microsoft.com/office/powerpoint/2010/main" val="545419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580571"/>
          </a:xfrm>
        </p:spPr>
        <p:txBody>
          <a:bodyPr>
            <a:normAutofit/>
          </a:bodyPr>
          <a:lstStyle/>
          <a:p>
            <a:r>
              <a:rPr lang="en-US" sz="2800" dirty="0" smtClean="0"/>
              <a:t>10.1.3 Income statement</a:t>
            </a:r>
            <a:endParaRPr lang="en-US" sz="2800" dirty="0"/>
          </a:p>
        </p:txBody>
      </p:sp>
      <p:sp>
        <p:nvSpPr>
          <p:cNvPr id="3" name="Content Placeholder 2"/>
          <p:cNvSpPr>
            <a:spLocks noGrp="1"/>
          </p:cNvSpPr>
          <p:nvPr>
            <p:ph idx="1"/>
          </p:nvPr>
        </p:nvSpPr>
        <p:spPr>
          <a:xfrm>
            <a:off x="526143" y="1560286"/>
            <a:ext cx="7855857" cy="4272343"/>
          </a:xfrm>
        </p:spPr>
        <p:txBody>
          <a:bodyPr/>
          <a:lstStyle/>
          <a:p>
            <a:r>
              <a:rPr lang="en-US" dirty="0" smtClean="0"/>
              <a:t>The income statement contains information on the operating performance of the firm during some period of time (a quarter or a year)</a:t>
            </a:r>
          </a:p>
          <a:p>
            <a:pPr marL="68580" indent="0">
              <a:buNone/>
            </a:pPr>
            <a:endParaRPr lang="en-US" dirty="0" smtClean="0"/>
          </a:p>
          <a:p>
            <a:r>
              <a:rPr lang="en-US" dirty="0" smtClean="0"/>
              <a:t>It contrast to the balance sheer, which is at a fixed point in time, the income statement indicates the flow of sales, expenses, and earnings during a period of time.  </a:t>
            </a:r>
            <a:endParaRPr lang="en-US" dirty="0"/>
          </a:p>
        </p:txBody>
      </p:sp>
    </p:spTree>
    <p:extLst>
      <p:ext uri="{BB962C8B-B14F-4D97-AF65-F5344CB8AC3E}">
        <p14:creationId xmlns:p14="http://schemas.microsoft.com/office/powerpoint/2010/main" val="18171312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buFontTx/>
              <a:buNone/>
            </a:pPr>
            <a:r>
              <a:rPr lang="en-US" altLang="en-US" dirty="0"/>
              <a:t> 7. Market value of stock/book value of debt</a:t>
            </a:r>
          </a:p>
          <a:p>
            <a:pPr lvl="1">
              <a:buFontTx/>
              <a:buNone/>
            </a:pPr>
            <a:r>
              <a:rPr lang="en-US" altLang="en-US" dirty="0"/>
              <a:t>  8. Working capital/total assets</a:t>
            </a:r>
          </a:p>
          <a:p>
            <a:pPr lvl="1">
              <a:buFontTx/>
              <a:buNone/>
            </a:pPr>
            <a:r>
              <a:rPr lang="en-US" altLang="en-US" dirty="0"/>
              <a:t>  9. Retained earnings/total assets</a:t>
            </a:r>
          </a:p>
          <a:p>
            <a:pPr lvl="1">
              <a:buFontTx/>
              <a:buNone/>
            </a:pPr>
            <a:r>
              <a:rPr lang="en-US" altLang="en-US" dirty="0"/>
              <a:t>10. Current ratio</a:t>
            </a:r>
          </a:p>
          <a:p>
            <a:pPr lvl="1">
              <a:buFontTx/>
              <a:buNone/>
            </a:pPr>
            <a:r>
              <a:rPr lang="en-US" altLang="en-US" dirty="0"/>
              <a:t>11. Cash/current liabilities</a:t>
            </a:r>
          </a:p>
          <a:p>
            <a:pPr lvl="1">
              <a:buFontTx/>
              <a:buNone/>
            </a:pPr>
            <a:r>
              <a:rPr lang="en-US" altLang="en-US" dirty="0"/>
              <a:t>12. Working capital/sales</a:t>
            </a:r>
            <a:endParaRPr lang="en-US" dirty="0"/>
          </a:p>
        </p:txBody>
      </p:sp>
    </p:spTree>
    <p:extLst>
      <p:ext uri="{BB962C8B-B14F-4D97-AF65-F5344CB8AC3E}">
        <p14:creationId xmlns:p14="http://schemas.microsoft.com/office/powerpoint/2010/main" val="35662212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78193"/>
          </a:xfrm>
        </p:spPr>
        <p:txBody>
          <a:bodyPr>
            <a:normAutofit fontScale="90000"/>
          </a:bodyPr>
          <a:lstStyle/>
          <a:p>
            <a:r>
              <a:rPr lang="en-US" altLang="en-US" dirty="0"/>
              <a:t>Limitations of Financial Ratios</a:t>
            </a:r>
            <a:endParaRPr lang="en-US" dirty="0"/>
          </a:p>
        </p:txBody>
      </p:sp>
      <p:sp>
        <p:nvSpPr>
          <p:cNvPr id="3" name="Content Placeholder 2"/>
          <p:cNvSpPr>
            <a:spLocks noGrp="1"/>
          </p:cNvSpPr>
          <p:nvPr>
            <p:ph idx="1"/>
          </p:nvPr>
        </p:nvSpPr>
        <p:spPr/>
        <p:txBody>
          <a:bodyPr/>
          <a:lstStyle/>
          <a:p>
            <a:r>
              <a:rPr lang="en-US" altLang="en-US" dirty="0"/>
              <a:t>Accounting treatments may vary among firms, especially among foreign firms</a:t>
            </a:r>
          </a:p>
          <a:p>
            <a:r>
              <a:rPr lang="en-US" altLang="en-US" dirty="0"/>
              <a:t>Firms may have divisions operating in different industries making it difficult to derive industry ratios</a:t>
            </a:r>
          </a:p>
          <a:p>
            <a:r>
              <a:rPr lang="en-US" altLang="en-US" dirty="0"/>
              <a:t>Results may not be consistent</a:t>
            </a:r>
          </a:p>
          <a:p>
            <a:r>
              <a:rPr lang="en-US" altLang="en-US" dirty="0"/>
              <a:t>Ratios outside an industry range may be cause for concern</a:t>
            </a:r>
          </a:p>
          <a:p>
            <a:endParaRPr lang="en-US" dirty="0"/>
          </a:p>
        </p:txBody>
      </p:sp>
    </p:spTree>
    <p:extLst>
      <p:ext uri="{BB962C8B-B14F-4D97-AF65-F5344CB8AC3E}">
        <p14:creationId xmlns:p14="http://schemas.microsoft.com/office/powerpoint/2010/main" val="2822221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07571"/>
            <a:ext cx="7024744" cy="725715"/>
          </a:xfrm>
        </p:spPr>
        <p:txBody>
          <a:bodyPr>
            <a:normAutofit/>
          </a:bodyPr>
          <a:lstStyle/>
          <a:p>
            <a:r>
              <a:rPr lang="en-US" sz="2800" dirty="0" smtClean="0"/>
              <a:t>10.1.4 Statement of Cash Flow</a:t>
            </a:r>
            <a:endParaRPr lang="en-US" sz="2800" dirty="0"/>
          </a:p>
        </p:txBody>
      </p:sp>
      <p:sp>
        <p:nvSpPr>
          <p:cNvPr id="3" name="Content Placeholder 2"/>
          <p:cNvSpPr>
            <a:spLocks noGrp="1"/>
          </p:cNvSpPr>
          <p:nvPr>
            <p:ph idx="1"/>
          </p:nvPr>
        </p:nvSpPr>
        <p:spPr>
          <a:xfrm>
            <a:off x="762000" y="1651000"/>
            <a:ext cx="7493000" cy="4181629"/>
          </a:xfrm>
        </p:spPr>
        <p:txBody>
          <a:bodyPr/>
          <a:lstStyle/>
          <a:p>
            <a:r>
              <a:rPr lang="en-US" dirty="0" smtClean="0"/>
              <a:t>We have mentioned in our discussion about valuation that </a:t>
            </a:r>
            <a:r>
              <a:rPr lang="en-US" dirty="0"/>
              <a:t>c</a:t>
            </a:r>
            <a:r>
              <a:rPr lang="en-US" dirty="0" smtClean="0"/>
              <a:t>ash flows are a critical input that firms are required to provide.</a:t>
            </a:r>
          </a:p>
          <a:p>
            <a:r>
              <a:rPr lang="en-US" dirty="0" smtClean="0"/>
              <a:t> The Statement of cash flows integrates the effects on the firm’s cash flow of income</a:t>
            </a:r>
            <a:r>
              <a:rPr lang="en-US" sz="1800" dirty="0" smtClean="0"/>
              <a:t>(based on the most recent year’s income statement)</a:t>
            </a:r>
            <a:r>
              <a:rPr lang="en-US" dirty="0" smtClean="0"/>
              <a:t>, and changes on balance sheet </a:t>
            </a:r>
            <a:r>
              <a:rPr lang="en-US" sz="1800" dirty="0" smtClean="0"/>
              <a:t>(based on 2 most recent annual balance sheet).</a:t>
            </a:r>
          </a:p>
          <a:p>
            <a:r>
              <a:rPr lang="en-US" dirty="0" smtClean="0"/>
              <a:t>Analysts use these cash flow values to evaluate the risk and return of firm’s bonds and stocks.</a:t>
            </a:r>
            <a:endParaRPr lang="en-US" dirty="0"/>
          </a:p>
        </p:txBody>
      </p:sp>
    </p:spTree>
    <p:extLst>
      <p:ext uri="{BB962C8B-B14F-4D97-AF65-F5344CB8AC3E}">
        <p14:creationId xmlns:p14="http://schemas.microsoft.com/office/powerpoint/2010/main" val="347045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25714"/>
            <a:ext cx="7024744" cy="616857"/>
          </a:xfrm>
        </p:spPr>
        <p:txBody>
          <a:bodyPr>
            <a:normAutofit/>
          </a:bodyPr>
          <a:lstStyle/>
          <a:p>
            <a:r>
              <a:rPr lang="en-US" sz="2800" dirty="0"/>
              <a:t>10.1.4 Statement of Cash Flow</a:t>
            </a:r>
          </a:p>
        </p:txBody>
      </p:sp>
      <p:sp>
        <p:nvSpPr>
          <p:cNvPr id="3" name="Content Placeholder 2"/>
          <p:cNvSpPr>
            <a:spLocks noGrp="1"/>
          </p:cNvSpPr>
          <p:nvPr>
            <p:ph idx="1"/>
          </p:nvPr>
        </p:nvSpPr>
        <p:spPr>
          <a:xfrm>
            <a:off x="743858" y="1469572"/>
            <a:ext cx="7583714" cy="4363058"/>
          </a:xfrm>
        </p:spPr>
        <p:txBody>
          <a:bodyPr>
            <a:normAutofit/>
          </a:bodyPr>
          <a:lstStyle/>
          <a:p>
            <a:r>
              <a:rPr lang="en-US" dirty="0" smtClean="0"/>
              <a:t>It has three sections:</a:t>
            </a:r>
          </a:p>
          <a:p>
            <a:pPr lvl="4">
              <a:buFont typeface="Wingdings" charset="2"/>
              <a:buChar char="ü"/>
            </a:pPr>
            <a:r>
              <a:rPr lang="en-US" sz="1800" dirty="0" smtClean="0"/>
              <a:t> Cash flow from operating activity</a:t>
            </a:r>
          </a:p>
          <a:p>
            <a:pPr lvl="4">
              <a:buFont typeface="Wingdings" charset="2"/>
              <a:buChar char="ü"/>
            </a:pPr>
            <a:r>
              <a:rPr lang="en-US" sz="1800" dirty="0" smtClean="0"/>
              <a:t>Cash flow from investing activity</a:t>
            </a:r>
          </a:p>
          <a:p>
            <a:pPr lvl="4">
              <a:buFont typeface="Wingdings" charset="2"/>
              <a:buChar char="ü"/>
            </a:pPr>
            <a:r>
              <a:rPr lang="en-US" sz="1800" dirty="0" smtClean="0"/>
              <a:t>Cash flow from financing activity </a:t>
            </a:r>
          </a:p>
          <a:p>
            <a:pPr marL="1097280" lvl="4" indent="0">
              <a:buNone/>
            </a:pPr>
            <a:endParaRPr lang="en-US" dirty="0" smtClean="0"/>
          </a:p>
          <a:p>
            <a:pPr>
              <a:buFont typeface="Courier New"/>
              <a:buChar char="o"/>
            </a:pPr>
            <a:r>
              <a:rPr lang="en-US" dirty="0" smtClean="0"/>
              <a:t>T</a:t>
            </a:r>
            <a:r>
              <a:rPr lang="en-US" sz="2000" dirty="0" smtClean="0"/>
              <a:t>he total cash flow from all these three sections is the net change in the cash position of the firm and it equals the difference in the cash balance between the ending and beginning balance sheet.</a:t>
            </a:r>
          </a:p>
        </p:txBody>
      </p:sp>
    </p:spTree>
    <p:extLst>
      <p:ext uri="{BB962C8B-B14F-4D97-AF65-F5344CB8AC3E}">
        <p14:creationId xmlns:p14="http://schemas.microsoft.com/office/powerpoint/2010/main" val="31969234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6594</TotalTime>
  <Words>3591</Words>
  <Application>Microsoft Macintosh PowerPoint</Application>
  <PresentationFormat>On-screen Show (4:3)</PresentationFormat>
  <Paragraphs>401</Paragraphs>
  <Slides>71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3" baseType="lpstr">
      <vt:lpstr>Austin</vt:lpstr>
      <vt:lpstr>Equation</vt:lpstr>
      <vt:lpstr>         Analysis of Financial Statements </vt:lpstr>
      <vt:lpstr>Analyzing the financial Statements</vt:lpstr>
      <vt:lpstr>Analyzing the financial Statements</vt:lpstr>
      <vt:lpstr>10.1 Major Financial Statements</vt:lpstr>
      <vt:lpstr>10.1.1 Generally Accepted Accounting Principles</vt:lpstr>
      <vt:lpstr>10.1.2 Balance Sheet</vt:lpstr>
      <vt:lpstr>10.1.3 Income statement</vt:lpstr>
      <vt:lpstr>10.1.4 Statement of Cash Flow</vt:lpstr>
      <vt:lpstr>10.1.4 Statement of Cash Flow</vt:lpstr>
      <vt:lpstr>10.1.4 Statement of Cash Flow</vt:lpstr>
      <vt:lpstr>10.1.4 Statement of Cash Flow</vt:lpstr>
      <vt:lpstr>10.1.5 Measure of Cash flow</vt:lpstr>
      <vt:lpstr>10.1.6 Purpose of  Financial Statement Analysis</vt:lpstr>
      <vt:lpstr>Analysis of Financial Ratios</vt:lpstr>
      <vt:lpstr>Importance of  Relative Financial Ratios</vt:lpstr>
      <vt:lpstr>Five Categories of Financial Ratios</vt:lpstr>
      <vt:lpstr>Common Size Statements</vt:lpstr>
      <vt:lpstr>Evaluating Internal Liquidity</vt:lpstr>
      <vt:lpstr>Evaluating Internal Liquidity</vt:lpstr>
      <vt:lpstr>Evaluating Internal Liquidity</vt:lpstr>
      <vt:lpstr>Evaluating Internal Liquidity</vt:lpstr>
      <vt:lpstr>Evaluating Internal Liquidity</vt:lpstr>
      <vt:lpstr>Evaluating Internal Liquidity</vt:lpstr>
      <vt:lpstr>Evaluating Internal Liquidity</vt:lpstr>
      <vt:lpstr>Evaluating Operating Performance</vt:lpstr>
      <vt:lpstr>Operating Efficiency Ratios</vt:lpstr>
      <vt:lpstr>Operating Efficiency Ratios</vt:lpstr>
      <vt:lpstr>Operating Profitability Ratios</vt:lpstr>
      <vt:lpstr>Operating Profitability Ratios</vt:lpstr>
      <vt:lpstr>Operating Profitability Ratios</vt:lpstr>
      <vt:lpstr>Operating Profitability Ratios</vt:lpstr>
      <vt:lpstr>Operating Profitability Ratios</vt:lpstr>
      <vt:lpstr>Operating Profitability Ratios</vt:lpstr>
      <vt:lpstr>10.6 Risk Analysis</vt:lpstr>
      <vt:lpstr>Risk Analysis</vt:lpstr>
      <vt:lpstr>Risk Analysis</vt:lpstr>
      <vt:lpstr>Risk Analysis</vt:lpstr>
      <vt:lpstr>Risk Analysis</vt:lpstr>
      <vt:lpstr>Risk Analysis</vt:lpstr>
      <vt:lpstr>Risk Analysis</vt:lpstr>
      <vt:lpstr>Relationship between business risk and financial risk</vt:lpstr>
      <vt:lpstr>Relationship between business risk and financial risk</vt:lpstr>
      <vt:lpstr>Financial Risk</vt:lpstr>
      <vt:lpstr>Financial Risk</vt:lpstr>
      <vt:lpstr>Financial Risk</vt:lpstr>
      <vt:lpstr>Financial Risk</vt:lpstr>
      <vt:lpstr>Financial Risk</vt:lpstr>
      <vt:lpstr>Financial Risk</vt:lpstr>
      <vt:lpstr>PowerPoint Presentation</vt:lpstr>
      <vt:lpstr>Financial Risk</vt:lpstr>
      <vt:lpstr>Financial Risk</vt:lpstr>
      <vt:lpstr>Financial Risk</vt:lpstr>
      <vt:lpstr>External Market Liquidity</vt:lpstr>
      <vt:lpstr>Analysis of Growth Potential </vt:lpstr>
      <vt:lpstr>Determination of Growth</vt:lpstr>
      <vt:lpstr>Determination of Growth</vt:lpstr>
      <vt:lpstr>Determination of Growth</vt:lpstr>
      <vt:lpstr>Determinants of Growth</vt:lpstr>
      <vt:lpstr>Comparative Analysis of Ratios</vt:lpstr>
      <vt:lpstr>The Quality of Financial Statements</vt:lpstr>
      <vt:lpstr>The quality of Balance sheet</vt:lpstr>
      <vt:lpstr>The Quality of Financial Statements</vt:lpstr>
      <vt:lpstr>The Value of  Financial Statement Analysis</vt:lpstr>
      <vt:lpstr>Specific Uses of Financial Ratios</vt:lpstr>
      <vt:lpstr>Stock Valuation Models</vt:lpstr>
      <vt:lpstr>Stock Valuation Models</vt:lpstr>
      <vt:lpstr>Financial Ratios and Bond Ratings</vt:lpstr>
      <vt:lpstr>Financial Ratios and Bond Ratings</vt:lpstr>
      <vt:lpstr>Financial Ratios and  Insolvency (Bankruptcy)</vt:lpstr>
      <vt:lpstr>PowerPoint Presentation</vt:lpstr>
      <vt:lpstr>Limitations of Financial Ratios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Analysis of Financial Statements </dc:title>
  <dc:creator>Nouf Alabdulkarim</dc:creator>
  <cp:lastModifiedBy>Nouf Alabdulkarim</cp:lastModifiedBy>
  <cp:revision>27</cp:revision>
  <dcterms:created xsi:type="dcterms:W3CDTF">2016-09-20T19:19:40Z</dcterms:created>
  <dcterms:modified xsi:type="dcterms:W3CDTF">2016-09-26T11:30:24Z</dcterms:modified>
</cp:coreProperties>
</file>