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25"/>
  </p:notesMasterIdLst>
  <p:sldIdLst>
    <p:sldId id="381" r:id="rId2"/>
    <p:sldId id="350" r:id="rId3"/>
    <p:sldId id="498" r:id="rId4"/>
    <p:sldId id="547" r:id="rId5"/>
    <p:sldId id="561" r:id="rId6"/>
    <p:sldId id="562" r:id="rId7"/>
    <p:sldId id="563" r:id="rId8"/>
    <p:sldId id="564" r:id="rId9"/>
    <p:sldId id="565" r:id="rId10"/>
    <p:sldId id="566" r:id="rId11"/>
    <p:sldId id="560" r:id="rId12"/>
    <p:sldId id="551" r:id="rId13"/>
    <p:sldId id="555" r:id="rId14"/>
    <p:sldId id="542" r:id="rId15"/>
    <p:sldId id="507" r:id="rId16"/>
    <p:sldId id="508" r:id="rId17"/>
    <p:sldId id="509" r:id="rId18"/>
    <p:sldId id="510" r:id="rId19"/>
    <p:sldId id="512" r:id="rId20"/>
    <p:sldId id="554" r:id="rId21"/>
    <p:sldId id="557" r:id="rId22"/>
    <p:sldId id="558" r:id="rId23"/>
    <p:sldId id="501" r:id="rId2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99CC"/>
    <a:srgbClr val="003300"/>
    <a:srgbClr val="3C845E"/>
    <a:srgbClr val="0033CC"/>
    <a:srgbClr val="2A96B0"/>
    <a:srgbClr val="A50021"/>
    <a:srgbClr val="003399"/>
    <a:srgbClr val="0066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451" autoAdjust="0"/>
    <p:restoredTop sz="93663" autoAdjust="0"/>
  </p:normalViewPr>
  <p:slideViewPr>
    <p:cSldViewPr>
      <p:cViewPr varScale="1">
        <p:scale>
          <a:sx n="92" d="100"/>
          <a:sy n="92" d="100"/>
        </p:scale>
        <p:origin x="5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542A9C-F43C-47BF-BBF7-0FF0718C5F1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475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C3917-AFAB-4045-82FB-8BCA18569B9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37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766C-D843-447C-86BC-B2BF6E0D165E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6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AA4A-B9C8-4E94-AAB2-7FF324F202EE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3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015CD-E8C1-4268-8A3E-8B13E2A4812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85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DD34-050D-4742-B327-1F908663CDC0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3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DBE3E-73BF-4747-83B0-9B5839F955EB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8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1EFE-710D-4722-8698-8615B8E3FD99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1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B069-39D0-4779-9ABB-81AF75167A6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48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EC41-8FBA-4576-B117-E42A789395AA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1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F640-CC1C-498D-ACC3-3FC94831D5E5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94F9A-4C41-4054-B142-AAF257A84347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1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35B16C-748F-4A4E-8454-EF66A71500E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1" r:id="rId3"/>
    <p:sldLayoutId id="2147483812" r:id="rId4"/>
    <p:sldLayoutId id="2147483813" r:id="rId5"/>
    <p:sldLayoutId id="2147483810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93" y="2348880"/>
            <a:ext cx="5430111" cy="1656184"/>
          </a:xfrm>
          <a:prstGeom prst="rect">
            <a:avLst/>
          </a:prstGeom>
          <a:noFill/>
          <a:ln>
            <a:noFill/>
          </a:ln>
          <a:effectLst>
            <a:glow rad="38100">
              <a:schemeClr val="bg1">
                <a:alpha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7824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0A161D-E86E-B441-BC03-84BC35A03CA3}"/>
              </a:ext>
            </a:extLst>
          </p:cNvPr>
          <p:cNvSpPr txBox="1"/>
          <p:nvPr/>
        </p:nvSpPr>
        <p:spPr>
          <a:xfrm>
            <a:off x="179512" y="1268760"/>
            <a:ext cx="8234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b="0" i="0" dirty="0">
                <a:effectLst/>
                <a:latin typeface="g_d0_f2"/>
              </a:rPr>
              <a:t>Ion and hyperosmotic stress causes </a:t>
            </a:r>
            <a:r>
              <a:rPr lang="en-US" sz="2400" b="1" i="0" dirty="0">
                <a:solidFill>
                  <a:schemeClr val="accent2"/>
                </a:solidFill>
                <a:effectLst/>
                <a:latin typeface="g_d0_f2"/>
              </a:rPr>
              <a:t>secondary metabolic effects</a:t>
            </a:r>
            <a:r>
              <a:rPr lang="en-US" sz="2400" b="0" i="0" dirty="0">
                <a:effectLst/>
                <a:latin typeface="g_d0_f2"/>
              </a:rPr>
              <a:t> in  plant and the plant has to decrease these stresses for maintain its development</a:t>
            </a:r>
            <a:endParaRPr lang="en-SA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66ABB8-4F6F-E146-AF32-CF2090461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69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C0C556-D4E1-D14F-AC9B-640F265BB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7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00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8040F-FB83-C348-AB2F-20CC95FDB4E9}"/>
              </a:ext>
            </a:extLst>
          </p:cNvPr>
          <p:cNvSpPr txBox="1"/>
          <p:nvPr/>
        </p:nvSpPr>
        <p:spPr>
          <a:xfrm>
            <a:off x="0" y="1105287"/>
            <a:ext cx="86764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solidFill>
                  <a:srgbClr val="FF0000"/>
                </a:solidFill>
              </a:rPr>
              <a:t>Adaptat</a:t>
            </a:r>
            <a:r>
              <a:rPr lang="en-US" sz="2400" b="1" dirty="0">
                <a:solidFill>
                  <a:srgbClr val="FF0000"/>
                </a:solidFill>
              </a:rPr>
              <a:t>ion Reactions to Restore Ion Homeostasis: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 err="1">
                <a:solidFill>
                  <a:schemeClr val="accent2"/>
                </a:solidFill>
              </a:rPr>
              <a:t>Glycophytes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2"/>
                </a:solidFill>
              </a:rPr>
              <a:t>Halophytes</a:t>
            </a:r>
            <a:r>
              <a:rPr lang="en-US" sz="2400" dirty="0"/>
              <a:t> basically make use of the same mechanism to deal with salinity  stress.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b="1" dirty="0"/>
              <a:t>Halophytes</a:t>
            </a:r>
            <a:r>
              <a:rPr lang="en-US" sz="2400" dirty="0"/>
              <a:t> are able to adapt faster and to tolerate extreme salinity, whereas </a:t>
            </a:r>
            <a:r>
              <a:rPr lang="en-US" sz="2400" b="1" dirty="0" err="1"/>
              <a:t>glycophytes</a:t>
            </a:r>
            <a:r>
              <a:rPr lang="en-US" sz="2400" dirty="0"/>
              <a:t> adapt stepwise to develop tolerance to a moderate degree of salinity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>
              <a:solidFill>
                <a:schemeClr val="accent4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In both constitutive types salt tolerance </a:t>
            </a:r>
            <a:r>
              <a:rPr lang="en-US" sz="2400" dirty="0">
                <a:solidFill>
                  <a:schemeClr val="accent2"/>
                </a:solidFill>
              </a:rPr>
              <a:t>require the expression of certain similar gene</a:t>
            </a:r>
            <a:r>
              <a:rPr lang="en-US" sz="2400" dirty="0"/>
              <a:t>. However, the transition from extremely salt –sensitive plants to extremely salt tolerance plants is not clear yet.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/>
          </a:p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8BE227-F08F-B548-9602-2F97F737A3D0}"/>
              </a:ext>
            </a:extLst>
          </p:cNvPr>
          <p:cNvSpPr txBox="1"/>
          <p:nvPr/>
        </p:nvSpPr>
        <p:spPr>
          <a:xfrm>
            <a:off x="251520" y="908720"/>
            <a:ext cx="86409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Nowadays, many example of the salt stress </a:t>
            </a:r>
            <a:r>
              <a:rPr lang="en-US" sz="2400" b="1" dirty="0" err="1"/>
              <a:t>glycophtes</a:t>
            </a:r>
            <a:r>
              <a:rPr lang="en-US" sz="2400" dirty="0"/>
              <a:t> and </a:t>
            </a:r>
            <a:r>
              <a:rPr lang="en-US" sz="2400" b="1" dirty="0"/>
              <a:t>halophytes</a:t>
            </a:r>
            <a:r>
              <a:rPr lang="en-US" sz="2400" dirty="0"/>
              <a:t> having been investigated, it becomes clear that adaptation serves to regain ion homeostasis and the original membrane potentials and PH value.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The better plants is able to  achieve this, the better it becomes tolerant of osmotic stress. However, </a:t>
            </a:r>
            <a:r>
              <a:rPr lang="en-US" sz="2400" dirty="0">
                <a:solidFill>
                  <a:schemeClr val="accent2"/>
                </a:solidFill>
              </a:rPr>
              <a:t>regaining ion homeostasis does not signify  a “ return’ to the original ion concentration</a:t>
            </a:r>
            <a:r>
              <a:rPr lang="en-US" sz="2400" dirty="0"/>
              <a:t>. </a:t>
            </a:r>
          </a:p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3669098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29E30E-429C-AA46-B9C3-7529521F68FC}"/>
              </a:ext>
            </a:extLst>
          </p:cNvPr>
          <p:cNvSpPr txBox="1"/>
          <p:nvPr/>
        </p:nvSpPr>
        <p:spPr>
          <a:xfrm>
            <a:off x="243874" y="980728"/>
            <a:ext cx="865625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SA" sz="2400" dirty="0"/>
              <a:t>The plant attemts to achieve homeostasis with the entire ionic load, including the NaCl that </a:t>
            </a:r>
            <a:r>
              <a:rPr lang="en-US" sz="2400" dirty="0"/>
              <a:t>h</a:t>
            </a:r>
            <a:r>
              <a:rPr lang="en-SA" sz="2400" dirty="0"/>
              <a:t>as been taken up. Depletion of the aggressive NaCl ions in the cytoplasm during adaptation require </a:t>
            </a:r>
            <a:r>
              <a:rPr lang="en-SA" sz="2400" dirty="0">
                <a:solidFill>
                  <a:schemeClr val="accent2"/>
                </a:solidFill>
              </a:rPr>
              <a:t>considerable energy</a:t>
            </a:r>
            <a:r>
              <a:rPr lang="en-SA" sz="2400" dirty="0"/>
              <a:t>, which </a:t>
            </a:r>
            <a:r>
              <a:rPr lang="en-SA" sz="2400" dirty="0">
                <a:solidFill>
                  <a:schemeClr val="accent4"/>
                </a:solidFill>
              </a:rPr>
              <a:t>can not be supplied with the normal provision of the cellullar transport system</a:t>
            </a:r>
            <a:r>
              <a:rPr lang="en-SA" sz="2400" dirty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endParaRPr lang="en-SA" sz="2400" dirty="0"/>
          </a:p>
          <a:p>
            <a:pPr marL="342900" indent="-342900">
              <a:buFont typeface="Wingdings" pitchFamily="2" charset="2"/>
              <a:buChar char="v"/>
            </a:pPr>
            <a:r>
              <a:rPr lang="en-SA" sz="2400" dirty="0"/>
              <a:t> Therefore, more of those protein are synthesised which </a:t>
            </a:r>
            <a:r>
              <a:rPr lang="en-SA" sz="2400" dirty="0">
                <a:solidFill>
                  <a:schemeClr val="accent2"/>
                </a:solidFill>
              </a:rPr>
              <a:t>contriute either directly or indirectly </a:t>
            </a:r>
            <a:r>
              <a:rPr lang="en-SA" sz="2400" dirty="0"/>
              <a:t>to the </a:t>
            </a:r>
            <a:r>
              <a:rPr lang="en-SA" sz="2400" b="1" dirty="0"/>
              <a:t>removal of NaCl </a:t>
            </a:r>
            <a:r>
              <a:rPr lang="en-SA" sz="2400" dirty="0"/>
              <a:t>from the cytoplasm.</a:t>
            </a:r>
          </a:p>
          <a:p>
            <a:pPr marL="342900" indent="-342900">
              <a:buFont typeface="Wingdings" pitchFamily="2" charset="2"/>
              <a:buChar char="v"/>
            </a:pPr>
            <a:endParaRPr lang="en-SA" sz="2400" dirty="0"/>
          </a:p>
          <a:p>
            <a:pPr marL="342900" indent="-342900">
              <a:buFont typeface="Wingdings" pitchFamily="2" charset="2"/>
              <a:buChar char="v"/>
            </a:pPr>
            <a:r>
              <a:rPr lang="en-SA" sz="2400" dirty="0"/>
              <a:t> Relief of the cystosol by </a:t>
            </a:r>
            <a:r>
              <a:rPr lang="en-SA" sz="2400" b="1" dirty="0"/>
              <a:t>removal of the Na+ </a:t>
            </a:r>
            <a:r>
              <a:rPr lang="en-SA" sz="2400" dirty="0"/>
              <a:t>ions from the cytoplasm and their transport into the vacuols and the </a:t>
            </a:r>
            <a:r>
              <a:rPr lang="en-SA" sz="2400" b="1" dirty="0"/>
              <a:t>apoplast</a:t>
            </a:r>
            <a:r>
              <a:rPr lang="en-SA" sz="2400" dirty="0"/>
              <a:t> is effected mainly by mean </a:t>
            </a:r>
            <a:r>
              <a:rPr lang="en-SA" sz="2400" b="1" dirty="0"/>
              <a:t>of </a:t>
            </a:r>
            <a:r>
              <a:rPr lang="en-SA" sz="2400" b="1" dirty="0">
                <a:highlight>
                  <a:srgbClr val="00FFFF"/>
                </a:highlight>
              </a:rPr>
              <a:t>Na+/H+ antiportters</a:t>
            </a:r>
            <a:r>
              <a:rPr lang="en-SA" sz="2400" dirty="0"/>
              <a:t>, both in the </a:t>
            </a:r>
            <a:r>
              <a:rPr lang="en-SA" sz="2400" dirty="0">
                <a:solidFill>
                  <a:schemeClr val="accent2"/>
                </a:solidFill>
              </a:rPr>
              <a:t>plasmalemma area </a:t>
            </a:r>
            <a:r>
              <a:rPr lang="en-SA" sz="2400" dirty="0"/>
              <a:t>at cell wall. </a:t>
            </a:r>
          </a:p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6712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583042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1258858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1491852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836712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952213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7289855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04A671-57A7-204A-BA57-EE4BF3F0E26D}"/>
              </a:ext>
            </a:extLst>
          </p:cNvPr>
          <p:cNvSpPr txBox="1"/>
          <p:nvPr/>
        </p:nvSpPr>
        <p:spPr>
          <a:xfrm>
            <a:off x="89756" y="1410236"/>
            <a:ext cx="89644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SA" sz="2400" dirty="0"/>
              <a:t>The Na+ Concentat</a:t>
            </a:r>
            <a:r>
              <a:rPr lang="en-US" sz="2400" dirty="0"/>
              <a:t>ion in the cytosol </a:t>
            </a:r>
            <a:r>
              <a:rPr lang="en-US" sz="2400" dirty="0">
                <a:solidFill>
                  <a:schemeClr val="accent4"/>
                </a:solidFill>
              </a:rPr>
              <a:t>has returned to the original value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, while that in the vacuole has increased many-fold.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The </a:t>
            </a:r>
            <a:r>
              <a:rPr lang="en-US" sz="2400" dirty="0">
                <a:solidFill>
                  <a:schemeClr val="accent2"/>
                </a:solidFill>
              </a:rPr>
              <a:t>original </a:t>
            </a:r>
            <a:r>
              <a:rPr lang="en-US" sz="2400" dirty="0" err="1">
                <a:solidFill>
                  <a:schemeClr val="accent2"/>
                </a:solidFill>
              </a:rPr>
              <a:t>membrance</a:t>
            </a:r>
            <a:r>
              <a:rPr lang="en-US" sz="2400" dirty="0">
                <a:solidFill>
                  <a:schemeClr val="accent2"/>
                </a:solidFill>
              </a:rPr>
              <a:t> potential and PH value have </a:t>
            </a:r>
            <a:r>
              <a:rPr lang="en-US" sz="2400" dirty="0"/>
              <a:t>never- </a:t>
            </a:r>
            <a:r>
              <a:rPr lang="en-US" sz="2400" dirty="0" err="1"/>
              <a:t>theless</a:t>
            </a:r>
            <a:r>
              <a:rPr lang="en-US" sz="2400" dirty="0"/>
              <a:t> been reestablished. 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>
                <a:highlight>
                  <a:srgbClr val="FFFF00"/>
                </a:highlight>
              </a:rPr>
              <a:t>Over-expression of a vacuolar Na+/H+ antiporter gene in Arabidopsis </a:t>
            </a:r>
            <a:r>
              <a:rPr lang="en-US" sz="2400" dirty="0">
                <a:solidFill>
                  <a:schemeClr val="accent2"/>
                </a:solidFill>
                <a:highlight>
                  <a:srgbClr val="FFFF00"/>
                </a:highlight>
              </a:rPr>
              <a:t>increased salt tolerance considerably</a:t>
            </a:r>
            <a:r>
              <a:rPr lang="en-US" sz="2400" dirty="0"/>
              <a:t>. 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>
              <a:highlight>
                <a:srgbClr val="FFFF00"/>
              </a:highlight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>
                <a:solidFill>
                  <a:schemeClr val="accent2"/>
                </a:solidFill>
                <a:highlight>
                  <a:srgbClr val="FFFF00"/>
                </a:highlight>
              </a:rPr>
              <a:t>The K+ status is the weak point in the cellular </a:t>
            </a:r>
            <a:r>
              <a:rPr lang="en-US" sz="2400" dirty="0">
                <a:highlight>
                  <a:srgbClr val="FFFF00"/>
                </a:highlight>
              </a:rPr>
              <a:t>ion budget subsequent to an adaption process, irrespective of ion homeostasis.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The reduced growth of the </a:t>
            </a:r>
            <a:r>
              <a:rPr lang="en-US" sz="2400" dirty="0" err="1"/>
              <a:t>halpophytes</a:t>
            </a:r>
            <a:r>
              <a:rPr lang="en-US" sz="2400" dirty="0"/>
              <a:t> and </a:t>
            </a:r>
            <a:r>
              <a:rPr lang="en-US" sz="2400" dirty="0" err="1"/>
              <a:t>glycophytes</a:t>
            </a:r>
            <a:r>
              <a:rPr lang="en-US" sz="2400" dirty="0"/>
              <a:t> under salt stress is possibly related to </a:t>
            </a:r>
            <a:r>
              <a:rPr lang="en-US" sz="2400" dirty="0">
                <a:solidFill>
                  <a:schemeClr val="accent4"/>
                </a:solidFill>
              </a:rPr>
              <a:t>problematical provision of the cell with K+. 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09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006607-3D8C-3D4B-81F6-AD8BCE68F8C7}"/>
              </a:ext>
            </a:extLst>
          </p:cNvPr>
          <p:cNvSpPr txBox="1"/>
          <p:nvPr/>
        </p:nvSpPr>
        <p:spPr>
          <a:xfrm>
            <a:off x="149627" y="861888"/>
            <a:ext cx="881486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solidFill>
                  <a:srgbClr val="FF0000"/>
                </a:solidFill>
              </a:rPr>
              <a:t>Adaptat</a:t>
            </a:r>
            <a:r>
              <a:rPr lang="en-US" sz="2400" b="1" dirty="0">
                <a:solidFill>
                  <a:srgbClr val="FF0000"/>
                </a:solidFill>
              </a:rPr>
              <a:t>ion of Osmotic Potential  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Plants must possess a </a:t>
            </a:r>
            <a:r>
              <a:rPr lang="en-US" sz="2400" b="1" dirty="0"/>
              <a:t>higher osmotic potential </a:t>
            </a:r>
            <a:r>
              <a:rPr lang="en-US" sz="2400" dirty="0"/>
              <a:t>than their medium if they are to take up water and nutrients from a saline milieu i.e.</a:t>
            </a:r>
          </a:p>
          <a:p>
            <a:r>
              <a:rPr lang="en-US" sz="2400" dirty="0"/>
              <a:t>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They must increase their own osmotic potential. It is thus inevitable that </a:t>
            </a:r>
            <a:r>
              <a:rPr lang="en-US" sz="2400" b="1" dirty="0"/>
              <a:t>changes in their internal concentration </a:t>
            </a:r>
            <a:r>
              <a:rPr lang="en-US" sz="2400" dirty="0"/>
              <a:t>relations must take place, something with necessitates further adaptive  action. 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400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In addition to maintaining ion homeostasis, in seedling of pea (</a:t>
            </a:r>
            <a:r>
              <a:rPr lang="en-US" sz="2400" dirty="0">
                <a:solidFill>
                  <a:schemeClr val="accent2"/>
                </a:solidFill>
              </a:rPr>
              <a:t>salt- sensitive</a:t>
            </a:r>
            <a:r>
              <a:rPr lang="en-US" sz="2400" dirty="0"/>
              <a:t>) and spinach (</a:t>
            </a:r>
            <a:r>
              <a:rPr lang="en-US" sz="2400" dirty="0">
                <a:solidFill>
                  <a:schemeClr val="accent2"/>
                </a:solidFill>
              </a:rPr>
              <a:t>salt-resistant</a:t>
            </a:r>
            <a:r>
              <a:rPr lang="en-US" sz="2400" dirty="0"/>
              <a:t>) were transferred to nutrient solution and exposed to </a:t>
            </a:r>
            <a:r>
              <a:rPr lang="en-US" sz="2400" b="1" dirty="0"/>
              <a:t>100 mM </a:t>
            </a:r>
            <a:r>
              <a:rPr lang="en-US" sz="2400" dirty="0"/>
              <a:t>NaCl.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The ion concentrations of the root and leaves, as well as the in </a:t>
            </a:r>
            <a:r>
              <a:rPr lang="en-US" sz="2400" b="1" dirty="0" err="1"/>
              <a:t>tercellular</a:t>
            </a:r>
            <a:r>
              <a:rPr lang="en-US" sz="2400" b="1" dirty="0"/>
              <a:t> distribution </a:t>
            </a:r>
            <a:r>
              <a:rPr lang="en-US" sz="2400" dirty="0"/>
              <a:t>of ions, were monitored.</a:t>
            </a:r>
          </a:p>
          <a:p>
            <a:endParaRPr lang="en-US" sz="2400" dirty="0"/>
          </a:p>
          <a:p>
            <a:endParaRPr lang="en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94CB46-ABEC-D841-A4E2-30F1A83E7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1365250"/>
            <a:ext cx="79629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3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6712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583042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1258858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1491852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836712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952213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7289855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BC38CC-82A5-AC43-8813-B7AEF62BB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7" y="1373353"/>
            <a:ext cx="822931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7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A853AB-0B97-3544-9060-9212086A6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90764"/>
            <a:ext cx="8278741" cy="502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221471-6DEC-7249-892E-45E9CD3A8A55}"/>
              </a:ext>
            </a:extLst>
          </p:cNvPr>
          <p:cNvSpPr txBox="1"/>
          <p:nvPr/>
        </p:nvSpPr>
        <p:spPr>
          <a:xfrm>
            <a:off x="7236296" y="2060848"/>
            <a:ext cx="10081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SA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D32468-9A6A-C34E-BC63-36611625CE15}"/>
              </a:ext>
            </a:extLst>
          </p:cNvPr>
          <p:cNvSpPr txBox="1"/>
          <p:nvPr/>
        </p:nvSpPr>
        <p:spPr>
          <a:xfrm>
            <a:off x="497632" y="2374124"/>
            <a:ext cx="12192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AD3B3EF7-FBC7-492F-9055-FA2E3D2A7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797141" y="2060848"/>
            <a:ext cx="7584844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661237" y="2306205"/>
            <a:ext cx="5880518" cy="191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Eco- Physiology</a:t>
            </a:r>
            <a:endParaRPr lang="ar-EG" sz="44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rn Addic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BOT</a:t>
            </a:r>
            <a:r>
              <a:rPr lang="ar-EG" sz="40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 </a:t>
            </a:r>
            <a:r>
              <a:rPr lang="en-US" sz="40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 349</a:t>
            </a:r>
            <a:endParaRPr lang="it-IT" sz="40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rn Addic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232928"/>
            <a:ext cx="75294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KINGDOOM OF SAUDI ARABIA</a:t>
            </a:r>
            <a:endParaRPr lang="en-US" sz="2400" dirty="0"/>
          </a:p>
          <a:p>
            <a:pPr algn="ctr"/>
            <a:r>
              <a:rPr lang="en-US" sz="2400" b="1" dirty="0"/>
              <a:t>King Saud</a:t>
            </a:r>
            <a:r>
              <a:rPr lang="ar-SA" sz="2400" b="1" dirty="0"/>
              <a:t> </a:t>
            </a:r>
            <a:r>
              <a:rPr lang="en-US" sz="2400" b="1" dirty="0"/>
              <a:t>University</a:t>
            </a:r>
          </a:p>
          <a:p>
            <a:pPr algn="ctr"/>
            <a:r>
              <a:rPr lang="en-US" sz="2400" b="1" dirty="0"/>
              <a:t>College of Sciences  -  Department Botany &amp; Microbiology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4810186"/>
            <a:ext cx="9144000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Dr. Abdulrahman AL-Hash</a:t>
            </a:r>
            <a:r>
              <a:rPr lang="en-US" sz="2400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imi</a:t>
            </a:r>
            <a:endParaRPr lang="en-US" sz="24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54" y="145950"/>
            <a:ext cx="1100732" cy="1316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4BF4CE-B92E-4148-8091-125115E3A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4" y="404664"/>
            <a:ext cx="7416824" cy="55103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3DC26C-1664-0544-966C-25F2B06FA706}"/>
              </a:ext>
            </a:extLst>
          </p:cNvPr>
          <p:cNvSpPr txBox="1"/>
          <p:nvPr/>
        </p:nvSpPr>
        <p:spPr>
          <a:xfrm>
            <a:off x="1403648" y="3147429"/>
            <a:ext cx="35042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27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E4D100-B7DE-564B-8414-80A0AC2E3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7777898" cy="493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69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BABF9F-0401-F545-B69A-25E5152922EC}"/>
              </a:ext>
            </a:extLst>
          </p:cNvPr>
          <p:cNvSpPr txBox="1"/>
          <p:nvPr/>
        </p:nvSpPr>
        <p:spPr>
          <a:xfrm>
            <a:off x="323528" y="692696"/>
            <a:ext cx="8019568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Q</a:t>
            </a:r>
            <a:r>
              <a:rPr lang="en-SA" sz="2400" b="1" dirty="0">
                <a:solidFill>
                  <a:srgbClr val="FF0000"/>
                </a:solidFill>
              </a:rPr>
              <a:t>uest</a:t>
            </a:r>
            <a:r>
              <a:rPr lang="en-US" sz="2400" b="1" dirty="0">
                <a:solidFill>
                  <a:srgbClr val="FF0000"/>
                </a:solidFill>
              </a:rPr>
              <a:t>ion: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latin typeface="g_d0_f2"/>
              </a:rPr>
              <a:t>1</a:t>
            </a:r>
            <a:r>
              <a:rPr lang="en-US" sz="2400" b="1" dirty="0">
                <a:latin typeface="g_d0_f2"/>
              </a:rPr>
              <a:t>.How The R</a:t>
            </a:r>
            <a:r>
              <a:rPr lang="en-US" sz="2400" b="1" dirty="0">
                <a:effectLst/>
                <a:latin typeface="g_d0_f2"/>
              </a:rPr>
              <a:t>eactive oxygen species (ROS) works in the plant?</a:t>
            </a:r>
          </a:p>
          <a:p>
            <a:endParaRPr lang="en-US" sz="2400" b="1">
              <a:latin typeface="g_d0_f2"/>
            </a:endParaRPr>
          </a:p>
          <a:p>
            <a:endParaRPr lang="en-US" sz="2400" b="1" dirty="0">
              <a:latin typeface="g_d0_f2"/>
            </a:endParaRPr>
          </a:p>
          <a:p>
            <a:endParaRPr lang="en-US" sz="2400" b="1" dirty="0">
              <a:latin typeface="g_d0_f2"/>
            </a:endParaRPr>
          </a:p>
          <a:p>
            <a:r>
              <a:rPr lang="en-US" sz="2400" b="1" dirty="0">
                <a:effectLst/>
                <a:latin typeface="g_d0_f2"/>
              </a:rPr>
              <a:t>2.How the gene SOS1 activated in the plants under stress?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3.Can you summarize the effect of the salt stress on </a:t>
            </a:r>
            <a:r>
              <a:rPr lang="en-US" sz="2400" b="1" dirty="0">
                <a:highlight>
                  <a:srgbClr val="FFFF00"/>
                </a:highlight>
              </a:rPr>
              <a:t>Proline</a:t>
            </a:r>
            <a:r>
              <a:rPr lang="en-US" sz="2400" b="1" dirty="0"/>
              <a:t> ? </a:t>
            </a:r>
            <a:endParaRPr lang="en-SA" sz="2400" b="1" dirty="0"/>
          </a:p>
        </p:txBody>
      </p:sp>
    </p:spTree>
    <p:extLst>
      <p:ext uri="{BB962C8B-B14F-4D97-AF65-F5344CB8AC3E}">
        <p14:creationId xmlns:p14="http://schemas.microsoft.com/office/powerpoint/2010/main" val="3012131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18864" y="1196752"/>
            <a:ext cx="8229600" cy="24517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Any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4371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AD3B3EF7-FBC7-492F-9055-FA2E3D2A7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11770" y="332656"/>
            <a:ext cx="8721601" cy="626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04602" y="1700808"/>
            <a:ext cx="8136904" cy="2776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Lecture 4</a:t>
            </a:r>
            <a:endParaRPr lang="ar-EG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The Influence of salinity stress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 2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B95C9F-736F-BC4D-AA16-6BD29C1F6C94}"/>
              </a:ext>
            </a:extLst>
          </p:cNvPr>
          <p:cNvSpPr txBox="1"/>
          <p:nvPr/>
        </p:nvSpPr>
        <p:spPr>
          <a:xfrm>
            <a:off x="215516" y="1120676"/>
            <a:ext cx="87129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solidFill>
                  <a:srgbClr val="FF0000"/>
                </a:solidFill>
              </a:rPr>
              <a:t>The Adaptive Response of the Plant Cell to salt stress:</a:t>
            </a:r>
          </a:p>
          <a:p>
            <a:endParaRPr lang="en-SA" dirty="0"/>
          </a:p>
          <a:p>
            <a:pPr marL="285750" indent="-285750">
              <a:buFont typeface="Wingdings" pitchFamily="2" charset="2"/>
              <a:buChar char="v"/>
            </a:pPr>
            <a:r>
              <a:rPr lang="en-SA" sz="2400" dirty="0"/>
              <a:t>An  osmot</a:t>
            </a:r>
            <a:r>
              <a:rPr lang="en-US" sz="2400" dirty="0" err="1"/>
              <a:t>ic</a:t>
            </a:r>
            <a:r>
              <a:rPr lang="en-US" sz="2400" dirty="0"/>
              <a:t> stressor such as salt caused strain in the plant cell , which can be interpreted as adaptation to the new osmotic condition.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SA" sz="2400" dirty="0"/>
              <a:t>Adaptat</a:t>
            </a:r>
            <a:r>
              <a:rPr lang="en-US" sz="2400" dirty="0"/>
              <a:t>ion means  new synthesis of proteins to alleviate the stress.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 In the case of </a:t>
            </a:r>
            <a:r>
              <a:rPr lang="en-US" sz="2400" b="1" dirty="0">
                <a:solidFill>
                  <a:schemeClr val="accent2"/>
                </a:solidFill>
              </a:rPr>
              <a:t>osmotic stress</a:t>
            </a:r>
            <a:r>
              <a:rPr lang="en-US" sz="2400" dirty="0"/>
              <a:t>, </a:t>
            </a:r>
            <a:r>
              <a:rPr lang="en-US" sz="2400" b="1" dirty="0"/>
              <a:t>this alleviation comprises</a:t>
            </a:r>
            <a:r>
              <a:rPr lang="en-US" sz="2400" dirty="0"/>
              <a:t>: </a:t>
            </a:r>
          </a:p>
          <a:p>
            <a:pPr marL="342900" indent="-342900">
              <a:buAutoNum type="arabicPeriod"/>
            </a:pPr>
            <a:r>
              <a:rPr lang="en-US" sz="2400" dirty="0"/>
              <a:t>Reaction to the regain </a:t>
            </a:r>
            <a:r>
              <a:rPr lang="en-US" sz="2400" dirty="0">
                <a:solidFill>
                  <a:srgbClr val="7030A0"/>
                </a:solidFill>
              </a:rPr>
              <a:t>ion homeostasis</a:t>
            </a:r>
            <a:r>
              <a:rPr lang="en-US" sz="2400" dirty="0"/>
              <a:t>. </a:t>
            </a:r>
          </a:p>
          <a:p>
            <a:pPr marL="342900" indent="-342900">
              <a:buAutoNum type="arabicPeriod"/>
            </a:pPr>
            <a:r>
              <a:rPr lang="en-US" sz="2400" dirty="0"/>
              <a:t>Reactions to adapt to the </a:t>
            </a:r>
            <a:r>
              <a:rPr lang="en-US" sz="2400" dirty="0">
                <a:solidFill>
                  <a:srgbClr val="7030A0"/>
                </a:solidFill>
              </a:rPr>
              <a:t>osmotic potential </a:t>
            </a:r>
          </a:p>
          <a:p>
            <a:pPr marL="342900" indent="-342900">
              <a:buAutoNum type="arabicPeriod"/>
            </a:pPr>
            <a:r>
              <a:rPr lang="en-US" sz="2400" dirty="0"/>
              <a:t>Synthesis of specifically acting, </a:t>
            </a:r>
            <a:r>
              <a:rPr lang="en-US" sz="2400" dirty="0">
                <a:solidFill>
                  <a:srgbClr val="7030A0"/>
                </a:solidFill>
              </a:rPr>
              <a:t>protective proteins</a:t>
            </a:r>
            <a:r>
              <a:rPr lang="en-US" sz="2400" dirty="0"/>
              <a:t>. 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372056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145B1FC-5901-174A-94DD-38DCDF54D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DF27F6-BB08-AB49-89ED-0B567E7B2490}"/>
              </a:ext>
            </a:extLst>
          </p:cNvPr>
          <p:cNvSpPr txBox="1"/>
          <p:nvPr/>
        </p:nvSpPr>
        <p:spPr>
          <a:xfrm>
            <a:off x="395536" y="98072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effectLst/>
                <a:latin typeface="g_d0_f1"/>
              </a:rPr>
              <a:t>Salinity and salt stress</a:t>
            </a:r>
            <a:endParaRPr lang="en-SA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49653-B9DF-2249-A8CF-4112BC5CA4E6}"/>
              </a:ext>
            </a:extLst>
          </p:cNvPr>
          <p:cNvSpPr txBox="1"/>
          <p:nvPr/>
        </p:nvSpPr>
        <p:spPr>
          <a:xfrm>
            <a:off x="251520" y="1628800"/>
            <a:ext cx="8892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b="0" i="0" dirty="0">
                <a:effectLst/>
                <a:latin typeface="g_d0_f2"/>
              </a:rPr>
              <a:t>Salinity occurs due to problems like wrong usage of agricultural lands, lack of rain, excess evaporation, lack of drainage.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400" dirty="0">
              <a:latin typeface="g_d0_f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b="0" i="0" dirty="0">
                <a:effectLst/>
                <a:latin typeface="g_d0_f2"/>
              </a:rPr>
              <a:t>Soils that have salt concentrations that prevent plant growth (</a:t>
            </a:r>
            <a:r>
              <a:rPr lang="en-US" sz="2400" b="0" i="0" dirty="0" err="1">
                <a:effectLst/>
                <a:latin typeface="g_d0_f2"/>
              </a:rPr>
              <a:t>Ece</a:t>
            </a:r>
            <a:r>
              <a:rPr lang="en-US" sz="2400" b="0" i="0" dirty="0">
                <a:effectLst/>
                <a:latin typeface="g_d0_f2"/>
              </a:rPr>
              <a:t> &gt; 4 </a:t>
            </a:r>
            <a:r>
              <a:rPr lang="en-US" sz="2400" b="0" i="0" dirty="0" err="1">
                <a:effectLst/>
                <a:latin typeface="g_d0_f2"/>
              </a:rPr>
              <a:t>dS</a:t>
            </a:r>
            <a:r>
              <a:rPr lang="en-US" sz="2400" b="0" i="0" dirty="0">
                <a:effectLst/>
                <a:latin typeface="g_d0_f2"/>
              </a:rPr>
              <a:t>/m−1).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400" dirty="0">
              <a:latin typeface="g_d0_f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>
                <a:latin typeface="g_d0_f2"/>
              </a:rPr>
              <a:t>S</a:t>
            </a:r>
            <a:r>
              <a:rPr lang="en-US" sz="2400" b="0" i="0" dirty="0">
                <a:effectLst/>
                <a:latin typeface="g_d0_f2"/>
              </a:rPr>
              <a:t>oils that do not have salt concentrations that disturb the structure of soil (ESP &lt; 15 ds/m-1) is called saline soil.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400" dirty="0">
              <a:latin typeface="g_d0_f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b="0" i="0" dirty="0">
                <a:effectLst/>
                <a:latin typeface="g_d0_f2"/>
              </a:rPr>
              <a:t>Due to the excessive accumulations of these salts, affecting features like plant growth, development, yield, seed quality is called salt stress</a:t>
            </a:r>
            <a:endParaRPr lang="en-SA" sz="2400" dirty="0"/>
          </a:p>
        </p:txBody>
      </p:sp>
    </p:spTree>
    <p:extLst>
      <p:ext uri="{BB962C8B-B14F-4D97-AF65-F5344CB8AC3E}">
        <p14:creationId xmlns:p14="http://schemas.microsoft.com/office/powerpoint/2010/main" val="335325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AF4E5C3-B2E9-9E4B-8009-0E76DC236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7B2256-C5E2-AA48-A0FD-6BDAEDF04AF5}"/>
              </a:ext>
            </a:extLst>
          </p:cNvPr>
          <p:cNvSpPr txBox="1"/>
          <p:nvPr/>
        </p:nvSpPr>
        <p:spPr>
          <a:xfrm>
            <a:off x="33189" y="1196752"/>
            <a:ext cx="87872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0" i="0" dirty="0">
                <a:effectLst/>
                <a:latin typeface="g_d0_f2"/>
              </a:rPr>
              <a:t> Irrigation is being made in </a:t>
            </a:r>
            <a:r>
              <a:rPr lang="en-US" sz="2400" b="1" i="0" dirty="0">
                <a:solidFill>
                  <a:schemeClr val="accent2"/>
                </a:solidFill>
                <a:effectLst/>
                <a:latin typeface="g_d0_f2"/>
              </a:rPr>
              <a:t>17% of arid and semi-arid lands </a:t>
            </a:r>
            <a:r>
              <a:rPr lang="en-US" sz="2400" b="0" i="0" dirty="0">
                <a:effectLst/>
                <a:latin typeface="g_d0_f2"/>
              </a:rPr>
              <a:t>in the world.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latin typeface="g_d0_f2"/>
              </a:rPr>
              <a:t>D</a:t>
            </a:r>
            <a:r>
              <a:rPr lang="en-US" sz="2400" b="0" i="0" dirty="0">
                <a:effectLst/>
                <a:latin typeface="g_d0_f2"/>
              </a:rPr>
              <a:t>ue to wrong treatments </a:t>
            </a:r>
            <a:r>
              <a:rPr lang="en-US" sz="2400" b="1" i="0" dirty="0">
                <a:solidFill>
                  <a:schemeClr val="accent2"/>
                </a:solidFill>
                <a:effectLst/>
                <a:latin typeface="g_d0_f2"/>
              </a:rPr>
              <a:t>approximately 20% of these irrigated lands are being unproductive</a:t>
            </a:r>
            <a:r>
              <a:rPr lang="en-US" sz="2400" b="0" i="0" dirty="0">
                <a:effectLst/>
                <a:latin typeface="g_d0_f2"/>
              </a:rPr>
              <a:t>.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400" dirty="0">
              <a:latin typeface="g_d0_f2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effectLst/>
                <a:latin typeface="g_d0_f2"/>
              </a:rPr>
              <a:t>Soil salinity puts plant into stress with complicating ground-water flow from roots due to high concentrations of salts and with causing </a:t>
            </a:r>
            <a:r>
              <a:rPr lang="en-US" sz="2400" b="1" dirty="0">
                <a:solidFill>
                  <a:schemeClr val="accent2"/>
                </a:solidFill>
                <a:effectLst/>
                <a:latin typeface="g_d0_f2"/>
              </a:rPr>
              <a:t>toxicity due to accumulation of high concentrations of salt in the plant</a:t>
            </a:r>
            <a:r>
              <a:rPr lang="en-US" sz="2400" b="1" dirty="0">
                <a:effectLst/>
                <a:latin typeface="g_d0_f2"/>
              </a:rPr>
              <a:t>.</a:t>
            </a:r>
            <a:r>
              <a:rPr lang="en-US" sz="2400" b="1" dirty="0"/>
              <a:t> 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400" b="1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0" i="0" dirty="0">
                <a:effectLst/>
                <a:latin typeface="g_d0_f2"/>
              </a:rPr>
              <a:t>The plants that struggles with salinity try to continue their life cycles by giving morphological, biochemical, physiological responses</a:t>
            </a:r>
            <a:endParaRPr lang="en-SA" sz="2400" b="1" dirty="0"/>
          </a:p>
        </p:txBody>
      </p:sp>
    </p:spTree>
    <p:extLst>
      <p:ext uri="{BB962C8B-B14F-4D97-AF65-F5344CB8AC3E}">
        <p14:creationId xmlns:p14="http://schemas.microsoft.com/office/powerpoint/2010/main" val="3848515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F00D6CD-D498-ED41-8758-B4F531DBA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3506EB-BB84-A348-92C4-ABC858C982DC}"/>
              </a:ext>
            </a:extLst>
          </p:cNvPr>
          <p:cNvSpPr txBox="1"/>
          <p:nvPr/>
        </p:nvSpPr>
        <p:spPr>
          <a:xfrm>
            <a:off x="0" y="1052736"/>
            <a:ext cx="914155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effectLst/>
                <a:latin typeface="g_d0_f2"/>
              </a:rPr>
              <a:t>Primary salinity occurs by </a:t>
            </a:r>
            <a:r>
              <a:rPr lang="en-US" sz="2400" dirty="0">
                <a:solidFill>
                  <a:schemeClr val="accent2"/>
                </a:solidFill>
                <a:effectLst/>
                <a:latin typeface="g_d0_f2"/>
              </a:rPr>
              <a:t>natural factors like oceans</a:t>
            </a:r>
            <a:r>
              <a:rPr lang="en-US" sz="2400" dirty="0">
                <a:effectLst/>
                <a:latin typeface="g_d0_f2"/>
              </a:rPr>
              <a:t>, </a:t>
            </a:r>
            <a:r>
              <a:rPr lang="en-US" sz="2400" dirty="0">
                <a:solidFill>
                  <a:schemeClr val="accent2"/>
                </a:solidFill>
                <a:effectLst/>
                <a:latin typeface="g_d0_f2"/>
              </a:rPr>
              <a:t>corrosion of rocks</a:t>
            </a:r>
            <a:r>
              <a:rPr lang="en-US" sz="2400" dirty="0">
                <a:effectLst/>
                <a:latin typeface="g_d0_f2"/>
              </a:rPr>
              <a:t>, </a:t>
            </a:r>
            <a:r>
              <a:rPr lang="en-US" sz="2400" dirty="0">
                <a:solidFill>
                  <a:schemeClr val="accent2"/>
                </a:solidFill>
                <a:effectLst/>
                <a:latin typeface="g_d0_f2"/>
              </a:rPr>
              <a:t>human induced </a:t>
            </a:r>
            <a:r>
              <a:rPr lang="en-US" sz="2400" b="1" dirty="0">
                <a:effectLst/>
                <a:latin typeface="g_d0_f2"/>
              </a:rPr>
              <a:t>secondary salinity </a:t>
            </a:r>
            <a:r>
              <a:rPr lang="en-US" sz="2400" dirty="0">
                <a:effectLst/>
                <a:latin typeface="g_d0_f2"/>
              </a:rPr>
              <a:t>occurs </a:t>
            </a:r>
            <a:r>
              <a:rPr lang="en-US" sz="2400" dirty="0">
                <a:solidFill>
                  <a:srgbClr val="7030A0"/>
                </a:solidFill>
                <a:effectLst/>
                <a:latin typeface="g_d0_f2"/>
              </a:rPr>
              <a:t>by excessive irrigation in agricultural lands</a:t>
            </a:r>
            <a:r>
              <a:rPr lang="en-US" sz="2400" dirty="0">
                <a:effectLst/>
                <a:latin typeface="g_d0_f2"/>
              </a:rPr>
              <a:t>, </a:t>
            </a:r>
            <a:r>
              <a:rPr lang="en-US" sz="2400" dirty="0">
                <a:solidFill>
                  <a:srgbClr val="7030A0"/>
                </a:solidFill>
                <a:effectLst/>
                <a:latin typeface="g_d0_f2"/>
              </a:rPr>
              <a:t>deterioration of agricultural land structure.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0" i="0" dirty="0">
                <a:effectLst/>
                <a:latin typeface="g_d0_f2"/>
              </a:rPr>
              <a:t>Being estimated that </a:t>
            </a:r>
            <a:r>
              <a:rPr lang="en-US" sz="2400" b="1" i="0" dirty="0">
                <a:effectLst/>
                <a:latin typeface="g_d0_f2"/>
              </a:rPr>
              <a:t>50% of cultivated </a:t>
            </a:r>
            <a:r>
              <a:rPr lang="en-US" sz="2400" b="0" i="0" dirty="0">
                <a:effectLst/>
                <a:latin typeface="g_d0_f2"/>
              </a:rPr>
              <a:t>agricultural lands will be under salt stress by 2050 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400" b="0" i="0" dirty="0">
              <a:effectLst/>
              <a:latin typeface="g_d0_f2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i="0" dirty="0">
                <a:effectLst/>
                <a:latin typeface="g_d0_f2"/>
              </a:rPr>
              <a:t>NaCl and Na2SO4 </a:t>
            </a:r>
            <a:r>
              <a:rPr lang="en-US" sz="2400" b="0" i="0" dirty="0">
                <a:effectLst/>
                <a:latin typeface="g_d0_f2"/>
              </a:rPr>
              <a:t>salts are the main 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g_d0_f2"/>
              </a:rPr>
              <a:t>reasons affecting </a:t>
            </a:r>
            <a:r>
              <a:rPr lang="en-US" sz="2400" b="0" i="0" dirty="0">
                <a:effectLst/>
                <a:latin typeface="g_d0_f2"/>
              </a:rPr>
              <a:t>the salinity of agricultural lands. 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400" dirty="0">
              <a:latin typeface="g_d0_f2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effectLst/>
                <a:latin typeface="g_d0_f2"/>
              </a:rPr>
              <a:t>It’s easier to understand whether the plant is salt tolerant at non-lethal salt concentrations during </a:t>
            </a:r>
            <a:r>
              <a:rPr lang="en-US" sz="2400" dirty="0">
                <a:effectLst/>
                <a:highlight>
                  <a:srgbClr val="FFFF00"/>
                </a:highlight>
                <a:latin typeface="g_d0_f2"/>
              </a:rPr>
              <a:t>germination</a:t>
            </a:r>
            <a:r>
              <a:rPr lang="en-US" sz="2400" dirty="0">
                <a:effectLst/>
                <a:latin typeface="g_d0_f2"/>
              </a:rPr>
              <a:t> and </a:t>
            </a:r>
            <a:r>
              <a:rPr lang="en-US" sz="2400" dirty="0">
                <a:effectLst/>
                <a:highlight>
                  <a:srgbClr val="FFFF00"/>
                </a:highlight>
                <a:latin typeface="g_d0_f2"/>
              </a:rPr>
              <a:t>early seedling stages</a:t>
            </a:r>
            <a:r>
              <a:rPr lang="en-US" sz="2400" dirty="0">
                <a:effectLst/>
                <a:latin typeface="g_d0_f2"/>
              </a:rPr>
              <a:t>, the most damages occurs in these stages</a:t>
            </a:r>
            <a:r>
              <a:rPr lang="en-US" sz="2400" dirty="0"/>
              <a:t> </a:t>
            </a:r>
            <a:br>
              <a:rPr lang="en-US" sz="2400" dirty="0"/>
            </a:br>
            <a:endParaRPr lang="en-SA" sz="2400" dirty="0"/>
          </a:p>
        </p:txBody>
      </p:sp>
    </p:spTree>
    <p:extLst>
      <p:ext uri="{BB962C8B-B14F-4D97-AF65-F5344CB8AC3E}">
        <p14:creationId xmlns:p14="http://schemas.microsoft.com/office/powerpoint/2010/main" val="4248164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23C660A-0F3B-8B46-B651-76C26BBBC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A1D1EC-64E3-FC4F-ABC8-530F2D2E08C2}"/>
              </a:ext>
            </a:extLst>
          </p:cNvPr>
          <p:cNvSpPr txBox="1"/>
          <p:nvPr/>
        </p:nvSpPr>
        <p:spPr>
          <a:xfrm>
            <a:off x="357188" y="1128713"/>
            <a:ext cx="3483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effectLst/>
                <a:latin typeface="g_d0_f1"/>
              </a:rPr>
              <a:t>Effect of salinity on plants</a:t>
            </a:r>
            <a:endParaRPr lang="en-SA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37CD6A-9222-9E41-9800-A79428F9D1A9}"/>
              </a:ext>
            </a:extLst>
          </p:cNvPr>
          <p:cNvSpPr txBox="1"/>
          <p:nvPr/>
        </p:nvSpPr>
        <p:spPr>
          <a:xfrm>
            <a:off x="179512" y="1855540"/>
            <a:ext cx="849243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0" i="0" dirty="0">
                <a:effectLst/>
                <a:latin typeface="g_d0_f2"/>
              </a:rPr>
              <a:t>Salinity composes stress by damaging ionic and osmotic balances in plants.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0" i="0" dirty="0">
                <a:effectLst/>
                <a:highlight>
                  <a:srgbClr val="FF0000"/>
                </a:highlight>
                <a:latin typeface="g_d0_f2"/>
              </a:rPr>
              <a:t>Osmotic stress caused by increasing the amount of salt in soil.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0" i="0" dirty="0">
                <a:effectLst/>
                <a:highlight>
                  <a:srgbClr val="FF0000"/>
                </a:highlight>
                <a:latin typeface="g_d0_f2"/>
              </a:rPr>
              <a:t>decreases the amount of water that plant use and as a result physiological drought occurs</a:t>
            </a:r>
            <a:r>
              <a:rPr lang="en-US" sz="2400" b="0" i="0" dirty="0">
                <a:effectLst/>
                <a:latin typeface="g_d0_f2"/>
              </a:rPr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0" i="0" dirty="0">
                <a:solidFill>
                  <a:schemeClr val="accent2"/>
                </a:solidFill>
                <a:effectLst/>
                <a:latin typeface="g_d0_f2"/>
              </a:rPr>
              <a:t>After these conditions, ionic stress occurs in the </a:t>
            </a:r>
            <a:r>
              <a:rPr lang="en-US" sz="2400" b="0" i="0" dirty="0">
                <a:effectLst/>
                <a:latin typeface="g_d0_f2"/>
              </a:rPr>
              <a:t>plant with deterioration of plant ion balance</a:t>
            </a:r>
            <a:r>
              <a:rPr lang="en-US" sz="2400" dirty="0">
                <a:solidFill>
                  <a:schemeClr val="accent2"/>
                </a:solidFill>
                <a:latin typeface="g_d0_f2"/>
              </a:rPr>
              <a:t>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solidFill>
                  <a:schemeClr val="accent2"/>
                </a:solidFill>
                <a:effectLst/>
                <a:latin typeface="g_d0_f2"/>
              </a:rPr>
              <a:t>Na and Cl ions which </a:t>
            </a:r>
            <a:r>
              <a:rPr lang="en-US" sz="2400" dirty="0">
                <a:effectLst/>
                <a:latin typeface="g_d0_f2"/>
              </a:rPr>
              <a:t>increases in medium with ionic stress</a:t>
            </a:r>
            <a:r>
              <a:rPr lang="en-US" sz="2400" dirty="0">
                <a:solidFill>
                  <a:schemeClr val="accent2"/>
                </a:solidFill>
                <a:effectLst/>
                <a:latin typeface="g_d0_f2"/>
              </a:rPr>
              <a:t>, get in competition with </a:t>
            </a:r>
            <a:r>
              <a:rPr lang="en-US" sz="2400" dirty="0">
                <a:effectLst/>
                <a:latin typeface="g_d0_f2"/>
              </a:rPr>
              <a:t>essential nutrients </a:t>
            </a:r>
            <a:r>
              <a:rPr lang="en-US" sz="2400" dirty="0">
                <a:solidFill>
                  <a:schemeClr val="accent2"/>
                </a:solidFill>
                <a:effectLst/>
                <a:latin typeface="g_d0_f2"/>
              </a:rPr>
              <a:t>such as K+, Ca2+, Mg2+ lead to nutrient deficiency in plant.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br>
              <a:rPr lang="en-US" sz="2400" dirty="0"/>
            </a:br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1690729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94A278-D933-794B-AFCE-046A9FC79879}"/>
              </a:ext>
            </a:extLst>
          </p:cNvPr>
          <p:cNvSpPr txBox="1"/>
          <p:nvPr/>
        </p:nvSpPr>
        <p:spPr>
          <a:xfrm>
            <a:off x="251520" y="1052736"/>
            <a:ext cx="847928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effectLst/>
                <a:latin typeface="g_d0_f2"/>
              </a:rPr>
              <a:t>While the direct effect of salinity is osmotic and ionic stresses, deteriorations in structure and synthesis of toxic components composes </a:t>
            </a:r>
            <a:r>
              <a:rPr lang="en-US" sz="2400" dirty="0">
                <a:solidFill>
                  <a:schemeClr val="accent2"/>
                </a:solidFill>
                <a:effectLst/>
                <a:latin typeface="g_d0_f2"/>
              </a:rPr>
              <a:t>secondary effect</a:t>
            </a:r>
            <a:r>
              <a:rPr lang="en-US" sz="2400" dirty="0">
                <a:effectLst/>
                <a:latin typeface="g_d0_f2"/>
              </a:rPr>
              <a:t>.</a:t>
            </a:r>
          </a:p>
          <a:p>
            <a:endParaRPr lang="en-US" sz="2400" dirty="0">
              <a:latin typeface="g_d0_f2"/>
            </a:endParaRPr>
          </a:p>
          <a:p>
            <a:r>
              <a:rPr lang="en-US" sz="2400" b="1" i="0" dirty="0">
                <a:effectLst/>
                <a:latin typeface="g_d0_f1"/>
              </a:rPr>
              <a:t>Secondary effect of salt stress: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effectLst/>
                <a:latin typeface="g_d0_f2"/>
              </a:rPr>
              <a:t>The main secondary factors </a:t>
            </a:r>
            <a:r>
              <a:rPr lang="en-US" sz="2400" dirty="0">
                <a:solidFill>
                  <a:schemeClr val="accent2"/>
                </a:solidFill>
                <a:effectLst/>
                <a:latin typeface="g_d0_f2"/>
              </a:rPr>
              <a:t>caused by NaCl </a:t>
            </a:r>
            <a:r>
              <a:rPr lang="en-US" sz="2400" dirty="0">
                <a:effectLst/>
                <a:latin typeface="g_d0_f2"/>
              </a:rPr>
              <a:t>are, complication in taking of K+ into cells (it is efficient in closure of stomata's), </a:t>
            </a:r>
            <a:r>
              <a:rPr lang="en-US" sz="2400" dirty="0">
                <a:solidFill>
                  <a:schemeClr val="accent2"/>
                </a:solidFill>
                <a:effectLst/>
                <a:latin typeface="g_d0_f2"/>
              </a:rPr>
              <a:t>decreasing</a:t>
            </a:r>
            <a:r>
              <a:rPr lang="en-US" sz="2400" dirty="0">
                <a:effectLst/>
                <a:latin typeface="g_d0_f2"/>
              </a:rPr>
              <a:t> photosynthetic activity, generation of </a:t>
            </a:r>
            <a:r>
              <a:rPr lang="en-US" sz="2400" dirty="0">
                <a:solidFill>
                  <a:schemeClr val="accent2"/>
                </a:solidFill>
                <a:effectLst/>
                <a:latin typeface="g_d0_f2"/>
              </a:rPr>
              <a:t>reactive oxygen species (ROS)</a:t>
            </a:r>
            <a:r>
              <a:rPr lang="en-US" sz="2400" dirty="0">
                <a:effectLst/>
                <a:latin typeface="g_d0_f2"/>
              </a:rPr>
              <a:t> and programmed cell deaths. 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400" dirty="0">
              <a:effectLst/>
              <a:latin typeface="g_d0_f2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effectLst/>
                <a:latin typeface="g_d0_f2"/>
              </a:rPr>
              <a:t>K element is one of the most vital elements for plants for this reason Na+ ions compete with K+ ions for getting into the cell. Na+ composes stress with blocking K+ influx into the cell.</a:t>
            </a:r>
            <a:r>
              <a:rPr lang="en-US" sz="2400" dirty="0"/>
              <a:t> 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SA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C792CE-C52A-9049-B9D5-C173D17D5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462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26700</TotalTime>
  <Words>1168</Words>
  <Application>Microsoft Macintosh PowerPoint</Application>
  <PresentationFormat>On-screen Show (4:3)</PresentationFormat>
  <Paragraphs>97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Born Addict</vt:lpstr>
      <vt:lpstr>Calibri</vt:lpstr>
      <vt:lpstr>Calibri Light</vt:lpstr>
      <vt:lpstr>Comic Sans MS</vt:lpstr>
      <vt:lpstr>g_d0_f1</vt:lpstr>
      <vt:lpstr>g_d0_f2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إثبات أن الـ DNA هو المادة الوراثية.</dc:title>
  <dc:creator>defrawy</dc:creator>
  <cp:lastModifiedBy>Microsoft Office User</cp:lastModifiedBy>
  <cp:revision>3037</cp:revision>
  <dcterms:created xsi:type="dcterms:W3CDTF">1997-09-01T07:53:11Z</dcterms:created>
  <dcterms:modified xsi:type="dcterms:W3CDTF">2023-01-18T05:54:38Z</dcterms:modified>
</cp:coreProperties>
</file>