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58" r:id="rId5"/>
    <p:sldId id="263" r:id="rId6"/>
    <p:sldId id="264" r:id="rId7"/>
    <p:sldId id="259" r:id="rId8"/>
    <p:sldId id="260" r:id="rId9"/>
    <p:sldId id="265" r:id="rId10"/>
    <p:sldId id="261"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E901583-0060-4E08-AA2D-2656FB6C8052}"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A469FF-F7CC-4BBD-8B22-451978FA76B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9032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901583-0060-4E08-AA2D-2656FB6C8052}"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A469FF-F7CC-4BBD-8B22-451978FA76BA}" type="slidenum">
              <a:rPr lang="en-US" smtClean="0"/>
              <a:t>‹#›</a:t>
            </a:fld>
            <a:endParaRPr lang="en-US"/>
          </a:p>
        </p:txBody>
      </p:sp>
    </p:spTree>
    <p:extLst>
      <p:ext uri="{BB962C8B-B14F-4D97-AF65-F5344CB8AC3E}">
        <p14:creationId xmlns:p14="http://schemas.microsoft.com/office/powerpoint/2010/main" val="2561395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901583-0060-4E08-AA2D-2656FB6C8052}"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A469FF-F7CC-4BBD-8B22-451978FA76BA}" type="slidenum">
              <a:rPr lang="en-US" smtClean="0"/>
              <a:t>‹#›</a:t>
            </a:fld>
            <a:endParaRPr lang="en-US"/>
          </a:p>
        </p:txBody>
      </p:sp>
    </p:spTree>
    <p:extLst>
      <p:ext uri="{BB962C8B-B14F-4D97-AF65-F5344CB8AC3E}">
        <p14:creationId xmlns:p14="http://schemas.microsoft.com/office/powerpoint/2010/main" val="220313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901583-0060-4E08-AA2D-2656FB6C8052}"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A469FF-F7CC-4BBD-8B22-451978FA76BA}" type="slidenum">
              <a:rPr lang="en-US" smtClean="0"/>
              <a:t>‹#›</a:t>
            </a:fld>
            <a:endParaRPr lang="en-US"/>
          </a:p>
        </p:txBody>
      </p:sp>
    </p:spTree>
    <p:extLst>
      <p:ext uri="{BB962C8B-B14F-4D97-AF65-F5344CB8AC3E}">
        <p14:creationId xmlns:p14="http://schemas.microsoft.com/office/powerpoint/2010/main" val="75757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901583-0060-4E08-AA2D-2656FB6C8052}"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A469FF-F7CC-4BBD-8B22-451978FA76B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524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901583-0060-4E08-AA2D-2656FB6C8052}"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A469FF-F7CC-4BBD-8B22-451978FA76BA}" type="slidenum">
              <a:rPr lang="en-US" smtClean="0"/>
              <a:t>‹#›</a:t>
            </a:fld>
            <a:endParaRPr lang="en-US"/>
          </a:p>
        </p:txBody>
      </p:sp>
    </p:spTree>
    <p:extLst>
      <p:ext uri="{BB962C8B-B14F-4D97-AF65-F5344CB8AC3E}">
        <p14:creationId xmlns:p14="http://schemas.microsoft.com/office/powerpoint/2010/main" val="3201707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E901583-0060-4E08-AA2D-2656FB6C8052}" type="datetimeFigureOut">
              <a:rPr lang="en-US" smtClean="0"/>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A469FF-F7CC-4BBD-8B22-451978FA76BA}" type="slidenum">
              <a:rPr lang="en-US" smtClean="0"/>
              <a:t>‹#›</a:t>
            </a:fld>
            <a:endParaRPr lang="en-US"/>
          </a:p>
        </p:txBody>
      </p:sp>
    </p:spTree>
    <p:extLst>
      <p:ext uri="{BB962C8B-B14F-4D97-AF65-F5344CB8AC3E}">
        <p14:creationId xmlns:p14="http://schemas.microsoft.com/office/powerpoint/2010/main" val="4280857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E901583-0060-4E08-AA2D-2656FB6C8052}" type="datetimeFigureOut">
              <a:rPr lang="en-US" smtClean="0"/>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A469FF-F7CC-4BBD-8B22-451978FA76BA}" type="slidenum">
              <a:rPr lang="en-US" smtClean="0"/>
              <a:t>‹#›</a:t>
            </a:fld>
            <a:endParaRPr lang="en-US"/>
          </a:p>
        </p:txBody>
      </p:sp>
    </p:spTree>
    <p:extLst>
      <p:ext uri="{BB962C8B-B14F-4D97-AF65-F5344CB8AC3E}">
        <p14:creationId xmlns:p14="http://schemas.microsoft.com/office/powerpoint/2010/main" val="1235585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E901583-0060-4E08-AA2D-2656FB6C8052}" type="datetimeFigureOut">
              <a:rPr lang="en-US" smtClean="0"/>
              <a:t>8/28/2026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9A469FF-F7CC-4BBD-8B22-451978FA76BA}" type="slidenum">
              <a:rPr lang="en-US" smtClean="0"/>
              <a:t>‹#›</a:t>
            </a:fld>
            <a:endParaRPr lang="en-US"/>
          </a:p>
        </p:txBody>
      </p:sp>
    </p:spTree>
    <p:extLst>
      <p:ext uri="{BB962C8B-B14F-4D97-AF65-F5344CB8AC3E}">
        <p14:creationId xmlns:p14="http://schemas.microsoft.com/office/powerpoint/2010/main" val="3982893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E901583-0060-4E08-AA2D-2656FB6C8052}" type="datetimeFigureOut">
              <a:rPr lang="en-US" smtClean="0"/>
              <a:t>8/28/2026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9A469FF-F7CC-4BBD-8B22-451978FA76BA}" type="slidenum">
              <a:rPr lang="en-US" smtClean="0"/>
              <a:t>‹#›</a:t>
            </a:fld>
            <a:endParaRPr lang="en-US"/>
          </a:p>
        </p:txBody>
      </p:sp>
    </p:spTree>
    <p:extLst>
      <p:ext uri="{BB962C8B-B14F-4D97-AF65-F5344CB8AC3E}">
        <p14:creationId xmlns:p14="http://schemas.microsoft.com/office/powerpoint/2010/main" val="2729029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E901583-0060-4E08-AA2D-2656FB6C8052}"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A469FF-F7CC-4BBD-8B22-451978FA76BA}" type="slidenum">
              <a:rPr lang="en-US" smtClean="0"/>
              <a:t>‹#›</a:t>
            </a:fld>
            <a:endParaRPr lang="en-US"/>
          </a:p>
        </p:txBody>
      </p:sp>
    </p:spTree>
    <p:extLst>
      <p:ext uri="{BB962C8B-B14F-4D97-AF65-F5344CB8AC3E}">
        <p14:creationId xmlns:p14="http://schemas.microsoft.com/office/powerpoint/2010/main" val="2112801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E901583-0060-4E08-AA2D-2656FB6C8052}" type="datetimeFigureOut">
              <a:rPr lang="en-US" smtClean="0"/>
              <a:t>8/28/2026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9A469FF-F7CC-4BBD-8B22-451978FA76BA}"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28725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SA" dirty="0" smtClean="0"/>
              <a:t>341 نبت </a:t>
            </a:r>
            <a:endParaRPr lang="en-US" dirty="0"/>
          </a:p>
        </p:txBody>
      </p:sp>
      <p:sp>
        <p:nvSpPr>
          <p:cNvPr id="3" name="Subtitle 2"/>
          <p:cNvSpPr>
            <a:spLocks noGrp="1"/>
          </p:cNvSpPr>
          <p:nvPr>
            <p:ph type="subTitle" idx="1"/>
          </p:nvPr>
        </p:nvSpPr>
        <p:spPr/>
        <p:txBody>
          <a:bodyPr>
            <a:normAutofit/>
          </a:bodyPr>
          <a:lstStyle/>
          <a:p>
            <a:r>
              <a:rPr lang="ar-SA" sz="3200" dirty="0" smtClean="0">
                <a:solidFill>
                  <a:srgbClr val="FF0000"/>
                </a:solidFill>
              </a:rPr>
              <a:t>المجتمعات النباتيه </a:t>
            </a:r>
            <a:endParaRPr lang="en-US" sz="3200" dirty="0">
              <a:solidFill>
                <a:srgbClr val="FF0000"/>
              </a:solidFill>
            </a:endParaRPr>
          </a:p>
        </p:txBody>
      </p:sp>
    </p:spTree>
    <p:extLst>
      <p:ext uri="{BB962C8B-B14F-4D97-AF65-F5344CB8AC3E}">
        <p14:creationId xmlns:p14="http://schemas.microsoft.com/office/powerpoint/2010/main" val="1826220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886" y="371440"/>
            <a:ext cx="11194869" cy="6678751"/>
          </a:xfrm>
          <a:prstGeom prst="rect">
            <a:avLst/>
          </a:prstGeom>
        </p:spPr>
        <p:txBody>
          <a:bodyPr wrap="square">
            <a:spAutoFit/>
          </a:bodyPr>
          <a:lstStyle/>
          <a:p>
            <a:pPr marL="228600" algn="ctr" rtl="1">
              <a:spcAft>
                <a:spcPts val="0"/>
              </a:spcAft>
              <a:tabLst>
                <a:tab pos="3201670" algn="l"/>
              </a:tabLst>
            </a:pPr>
            <a:r>
              <a:rPr lang="ar-SA" sz="3600" b="1" dirty="0">
                <a:solidFill>
                  <a:srgbClr val="800080"/>
                </a:solidFill>
                <a:latin typeface="Times New Roman" panose="02020603050405020304" pitchFamily="18" charset="0"/>
                <a:ea typeface="Times New Roman" panose="02020603050405020304" pitchFamily="18" charset="0"/>
                <a:cs typeface="PT Bold Heading"/>
              </a:rPr>
              <a:t>طرق الدراسة الاجتماعية للكساء الخضري</a:t>
            </a:r>
            <a:endParaRPr lang="en-US" sz="2800" b="1" dirty="0" smtClean="0">
              <a:effectLst/>
              <a:latin typeface="Times New Roman" panose="02020603050405020304" pitchFamily="18" charset="0"/>
              <a:ea typeface="Times New Roman" panose="02020603050405020304" pitchFamily="18" charset="0"/>
            </a:endParaRPr>
          </a:p>
          <a:p>
            <a:pPr marL="228600" algn="r" rtl="1">
              <a:spcAft>
                <a:spcPts val="0"/>
              </a:spcAft>
              <a:tabLst>
                <a:tab pos="3201670" algn="l"/>
              </a:tabLst>
            </a:pPr>
            <a:r>
              <a:rPr lang="ar-SA" sz="1600" b="1"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228600" algn="r" rtl="1">
              <a:spcAft>
                <a:spcPts val="0"/>
              </a:spcAft>
              <a:tabLst>
                <a:tab pos="3201670" algn="l"/>
              </a:tabLst>
            </a:pPr>
            <a:r>
              <a:rPr lang="ar-SA" sz="2800" b="1" u="sng" dirty="0">
                <a:latin typeface="Times New Roman" panose="02020603050405020304" pitchFamily="18" charset="0"/>
                <a:ea typeface="Times New Roman" panose="02020603050405020304" pitchFamily="18" charset="0"/>
              </a:rPr>
              <a:t>تتطلب الدراسة الاجتماعية لأي مجتمع نباتي </a:t>
            </a:r>
            <a:endParaRPr lang="en-US" sz="2000" b="1" u="sng" dirty="0" smtClean="0">
              <a:effectLst/>
              <a:latin typeface="Times New Roman" panose="02020603050405020304" pitchFamily="18" charset="0"/>
              <a:ea typeface="Times New Roman" panose="02020603050405020304" pitchFamily="18" charset="0"/>
            </a:endParaRPr>
          </a:p>
          <a:p>
            <a:pPr marL="342900" lvl="0" indent="-342900" algn="r" rtl="1">
              <a:spcAft>
                <a:spcPts val="0"/>
              </a:spcAft>
              <a:buFont typeface="Times New Roman" panose="02020603050405020304" pitchFamily="18" charset="0"/>
              <a:buChar char="-"/>
              <a:tabLst>
                <a:tab pos="457200" algn="l"/>
                <a:tab pos="3201670" algn="l"/>
              </a:tabLst>
            </a:pPr>
            <a:r>
              <a:rPr lang="ar-SA" sz="2800" dirty="0">
                <a:latin typeface="Times New Roman" panose="02020603050405020304" pitchFamily="18" charset="0"/>
                <a:ea typeface="Times New Roman" panose="02020603050405020304" pitchFamily="18" charset="0"/>
              </a:rPr>
              <a:t>حصر الأنواع النباتية المختلفة التي يتكون منها المجتمع النباتي</a:t>
            </a:r>
            <a:endParaRPr lang="en-US" sz="2000" dirty="0" smtClean="0">
              <a:effectLst/>
              <a:latin typeface="Times New Roman" panose="02020603050405020304" pitchFamily="18" charset="0"/>
              <a:ea typeface="Times New Roman" panose="02020603050405020304" pitchFamily="18" charset="0"/>
            </a:endParaRPr>
          </a:p>
          <a:p>
            <a:pPr marL="342900" lvl="0" indent="-342900" algn="r" rtl="1">
              <a:spcAft>
                <a:spcPts val="0"/>
              </a:spcAft>
              <a:buFont typeface="Times New Roman" panose="02020603050405020304" pitchFamily="18" charset="0"/>
              <a:buChar char="-"/>
              <a:tabLst>
                <a:tab pos="457200" algn="l"/>
                <a:tab pos="3201670" algn="l"/>
              </a:tabLst>
            </a:pPr>
            <a:r>
              <a:rPr lang="ar-SA" sz="2800" dirty="0">
                <a:latin typeface="Times New Roman" panose="02020603050405020304" pitchFamily="18" charset="0"/>
                <a:ea typeface="Times New Roman" panose="02020603050405020304" pitchFamily="18" charset="0"/>
              </a:rPr>
              <a:t>تحديد النسبة العددية لكل نوع </a:t>
            </a:r>
            <a:endParaRPr lang="en-US" sz="2000" dirty="0" smtClean="0">
              <a:effectLst/>
              <a:latin typeface="Times New Roman" panose="02020603050405020304" pitchFamily="18" charset="0"/>
              <a:ea typeface="Times New Roman" panose="02020603050405020304" pitchFamily="18" charset="0"/>
            </a:endParaRPr>
          </a:p>
          <a:p>
            <a:pPr marL="342900" lvl="0" indent="-342900" algn="r" rtl="1">
              <a:spcAft>
                <a:spcPts val="0"/>
              </a:spcAft>
              <a:buFont typeface="Times New Roman" panose="02020603050405020304" pitchFamily="18" charset="0"/>
              <a:buChar char="-"/>
              <a:tabLst>
                <a:tab pos="457200" algn="l"/>
                <a:tab pos="3201670" algn="l"/>
              </a:tabLst>
            </a:pPr>
            <a:r>
              <a:rPr lang="ar-SA" sz="2800" dirty="0">
                <a:latin typeface="Times New Roman" panose="02020603050405020304" pitchFamily="18" charset="0"/>
                <a:ea typeface="Times New Roman" panose="02020603050405020304" pitchFamily="18" charset="0"/>
              </a:rPr>
              <a:t>تعيين طريقة توزيع هذه الأنواع داخل المجتمع النباتي إذ لابد من عمل مسح شامل لكل أنواع المجتمع وعادة تتوزع النباتات على مساحات شاسعة وتكون بحجم صغير وكثافة شديدة وبالتالي يصبح حصرها أمرا صعبا ومستحيلاً لذا يكتفى بأن تؤخذ عينات من الكساء الخضري تكون ممثلة إلى حد ما لحالة المجتمع المراد دراسته.</a:t>
            </a:r>
            <a:endParaRPr lang="en-US" sz="2000" dirty="0" smtClean="0">
              <a:effectLst/>
              <a:latin typeface="Times New Roman" panose="02020603050405020304" pitchFamily="18" charset="0"/>
              <a:ea typeface="Times New Roman" panose="02020603050405020304" pitchFamily="18" charset="0"/>
            </a:endParaRPr>
          </a:p>
          <a:p>
            <a:pPr marL="228600" algn="r" rtl="1">
              <a:spcAft>
                <a:spcPts val="0"/>
              </a:spcAft>
              <a:tabLst>
                <a:tab pos="3201670" algn="l"/>
              </a:tabLst>
            </a:pPr>
            <a:r>
              <a:rPr lang="ar-SA" sz="2800" dirty="0">
                <a:latin typeface="Times New Roman" panose="02020603050405020304" pitchFamily="18" charset="0"/>
                <a:ea typeface="Times New Roman" panose="02020603050405020304" pitchFamily="18" charset="0"/>
              </a:rPr>
              <a:t> </a:t>
            </a:r>
            <a:endParaRPr lang="en-US" sz="2000" dirty="0" smtClean="0">
              <a:effectLst/>
              <a:latin typeface="Times New Roman" panose="02020603050405020304" pitchFamily="18" charset="0"/>
              <a:ea typeface="Times New Roman" panose="02020603050405020304" pitchFamily="18" charset="0"/>
            </a:endParaRPr>
          </a:p>
          <a:p>
            <a:pPr marL="228600" algn="r" rtl="1">
              <a:spcAft>
                <a:spcPts val="0"/>
              </a:spcAft>
              <a:tabLst>
                <a:tab pos="3201670" algn="l"/>
              </a:tabLst>
            </a:pPr>
            <a:r>
              <a:rPr lang="ar-SA" sz="2800" b="1" dirty="0">
                <a:solidFill>
                  <a:srgbClr val="FF0000"/>
                </a:solidFill>
                <a:latin typeface="Times New Roman" panose="02020603050405020304" pitchFamily="18" charset="0"/>
                <a:ea typeface="Times New Roman" panose="02020603050405020304" pitchFamily="18" charset="0"/>
              </a:rPr>
              <a:t>وهناك طريقتان لأخذ عينات الكساء الخضري ودراسته هما:</a:t>
            </a:r>
            <a:endParaRPr lang="en-US" sz="2000" b="1" dirty="0" smtClean="0">
              <a:solidFill>
                <a:srgbClr val="FF0000"/>
              </a:solidFill>
              <a:effectLst/>
              <a:latin typeface="Times New Roman" panose="02020603050405020304" pitchFamily="18" charset="0"/>
              <a:ea typeface="Times New Roman" panose="02020603050405020304" pitchFamily="18" charset="0"/>
            </a:endParaRPr>
          </a:p>
          <a:p>
            <a:pPr marL="342900" lvl="0" indent="-342900" algn="r" rtl="1">
              <a:spcAft>
                <a:spcPts val="0"/>
              </a:spcAft>
              <a:buFont typeface="+mj-lt"/>
              <a:buAutoNum type="arabicPeriod"/>
              <a:tabLst>
                <a:tab pos="457200" algn="l"/>
                <a:tab pos="3201670" algn="l"/>
              </a:tabLst>
            </a:pPr>
            <a:r>
              <a:rPr lang="ar-SA" sz="2800" dirty="0">
                <a:latin typeface="Times New Roman" panose="02020603050405020304" pitchFamily="18" charset="0"/>
                <a:ea typeface="Times New Roman" panose="02020603050405020304" pitchFamily="18" charset="0"/>
              </a:rPr>
              <a:t>طريقة المربعات </a:t>
            </a:r>
            <a:r>
              <a:rPr lang="en-US" sz="2800" dirty="0">
                <a:latin typeface="Times New Roman" panose="02020603050405020304" pitchFamily="18" charset="0"/>
                <a:ea typeface="Times New Roman" panose="02020603050405020304" pitchFamily="18" charset="0"/>
              </a:rPr>
              <a:t>Quadrat method</a:t>
            </a:r>
            <a:endParaRPr lang="en-US" sz="2000" dirty="0" smtClean="0">
              <a:effectLst/>
              <a:latin typeface="Times New Roman" panose="02020603050405020304" pitchFamily="18" charset="0"/>
              <a:ea typeface="Times New Roman" panose="02020603050405020304" pitchFamily="18" charset="0"/>
            </a:endParaRPr>
          </a:p>
          <a:p>
            <a:pPr marL="342900" lvl="0" indent="-342900" algn="r" rtl="1">
              <a:spcAft>
                <a:spcPts val="0"/>
              </a:spcAft>
              <a:buFont typeface="+mj-lt"/>
              <a:buAutoNum type="arabicPeriod"/>
              <a:tabLst>
                <a:tab pos="457200" algn="l"/>
                <a:tab pos="3201670" algn="l"/>
              </a:tabLst>
            </a:pPr>
            <a:r>
              <a:rPr lang="ar-SA" sz="2800" dirty="0">
                <a:latin typeface="Times New Roman" panose="02020603050405020304" pitchFamily="18" charset="0"/>
                <a:ea typeface="Times New Roman" panose="02020603050405020304" pitchFamily="18" charset="0"/>
              </a:rPr>
              <a:t>طريقة القطاعات </a:t>
            </a:r>
            <a:r>
              <a:rPr lang="en-US" sz="2800" dirty="0">
                <a:latin typeface="Times New Roman" panose="02020603050405020304" pitchFamily="18" charset="0"/>
                <a:ea typeface="Times New Roman" panose="02020603050405020304" pitchFamily="18" charset="0"/>
              </a:rPr>
              <a:t>Transect method</a:t>
            </a:r>
            <a:endParaRPr lang="en-US" sz="2000" dirty="0" smtClean="0">
              <a:effectLst/>
              <a:latin typeface="Times New Roman" panose="02020603050405020304" pitchFamily="18" charset="0"/>
              <a:ea typeface="Times New Roman" panose="02020603050405020304" pitchFamily="18" charset="0"/>
            </a:endParaRPr>
          </a:p>
          <a:p>
            <a:pPr marL="228600" algn="r" rtl="1">
              <a:spcAft>
                <a:spcPts val="0"/>
              </a:spcAft>
              <a:tabLst>
                <a:tab pos="3201670" algn="l"/>
              </a:tabLst>
            </a:pPr>
            <a:r>
              <a:rPr lang="ar-SA" sz="2400" dirty="0" smtClean="0">
                <a:effectLst/>
                <a:latin typeface="Times New Roman" panose="02020603050405020304" pitchFamily="18" charset="0"/>
                <a:ea typeface="Times New Roman" panose="02020603050405020304" pitchFamily="18" charset="0"/>
              </a:rPr>
              <a:t> </a:t>
            </a:r>
            <a:endParaRPr lang="en-US" sz="2000" dirty="0" smtClean="0">
              <a:effectLst/>
              <a:latin typeface="Times New Roman" panose="02020603050405020304" pitchFamily="18" charset="0"/>
              <a:ea typeface="Times New Roman" panose="02020603050405020304" pitchFamily="18" charset="0"/>
            </a:endParaRPr>
          </a:p>
          <a:p>
            <a:pPr marL="228600" algn="r" rtl="1">
              <a:spcAft>
                <a:spcPts val="0"/>
              </a:spcAft>
              <a:tabLst>
                <a:tab pos="3201670" algn="l"/>
              </a:tabLst>
            </a:pPr>
            <a:r>
              <a:rPr lang="ar-SA" sz="2400" dirty="0" smtClean="0">
                <a:effectLst/>
                <a:latin typeface="Times New Roman" panose="02020603050405020304" pitchFamily="18" charset="0"/>
                <a:ea typeface="Times New Roman" panose="02020603050405020304" pitchFamily="18" charset="0"/>
              </a:rPr>
              <a:t> </a:t>
            </a:r>
            <a:endParaRPr lang="en-US" sz="2000" dirty="0" smtClean="0">
              <a:effectLst/>
              <a:latin typeface="Times New Roman" panose="02020603050405020304" pitchFamily="18" charset="0"/>
              <a:ea typeface="Times New Roman" panose="02020603050405020304" pitchFamily="18" charset="0"/>
            </a:endParaRPr>
          </a:p>
          <a:p>
            <a:pPr marL="228600" algn="r" rtl="1">
              <a:spcAft>
                <a:spcPts val="0"/>
              </a:spcAft>
              <a:tabLst>
                <a:tab pos="3201670" algn="l"/>
              </a:tabLst>
            </a:pPr>
            <a:r>
              <a:rPr lang="ar-SA" sz="2400" dirty="0" smtClean="0">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39319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58936" y="2090057"/>
            <a:ext cx="3071675" cy="923330"/>
          </a:xfrm>
          <a:prstGeom prst="rect">
            <a:avLst/>
          </a:prstGeom>
          <a:noFill/>
        </p:spPr>
        <p:txBody>
          <a:bodyPr wrap="none" rtlCol="0">
            <a:spAutoFit/>
          </a:bodyPr>
          <a:lstStyle/>
          <a:p>
            <a:r>
              <a:rPr lang="ar-SA" sz="5400" b="1" dirty="0" smtClean="0">
                <a:solidFill>
                  <a:srgbClr val="0070C0"/>
                </a:solidFill>
              </a:rPr>
              <a:t>انتهى الدرس</a:t>
            </a:r>
            <a:endParaRPr lang="en-US" sz="5400" b="1" dirty="0">
              <a:solidFill>
                <a:srgbClr val="0070C0"/>
              </a:solidFill>
            </a:endParaRPr>
          </a:p>
        </p:txBody>
      </p:sp>
    </p:spTree>
    <p:extLst>
      <p:ext uri="{BB962C8B-B14F-4D97-AF65-F5344CB8AC3E}">
        <p14:creationId xmlns:p14="http://schemas.microsoft.com/office/powerpoint/2010/main" val="600978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l="44680" t="15393" r="26282" b="11346"/>
          <a:stretch/>
        </p:blipFill>
        <p:spPr bwMode="auto">
          <a:xfrm>
            <a:off x="968188" y="156755"/>
            <a:ext cx="10109116" cy="60872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7627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09005"/>
            <a:ext cx="12035245" cy="7817525"/>
          </a:xfrm>
          <a:prstGeom prst="rect">
            <a:avLst/>
          </a:prstGeom>
        </p:spPr>
        <p:txBody>
          <a:bodyPr wrap="square">
            <a:spAutoFit/>
          </a:bodyPr>
          <a:lstStyle/>
          <a:p>
            <a:pPr algn="ctr" rtl="1">
              <a:spcAft>
                <a:spcPts val="0"/>
              </a:spcAft>
            </a:pPr>
            <a:r>
              <a:rPr lang="ar-SA" sz="4400" dirty="0">
                <a:solidFill>
                  <a:srgbClr val="800080"/>
                </a:solidFill>
                <a:latin typeface="Times New Roman" panose="02020603050405020304" pitchFamily="18" charset="0"/>
                <a:ea typeface="Times New Roman" panose="02020603050405020304" pitchFamily="18" charset="0"/>
                <a:cs typeface="PT Bold Heading"/>
              </a:rPr>
              <a:t>الكسـاء الخـضري</a:t>
            </a:r>
            <a:endParaRPr lang="en-US" sz="3600" dirty="0" smtClean="0">
              <a:effectLst/>
              <a:latin typeface="Times New Roman" panose="02020603050405020304" pitchFamily="18" charset="0"/>
              <a:ea typeface="Times New Roman" panose="02020603050405020304" pitchFamily="18" charset="0"/>
            </a:endParaRPr>
          </a:p>
          <a:p>
            <a:pPr algn="r" rtl="1">
              <a:spcAft>
                <a:spcPts val="0"/>
              </a:spcAft>
            </a:pPr>
            <a:r>
              <a:rPr lang="ar-SA" sz="2400" b="1"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algn="r" rtl="1">
              <a:spcAft>
                <a:spcPts val="0"/>
              </a:spcAft>
            </a:pPr>
            <a:r>
              <a:rPr lang="ar-SA" dirty="0">
                <a:latin typeface="Times New Roman" panose="02020603050405020304" pitchFamily="18" charset="0"/>
                <a:ea typeface="Times New Roman" panose="02020603050405020304" pitchFamily="18" charset="0"/>
              </a:rPr>
              <a:t>الكساء الخضري هو الغطاء النباتي الذي يغطي سطح الأرض ويكسوها.</a:t>
            </a:r>
            <a:endParaRPr lang="en-US" sz="1400" dirty="0" smtClean="0">
              <a:effectLst/>
              <a:latin typeface="Times New Roman" panose="02020603050405020304" pitchFamily="18" charset="0"/>
              <a:ea typeface="Times New Roman" panose="02020603050405020304" pitchFamily="18" charset="0"/>
            </a:endParaRPr>
          </a:p>
          <a:p>
            <a:pPr algn="r" rtl="1">
              <a:spcAft>
                <a:spcPts val="0"/>
              </a:spcAft>
            </a:pPr>
            <a:r>
              <a:rPr lang="ar-SA" dirty="0">
                <a:latin typeface="Times New Roman" panose="02020603050405020304" pitchFamily="18" charset="0"/>
                <a:ea typeface="Times New Roman" panose="02020603050405020304" pitchFamily="18" charset="0"/>
              </a:rPr>
              <a:t>وينقسم الكساء الخضري إلى ثلاثة أقسام هي:</a:t>
            </a:r>
            <a:endParaRPr lang="en-US" sz="1400" dirty="0" smtClean="0">
              <a:effectLst/>
              <a:latin typeface="Times New Roman" panose="02020603050405020304" pitchFamily="18" charset="0"/>
              <a:ea typeface="Times New Roman" panose="02020603050405020304" pitchFamily="18" charset="0"/>
            </a:endParaRPr>
          </a:p>
          <a:p>
            <a:pPr algn="r" rtl="1">
              <a:spcAft>
                <a:spcPts val="0"/>
              </a:spcAft>
            </a:pPr>
            <a:r>
              <a:rPr lang="ar-SA" sz="1600" b="1"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342900" lvl="0" indent="-342900" algn="r" rtl="1">
              <a:spcAft>
                <a:spcPts val="0"/>
              </a:spcAft>
              <a:buFont typeface="+mj-lt"/>
              <a:buAutoNum type="arabicPeriod"/>
              <a:tabLst>
                <a:tab pos="457200" algn="l"/>
              </a:tabLst>
            </a:pPr>
            <a:r>
              <a:rPr lang="ar-SA" b="1" u="sng" dirty="0">
                <a:solidFill>
                  <a:srgbClr val="008000"/>
                </a:solidFill>
                <a:latin typeface="Times New Roman" panose="02020603050405020304" pitchFamily="18" charset="0"/>
                <a:ea typeface="Times New Roman" panose="02020603050405020304" pitchFamily="18" charset="0"/>
              </a:rPr>
              <a:t>الكساء الخضري الطبيعي </a:t>
            </a:r>
            <a:r>
              <a:rPr lang="en-US" b="1" u="sng" dirty="0">
                <a:solidFill>
                  <a:srgbClr val="008000"/>
                </a:solidFill>
                <a:latin typeface="Times New Roman" panose="02020603050405020304" pitchFamily="18" charset="0"/>
                <a:ea typeface="Times New Roman" panose="02020603050405020304" pitchFamily="18" charset="0"/>
              </a:rPr>
              <a:t>Natural vegetation </a:t>
            </a:r>
            <a:endParaRPr lang="en-US" sz="1400" dirty="0" smtClean="0">
              <a:effectLst/>
              <a:latin typeface="Times New Roman" panose="02020603050405020304" pitchFamily="18" charset="0"/>
              <a:ea typeface="Times New Roman" panose="02020603050405020304" pitchFamily="18" charset="0"/>
            </a:endParaRPr>
          </a:p>
          <a:p>
            <a:pPr marL="228600" algn="r" rtl="1">
              <a:spcAft>
                <a:spcPts val="0"/>
              </a:spcAft>
            </a:pPr>
            <a:r>
              <a:rPr lang="ar-SA" sz="1600" b="1" u="none" strike="noStrike"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dirty="0">
                <a:latin typeface="Times New Roman" panose="02020603050405020304" pitchFamily="18" charset="0"/>
                <a:ea typeface="Times New Roman" panose="02020603050405020304" pitchFamily="18" charset="0"/>
              </a:rPr>
              <a:t>هو عبارة عن الكساء النباتي المتكون في ظروف طبيعية بحته دون أي أثر لتدخل الإنسان مثل الغابات والمراعي والتكوينات الصحراوية وتكوينات المستنقعات.</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342900" lvl="0" indent="-342900" algn="r" rtl="1">
              <a:spcAft>
                <a:spcPts val="0"/>
              </a:spcAft>
              <a:buFont typeface="+mj-lt"/>
              <a:buAutoNum type="arabicPeriod"/>
              <a:tabLst>
                <a:tab pos="457200" algn="l"/>
              </a:tabLst>
            </a:pPr>
            <a:r>
              <a:rPr lang="ar-SA" b="1" u="sng" dirty="0">
                <a:solidFill>
                  <a:srgbClr val="008000"/>
                </a:solidFill>
                <a:latin typeface="Times New Roman" panose="02020603050405020304" pitchFamily="18" charset="0"/>
                <a:ea typeface="Times New Roman" panose="02020603050405020304" pitchFamily="18" charset="0"/>
              </a:rPr>
              <a:t>الكساء الخضري غير الطبيعي  </a:t>
            </a:r>
            <a:r>
              <a:rPr lang="en-US" b="1" u="sng" dirty="0">
                <a:solidFill>
                  <a:srgbClr val="008000"/>
                </a:solidFill>
                <a:latin typeface="Times New Roman" panose="02020603050405020304" pitchFamily="18" charset="0"/>
                <a:ea typeface="Times New Roman" panose="02020603050405020304" pitchFamily="18" charset="0"/>
              </a:rPr>
              <a:t>Un-Natural vegetation</a:t>
            </a:r>
            <a:endParaRPr lang="en-US" sz="1400" dirty="0" smtClean="0">
              <a:effectLst/>
              <a:latin typeface="Times New Roman" panose="02020603050405020304" pitchFamily="18" charset="0"/>
              <a:ea typeface="Times New Roman" panose="02020603050405020304" pitchFamily="18" charset="0"/>
            </a:endParaRPr>
          </a:p>
          <a:p>
            <a:pPr marL="228600" algn="r" rtl="1">
              <a:spcAft>
                <a:spcPts val="0"/>
              </a:spcAft>
            </a:pPr>
            <a:r>
              <a:rPr lang="en-US" sz="1600" b="1"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dirty="0">
                <a:latin typeface="Times New Roman" panose="02020603050405020304" pitchFamily="18" charset="0"/>
                <a:ea typeface="Times New Roman" panose="02020603050405020304" pitchFamily="18" charset="0"/>
              </a:rPr>
              <a:t>ويقصد به الكساء النباتي الذي تدخل الإنسان فيه وتحكم في ظروفه المختلفة لغرض الفائدة الاقتصادية مثل المزارع والحقول المزروعة بمختلف الحقول الزراعية.</a:t>
            </a:r>
            <a:endParaRPr lang="en-US" sz="1400" dirty="0" smtClean="0">
              <a:effectLst/>
              <a:latin typeface="Times New Roman" panose="02020603050405020304" pitchFamily="18" charset="0"/>
              <a:ea typeface="Times New Roman" panose="02020603050405020304" pitchFamily="18" charset="0"/>
            </a:endParaRPr>
          </a:p>
          <a:p>
            <a:pPr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342900" lvl="0" indent="-342900" algn="r" rtl="1">
              <a:spcAft>
                <a:spcPts val="0"/>
              </a:spcAft>
              <a:buFont typeface="+mj-lt"/>
              <a:buAutoNum type="arabicPeriod"/>
              <a:tabLst>
                <a:tab pos="457200" algn="l"/>
              </a:tabLst>
            </a:pPr>
            <a:r>
              <a:rPr lang="ar-SA" b="1" u="sng" dirty="0">
                <a:solidFill>
                  <a:srgbClr val="008000"/>
                </a:solidFill>
                <a:latin typeface="Times New Roman" panose="02020603050405020304" pitchFamily="18" charset="0"/>
                <a:ea typeface="Times New Roman" panose="02020603050405020304" pitchFamily="18" charset="0"/>
              </a:rPr>
              <a:t>الكساء الخضري نصف الطبيعي </a:t>
            </a:r>
            <a:r>
              <a:rPr lang="en-US" b="1" u="sng" dirty="0">
                <a:solidFill>
                  <a:srgbClr val="008000"/>
                </a:solidFill>
                <a:latin typeface="Times New Roman" panose="02020603050405020304" pitchFamily="18" charset="0"/>
                <a:ea typeface="Times New Roman" panose="02020603050405020304" pitchFamily="18" charset="0"/>
              </a:rPr>
              <a:t>semi Natural vegetation </a:t>
            </a:r>
            <a:endParaRPr lang="en-US" sz="1400" dirty="0" smtClean="0">
              <a:effectLst/>
              <a:latin typeface="Times New Roman" panose="02020603050405020304" pitchFamily="18" charset="0"/>
              <a:ea typeface="Times New Roman" panose="02020603050405020304" pitchFamily="18" charset="0"/>
            </a:endParaRPr>
          </a:p>
          <a:p>
            <a:pPr marL="228600" algn="r" rtl="1">
              <a:spcAft>
                <a:spcPts val="0"/>
              </a:spcAft>
            </a:pPr>
            <a:r>
              <a:rPr lang="ar-SA" sz="1600" b="1" u="none" strike="noStrike"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dirty="0">
                <a:latin typeface="Times New Roman" panose="02020603050405020304" pitchFamily="18" charset="0"/>
                <a:ea typeface="Times New Roman" panose="02020603050405020304" pitchFamily="18" charset="0"/>
              </a:rPr>
              <a:t>وهو الذي أثر عليه الإنسان بعدة صور بإدخال بعض التحسينات عليه مما أضفى عليه بعض التحوير في حالته الطبيعية مثل عمليات المحافظة على الغابات وحمايتها حيث يستدعي ذلك استزراع بعض الأنواع لتنمو طبيعياً أو تقليم وقص بعضاً منها لتحسينها وظهورها بمظهر جمالي وكذلك عمليات تحسين المراعي الطبيعية وذلك بالعناية بالأنواع النباتية الجيدة التي ترعاها الماشية واستبعاد الأنواع الغير مرغوبة أو الساق وكل تلك الصور المختلفة تحدث تغييراً في الكساء الخضري الطبيعي مما يؤدي إلى سيادة أنواع على أخرى وتغير شكل الكساء النباتي وحجمه وكثافته وغزارته.</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marL="457200"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pic>
        <p:nvPicPr>
          <p:cNvPr id="3" name="Picture 2" descr="Rich green jungle with mountain in background. Tropical forest scenic view with palm trees, dense vegetation, scenic landscape. Sunny sky with clouds perfect nature travel environment. AI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09005"/>
            <a:ext cx="3775166" cy="2156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419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7383" y="287352"/>
            <a:ext cx="11612880" cy="2893100"/>
          </a:xfrm>
          <a:prstGeom prst="rect">
            <a:avLst/>
          </a:prstGeom>
        </p:spPr>
        <p:txBody>
          <a:bodyPr wrap="square">
            <a:spAutoFit/>
          </a:bodyPr>
          <a:lstStyle/>
          <a:p>
            <a:pPr marL="457200" algn="ctr" rtl="1">
              <a:spcAft>
                <a:spcPts val="0"/>
              </a:spcAft>
            </a:pPr>
            <a:r>
              <a:rPr lang="ar-SA" sz="3600" b="1" dirty="0" smtClean="0">
                <a:solidFill>
                  <a:srgbClr val="800080"/>
                </a:solidFill>
                <a:effectLst/>
                <a:latin typeface="Times New Roman" panose="02020603050405020304" pitchFamily="18" charset="0"/>
                <a:ea typeface="Times New Roman" panose="02020603050405020304" pitchFamily="18" charset="0"/>
              </a:rPr>
              <a:t>انتشار النباتات في الكساء الخضري</a:t>
            </a:r>
            <a:endParaRPr lang="en-US" sz="2400" dirty="0" smtClean="0">
              <a:effectLst/>
              <a:latin typeface="Times New Roman" panose="02020603050405020304" pitchFamily="18" charset="0"/>
              <a:ea typeface="Times New Roman" panose="02020603050405020304" pitchFamily="18" charset="0"/>
            </a:endParaRPr>
          </a:p>
          <a:p>
            <a:pPr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algn="r" rtl="1">
              <a:spcAft>
                <a:spcPts val="0"/>
              </a:spcAft>
            </a:pPr>
            <a:r>
              <a:rPr lang="ar-SA" sz="2400" dirty="0">
                <a:latin typeface="Times New Roman" panose="02020603050405020304" pitchFamily="18" charset="0"/>
                <a:ea typeface="Times New Roman" panose="02020603050405020304" pitchFamily="18" charset="0"/>
              </a:rPr>
              <a:t>المقصود به كيفية انتشار الأفراد النباتية داخل المجتمع النباتي على الأرض </a:t>
            </a:r>
            <a:endParaRPr lang="en-US" dirty="0" smtClean="0">
              <a:effectLst/>
              <a:latin typeface="Times New Roman" panose="02020603050405020304" pitchFamily="18" charset="0"/>
              <a:ea typeface="Times New Roman" panose="02020603050405020304" pitchFamily="18" charset="0"/>
            </a:endParaRPr>
          </a:p>
          <a:p>
            <a:pPr algn="r" rtl="1">
              <a:spcAft>
                <a:spcPts val="0"/>
              </a:spcAft>
            </a:pPr>
            <a:r>
              <a:rPr lang="ar-SA" sz="2000" b="1" dirty="0">
                <a:latin typeface="Times New Roman" panose="02020603050405020304" pitchFamily="18" charset="0"/>
                <a:ea typeface="Times New Roman" panose="02020603050405020304" pitchFamily="18" charset="0"/>
              </a:rPr>
              <a:t>وهناك ثلاث طرق مختلفة للانتشار:</a:t>
            </a:r>
            <a:endParaRPr lang="en-US" sz="1600" b="1" dirty="0" smtClean="0">
              <a:effectLst/>
              <a:latin typeface="Times New Roman" panose="02020603050405020304" pitchFamily="18" charset="0"/>
              <a:ea typeface="Times New Roman" panose="02020603050405020304" pitchFamily="18" charset="0"/>
            </a:endParaRPr>
          </a:p>
          <a:p>
            <a:pPr algn="r" rtl="1">
              <a:spcAft>
                <a:spcPts val="0"/>
              </a:spcAft>
            </a:pPr>
            <a:r>
              <a:rPr lang="ar-SA" sz="1600"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algn="r" rtl="1">
              <a:spcAft>
                <a:spcPts val="0"/>
              </a:spcAft>
            </a:pPr>
            <a:r>
              <a:rPr lang="ar-SA" b="1" dirty="0">
                <a:solidFill>
                  <a:srgbClr val="FF00FF"/>
                </a:solidFill>
                <a:latin typeface="Times New Roman" panose="02020603050405020304" pitchFamily="18" charset="0"/>
                <a:ea typeface="Times New Roman" panose="02020603050405020304" pitchFamily="18" charset="0"/>
              </a:rPr>
              <a:t>الانتشار العشوائي </a:t>
            </a:r>
            <a:r>
              <a:rPr lang="en-US" b="1" dirty="0">
                <a:solidFill>
                  <a:srgbClr val="FF00FF"/>
                </a:solidFill>
                <a:latin typeface="Times New Roman" panose="02020603050405020304" pitchFamily="18" charset="0"/>
                <a:ea typeface="Times New Roman" panose="02020603050405020304" pitchFamily="18" charset="0"/>
              </a:rPr>
              <a:t>Randomly dispersion</a:t>
            </a:r>
            <a:r>
              <a:rPr lang="ar-SA" b="1" dirty="0">
                <a:solidFill>
                  <a:srgbClr val="FF00FF"/>
                </a:solidFill>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a:p>
            <a:pPr algn="r" rtl="1">
              <a:spcAft>
                <a:spcPts val="0"/>
              </a:spcAft>
            </a:pPr>
            <a:r>
              <a:rPr lang="ar-SA" dirty="0">
                <a:latin typeface="Times New Roman" panose="02020603050405020304" pitchFamily="18" charset="0"/>
                <a:ea typeface="Times New Roman" panose="02020603050405020304" pitchFamily="18" charset="0"/>
              </a:rPr>
              <a:t>يحصل عندما يكون موقع كل فرد مستقل عن باقي الأفراد وهو نمط توزيع نادر لأنه يحصل فقط في المحيط البيئي أو المكان المتجانس ، حيث تكون مصادر الغذاء متوفرة ومتساوية على مدار العام وحيث لا يوجد تفاعلات بين أفراد المجتمع الواحد. </a:t>
            </a:r>
            <a:endParaRPr lang="en-US" sz="1400" dirty="0" smtClean="0">
              <a:effectLst/>
              <a:latin typeface="Times New Roman" panose="02020603050405020304" pitchFamily="18" charset="0"/>
              <a:ea typeface="Times New Roman" panose="02020603050405020304" pitchFamily="18" charset="0"/>
            </a:endParaRPr>
          </a:p>
          <a:p>
            <a:pPr algn="r" rtl="1">
              <a:spcAft>
                <a:spcPts val="0"/>
              </a:spcAft>
            </a:pPr>
            <a:r>
              <a:rPr lang="ar-SA" sz="1600" b="1" dirty="0" smtClean="0">
                <a:effectLst/>
                <a:latin typeface="Times New Roman" panose="02020603050405020304" pitchFamily="18" charset="0"/>
                <a:ea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endParaRPr>
          </a:p>
        </p:txBody>
      </p:sp>
      <p:sp>
        <p:nvSpPr>
          <p:cNvPr id="3" name="Rectangle 2"/>
          <p:cNvSpPr/>
          <p:nvPr/>
        </p:nvSpPr>
        <p:spPr>
          <a:xfrm>
            <a:off x="287383" y="3029639"/>
            <a:ext cx="11704320" cy="2862322"/>
          </a:xfrm>
          <a:prstGeom prst="rect">
            <a:avLst/>
          </a:prstGeom>
        </p:spPr>
        <p:txBody>
          <a:bodyPr wrap="square">
            <a:spAutoFit/>
          </a:bodyPr>
          <a:lstStyle/>
          <a:p>
            <a:pPr algn="r"/>
            <a:r>
              <a:rPr lang="ar-SA" dirty="0" smtClean="0">
                <a:solidFill>
                  <a:srgbClr val="FF0000"/>
                </a:solidFill>
              </a:rPr>
              <a:t>الانتشار </a:t>
            </a:r>
            <a:r>
              <a:rPr lang="ar-SA" dirty="0">
                <a:solidFill>
                  <a:srgbClr val="FF0000"/>
                </a:solidFill>
              </a:rPr>
              <a:t>العشوائي </a:t>
            </a:r>
            <a:r>
              <a:rPr lang="ar-SA" dirty="0" smtClean="0">
                <a:solidFill>
                  <a:srgbClr val="FF0000"/>
                </a:solidFill>
              </a:rPr>
              <a:t>باختصار: </a:t>
            </a:r>
            <a:r>
              <a:rPr lang="ar-SA" dirty="0"/>
              <a:t>يعني أن </a:t>
            </a:r>
            <a:r>
              <a:rPr lang="ar-SA" b="1" dirty="0"/>
              <a:t>كل كائن حي يعيش في مكانه بالصدفة البحتة وبدون أي ترتيب مسبق أو تخطيط</a:t>
            </a:r>
            <a:r>
              <a:rPr lang="ar-SA" dirty="0"/>
              <a:t>، بحيث لا يوجد أي تأثير أو ارتباط بين مكان وجود الفرد ومكان وجود غيره من أفراد نفس نوعه.</a:t>
            </a:r>
          </a:p>
          <a:p>
            <a:pPr algn="r"/>
            <a:r>
              <a:rPr lang="ar-SA" dirty="0">
                <a:solidFill>
                  <a:srgbClr val="0070C0"/>
                </a:solidFill>
              </a:rPr>
              <a:t>لفهم الشروط التي تحدث فيها هذه الظاهرة، تخيل معي بيئة مثالية تتوفر فيها ثلاثة أشياء رئيسية</a:t>
            </a:r>
            <a:r>
              <a:rPr lang="ar-SA" dirty="0" smtClean="0">
                <a:solidFill>
                  <a:srgbClr val="0070C0"/>
                </a:solidFill>
              </a:rPr>
              <a:t>:</a:t>
            </a:r>
          </a:p>
          <a:p>
            <a:pPr algn="r"/>
            <a:endParaRPr lang="ar-SA" dirty="0">
              <a:solidFill>
                <a:srgbClr val="0070C0"/>
              </a:solidFill>
            </a:endParaRPr>
          </a:p>
          <a:p>
            <a:pPr algn="r"/>
            <a:r>
              <a:rPr lang="ar-SA" b="1" dirty="0"/>
              <a:t>بيئة متجانسة كلياً:</a:t>
            </a:r>
            <a:r>
              <a:rPr lang="ar-SA" dirty="0"/>
              <a:t> لا توجد أماكن مفضلة وأماكن سيئة؛ فكل شبر في هذه البيئة يشبه الآخر تماماً (مثل أرض مسطحة متشابهة في كل شيء).</a:t>
            </a:r>
          </a:p>
          <a:p>
            <a:pPr algn="r"/>
            <a:r>
              <a:rPr lang="ar-SA" b="1" dirty="0"/>
              <a:t>وفرة الغذاء طوال العام:</a:t>
            </a:r>
            <a:r>
              <a:rPr lang="ar-SA" dirty="0"/>
              <a:t> الغذاء والموارد متوفرة بكثرة وبشكل متساوٍ في كل مكان، فلا داعي لأن يتصارع الأفراد عليها أو يتجمعوا حولها.</a:t>
            </a:r>
          </a:p>
          <a:p>
            <a:pPr algn="r"/>
            <a:r>
              <a:rPr lang="ar-SA" b="1" dirty="0"/>
              <a:t>حياد بين الأفراد:</a:t>
            </a:r>
            <a:r>
              <a:rPr lang="ar-SA" dirty="0"/>
              <a:t> الأفراد لا يحبون التجمع مع بعضهم (مثل قطيع الغزلان)، وفي نفس الوقت لا يكرهون بعضهم أو يغارون على مناطق سيطرتهم (مثل الحيوانات الإقليمية التي تطرد غيرها).</a:t>
            </a:r>
          </a:p>
          <a:p>
            <a:pPr algn="r"/>
            <a:r>
              <a:rPr lang="ar-SA" dirty="0"/>
              <a:t>لأن هذه الظروف </a:t>
            </a:r>
            <a:r>
              <a:rPr lang="ar-SA" dirty="0" smtClean="0"/>
              <a:t>لاتجتمع </a:t>
            </a:r>
            <a:r>
              <a:rPr lang="ar-SA" dirty="0"/>
              <a:t>تقريباً في الطبيعة، فإن هذا النمط يعتبر </a:t>
            </a:r>
            <a:r>
              <a:rPr lang="ar-SA" b="1" dirty="0"/>
              <a:t>نادر الحدوث جداً</a:t>
            </a:r>
            <a:r>
              <a:rPr lang="ar-SA" dirty="0"/>
              <a:t> في الواقع. وعادة ما يُضرب به المثل في النباتات التي تنتشر بذورها عشوائياً بواسطة الرياح في مناطق غنية ومتساوية الموارد.</a:t>
            </a:r>
          </a:p>
        </p:txBody>
      </p:sp>
    </p:spTree>
    <p:extLst>
      <p:ext uri="{BB962C8B-B14F-4D97-AF65-F5344CB8AC3E}">
        <p14:creationId xmlns:p14="http://schemas.microsoft.com/office/powerpoint/2010/main" val="828434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3326" y="432435"/>
            <a:ext cx="11338560" cy="1692771"/>
          </a:xfrm>
          <a:prstGeom prst="rect">
            <a:avLst/>
          </a:prstGeom>
        </p:spPr>
        <p:txBody>
          <a:bodyPr wrap="square">
            <a:spAutoFit/>
          </a:bodyPr>
          <a:lstStyle/>
          <a:p>
            <a:pPr algn="r" rtl="1">
              <a:spcAft>
                <a:spcPts val="0"/>
              </a:spcAft>
            </a:pPr>
            <a:r>
              <a:rPr lang="ar-SA" b="1" dirty="0">
                <a:solidFill>
                  <a:srgbClr val="FF00FF"/>
                </a:solidFill>
                <a:latin typeface="Times New Roman" panose="02020603050405020304" pitchFamily="18" charset="0"/>
                <a:ea typeface="Times New Roman" panose="02020603050405020304" pitchFamily="18" charset="0"/>
              </a:rPr>
              <a:t>الانتشار المنتظم أو المتجانس </a:t>
            </a:r>
            <a:r>
              <a:rPr lang="en-US" b="1" dirty="0">
                <a:solidFill>
                  <a:srgbClr val="FF00FF"/>
                </a:solidFill>
                <a:latin typeface="Times New Roman" panose="02020603050405020304" pitchFamily="18" charset="0"/>
                <a:ea typeface="Times New Roman" panose="02020603050405020304" pitchFamily="18" charset="0"/>
              </a:rPr>
              <a:t>Uniform dispersion</a:t>
            </a:r>
            <a:r>
              <a:rPr lang="ar-SA" b="1" dirty="0">
                <a:solidFill>
                  <a:srgbClr val="FF00FF"/>
                </a:solidFill>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r" rtl="1">
              <a:spcAft>
                <a:spcPts val="0"/>
              </a:spcAft>
            </a:pPr>
            <a:r>
              <a:rPr lang="ar-SA" dirty="0">
                <a:latin typeface="Times New Roman" panose="02020603050405020304" pitchFamily="18" charset="0"/>
                <a:ea typeface="Times New Roman" panose="02020603050405020304" pitchFamily="18" charset="0"/>
              </a:rPr>
              <a:t>يعبر عن توزيع متباعد أكثر بين أفراد المجتمع، وهذا النمط في الانتشار ناتج من جرّاء التنافس بين أفراد النوع الواحد داخل المجتمع الواحد. ويحصل أيضا في ظروف التنافس الشديد بين حير قمم الأشجار في الغابة وأمكنة امتداد جذورها في الأرض للتنافس على مصادر المياه ، وهذا ما نراه بين أفراد النباتات الصحراوية .</a:t>
            </a:r>
            <a:endParaRPr lang="en-US" sz="1400" dirty="0">
              <a:latin typeface="Times New Roman" panose="02020603050405020304" pitchFamily="18" charset="0"/>
              <a:ea typeface="Times New Roman" panose="02020603050405020304" pitchFamily="18" charset="0"/>
            </a:endParaRPr>
          </a:p>
          <a:p>
            <a:pPr algn="r" rtl="1">
              <a:spcAft>
                <a:spcPts val="0"/>
              </a:spcAft>
            </a:pPr>
            <a:r>
              <a:rPr lang="ar-SA" sz="1600"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r" rtl="1">
              <a:spcAft>
                <a:spcPts val="0"/>
              </a:spcAft>
            </a:pPr>
            <a:r>
              <a:rPr lang="ar-SA" sz="1600" u="sng" dirty="0">
                <a:latin typeface="Times New Roman" panose="02020603050405020304" pitchFamily="18" charset="0"/>
                <a:ea typeface="Times New Roman" panose="02020603050405020304" pitchFamily="18" charset="0"/>
              </a:rPr>
              <a:t> </a:t>
            </a:r>
            <a:endParaRPr lang="en-US" sz="1400" u="sng" dirty="0">
              <a:latin typeface="Times New Roman" panose="02020603050405020304" pitchFamily="18" charset="0"/>
              <a:ea typeface="Times New Roman" panose="02020603050405020304" pitchFamily="18" charset="0"/>
            </a:endParaRPr>
          </a:p>
        </p:txBody>
      </p:sp>
      <p:sp>
        <p:nvSpPr>
          <p:cNvPr id="4" name="Rectangle 3"/>
          <p:cNvSpPr/>
          <p:nvPr/>
        </p:nvSpPr>
        <p:spPr>
          <a:xfrm>
            <a:off x="287383" y="1731223"/>
            <a:ext cx="11730446" cy="3170099"/>
          </a:xfrm>
          <a:prstGeom prst="rect">
            <a:avLst/>
          </a:prstGeom>
        </p:spPr>
        <p:txBody>
          <a:bodyPr wrap="square">
            <a:spAutoFit/>
          </a:bodyPr>
          <a:lstStyle/>
          <a:p>
            <a:pPr algn="r"/>
            <a:r>
              <a:rPr lang="ar-SA" sz="2000" dirty="0"/>
              <a:t>الانتشار المنتظم يعني ببساطة أن الأفراد </a:t>
            </a:r>
            <a:r>
              <a:rPr lang="ar-SA" sz="2000" b="1" dirty="0"/>
              <a:t>موزعون بمسافات متساوية ومنظمة عن بعضهم البعض</a:t>
            </a:r>
            <a:r>
              <a:rPr lang="ar-SA" sz="2000" dirty="0"/>
              <a:t>، تماماً كأنهم يقفون في صفوف أو مسافات محسوبة بدقة.</a:t>
            </a:r>
          </a:p>
          <a:p>
            <a:pPr algn="r"/>
            <a:r>
              <a:rPr lang="ar-SA" sz="2000" b="1" dirty="0"/>
              <a:t>السبب الرئيس وراء هذا التوزيع المنظم هو التنافس الشديد، وليس الصدفة:</a:t>
            </a:r>
          </a:p>
          <a:p>
            <a:pPr algn="r"/>
            <a:r>
              <a:rPr lang="ar-SA" sz="2000" b="1" dirty="0"/>
              <a:t>البحث عن البقاء:</a:t>
            </a:r>
            <a:r>
              <a:rPr lang="ar-SA" sz="2000" dirty="0"/>
              <a:t> عندما تكون الموارد محدودة، يحاول كل فرد أن يحجز "مساحة خاصة" يسيطر عليها ليبتعد عن مزاحمة الآخرين له.</a:t>
            </a:r>
          </a:p>
          <a:p>
            <a:pPr algn="r"/>
            <a:r>
              <a:rPr lang="ar-SA" sz="2000" b="1" dirty="0">
                <a:solidFill>
                  <a:srgbClr val="0070C0"/>
                </a:solidFill>
              </a:rPr>
              <a:t>أمثلة واقعية:</a:t>
            </a:r>
            <a:endParaRPr lang="ar-SA" sz="2000" dirty="0">
              <a:solidFill>
                <a:srgbClr val="0070C0"/>
              </a:solidFill>
            </a:endParaRPr>
          </a:p>
          <a:p>
            <a:pPr lvl="1" algn="r"/>
            <a:r>
              <a:rPr lang="ar-SA" sz="2000" b="1" dirty="0"/>
              <a:t>النباتات الصحراوية:</a:t>
            </a:r>
            <a:r>
              <a:rPr lang="ar-SA" sz="2000" dirty="0"/>
              <a:t> نراها متباعدة عن بعضها بمسافات شبه متساوية، لأن جذورها تمتد لمسافات طويلة تحت الأرض لتأخذ كفايتها من الماء النادر، ولو اقترب نباتان من بعضهما لاستنزفا الماء وماتا معاً.</a:t>
            </a:r>
          </a:p>
          <a:p>
            <a:pPr lvl="1" algn="r"/>
            <a:r>
              <a:rPr lang="ar-SA" sz="2000" b="1" dirty="0"/>
              <a:t>قمم الأشجار وجذورها:</a:t>
            </a:r>
            <a:r>
              <a:rPr lang="ar-SA" sz="2000" dirty="0"/>
              <a:t> تتنافس الأشجار في الغابات فيما بينها على ضوء الشمس في الأعلى وعلى الماء في الأسفل، مما يجعل كل شجرة تحرص على ترك مسافة بينها وبين جارتها.</a:t>
            </a:r>
          </a:p>
          <a:p>
            <a:pPr algn="r"/>
            <a:r>
              <a:rPr lang="ar-SA" sz="2000" b="1" dirty="0">
                <a:solidFill>
                  <a:srgbClr val="0070C0"/>
                </a:solidFill>
              </a:rPr>
              <a:t>باختصار: إذا كان العشوائي سببه "الهدوء والوفرة"، فإن المنتظم سببه "الصراع والتنافس على البقاء"!</a:t>
            </a:r>
          </a:p>
        </p:txBody>
      </p:sp>
    </p:spTree>
    <p:extLst>
      <p:ext uri="{BB962C8B-B14F-4D97-AF65-F5344CB8AC3E}">
        <p14:creationId xmlns:p14="http://schemas.microsoft.com/office/powerpoint/2010/main" val="3206277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 y="460721"/>
            <a:ext cx="11639006" cy="1292662"/>
          </a:xfrm>
          <a:prstGeom prst="rect">
            <a:avLst/>
          </a:prstGeom>
        </p:spPr>
        <p:txBody>
          <a:bodyPr wrap="square">
            <a:spAutoFit/>
          </a:bodyPr>
          <a:lstStyle/>
          <a:p>
            <a:pPr algn="r" rtl="1">
              <a:spcAft>
                <a:spcPts val="0"/>
              </a:spcAft>
            </a:pPr>
            <a:r>
              <a:rPr lang="ar-SA" sz="2000" b="1" dirty="0" smtClean="0">
                <a:solidFill>
                  <a:srgbClr val="FF00FF"/>
                </a:solidFill>
                <a:latin typeface="Times New Roman" panose="02020603050405020304" pitchFamily="18" charset="0"/>
                <a:ea typeface="Times New Roman" panose="02020603050405020304" pitchFamily="18" charset="0"/>
              </a:rPr>
              <a:t>الانتشار </a:t>
            </a:r>
            <a:r>
              <a:rPr lang="ar-SA" sz="2000" b="1" dirty="0">
                <a:solidFill>
                  <a:srgbClr val="FF00FF"/>
                </a:solidFill>
                <a:latin typeface="Times New Roman" panose="02020603050405020304" pitchFamily="18" charset="0"/>
                <a:ea typeface="Times New Roman" panose="02020603050405020304" pitchFamily="18" charset="0"/>
              </a:rPr>
              <a:t>بشكل تجمعات </a:t>
            </a:r>
            <a:r>
              <a:rPr lang="en-US" sz="2000" b="1" dirty="0">
                <a:solidFill>
                  <a:srgbClr val="FF00FF"/>
                </a:solidFill>
                <a:latin typeface="Times New Roman" panose="02020603050405020304" pitchFamily="18" charset="0"/>
                <a:ea typeface="Times New Roman" panose="02020603050405020304" pitchFamily="18" charset="0"/>
              </a:rPr>
              <a:t>Clumps dispersion</a:t>
            </a:r>
            <a:r>
              <a:rPr lang="ar-SA" sz="2000" b="1" dirty="0">
                <a:solidFill>
                  <a:srgbClr val="FF00FF"/>
                </a:solidFill>
                <a:latin typeface="Times New Roman" panose="02020603050405020304" pitchFamily="18"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algn="r" rtl="1">
              <a:spcAft>
                <a:spcPts val="0"/>
              </a:spcAft>
            </a:pPr>
            <a:r>
              <a:rPr lang="ar-SA" sz="2000" dirty="0">
                <a:latin typeface="Times New Roman" panose="02020603050405020304" pitchFamily="18" charset="0"/>
                <a:ea typeface="Times New Roman" panose="02020603050405020304" pitchFamily="18" charset="0"/>
              </a:rPr>
              <a:t>يحصل نتيجة لمتطلبات النباتات والحيوانات لظروف الوسط المختلفة أساساً على المستوى اليومي والفصلي وعلى حسب نمط تكاثرها وسلوكها فهذا النمط في الانتشار هو الأكثر شيوعا بين أنماط الانتشار الثلاثة.</a:t>
            </a:r>
            <a:endParaRPr lang="en-US" sz="1600" dirty="0">
              <a:latin typeface="Times New Roman" panose="02020603050405020304" pitchFamily="18" charset="0"/>
              <a:ea typeface="Times New Roman" panose="02020603050405020304" pitchFamily="18" charset="0"/>
            </a:endParaRPr>
          </a:p>
          <a:p>
            <a:pPr algn="r" rtl="1">
              <a:spcAft>
                <a:spcPts val="0"/>
              </a:spcAft>
            </a:pPr>
            <a:r>
              <a:rPr lang="ar-SA"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p:txBody>
      </p:sp>
      <p:sp>
        <p:nvSpPr>
          <p:cNvPr id="3" name="Rectangle 2"/>
          <p:cNvSpPr/>
          <p:nvPr/>
        </p:nvSpPr>
        <p:spPr>
          <a:xfrm>
            <a:off x="365760" y="1630272"/>
            <a:ext cx="11547566" cy="3170099"/>
          </a:xfrm>
          <a:prstGeom prst="rect">
            <a:avLst/>
          </a:prstGeom>
        </p:spPr>
        <p:txBody>
          <a:bodyPr wrap="square">
            <a:spAutoFit/>
          </a:bodyPr>
          <a:lstStyle/>
          <a:p>
            <a:pPr algn="r"/>
            <a:r>
              <a:rPr lang="ar-SA" sz="2000" dirty="0"/>
              <a:t>الانتشار التجمعي يعني ببساطة أن الأفراد يعيشون في </a:t>
            </a:r>
            <a:r>
              <a:rPr lang="ar-SA" sz="2000" b="1" dirty="0"/>
              <a:t>مجموعات أو تجمعات قريبة من بعضها</a:t>
            </a:r>
            <a:r>
              <a:rPr lang="ar-SA" sz="2000" dirty="0"/>
              <a:t>، وهو النمط الأكثر انتشاراً وطبيعية في البيئة.</a:t>
            </a:r>
          </a:p>
          <a:p>
            <a:pPr algn="r"/>
            <a:r>
              <a:rPr lang="ar-SA" sz="2000" b="1" dirty="0">
                <a:solidFill>
                  <a:srgbClr val="0070C0"/>
                </a:solidFill>
              </a:rPr>
              <a:t>أسباب حدوث هذا النمط تعود إلى عدة أمور رئيسية:</a:t>
            </a:r>
          </a:p>
          <a:p>
            <a:pPr algn="r"/>
            <a:r>
              <a:rPr lang="ar-SA" sz="2000" b="1" dirty="0"/>
              <a:t>تفاوت الموارد والبيئة:</a:t>
            </a:r>
            <a:r>
              <a:rPr lang="ar-SA" sz="2000" dirty="0"/>
              <a:t> لأن الطبيعة ليست متساوية، فالمياه، أو الغذاء، أو الظل يتواجد في أماكن محددة فقط (مثل تجمع الحيوانات والنباتات حول واحة أو جدول ماء)، فتتجمع الكائنات حيث توجد هذه الموارد.</a:t>
            </a:r>
          </a:p>
          <a:p>
            <a:pPr algn="r"/>
            <a:r>
              <a:rPr lang="ar-SA" sz="2000" b="1" dirty="0"/>
              <a:t>السلوك والحماية:</a:t>
            </a:r>
            <a:r>
              <a:rPr lang="ar-SA" sz="2000" dirty="0"/>
              <a:t> الكثير من الكائنات تفضل العيش في جماعات لتحمي نفسها من الأخطار أو لتسهيل عملية الصيد والبحث عن الطعام (مثل قطعان الحيوانات).</a:t>
            </a:r>
          </a:p>
          <a:p>
            <a:pPr algn="r"/>
            <a:r>
              <a:rPr lang="ar-SA" sz="2000" b="1" dirty="0"/>
              <a:t>طريقة التكاثر:</a:t>
            </a:r>
            <a:r>
              <a:rPr lang="ar-SA" sz="2000" dirty="0"/>
              <a:t> بعض النباتات تسقط بذورها حول النبتة الأم مباشرة دون أن تنتشر بعيداً، أو حيوانات تبقى صغارها بجانب عائلاتها لفترة طويلة.</a:t>
            </a:r>
          </a:p>
          <a:p>
            <a:pPr algn="r"/>
            <a:r>
              <a:rPr lang="ar-SA" sz="2000" dirty="0">
                <a:solidFill>
                  <a:srgbClr val="0070C0"/>
                </a:solidFill>
              </a:rPr>
              <a:t>باختصار: عندما تكون الموارد متركزة في أماكن معينة وتفضل الكائنات الصحبة والتعاون، يكون </a:t>
            </a:r>
            <a:r>
              <a:rPr lang="ar-SA" sz="2000" b="1" dirty="0">
                <a:solidFill>
                  <a:srgbClr val="0070C0"/>
                </a:solidFill>
              </a:rPr>
              <a:t>الانتشار التجمعي</a:t>
            </a:r>
            <a:r>
              <a:rPr lang="ar-SA" sz="2000" dirty="0">
                <a:solidFill>
                  <a:srgbClr val="0070C0"/>
                </a:solidFill>
              </a:rPr>
              <a:t> هو الخيار الأغلب والأكثر حدوثاً في الطبيعة!</a:t>
            </a:r>
          </a:p>
        </p:txBody>
      </p:sp>
    </p:spTree>
    <p:extLst>
      <p:ext uri="{BB962C8B-B14F-4D97-AF65-F5344CB8AC3E}">
        <p14:creationId xmlns:p14="http://schemas.microsoft.com/office/powerpoint/2010/main" val="635921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9"/>
          <p:cNvSpPr>
            <a:spLocks noChangeArrowheads="1"/>
          </p:cNvSpPr>
          <p:nvPr/>
        </p:nvSpPr>
        <p:spPr bwMode="auto">
          <a:xfrm>
            <a:off x="3169920" y="216408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2" name="Group 1"/>
          <p:cNvGrpSpPr>
            <a:grpSpLocks noChangeAspect="1"/>
          </p:cNvGrpSpPr>
          <p:nvPr/>
        </p:nvGrpSpPr>
        <p:grpSpPr bwMode="auto">
          <a:xfrm>
            <a:off x="339635" y="705394"/>
            <a:ext cx="10489474" cy="2601686"/>
            <a:chOff x="1829" y="2728"/>
            <a:chExt cx="8280" cy="1800"/>
          </a:xfrm>
        </p:grpSpPr>
        <p:sp>
          <p:nvSpPr>
            <p:cNvPr id="13" name="AutoShape 8"/>
            <p:cNvSpPr>
              <a:spLocks noChangeAspect="1" noChangeArrowheads="1" noTextEdit="1"/>
            </p:cNvSpPr>
            <p:nvPr/>
          </p:nvSpPr>
          <p:spPr bwMode="auto">
            <a:xfrm>
              <a:off x="1829" y="2728"/>
              <a:ext cx="8280" cy="1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Rectangle 7"/>
            <p:cNvSpPr>
              <a:spLocks noChangeArrowheads="1"/>
            </p:cNvSpPr>
            <p:nvPr/>
          </p:nvSpPr>
          <p:spPr bwMode="auto">
            <a:xfrm>
              <a:off x="3151" y="2982"/>
              <a:ext cx="1621" cy="14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Rectangle 6"/>
            <p:cNvSpPr>
              <a:spLocks noChangeArrowheads="1"/>
            </p:cNvSpPr>
            <p:nvPr/>
          </p:nvSpPr>
          <p:spPr bwMode="auto">
            <a:xfrm>
              <a:off x="7229" y="2880"/>
              <a:ext cx="1643" cy="14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16" name="Group 2"/>
            <p:cNvGrpSpPr>
              <a:grpSpLocks/>
            </p:cNvGrpSpPr>
            <p:nvPr/>
          </p:nvGrpSpPr>
          <p:grpSpPr bwMode="auto">
            <a:xfrm>
              <a:off x="3238" y="2908"/>
              <a:ext cx="5446" cy="1440"/>
              <a:chOff x="3238" y="2908"/>
              <a:chExt cx="5446" cy="1440"/>
            </a:xfrm>
          </p:grpSpPr>
          <p:sp>
            <p:nvSpPr>
              <p:cNvPr id="17" name="Text Box 5"/>
              <p:cNvSpPr txBox="1">
                <a:spLocks noChangeArrowheads="1"/>
              </p:cNvSpPr>
              <p:nvPr/>
            </p:nvSpPr>
            <p:spPr bwMode="auto">
              <a:xfrm>
                <a:off x="5778" y="2908"/>
                <a:ext cx="821" cy="14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  .  .  .  .</a:t>
                </a:r>
                <a:endParaRPr kumimoji="0" lang="en-US" altLang="en-US"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  .  .  .  .</a:t>
                </a:r>
                <a:endParaRPr kumimoji="0" lang="en-US" altLang="en-US"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  .  .  .  .</a:t>
                </a:r>
                <a:endParaRPr kumimoji="0" lang="en-US" altLang="en-US"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  .  .  .  .</a:t>
                </a:r>
                <a:endParaRPr kumimoji="0" lang="en-US" altLang="en-US"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  .  .  .  .</a:t>
                </a:r>
                <a:endParaRPr kumimoji="0" lang="en-US" altLang="en-US"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  .  .  .  .</a:t>
                </a:r>
                <a:endParaRPr kumimoji="0" lang="en-US" altLang="en-US"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  .  .  .  .</a:t>
                </a:r>
                <a:endParaRPr kumimoji="0" lang="en-US" altLang="en-US"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  .  .  .  .</a:t>
                </a:r>
                <a:endParaRPr kumimoji="0" lang="en-US" altLang="en-US"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18" name="Picture 4" descr="scan001001"/>
              <p:cNvPicPr>
                <a:picLocks noChangeAspect="1" noChangeArrowheads="1"/>
              </p:cNvPicPr>
              <p:nvPr/>
            </p:nvPicPr>
            <p:blipFill>
              <a:blip r:embed="rId2">
                <a:lum bright="6000" contrast="54000"/>
                <a:extLst>
                  <a:ext uri="{28A0092B-C50C-407E-A947-70E740481C1C}">
                    <a14:useLocalDpi xmlns:a14="http://schemas.microsoft.com/office/drawing/2010/main" val="0"/>
                  </a:ext>
                </a:extLst>
              </a:blip>
              <a:srcRect l="58844" t="19348" r="30147" b="72647"/>
              <a:stretch>
                <a:fillRect/>
              </a:stretch>
            </p:blipFill>
            <p:spPr bwMode="auto">
              <a:xfrm>
                <a:off x="7424" y="2970"/>
                <a:ext cx="1260" cy="126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scan001001"/>
              <p:cNvPicPr>
                <a:picLocks noChangeAspect="1" noChangeArrowheads="1"/>
              </p:cNvPicPr>
              <p:nvPr/>
            </p:nvPicPr>
            <p:blipFill>
              <a:blip r:embed="rId2">
                <a:lum bright="6000" contrast="72000"/>
                <a:extLst>
                  <a:ext uri="{28A0092B-C50C-407E-A947-70E740481C1C}">
                    <a14:useLocalDpi xmlns:a14="http://schemas.microsoft.com/office/drawing/2010/main" val="0"/>
                  </a:ext>
                </a:extLst>
              </a:blip>
              <a:srcRect l="24442" t="19350" r="64549" b="72647"/>
              <a:stretch>
                <a:fillRect/>
              </a:stretch>
            </p:blipFill>
            <p:spPr bwMode="auto">
              <a:xfrm>
                <a:off x="3238" y="3057"/>
                <a:ext cx="1291" cy="1291"/>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Rectangle 8"/>
          <p:cNvSpPr/>
          <p:nvPr/>
        </p:nvSpPr>
        <p:spPr>
          <a:xfrm>
            <a:off x="2638697" y="3213695"/>
            <a:ext cx="6753497" cy="646331"/>
          </a:xfrm>
          <a:prstGeom prst="rect">
            <a:avLst/>
          </a:prstGeom>
        </p:spPr>
        <p:txBody>
          <a:bodyPr wrap="square">
            <a:spAutoFit/>
          </a:bodyPr>
          <a:lstStyle/>
          <a:p>
            <a:pPr algn="r" rtl="1">
              <a:spcAft>
                <a:spcPts val="0"/>
              </a:spcAft>
            </a:pPr>
            <a:r>
              <a:rPr lang="ar-SA" dirty="0" smtClean="0">
                <a:latin typeface="Times New Roman" panose="02020603050405020304" pitchFamily="18" charset="0"/>
                <a:ea typeface="Times New Roman" panose="02020603050405020304" pitchFamily="18" charset="0"/>
              </a:rPr>
              <a:t>     عشوائي                                      منتظم                                </a:t>
            </a:r>
            <a:r>
              <a:rPr lang="ar-SA" dirty="0">
                <a:latin typeface="Times New Roman" panose="02020603050405020304" pitchFamily="18" charset="0"/>
                <a:ea typeface="Times New Roman" panose="02020603050405020304" pitchFamily="18" charset="0"/>
              </a:rPr>
              <a:t>تجمعات</a:t>
            </a:r>
            <a:endParaRPr lang="en-US" dirty="0">
              <a:latin typeface="Times New Roman" panose="02020603050405020304" pitchFamily="18" charset="0"/>
              <a:ea typeface="Times New Roman" panose="02020603050405020304" pitchFamily="18" charset="0"/>
            </a:endParaRPr>
          </a:p>
          <a:p>
            <a:pPr algn="r" rtl="1">
              <a:spcAft>
                <a:spcPts val="0"/>
              </a:spcAft>
            </a:pPr>
            <a:r>
              <a:rPr lang="ar-SA" dirty="0">
                <a:latin typeface="Times New Roman" panose="02020603050405020304" pitchFamily="18" charset="0"/>
                <a:ea typeface="Times New Roman" panose="02020603050405020304" pitchFamily="18" charset="0"/>
              </a:rPr>
              <a:t>  </a:t>
            </a:r>
            <a:r>
              <a:rPr lang="ar-SA" dirty="0" smtClean="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Randomly</a:t>
            </a:r>
            <a:r>
              <a:rPr lang="ar-SA" dirty="0">
                <a:latin typeface="Times New Roman" panose="02020603050405020304" pitchFamily="18" charset="0"/>
                <a:ea typeface="Times New Roman" panose="02020603050405020304" pitchFamily="18" charset="0"/>
              </a:rPr>
              <a:t>                     </a:t>
            </a:r>
            <a:r>
              <a:rPr lang="ar-SA" dirty="0" smtClean="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Uniform</a:t>
            </a:r>
            <a:r>
              <a:rPr lang="ar-SA" dirty="0">
                <a:latin typeface="Times New Roman" panose="02020603050405020304" pitchFamily="18" charset="0"/>
                <a:ea typeface="Times New Roman" panose="02020603050405020304" pitchFamily="18" charset="0"/>
              </a:rPr>
              <a:t>                  </a:t>
            </a:r>
            <a:r>
              <a:rPr lang="ar-SA" dirty="0" smtClean="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Clumps</a:t>
            </a:r>
          </a:p>
        </p:txBody>
      </p:sp>
    </p:spTree>
    <p:extLst>
      <p:ext uri="{BB962C8B-B14F-4D97-AF65-F5344CB8AC3E}">
        <p14:creationId xmlns:p14="http://schemas.microsoft.com/office/powerpoint/2010/main" val="1061737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107067" y="351007"/>
            <a:ext cx="8155759"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201988" algn="l"/>
              </a:tabLst>
              <a:defRPr>
                <a:solidFill>
                  <a:schemeClr val="tx1"/>
                </a:solidFill>
                <a:latin typeface="Arial" panose="020B0604020202020204" pitchFamily="34" charset="0"/>
              </a:defRPr>
            </a:lvl1pPr>
            <a:lvl2pPr eaLnBrk="0" fontAlgn="base" hangingPunct="0">
              <a:spcBef>
                <a:spcPct val="0"/>
              </a:spcBef>
              <a:spcAft>
                <a:spcPct val="0"/>
              </a:spcAft>
              <a:tabLst>
                <a:tab pos="3201988" algn="l"/>
              </a:tabLst>
              <a:defRPr>
                <a:solidFill>
                  <a:schemeClr val="tx1"/>
                </a:solidFill>
                <a:latin typeface="Arial" panose="020B0604020202020204" pitchFamily="34" charset="0"/>
              </a:defRPr>
            </a:lvl2pPr>
            <a:lvl3pPr eaLnBrk="0" fontAlgn="base" hangingPunct="0">
              <a:spcBef>
                <a:spcPct val="0"/>
              </a:spcBef>
              <a:spcAft>
                <a:spcPct val="0"/>
              </a:spcAft>
              <a:tabLst>
                <a:tab pos="3201988" algn="l"/>
              </a:tabLst>
              <a:defRPr>
                <a:solidFill>
                  <a:schemeClr val="tx1"/>
                </a:solidFill>
                <a:latin typeface="Arial" panose="020B0604020202020204" pitchFamily="34" charset="0"/>
              </a:defRPr>
            </a:lvl3pPr>
            <a:lvl4pPr eaLnBrk="0" fontAlgn="base" hangingPunct="0">
              <a:spcBef>
                <a:spcPct val="0"/>
              </a:spcBef>
              <a:spcAft>
                <a:spcPct val="0"/>
              </a:spcAft>
              <a:tabLst>
                <a:tab pos="3201988" algn="l"/>
              </a:tabLst>
              <a:defRPr>
                <a:solidFill>
                  <a:schemeClr val="tx1"/>
                </a:solidFill>
                <a:latin typeface="Arial" panose="020B0604020202020204" pitchFamily="34" charset="0"/>
              </a:defRPr>
            </a:lvl4pPr>
            <a:lvl5pPr eaLnBrk="0" fontAlgn="base" hangingPunct="0">
              <a:spcBef>
                <a:spcPct val="0"/>
              </a:spcBef>
              <a:spcAft>
                <a:spcPct val="0"/>
              </a:spcAft>
              <a:tabLst>
                <a:tab pos="3201988" algn="l"/>
              </a:tabLst>
              <a:defRPr>
                <a:solidFill>
                  <a:schemeClr val="tx1"/>
                </a:solidFill>
                <a:latin typeface="Arial" panose="020B0604020202020204" pitchFamily="34" charset="0"/>
              </a:defRPr>
            </a:lvl5pPr>
            <a:lvl6pPr eaLnBrk="0" fontAlgn="base" hangingPunct="0">
              <a:spcBef>
                <a:spcPct val="0"/>
              </a:spcBef>
              <a:spcAft>
                <a:spcPct val="0"/>
              </a:spcAft>
              <a:tabLst>
                <a:tab pos="3201988" algn="l"/>
              </a:tabLst>
              <a:defRPr>
                <a:solidFill>
                  <a:schemeClr val="tx1"/>
                </a:solidFill>
                <a:latin typeface="Arial" panose="020B0604020202020204" pitchFamily="34" charset="0"/>
              </a:defRPr>
            </a:lvl6pPr>
            <a:lvl7pPr eaLnBrk="0" fontAlgn="base" hangingPunct="0">
              <a:spcBef>
                <a:spcPct val="0"/>
              </a:spcBef>
              <a:spcAft>
                <a:spcPct val="0"/>
              </a:spcAft>
              <a:tabLst>
                <a:tab pos="3201988" algn="l"/>
              </a:tabLst>
              <a:defRPr>
                <a:solidFill>
                  <a:schemeClr val="tx1"/>
                </a:solidFill>
                <a:latin typeface="Arial" panose="020B0604020202020204" pitchFamily="34" charset="0"/>
              </a:defRPr>
            </a:lvl7pPr>
            <a:lvl8pPr eaLnBrk="0" fontAlgn="base" hangingPunct="0">
              <a:spcBef>
                <a:spcPct val="0"/>
              </a:spcBef>
              <a:spcAft>
                <a:spcPct val="0"/>
              </a:spcAft>
              <a:tabLst>
                <a:tab pos="3201988" algn="l"/>
              </a:tabLst>
              <a:defRPr>
                <a:solidFill>
                  <a:schemeClr val="tx1"/>
                </a:solidFill>
                <a:latin typeface="Arial" panose="020B0604020202020204" pitchFamily="34" charset="0"/>
              </a:defRPr>
            </a:lvl8pPr>
            <a:lvl9pPr eaLnBrk="0" fontAlgn="base" hangingPunct="0">
              <a:spcBef>
                <a:spcPct val="0"/>
              </a:spcBef>
              <a:spcAft>
                <a:spcPct val="0"/>
              </a:spcAft>
              <a:tabLst>
                <a:tab pos="3201988" algn="l"/>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3201988" algn="l"/>
              </a:tabLst>
            </a:pPr>
            <a:r>
              <a:rPr kumimoji="0" lang="ar-SA" altLang="en-US" sz="2800" b="1" i="1"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التطبق داخل الكساء الخضري : مقطع طولي في غابة مدارية مطيرة</a:t>
            </a:r>
            <a:endParaRPr kumimoji="0" lang="en-US" altLang="en-US" b="0"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3201988" algn="l"/>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3" name="Text Box 1"/>
          <p:cNvSpPr txBox="1">
            <a:spLocks noChangeArrowheads="1"/>
          </p:cNvSpPr>
          <p:nvPr/>
        </p:nvSpPr>
        <p:spPr bwMode="auto">
          <a:xfrm flipV="1">
            <a:off x="917122" y="3545660"/>
            <a:ext cx="1143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1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en-US"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ar-SA"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4" name="Rectangle 3"/>
          <p:cNvSpPr>
            <a:spLocks noChangeArrowheads="1"/>
          </p:cNvSpPr>
          <p:nvPr/>
        </p:nvSpPr>
        <p:spPr bwMode="auto">
          <a:xfrm>
            <a:off x="522514" y="1286885"/>
            <a:ext cx="11447419"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 pos="3201988"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 pos="3201988"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 pos="3201988"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 pos="3201988"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 pos="3201988"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 pos="3201988"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 pos="3201988"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 pos="3201988"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 pos="3201988" algn="l"/>
              </a:tabLs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tab pos="457200" algn="l"/>
                <a:tab pos="3201988" algn="l"/>
              </a:tabLst>
            </a:pP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457200" algn="l"/>
                <a:tab pos="3201988" algn="l"/>
              </a:tabLst>
            </a:pPr>
            <a:r>
              <a:rPr kumimoji="0" lang="ar-SA"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في مقطع عامودي داخل غابة استوائية مطيرة يظهر لنا التطبق العامودي بشكل جلي وواضح</a:t>
            </a:r>
            <a:r>
              <a:rPr kumimoji="0" lang="en-US"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457200" algn="l"/>
                <a:tab pos="3201988" algn="l"/>
              </a:tabLst>
            </a:pPr>
            <a:r>
              <a:rPr kumimoji="0" lang="ar-SA" altLang="en-US" sz="2400" b="1" i="0" u="none" strike="noStrike" cap="none" normalizeH="0" baseline="0" dirty="0" smtClean="0">
                <a:ln>
                  <a:noFill/>
                </a:ln>
                <a:solidFill>
                  <a:srgbClr val="0070C0"/>
                </a:solidFill>
                <a:effectLst/>
                <a:latin typeface="Arial" panose="020B0604020202020204" pitchFamily="34" charset="0"/>
                <a:ea typeface="Times New Roman" panose="02020603050405020304" pitchFamily="18" charset="0"/>
                <a:cs typeface="Arial" panose="020B0604020202020204" pitchFamily="34" charset="0"/>
              </a:rPr>
              <a:t>حيث تظهر لنا الطبقات التالية:</a:t>
            </a:r>
            <a:endParaRPr kumimoji="0" lang="en-US" altLang="en-US" sz="2400" b="1" i="0" u="none" strike="noStrike" cap="none" normalizeH="0" baseline="0" dirty="0" smtClean="0">
              <a:ln>
                <a:noFill/>
              </a:ln>
              <a:solidFill>
                <a:srgbClr val="0070C0"/>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 pos="3201988" algn="l"/>
              </a:tabLst>
            </a:pPr>
            <a:r>
              <a:rPr kumimoji="0" lang="ar-SA" altLang="en-U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الطبقة الشجرية</a:t>
            </a:r>
            <a:endParaRPr kumimoji="0" lang="en-US"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 pos="3201988" algn="l"/>
              </a:tabLst>
            </a:pPr>
            <a:r>
              <a:rPr kumimoji="0" lang="ar-SA" altLang="en-U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الطبقة الشجيريه</a:t>
            </a:r>
            <a:endParaRPr kumimoji="0" lang="en-US"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 pos="3201988" algn="l"/>
              </a:tabLst>
            </a:pPr>
            <a:r>
              <a:rPr kumimoji="0" lang="ar-SA" altLang="en-U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الطبقة التحت شجيريه أو العشبية</a:t>
            </a:r>
            <a:endParaRPr kumimoji="0" lang="en-US"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 pos="3201988" algn="l"/>
              </a:tabLst>
            </a:pPr>
            <a:r>
              <a:rPr kumimoji="0" lang="ar-SA" altLang="en-U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الطبقة الحزازية</a:t>
            </a:r>
            <a:endParaRPr kumimoji="0" lang="en-US"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 pos="3201988" algn="l"/>
              </a:tabLst>
            </a:pPr>
            <a:r>
              <a:rPr kumimoji="0" lang="ar-SA" altLang="en-U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طبقة تحت أرضية </a:t>
            </a:r>
            <a:endParaRPr kumimoji="0" lang="ar-SA"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3076" name="Picture 4" descr="scan002001"/>
          <p:cNvPicPr>
            <a:picLocks noChangeAspect="1" noChangeArrowheads="1"/>
          </p:cNvPicPr>
          <p:nvPr/>
        </p:nvPicPr>
        <p:blipFill>
          <a:blip r:embed="rId2">
            <a:lum contrast="72000"/>
            <a:extLst>
              <a:ext uri="{28A0092B-C50C-407E-A947-70E740481C1C}">
                <a14:useLocalDpi xmlns:a14="http://schemas.microsoft.com/office/drawing/2010/main" val="0"/>
              </a:ext>
            </a:extLst>
          </a:blip>
          <a:srcRect l="17581" t="14781" r="10152" b="55200"/>
          <a:stretch>
            <a:fillRect/>
          </a:stretch>
        </p:blipFill>
        <p:spPr bwMode="auto">
          <a:xfrm>
            <a:off x="749346" y="1991179"/>
            <a:ext cx="56007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34587" y="5316604"/>
            <a:ext cx="6930103" cy="400110"/>
          </a:xfrm>
          <a:prstGeom prst="rect">
            <a:avLst/>
          </a:prstGeom>
        </p:spPr>
        <p:txBody>
          <a:bodyPr wrap="none">
            <a:spAutoFit/>
          </a:bodyPr>
          <a:lstStyle/>
          <a:p>
            <a:pPr marL="228600" algn="ctr" rtl="1">
              <a:spcAft>
                <a:spcPts val="0"/>
              </a:spcAft>
              <a:tabLst>
                <a:tab pos="3201670" algn="l"/>
              </a:tabLst>
            </a:pPr>
            <a:r>
              <a:rPr lang="ar-SA" sz="2000" b="1" dirty="0">
                <a:solidFill>
                  <a:srgbClr val="0070C0"/>
                </a:solidFill>
                <a:latin typeface="Times New Roman" panose="02020603050405020304" pitchFamily="18" charset="0"/>
                <a:ea typeface="Times New Roman" panose="02020603050405020304" pitchFamily="18" charset="0"/>
              </a:rPr>
              <a:t>مقطع طولي في غابة مداريه مطيرة في الثرينيداد يبين تعدد الطبقات المكونة لها</a:t>
            </a:r>
            <a:endParaRPr lang="en-US" b="1" dirty="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60188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195" y="278402"/>
            <a:ext cx="11730445" cy="5693866"/>
          </a:xfrm>
          <a:prstGeom prst="rect">
            <a:avLst/>
          </a:prstGeom>
        </p:spPr>
        <p:txBody>
          <a:bodyPr wrap="square">
            <a:spAutoFit/>
          </a:bodyPr>
          <a:lstStyle/>
          <a:p>
            <a:pPr algn="r"/>
            <a:r>
              <a:rPr lang="ar-SA" sz="2000" dirty="0" smtClean="0"/>
              <a:t>التطبق </a:t>
            </a:r>
            <a:r>
              <a:rPr lang="ar-SA" sz="2000" dirty="0"/>
              <a:t>العمودي في الغابات الاستوائية المطيرة يشبه </a:t>
            </a:r>
            <a:r>
              <a:rPr lang="ar-SA" sz="2000" b="1" dirty="0"/>
              <a:t>"عمارة سكنية عملاقة"</a:t>
            </a:r>
            <a:r>
              <a:rPr lang="ar-SA" sz="2000" dirty="0"/>
              <a:t>، حيث تقسم النباتات نفسها إلى طبقات رأسية فوق بعضها البعض للاستفادة القصوى من ضوء الشمس، الهواء، والماء.</a:t>
            </a:r>
          </a:p>
          <a:p>
            <a:pPr algn="r"/>
            <a:r>
              <a:rPr lang="ar-SA" sz="2400" b="1" u="sng" dirty="0">
                <a:solidFill>
                  <a:srgbClr val="0070C0"/>
                </a:solidFill>
              </a:rPr>
              <a:t>إليك تبسيط لهذه الطبقات الخمس من أعلى الشجرة إلى أعماق التربة</a:t>
            </a:r>
            <a:r>
              <a:rPr lang="ar-SA" sz="2400" b="1" u="sng" dirty="0" smtClean="0">
                <a:solidFill>
                  <a:srgbClr val="0070C0"/>
                </a:solidFill>
              </a:rPr>
              <a:t>:</a:t>
            </a:r>
          </a:p>
          <a:p>
            <a:pPr algn="r"/>
            <a:r>
              <a:rPr lang="ar-SA" sz="2000" b="1" dirty="0" smtClean="0"/>
              <a:t>الطبقة </a:t>
            </a:r>
            <a:r>
              <a:rPr lang="ar-SA" sz="2000" b="1" dirty="0"/>
              <a:t>الشجرية </a:t>
            </a:r>
            <a:r>
              <a:rPr lang="ar-SA" sz="2000" b="1" dirty="0" smtClean="0"/>
              <a:t>:</a:t>
            </a:r>
            <a:endParaRPr lang="ar-SA" sz="2000" dirty="0" smtClean="0"/>
          </a:p>
          <a:p>
            <a:pPr algn="r"/>
            <a:r>
              <a:rPr lang="ar-SA" sz="2000" dirty="0" smtClean="0"/>
              <a:t>هذه </a:t>
            </a:r>
            <a:r>
              <a:rPr lang="ar-SA" sz="2000" dirty="0"/>
              <a:t>هي القمم العالية جداً التي تواجه الشمس المباشرة وتتكون من أطول الأشجار التي تتعرض لأشعة الشمس الحارقة والرياح القوية.</a:t>
            </a:r>
            <a:endParaRPr lang="ar-SA" sz="2000" dirty="0">
              <a:solidFill>
                <a:srgbClr val="0070C0"/>
              </a:solidFill>
            </a:endParaRPr>
          </a:p>
          <a:p>
            <a:pPr algn="r"/>
            <a:r>
              <a:rPr lang="ar-SA" sz="2000" b="1" dirty="0"/>
              <a:t>الطبقة </a:t>
            </a:r>
            <a:r>
              <a:rPr lang="ar-SA" sz="2000" b="1" dirty="0" smtClean="0"/>
              <a:t>الشجيرية:</a:t>
            </a:r>
            <a:endParaRPr lang="ar-SA" sz="2000" dirty="0" smtClean="0">
              <a:solidFill>
                <a:srgbClr val="0070C0"/>
              </a:solidFill>
            </a:endParaRPr>
          </a:p>
          <a:p>
            <a:pPr algn="r"/>
            <a:r>
              <a:rPr lang="ar-SA" sz="2000" dirty="0"/>
              <a:t>تأتي تحت القمم العالية مباشرة، وتتكون من الأشجار المتوسطة التي لا تصلها أشعة الشمس الكاملة، لذا فهي تعيش في ظل خفيف وتتحمل الظل</a:t>
            </a:r>
            <a:r>
              <a:rPr lang="ar-SA" sz="2000" dirty="0" smtClean="0"/>
              <a:t>.</a:t>
            </a:r>
          </a:p>
          <a:p>
            <a:pPr algn="r"/>
            <a:r>
              <a:rPr lang="ar-SA" sz="2000" b="1" dirty="0"/>
              <a:t>الطبقة التحت شجيرية أو </a:t>
            </a:r>
            <a:r>
              <a:rPr lang="ar-SA" sz="2000" b="1" dirty="0" smtClean="0"/>
              <a:t>العشبية:</a:t>
            </a:r>
          </a:p>
          <a:p>
            <a:pPr algn="r"/>
            <a:r>
              <a:rPr lang="ar-SA" sz="2000" dirty="0"/>
              <a:t>هذه هي طبقة الشجيرات القصيرة والأعشاب التي تنمو قريباً من سطح الأرض، وتحصل على نسبة قليلة جداً لا تتعدى بضعة بالمئة من ضوء الشمس</a:t>
            </a:r>
            <a:r>
              <a:rPr lang="ar-SA" sz="2000" dirty="0" smtClean="0"/>
              <a:t>.</a:t>
            </a:r>
          </a:p>
          <a:p>
            <a:pPr algn="r"/>
            <a:r>
              <a:rPr lang="ar-SA" sz="2000" b="1" dirty="0"/>
              <a:t>الطبقة </a:t>
            </a:r>
            <a:r>
              <a:rPr lang="ar-SA" sz="2000" b="1" dirty="0" smtClean="0"/>
              <a:t>الحزازية:</a:t>
            </a:r>
          </a:p>
          <a:p>
            <a:pPr algn="r"/>
            <a:r>
              <a:rPr lang="ar-SA" sz="2000" dirty="0"/>
              <a:t>تواجد على جذوع الأشجار الملاصقة للأرض وفوق الصخور والتربة الرطبة، وتتكون من حزازيات وسراخس ونباتات صغيرة تعشق الرطوبة العالية والظل الدائم</a:t>
            </a:r>
            <a:r>
              <a:rPr lang="ar-SA" sz="2000" dirty="0" smtClean="0"/>
              <a:t>.</a:t>
            </a:r>
          </a:p>
          <a:p>
            <a:pPr algn="r"/>
            <a:r>
              <a:rPr lang="ar-SA" sz="2000" b="1" dirty="0"/>
              <a:t>طبقة تحت </a:t>
            </a:r>
            <a:r>
              <a:rPr lang="ar-SA" sz="2000" b="1" dirty="0" smtClean="0"/>
              <a:t>أرضية</a:t>
            </a:r>
          </a:p>
          <a:p>
            <a:pPr algn="r"/>
            <a:r>
              <a:rPr lang="ar-SA" sz="2000" dirty="0"/>
              <a:t>وهي الطبقة الخفية تحت سطح الأرض، وتضم الجذور، والدرنات، والكائنات الحية الدقيقة (مثل الفطريات والبكتيريا) التي تعمل على تفكيك البقايا وتحويلها إلى غذاء.</a:t>
            </a:r>
          </a:p>
          <a:p>
            <a:pPr algn="r"/>
            <a:r>
              <a:rPr lang="ar-SA" sz="2000" b="1" dirty="0">
                <a:solidFill>
                  <a:srgbClr val="0070C0"/>
                </a:solidFill>
              </a:rPr>
              <a:t>باختصار، هذا الترتيب العمودي الرائع هو صراع بقاء واكتظاظ ذكي، فكل طبقة تأخذ ما يكفيها من الضوء الذي يتسرب من الطبقة التي فوقها!</a:t>
            </a:r>
          </a:p>
          <a:p>
            <a:pPr algn="r"/>
            <a:endParaRPr lang="ar-SA" sz="2000" b="1" dirty="0">
              <a:solidFill>
                <a:srgbClr val="0070C0"/>
              </a:solidFill>
            </a:endParaRPr>
          </a:p>
        </p:txBody>
      </p:sp>
    </p:spTree>
    <p:extLst>
      <p:ext uri="{BB962C8B-B14F-4D97-AF65-F5344CB8AC3E}">
        <p14:creationId xmlns:p14="http://schemas.microsoft.com/office/powerpoint/2010/main" val="3749588814"/>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31</TotalTime>
  <Words>927</Words>
  <Application>Microsoft Office PowerPoint</Application>
  <PresentationFormat>Widescreen</PresentationFormat>
  <Paragraphs>109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PT Bold Heading</vt:lpstr>
      <vt:lpstr>Times New Roman</vt:lpstr>
      <vt:lpstr>Retrospect</vt:lpstr>
      <vt:lpstr>341 نبت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341 نبت</dc:title>
  <dc:creator>maha abanomai</dc:creator>
  <cp:lastModifiedBy>maha abanomai</cp:lastModifiedBy>
  <cp:revision>9</cp:revision>
  <dcterms:created xsi:type="dcterms:W3CDTF">2026-08-28T04:46:04Z</dcterms:created>
  <dcterms:modified xsi:type="dcterms:W3CDTF">2026-08-28T05:23:22Z</dcterms:modified>
</cp:coreProperties>
</file>