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14"/>
  </p:notesMasterIdLst>
  <p:sldIdLst>
    <p:sldId id="256" r:id="rId5"/>
    <p:sldId id="265" r:id="rId6"/>
    <p:sldId id="267" r:id="rId7"/>
    <p:sldId id="258" r:id="rId8"/>
    <p:sldId id="259" r:id="rId9"/>
    <p:sldId id="260" r:id="rId10"/>
    <p:sldId id="261" r:id="rId11"/>
    <p:sldId id="262" r:id="rId12"/>
    <p:sldId id="263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1268" y="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6F9216A-7446-4C68-B0A1-C6EC2E22A8C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6201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9728E853-5206-4886-9428-C442B9DF13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4614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لعنوان والتسمية ال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9728E853-5206-4886-9428-C442B9DF13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2802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قتباس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9728E853-5206-4886-9428-C442B9DF136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723084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ar-SA"/>
              <a:t>حرر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9728E853-5206-4886-9428-C442B9DF13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189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 ذات اقتبا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ar-SA"/>
              <a:t>حرر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9728E853-5206-4886-9428-C442B9DF136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518018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صواب أو خطأ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ar-SA"/>
              <a:t>حرر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9728E853-5206-4886-9428-C442B9DF13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443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8E853-5206-4886-9428-C442B9DF13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8242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8E853-5206-4886-9428-C442B9DF13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2596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8E853-5206-4886-9428-C442B9DF13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0851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9728E853-5206-4886-9428-C442B9DF13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6489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9728E853-5206-4886-9428-C442B9DF13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881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9728E853-5206-4886-9428-C442B9DF13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1391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8E853-5206-4886-9428-C442B9DF13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630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8E853-5206-4886-9428-C442B9DF13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5026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8E853-5206-4886-9428-C442B9DF13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467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9728E853-5206-4886-9428-C442B9DF13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3898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9728E853-5206-4886-9428-C442B9DF13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301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457200" rtl="1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0" indent="-3429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57808" y="2723321"/>
            <a:ext cx="8636253" cy="1286293"/>
          </a:xfrm>
        </p:spPr>
        <p:txBody>
          <a:bodyPr>
            <a:noAutofit/>
          </a:bodyPr>
          <a:lstStyle/>
          <a:p>
            <a:pPr algn="ctr" rtl="1"/>
            <a:r>
              <a:rPr lang="ar-SA" sz="4000" b="1" dirty="0">
                <a:solidFill>
                  <a:schemeClr val="tx2"/>
                </a:solidFill>
                <a:cs typeface="Akhbar MT" pitchFamily="2" charset="-78"/>
              </a:rPr>
              <a:t> دراسة مجموعة الأحياء الدقيقة في التربة</a:t>
            </a:r>
            <a:br>
              <a:rPr lang="en-US" sz="4000" dirty="0">
                <a:solidFill>
                  <a:schemeClr val="tx2"/>
                </a:solidFill>
                <a:cs typeface="Akhbar MT" pitchFamily="2" charset="-78"/>
              </a:rPr>
            </a:br>
            <a:r>
              <a:rPr lang="ar-SA" sz="4000" b="1" dirty="0">
                <a:solidFill>
                  <a:schemeClr val="tx2"/>
                </a:solidFill>
                <a:cs typeface="Akhbar MT" pitchFamily="2" charset="-78"/>
              </a:rPr>
              <a:t>طريقة الشريحة المطمورة (المدفونة)</a:t>
            </a:r>
            <a:br>
              <a:rPr lang="en-US" sz="4000" b="1" dirty="0">
                <a:solidFill>
                  <a:schemeClr val="tx2"/>
                </a:solidFill>
                <a:cs typeface="Akhbar MT" pitchFamily="2" charset="-78"/>
              </a:rPr>
            </a:br>
            <a:br>
              <a:rPr lang="en-US" sz="4000" dirty="0">
                <a:solidFill>
                  <a:schemeClr val="tx2"/>
                </a:solidFill>
                <a:cs typeface="Akhbar MT" pitchFamily="2" charset="-78"/>
              </a:rPr>
            </a:br>
            <a:r>
              <a:rPr lang="en-US" sz="4000" b="1" i="1" dirty="0">
                <a:solidFill>
                  <a:schemeClr val="tx2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Rossi and Cholodny Buried Slide Technique</a:t>
            </a:r>
            <a:endParaRPr lang="en-US" sz="4000" i="1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1083366" y="1017359"/>
            <a:ext cx="7912704" cy="5303927"/>
          </a:xfrm>
          <a:prstGeom prst="rect">
            <a:avLst/>
          </a:prstGeom>
        </p:spPr>
        <p:txBody>
          <a:bodyPr/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rtl="1" fontAlgn="auto">
              <a:lnSpc>
                <a:spcPct val="100000"/>
              </a:lnSpc>
              <a:buFontTx/>
              <a:buChar char="-"/>
            </a:pPr>
            <a:r>
              <a:rPr lang="ar-SA" sz="3600" dirty="0">
                <a:solidFill>
                  <a:schemeClr val="tx1"/>
                </a:solidFill>
                <a:cs typeface="Akhbar MT" pitchFamily="2" charset="-78"/>
              </a:rPr>
              <a:t>ينمو بالتربة الكثير من الأحياء المجهرية التي تلعب دوراً هاماً في خصوبة التربة ومعدنة ما</a:t>
            </a:r>
            <a:r>
              <a:rPr lang="en-US" sz="3600" dirty="0">
                <a:solidFill>
                  <a:schemeClr val="tx1"/>
                </a:solidFill>
                <a:cs typeface="Akhbar MT" pitchFamily="2" charset="-78"/>
              </a:rPr>
              <a:t> </a:t>
            </a:r>
            <a:r>
              <a:rPr lang="ar-SA" sz="3600" dirty="0">
                <a:solidFill>
                  <a:schemeClr val="tx1"/>
                </a:solidFill>
                <a:cs typeface="Akhbar MT" pitchFamily="2" charset="-78"/>
              </a:rPr>
              <a:t>بها من المواد العضوية . </a:t>
            </a:r>
          </a:p>
          <a:p>
            <a:pPr marL="0" indent="0" algn="just" rtl="1" fontAlgn="auto">
              <a:lnSpc>
                <a:spcPct val="100000"/>
              </a:lnSpc>
              <a:buNone/>
            </a:pPr>
            <a:endParaRPr lang="ar-SA" sz="3600" dirty="0">
              <a:solidFill>
                <a:schemeClr val="tx1"/>
              </a:solidFill>
              <a:cs typeface="Akhbar MT" pitchFamily="2" charset="-78"/>
            </a:endParaRPr>
          </a:p>
          <a:p>
            <a:pPr algn="just" rtl="1" fontAlgn="auto">
              <a:lnSpc>
                <a:spcPct val="100000"/>
              </a:lnSpc>
              <a:buFontTx/>
              <a:buChar char="-"/>
            </a:pPr>
            <a:r>
              <a:rPr lang="ar-SA" sz="3600" dirty="0">
                <a:solidFill>
                  <a:schemeClr val="tx1"/>
                </a:solidFill>
                <a:cs typeface="Akhbar MT" pitchFamily="2" charset="-78"/>
              </a:rPr>
              <a:t>من الطرق الهامة لفحص ميكروبات الأراضي فحصاً </a:t>
            </a:r>
            <a:r>
              <a:rPr lang="ar-SA" sz="3600" u="sng" dirty="0">
                <a:solidFill>
                  <a:schemeClr val="tx1"/>
                </a:solidFill>
                <a:cs typeface="Akhbar MT" pitchFamily="2" charset="-78"/>
              </a:rPr>
              <a:t>وصفياً</a:t>
            </a:r>
            <a:r>
              <a:rPr lang="en-US" sz="3600" u="sng" dirty="0" err="1">
                <a:solidFill>
                  <a:schemeClr val="tx1"/>
                </a:solidFill>
                <a:cs typeface="Akhbar MT" pitchFamily="2" charset="-78"/>
              </a:rPr>
              <a:t>qualtitative</a:t>
            </a:r>
            <a:r>
              <a:rPr lang="en-US" sz="3600" u="sng" dirty="0">
                <a:solidFill>
                  <a:schemeClr val="tx1"/>
                </a:solidFill>
                <a:cs typeface="Akhbar MT" pitchFamily="2" charset="-78"/>
              </a:rPr>
              <a:t> </a:t>
            </a:r>
            <a:r>
              <a:rPr lang="ar-SA" sz="3600" u="sng" dirty="0">
                <a:solidFill>
                  <a:schemeClr val="tx1"/>
                </a:solidFill>
                <a:cs typeface="Akhbar MT" pitchFamily="2" charset="-78"/>
              </a:rPr>
              <a:t> </a:t>
            </a:r>
            <a:r>
              <a:rPr lang="ar-SA" sz="3600" b="1" dirty="0">
                <a:solidFill>
                  <a:srgbClr val="FF0000"/>
                </a:solidFill>
                <a:cs typeface="Akhbar MT" pitchFamily="2" charset="-78"/>
              </a:rPr>
              <a:t>طريقة روسي – كولودني </a:t>
            </a:r>
            <a:r>
              <a:rPr lang="ar-SA" sz="3600" dirty="0">
                <a:solidFill>
                  <a:schemeClr val="tx1"/>
                </a:solidFill>
                <a:cs typeface="Akhbar MT" pitchFamily="2" charset="-78"/>
              </a:rPr>
              <a:t>وهي عبارة عن دراسة وصفية لأنواع الميكروبات الموجودة في التربة الزراعية  بطريقة الشريحة المطمورة. </a:t>
            </a:r>
            <a:endParaRPr lang="en-US" sz="3600" dirty="0">
              <a:solidFill>
                <a:schemeClr val="tx1"/>
              </a:solidFill>
              <a:cs typeface="Akhbar MT" pitchFamily="2" charset="-78"/>
            </a:endParaRPr>
          </a:p>
          <a:p>
            <a:pPr algn="just" rtl="1" fontAlgn="auto">
              <a:lnSpc>
                <a:spcPct val="100000"/>
              </a:lnSpc>
              <a:buFontTx/>
              <a:buChar char="-"/>
            </a:pPr>
            <a:endParaRPr lang="en-US" sz="3600" dirty="0">
              <a:cs typeface="Akhbar MT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6753201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2F2BBAC-5DDC-42DE-B5D1-99715385F2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4166" y="355754"/>
            <a:ext cx="6589199" cy="1280890"/>
          </a:xfrm>
        </p:spPr>
        <p:txBody>
          <a:bodyPr>
            <a:normAutofit/>
          </a:bodyPr>
          <a:lstStyle/>
          <a:p>
            <a:pPr algn="r"/>
            <a:r>
              <a:rPr lang="ar-SA" sz="4000" b="1" dirty="0">
                <a:solidFill>
                  <a:srgbClr val="FF0000"/>
                </a:solidFill>
                <a:cs typeface="Akhbar MT" pitchFamily="2" charset="-78"/>
              </a:rPr>
              <a:t>الأدوات المطلوبة :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3D7E528C-2C74-4F0E-88F1-8283E7B9EA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24714" y="1388165"/>
            <a:ext cx="6591985" cy="3777622"/>
          </a:xfrm>
        </p:spPr>
        <p:txBody>
          <a:bodyPr>
            <a:normAutofit/>
          </a:bodyPr>
          <a:lstStyle/>
          <a:p>
            <a:r>
              <a:rPr lang="ar-SA" sz="3200" dirty="0">
                <a:cs typeface="Akhbar MT" pitchFamily="2" charset="-78"/>
              </a:rPr>
              <a:t>4 كؤوس زجاجية سعة 150مل نظيف و جاف </a:t>
            </a:r>
          </a:p>
          <a:p>
            <a:r>
              <a:rPr lang="ar-SA" sz="3200" dirty="0">
                <a:cs typeface="Akhbar MT" pitchFamily="2" charset="-78"/>
              </a:rPr>
              <a:t>عينات تربة 100جرام</a:t>
            </a:r>
          </a:p>
          <a:p>
            <a:r>
              <a:rPr lang="ar-SA" sz="3200" dirty="0">
                <a:cs typeface="Akhbar MT" pitchFamily="2" charset="-78"/>
              </a:rPr>
              <a:t>نصف جرام </a:t>
            </a:r>
            <a:r>
              <a:rPr lang="ar-SA" sz="3200" dirty="0" err="1">
                <a:cs typeface="Akhbar MT" pitchFamily="2" charset="-78"/>
              </a:rPr>
              <a:t>بيبتون</a:t>
            </a:r>
            <a:r>
              <a:rPr lang="ar-SA" sz="3200" dirty="0">
                <a:cs typeface="Akhbar MT" pitchFamily="2" charset="-78"/>
              </a:rPr>
              <a:t> – نصف جرام ردة – نصف جرام نشا</a:t>
            </a:r>
          </a:p>
          <a:p>
            <a:r>
              <a:rPr lang="ar-SA" sz="3200" dirty="0" err="1">
                <a:cs typeface="Akhbar MT" pitchFamily="2" charset="-78"/>
              </a:rPr>
              <a:t>شرايح</a:t>
            </a:r>
            <a:r>
              <a:rPr lang="ar-SA" sz="3200" dirty="0">
                <a:cs typeface="Akhbar MT" pitchFamily="2" charset="-78"/>
              </a:rPr>
              <a:t> نظيفة</a:t>
            </a:r>
          </a:p>
          <a:p>
            <a:r>
              <a:rPr lang="ar-SA" sz="3200" dirty="0">
                <a:cs typeface="Akhbar MT" pitchFamily="2" charset="-78"/>
              </a:rPr>
              <a:t>غطاء بتري أو ورق المنيوم </a:t>
            </a:r>
          </a:p>
          <a:p>
            <a:r>
              <a:rPr lang="ar-SA" sz="3200" dirty="0">
                <a:cs typeface="Akhbar MT" pitchFamily="2" charset="-78"/>
              </a:rPr>
              <a:t>صبغة جرام .</a:t>
            </a:r>
          </a:p>
        </p:txBody>
      </p:sp>
    </p:spTree>
    <p:extLst>
      <p:ext uri="{BB962C8B-B14F-4D97-AF65-F5344CB8AC3E}">
        <p14:creationId xmlns:p14="http://schemas.microsoft.com/office/powerpoint/2010/main" val="8901687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355126" y="199184"/>
            <a:ext cx="7467600" cy="571500"/>
          </a:xfrm>
        </p:spPr>
        <p:txBody>
          <a:bodyPr>
            <a:noAutofit/>
          </a:bodyPr>
          <a:lstStyle/>
          <a:p>
            <a:pPr algn="r"/>
            <a:r>
              <a:rPr lang="ar-SA" sz="4000" b="1" u="sng" dirty="0">
                <a:solidFill>
                  <a:srgbClr val="FF0000"/>
                </a:solidFill>
                <a:cs typeface="Akhbar MT" pitchFamily="2" charset="-78"/>
              </a:rPr>
              <a:t>طريقة العمل:</a:t>
            </a:r>
            <a:endParaRPr lang="en-US" sz="4000" b="1" u="sng" dirty="0">
              <a:solidFill>
                <a:srgbClr val="FF0000"/>
              </a:solidFill>
              <a:cs typeface="Akhbar MT" pitchFamily="2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991718" y="1188127"/>
            <a:ext cx="8152282" cy="5441271"/>
          </a:xfrm>
        </p:spPr>
        <p:txBody>
          <a:bodyPr>
            <a:noAutofit/>
          </a:bodyPr>
          <a:lstStyle/>
          <a:p>
            <a:pPr algn="just" rtl="1">
              <a:buFontTx/>
              <a:buChar char="-"/>
            </a:pPr>
            <a:r>
              <a:rPr lang="ar-SA" sz="3200" dirty="0">
                <a:solidFill>
                  <a:schemeClr val="tx1"/>
                </a:solidFill>
                <a:cs typeface="Akhbar MT" pitchFamily="2" charset="-78"/>
              </a:rPr>
              <a:t>يوزن 100 جرام من التربة و يوضع داخل الكؤوس الزجاجية الأربعة </a:t>
            </a:r>
            <a:endParaRPr lang="en-US" sz="3200" dirty="0">
              <a:solidFill>
                <a:schemeClr val="tx1"/>
              </a:solidFill>
              <a:cs typeface="Akhbar MT" pitchFamily="2" charset="-78"/>
            </a:endParaRPr>
          </a:p>
          <a:p>
            <a:pPr algn="just" rtl="1">
              <a:buFontTx/>
              <a:buChar char="-"/>
            </a:pPr>
            <a:r>
              <a:rPr lang="ar-SA" sz="3200" dirty="0">
                <a:cs typeface="Akhbar MT" pitchFamily="2" charset="-78"/>
              </a:rPr>
              <a:t>يوزن نصف جرام من </a:t>
            </a:r>
            <a:r>
              <a:rPr lang="ar-SA" sz="3200" dirty="0" err="1">
                <a:cs typeface="Akhbar MT" pitchFamily="2" charset="-78"/>
              </a:rPr>
              <a:t>البيتون</a:t>
            </a:r>
            <a:r>
              <a:rPr lang="ar-SA" sz="3200" dirty="0">
                <a:cs typeface="Akhbar MT" pitchFamily="2" charset="-78"/>
              </a:rPr>
              <a:t> – الرده  - النشا </a:t>
            </a:r>
            <a:endParaRPr lang="en-US" sz="3200" dirty="0">
              <a:solidFill>
                <a:schemeClr val="tx1"/>
              </a:solidFill>
              <a:cs typeface="Akhbar MT" pitchFamily="2" charset="-78"/>
            </a:endParaRPr>
          </a:p>
          <a:p>
            <a:pPr algn="just" rtl="1">
              <a:buNone/>
            </a:pPr>
            <a:r>
              <a:rPr lang="ar-SA" sz="3200" dirty="0">
                <a:solidFill>
                  <a:schemeClr val="tx1"/>
                </a:solidFill>
                <a:cs typeface="Akhbar MT" pitchFamily="2" charset="-78"/>
              </a:rPr>
              <a:t>- يعامل كل كأس زجاجي بمادة واحدة السابقة الذكر ويترك الكأس الرابع بدون معاملة (  </a:t>
            </a:r>
            <a:r>
              <a:rPr lang="ar-SA" sz="3200" dirty="0" err="1">
                <a:cs typeface="Akhbar MT" pitchFamily="2" charset="-78"/>
              </a:rPr>
              <a:t>كنترول</a:t>
            </a:r>
            <a:r>
              <a:rPr lang="ar-SA" sz="3200" dirty="0">
                <a:cs typeface="Akhbar MT" pitchFamily="2" charset="-78"/>
              </a:rPr>
              <a:t> </a:t>
            </a:r>
            <a:r>
              <a:rPr lang="ar-SA" sz="3200" dirty="0">
                <a:solidFill>
                  <a:schemeClr val="tx1"/>
                </a:solidFill>
                <a:cs typeface="Akhbar MT" pitchFamily="2" charset="-78"/>
              </a:rPr>
              <a:t>) </a:t>
            </a:r>
            <a:endParaRPr lang="en-US" sz="3200" dirty="0">
              <a:solidFill>
                <a:schemeClr val="tx1"/>
              </a:solidFill>
              <a:cs typeface="Akhbar MT" pitchFamily="2" charset="-78"/>
            </a:endParaRPr>
          </a:p>
          <a:p>
            <a:pPr algn="just" rtl="1">
              <a:buFontTx/>
              <a:buChar char="-"/>
            </a:pPr>
            <a:r>
              <a:rPr lang="ar-SA" sz="3200" dirty="0">
                <a:solidFill>
                  <a:schemeClr val="tx1"/>
                </a:solidFill>
                <a:cs typeface="Akhbar MT" pitchFamily="2" charset="-78"/>
              </a:rPr>
              <a:t>تخلط التربة وما أضيف لها جيداً</a:t>
            </a:r>
          </a:p>
          <a:p>
            <a:pPr algn="just" rtl="1">
              <a:buFontTx/>
              <a:buChar char="-"/>
            </a:pPr>
            <a:r>
              <a:rPr lang="ar-SA" sz="3200" dirty="0">
                <a:solidFill>
                  <a:schemeClr val="tx1"/>
                </a:solidFill>
                <a:cs typeface="Akhbar MT" pitchFamily="2" charset="-78"/>
              </a:rPr>
              <a:t>ترطب التربة بالماء ( يضاف لها من 5 إلى 15 مل من الماء المقطر ) .</a:t>
            </a:r>
            <a:endParaRPr lang="en-US" sz="3200" dirty="0">
              <a:solidFill>
                <a:schemeClr val="tx1"/>
              </a:solidFill>
              <a:cs typeface="Akhbar MT" pitchFamily="2" charset="-78"/>
            </a:endParaRPr>
          </a:p>
          <a:p>
            <a:pPr algn="just" rtl="1">
              <a:buFontTx/>
              <a:buChar char="-"/>
            </a:pPr>
            <a:r>
              <a:rPr lang="ar-SA" sz="3200" dirty="0">
                <a:solidFill>
                  <a:schemeClr val="tx1"/>
                </a:solidFill>
                <a:cs typeface="Akhbar MT" pitchFamily="2" charset="-78"/>
              </a:rPr>
              <a:t>يعمل مجرى في الوسط ويوضع فيه الشريحة بشكل عمودي بحيث تكون الشريحة ملاصقة تماما للتربة 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James\Desktop\IMG-76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41998" y="309091"/>
            <a:ext cx="4997719" cy="374828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1829" y="4211391"/>
            <a:ext cx="2743200" cy="2440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1"/>
          <p:cNvSpPr>
            <a:spLocks noGrp="1"/>
          </p:cNvSpPr>
          <p:nvPr>
            <p:ph type="title" idx="4294967295"/>
          </p:nvPr>
        </p:nvSpPr>
        <p:spPr>
          <a:xfrm>
            <a:off x="0" y="261938"/>
            <a:ext cx="7467600" cy="1143000"/>
          </a:xfrm>
        </p:spPr>
        <p:txBody>
          <a:bodyPr/>
          <a:lstStyle/>
          <a:p>
            <a:pPr algn="ctr"/>
            <a:r>
              <a:rPr lang="ar-SA" sz="36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en-US" sz="36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4294967295"/>
          </p:nvPr>
        </p:nvSpPr>
        <p:spPr>
          <a:xfrm>
            <a:off x="1043610" y="1289396"/>
            <a:ext cx="7825202" cy="4525962"/>
          </a:xfrm>
        </p:spPr>
        <p:txBody>
          <a:bodyPr>
            <a:noAutofit/>
          </a:bodyPr>
          <a:lstStyle/>
          <a:p>
            <a:pPr algn="just" rtl="1">
              <a:buNone/>
            </a:pPr>
            <a:r>
              <a:rPr lang="ar-SA" sz="3200" dirty="0">
                <a:solidFill>
                  <a:schemeClr val="tx1"/>
                </a:solidFill>
                <a:cs typeface="Akhbar MT" pitchFamily="2" charset="-78"/>
              </a:rPr>
              <a:t>- تغطى الكؤوس بالغطاء</a:t>
            </a:r>
            <a:r>
              <a:rPr lang="en-US" sz="3200" dirty="0">
                <a:solidFill>
                  <a:schemeClr val="tx1"/>
                </a:solidFill>
                <a:cs typeface="Akhbar MT" pitchFamily="2" charset="-78"/>
              </a:rPr>
              <a:t> </a:t>
            </a:r>
            <a:r>
              <a:rPr lang="ar-SA" sz="3200" dirty="0">
                <a:solidFill>
                  <a:schemeClr val="tx1"/>
                </a:solidFill>
                <a:cs typeface="Akhbar MT" pitchFamily="2" charset="-78"/>
              </a:rPr>
              <a:t>او بقصدير  وتحضن عند درجة حرارة الغرفة لمدة أسبوع  مع التأكد من كتابة الاسم والبيانات .</a:t>
            </a:r>
            <a:endParaRPr lang="en-US" sz="3200" dirty="0">
              <a:solidFill>
                <a:schemeClr val="tx1"/>
              </a:solidFill>
              <a:cs typeface="Akhbar MT" pitchFamily="2" charset="-78"/>
            </a:endParaRPr>
          </a:p>
          <a:p>
            <a:pPr algn="just" rtl="1">
              <a:buNone/>
            </a:pPr>
            <a:r>
              <a:rPr lang="ar-SA" sz="3200" dirty="0">
                <a:solidFill>
                  <a:schemeClr val="tx1"/>
                </a:solidFill>
                <a:cs typeface="Akhbar MT" pitchFamily="2" charset="-78"/>
              </a:rPr>
              <a:t>- بعد نهاية المدة تسحب الشريحة وينظف احد سطحيها وتزال عنه الحبيبات ثم (تعرض الشريحة للهب لتثبيت الغشاء ثم تصبغ) أو( تغمس الشريحة في حمض </a:t>
            </a:r>
            <a:r>
              <a:rPr lang="ar-SA" sz="3200" dirty="0" err="1">
                <a:solidFill>
                  <a:schemeClr val="tx1"/>
                </a:solidFill>
                <a:cs typeface="Akhbar MT" pitchFamily="2" charset="-78"/>
              </a:rPr>
              <a:t>الخليك</a:t>
            </a:r>
            <a:r>
              <a:rPr lang="ar-SA" sz="3200" dirty="0">
                <a:solidFill>
                  <a:schemeClr val="tx1"/>
                </a:solidFill>
                <a:cs typeface="Akhbar MT" pitchFamily="2" charset="-78"/>
              </a:rPr>
              <a:t> 40% لمدة 1إلى 3 دقائق ثم تغسل بالماء المقطر وتصبغ) </a:t>
            </a:r>
            <a:endParaRPr lang="en-US" sz="3200" dirty="0">
              <a:solidFill>
                <a:schemeClr val="tx1"/>
              </a:solidFill>
              <a:cs typeface="Akhbar MT" pitchFamily="2" charset="-78"/>
            </a:endParaRPr>
          </a:p>
          <a:p>
            <a:pPr algn="just" rtl="1">
              <a:buNone/>
            </a:pPr>
            <a:r>
              <a:rPr lang="ar-SA" sz="3200" dirty="0">
                <a:solidFill>
                  <a:schemeClr val="tx1"/>
                </a:solidFill>
                <a:cs typeface="Akhbar MT" pitchFamily="2" charset="-78"/>
              </a:rPr>
              <a:t>- تفحص الشريحة بالعدسة الزيتية </a:t>
            </a:r>
            <a:endParaRPr lang="en-US" sz="3200" dirty="0">
              <a:solidFill>
                <a:schemeClr val="tx1"/>
              </a:solidFill>
              <a:cs typeface="Akhbar MT" pitchFamily="2" charset="-78"/>
            </a:endParaRPr>
          </a:p>
          <a:p>
            <a:pPr algn="r" rtl="1"/>
            <a:endParaRPr lang="en-US" sz="3200" dirty="0">
              <a:cs typeface="Akhbar MT" pitchFamily="2" charset="-78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82" y="1571222"/>
            <a:ext cx="2743200" cy="2440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96755" y="1689279"/>
            <a:ext cx="2798763" cy="2361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Left Arrow 6"/>
          <p:cNvSpPr/>
          <p:nvPr/>
        </p:nvSpPr>
        <p:spPr>
          <a:xfrm>
            <a:off x="2266682" y="2670219"/>
            <a:ext cx="533400" cy="3810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4365938" y="2642315"/>
            <a:ext cx="953038" cy="6675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Up Arrow 8"/>
          <p:cNvSpPr/>
          <p:nvPr/>
        </p:nvSpPr>
        <p:spPr>
          <a:xfrm>
            <a:off x="6078827" y="2302099"/>
            <a:ext cx="228600" cy="3048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James\Desktop\IMG-76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78806" y="257577"/>
            <a:ext cx="4584879" cy="286876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2" descr="C:\Users\James\Desktop\IMG-76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53047" y="3408877"/>
            <a:ext cx="4662153" cy="299192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89180" y="206062"/>
            <a:ext cx="4031519" cy="26530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مستطيل 4"/>
          <p:cNvSpPr/>
          <p:nvPr/>
        </p:nvSpPr>
        <p:spPr>
          <a:xfrm>
            <a:off x="4970709" y="256436"/>
            <a:ext cx="9541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dirty="0" err="1"/>
              <a:t>Coccus</a:t>
            </a:r>
            <a:endParaRPr lang="en-US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6671" y="184437"/>
            <a:ext cx="4031088" cy="26622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مستطيل 6"/>
          <p:cNvSpPr/>
          <p:nvPr/>
        </p:nvSpPr>
        <p:spPr>
          <a:xfrm>
            <a:off x="786556" y="295072"/>
            <a:ext cx="16466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Streptococcus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6327" y="3219718"/>
            <a:ext cx="4067256" cy="30651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مستطيل 8"/>
          <p:cNvSpPr/>
          <p:nvPr/>
        </p:nvSpPr>
        <p:spPr>
          <a:xfrm>
            <a:off x="4877711" y="3257213"/>
            <a:ext cx="26340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Eggs of parasitic worms</a:t>
            </a: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6991" y="3168203"/>
            <a:ext cx="4210920" cy="31553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مستطيل 10"/>
          <p:cNvSpPr/>
          <p:nvPr/>
        </p:nvSpPr>
        <p:spPr>
          <a:xfrm>
            <a:off x="669221" y="3218577"/>
            <a:ext cx="9797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Bacillus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ربطة">
  <a:themeElements>
    <a:clrScheme name="ربطة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ربطة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ربطة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سمة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E25592F6F90EE469048F846E6DC96C8" ma:contentTypeVersion="1" ma:contentTypeDescription="Create a new document." ma:contentTypeScope="" ma:versionID="48dad39dcc95d89b5818d56f0bd6ee93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a447206dab0015f8b9f8924535193e8c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CF09350-4EC1-4F1B-A055-7641DD65C68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592ED78-CE9A-4B61-BBF4-4EBDF62DC5D8}">
  <ds:schemaRefs>
    <ds:schemaRef ds:uri="http://schemas.microsoft.com/office/2006/metadata/properties"/>
    <ds:schemaRef ds:uri="http://schemas.microsoft.com/sharepoint/v3"/>
  </ds:schemaRefs>
</ds:datastoreItem>
</file>

<file path=customXml/itemProps3.xml><?xml version="1.0" encoding="utf-8"?>
<ds:datastoreItem xmlns:ds="http://schemas.openxmlformats.org/officeDocument/2006/customXml" ds:itemID="{918828AD-007C-4394-8565-2F12B374AFD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162</TotalTime>
  <Words>242</Words>
  <Application>Microsoft Office PowerPoint</Application>
  <PresentationFormat>عرض على الشاشة (4:3)</PresentationFormat>
  <Paragraphs>26</Paragraphs>
  <Slides>9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7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9</vt:i4>
      </vt:variant>
    </vt:vector>
  </HeadingPairs>
  <TitlesOfParts>
    <vt:vector size="17" baseType="lpstr">
      <vt:lpstr>Akhbar MT</vt:lpstr>
      <vt:lpstr>Andalus</vt:lpstr>
      <vt:lpstr>Arial</vt:lpstr>
      <vt:lpstr>Calibri</vt:lpstr>
      <vt:lpstr>Century Gothic</vt:lpstr>
      <vt:lpstr>Tahoma</vt:lpstr>
      <vt:lpstr>Wingdings 3</vt:lpstr>
      <vt:lpstr>ربطة</vt:lpstr>
      <vt:lpstr> دراسة مجموعة الأحياء الدقيقة في التربة طريقة الشريحة المطمورة (المدفونة)  Rossi and Cholodny Buried Slide Technique</vt:lpstr>
      <vt:lpstr>عرض تقديمي في PowerPoint</vt:lpstr>
      <vt:lpstr>الأدوات المطلوبة :</vt:lpstr>
      <vt:lpstr>طريقة العمل:</vt:lpstr>
      <vt:lpstr>عرض تقديمي في PowerPoint</vt:lpstr>
      <vt:lpstr> </vt:lpstr>
      <vt:lpstr>عرض تقديمي في PowerPoint</vt:lpstr>
      <vt:lpstr>عرض تقديمي في PowerPoint</vt:lpstr>
      <vt:lpstr>عرض تقديمي في PowerPoint</vt:lpstr>
    </vt:vector>
  </TitlesOfParts>
  <Company>WwW.Cocoa-Ar.CoM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دراسة مجموعة الأحياء الدقيقة في التربة طريقة الشريحة المطمورة (المدفونة) Rossi and Cholodny Buried Slide Technique</dc:title>
  <dc:creator>for me</dc:creator>
  <cp:lastModifiedBy>عبدالله العنزي</cp:lastModifiedBy>
  <cp:revision>12</cp:revision>
  <dcterms:created xsi:type="dcterms:W3CDTF">2010-10-18T06:34:02Z</dcterms:created>
  <dcterms:modified xsi:type="dcterms:W3CDTF">2017-10-16T04:43:24Z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0x0101002E25592F6F90EE469048F846E6DC96C8</vt:lpwstr>
  </property>
</Properties>
</file>