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1/20/2024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340حدق</a:t>
            </a:r>
            <a:br>
              <a:rPr lang="ar-SA" dirty="0"/>
            </a:br>
            <a:r>
              <a:rPr lang="ar-SA" dirty="0"/>
              <a:t> بيئه الاحياء الدقيقه والتلوث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الاحد 8-10</a:t>
            </a:r>
          </a:p>
          <a:p>
            <a:r>
              <a:rPr lang="ar-SA" dirty="0"/>
              <a:t>معمل58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3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/>
              <a:t>طحالب:ـ الطحالب كائنات مجھریة غالبیتھا حقیقیة النواة وتقوم بالتركیب الضوئي مفردة</a:t>
            </a:r>
          </a:p>
          <a:p>
            <a:r>
              <a:rPr lang="ar-SA" dirty="0"/>
              <a:t>الخلایا أو متعددة الخلایا معقدة التركیب وتتواجد في كل البیئات المائیة العذبة والمالحة</a:t>
            </a:r>
          </a:p>
          <a:p>
            <a:r>
              <a:rPr lang="ar-SA" dirty="0"/>
              <a:t>جدارھا الخلوي یتكون أساسیا من السلیلوز وھي مھمة جدا حیث تقوم بالتركیب الضوئي</a:t>
            </a:r>
          </a:p>
          <a:p>
            <a:r>
              <a:rPr lang="ar-SA" dirty="0"/>
              <a:t>وإطلاق غاز(</a:t>
            </a:r>
            <a:r>
              <a:rPr lang="en-US" dirty="0"/>
              <a:t>O2 ( </a:t>
            </a:r>
            <a:r>
              <a:rPr lang="ar-SA" dirty="0"/>
              <a:t>في البیئة وھي مھمة جدا كمصدر للكربون في البیئة وھي من أول الأحیاء</a:t>
            </a:r>
          </a:p>
          <a:p>
            <a:r>
              <a:rPr lang="ar-SA" dirty="0"/>
              <a:t>المجھریة التي تنمو في اي بیئة مثل </a:t>
            </a:r>
            <a:r>
              <a:rPr lang="en-US" dirty="0" err="1"/>
              <a:t>Spirogera</a:t>
            </a:r>
            <a:r>
              <a:rPr lang="en-US" dirty="0"/>
              <a:t>, </a:t>
            </a:r>
            <a:r>
              <a:rPr lang="en-US" dirty="0" err="1"/>
              <a:t>Cladophor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0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dirty="0"/>
              <a:t>امل حزام العتيبي</a:t>
            </a:r>
          </a:p>
          <a:p>
            <a:pPr marL="0" indent="0">
              <a:buNone/>
            </a:pPr>
            <a:r>
              <a:rPr lang="ar-SA" dirty="0"/>
              <a:t>مكتب 245 الدورالثالث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/>
              <a:t>مناقشة توزيع الدرجات </a:t>
            </a:r>
          </a:p>
          <a:p>
            <a:pPr marL="0" indent="0">
              <a:buNone/>
            </a:pPr>
            <a:r>
              <a:rPr lang="ar-SA" dirty="0"/>
              <a:t>بحث </a:t>
            </a:r>
          </a:p>
          <a:p>
            <a:pPr marL="0" indent="0">
              <a:buNone/>
            </a:pPr>
            <a:r>
              <a:rPr lang="ar-SA" dirty="0"/>
              <a:t>تقييم العمل</a:t>
            </a:r>
          </a:p>
          <a:p>
            <a:pPr marL="0" indent="0">
              <a:buNone/>
            </a:pPr>
            <a:r>
              <a:rPr lang="ar-SA" dirty="0"/>
              <a:t>اختبار قصير </a:t>
            </a:r>
          </a:p>
          <a:p>
            <a:pPr marL="0" indent="0">
              <a:buNone/>
            </a:pPr>
            <a:r>
              <a:rPr lang="ar-SA" dirty="0"/>
              <a:t>واجبات </a:t>
            </a:r>
          </a:p>
          <a:p>
            <a:pPr marL="0" indent="0">
              <a:buNone/>
            </a:pPr>
            <a:r>
              <a:rPr lang="ar-SA" dirty="0"/>
              <a:t>تقارير</a:t>
            </a:r>
          </a:p>
          <a:p>
            <a:pPr marL="0" indent="0">
              <a:buNone/>
            </a:pPr>
            <a:r>
              <a:rPr lang="ar-SA" dirty="0"/>
              <a:t>مناقشة نتائج</a:t>
            </a:r>
          </a:p>
          <a:p>
            <a:pPr marL="0" indent="0">
              <a:buNone/>
            </a:pPr>
            <a:r>
              <a:rPr lang="ar-SA" dirty="0"/>
              <a:t>الاختبار النهائي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6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105400"/>
            <a:ext cx="8183880" cy="929640"/>
          </a:xfrm>
        </p:spPr>
        <p:txBody>
          <a:bodyPr/>
          <a:lstStyle/>
          <a:p>
            <a:r>
              <a:rPr lang="en-US" dirty="0"/>
              <a:t>Microbial 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dirty="0"/>
              <a:t>ھو العلم الذي یھتم بدراسة التفاعل المتبادل ما بین الأحیاءالمجھریة والبیئة المتواجدة فیھا ھذه الأحیاء.</a:t>
            </a:r>
          </a:p>
          <a:p>
            <a:r>
              <a:rPr lang="ar-SA" dirty="0"/>
              <a:t>ھذا العلم یھتم بدراسة كافة الأحیاء المجھریة الموجودة في البیئة وبكل الطرق المتوفرة سواء</a:t>
            </a:r>
          </a:p>
          <a:p>
            <a:pPr marL="0" indent="0">
              <a:buNone/>
            </a:pPr>
            <a:r>
              <a:rPr lang="ar-SA" dirty="0"/>
              <a:t>التقلیدیة أو الدراسة الجزئیة للكائنات التي لا یمكن تنمیتھا مختبریا، فھذه الأحیاء تتواجد في كافة</a:t>
            </a:r>
          </a:p>
          <a:p>
            <a:pPr marL="0" indent="0">
              <a:buNone/>
            </a:pPr>
            <a:r>
              <a:rPr lang="ar-SA" dirty="0"/>
              <a:t>أجزاء البیئة حولنا وقد تتكون كبیرة وترى بالعین المجردة او صغیرة جدا ولا ترى</a:t>
            </a:r>
          </a:p>
          <a:p>
            <a:pPr marL="0" indent="0">
              <a:buNone/>
            </a:pPr>
            <a:r>
              <a:rPr lang="ar-SA" dirty="0"/>
              <a:t>إلا بالمجھر الالكتروني.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16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r>
              <a:rPr lang="ar-SA" dirty="0"/>
              <a:t>تشمل الدراسة البیئیة للكائن المجھري عدة مجالات </a:t>
            </a:r>
            <a:endParaRPr lang="en-US" dirty="0"/>
          </a:p>
          <a:p>
            <a:r>
              <a:rPr lang="ar-SA" dirty="0"/>
              <a:t>تدرس تأثیر البیئة على نمو الكائن</a:t>
            </a:r>
          </a:p>
          <a:p>
            <a:r>
              <a:rPr lang="ar-SA" dirty="0"/>
              <a:t>وكذلك تأثیر ھذا الكائن في البیئة الموجود فیھا، </a:t>
            </a:r>
            <a:endParaRPr lang="en-US" dirty="0"/>
          </a:p>
          <a:p>
            <a:pPr marL="0" indent="0">
              <a:buNone/>
            </a:pPr>
            <a:r>
              <a:rPr lang="ar-SA" dirty="0">
                <a:solidFill>
                  <a:srgbClr val="FF0000"/>
                </a:solidFill>
              </a:rPr>
              <a:t>والدراسة البیئیة للكائن المجھري یجب انتشمل معرفة الجوانب التالیة:</a:t>
            </a:r>
          </a:p>
          <a:p>
            <a:r>
              <a:rPr lang="ar-SA" dirty="0"/>
              <a:t>1ـ ما ھي الأحیاء المجھریة المتواجدة في البیئة</a:t>
            </a:r>
          </a:p>
          <a:p>
            <a:r>
              <a:rPr lang="ar-SA" dirty="0"/>
              <a:t>2ـ ما ھو دور كل كائن في البیئة</a:t>
            </a:r>
          </a:p>
          <a:p>
            <a:r>
              <a:rPr lang="ar-SA" dirty="0"/>
              <a:t>3ـ ما ھو التفاعل الذي یحصل بین ھذه الأحیاء في البیئة</a:t>
            </a:r>
          </a:p>
          <a:p>
            <a:r>
              <a:rPr lang="ar-SA" dirty="0"/>
              <a:t>4ـ كیف تؤثر ھذه الأحیاء مجتمعة في البیئة وما ھو التغیر الذي تحدثھ فیھا</a:t>
            </a:r>
          </a:p>
          <a:p>
            <a:endParaRPr lang="ar-SA" dirty="0"/>
          </a:p>
          <a:p>
            <a:pPr marL="0" indent="0">
              <a:buNone/>
            </a:pPr>
            <a:r>
              <a:rPr lang="ar-SA" dirty="0">
                <a:solidFill>
                  <a:srgbClr val="FF0000"/>
                </a:solidFill>
              </a:rPr>
              <a:t>ھناك بعض الأمور المھمة تفرق الكائن المجھري عن الكائنات الكبیرة والتي مكنتھا من انتكون فعالھ في البیئة وذات انتشار واسع منھا:-</a:t>
            </a:r>
          </a:p>
          <a:p>
            <a:r>
              <a:rPr lang="ar-SA" dirty="0"/>
              <a:t>1 -الحجم الصغیر عادة</a:t>
            </a:r>
          </a:p>
          <a:p>
            <a:r>
              <a:rPr lang="ar-SA" dirty="0"/>
              <a:t>2 -النمو و الایض الخلوي السریع</a:t>
            </a:r>
          </a:p>
          <a:p>
            <a:r>
              <a:rPr lang="ar-SA" dirty="0"/>
              <a:t>3 -الانتشار السریع والمسافات بعیده</a:t>
            </a:r>
          </a:p>
          <a:p>
            <a:r>
              <a:rPr lang="ar-SA" dirty="0"/>
              <a:t>4 -المرونة الجینیة</a:t>
            </a:r>
          </a:p>
          <a:p>
            <a:r>
              <a:rPr lang="ar-SA" dirty="0"/>
              <a:t>5 -التطبع للبیئات المختلفة والمتطرفة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8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62500" lnSpcReduction="20000"/>
          </a:bodyPr>
          <a:lstStyle/>
          <a:p>
            <a:r>
              <a:rPr lang="ar-SA" dirty="0">
                <a:solidFill>
                  <a:srgbClr val="FF0000"/>
                </a:solidFill>
              </a:rPr>
              <a:t>عند دراسة ھذا العلم یجب معرفة بعض الأمور الأساسیة التالیة:-</a:t>
            </a:r>
          </a:p>
          <a:p>
            <a:pPr marL="0" indent="0">
              <a:buNone/>
            </a:pPr>
            <a:r>
              <a:rPr lang="ar-SA" dirty="0"/>
              <a:t>1 -الدور الأساسي للكائن المجھري في محیطھ الحیوي یكون في تحفیز دورات العناصر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ar-SA" dirty="0"/>
              <a:t>البایوجیو كیمیائیھ وكذلك تأثیره في غیره من الكائنات الدقیقة والكبیرة من خلال طرق معیشتھ</a:t>
            </a:r>
          </a:p>
          <a:p>
            <a:r>
              <a:rPr lang="ar-SA" dirty="0"/>
              <a:t>2 -الكائنات المجھریھ في البیئة تشكل تقریبا نصف الكتلة الحیویة في البیئة</a:t>
            </a:r>
            <a:endParaRPr lang="en-US" dirty="0"/>
          </a:p>
          <a:p>
            <a:r>
              <a:rPr lang="ar-SA" dirty="0"/>
              <a:t>3 -النشاط التحلیلي للكائنات المجھریھ في البیئة یعتمد على حجم الجماعات المیكروبیھ في البیئة</a:t>
            </a:r>
          </a:p>
          <a:p>
            <a:pPr marL="0" indent="0">
              <a:buNone/>
            </a:pPr>
            <a:r>
              <a:rPr lang="ar-SA" dirty="0"/>
              <a:t>4 -نشاط الكائن المجھري في البیئة یتأثر بالخواص الفیزیائیة والكیمیائیة السائدة في البیئة وھذه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ar-SA" dirty="0"/>
              <a:t>الخواص بدورھا سوف تتأثر بھذا النشاط المیكروبي</a:t>
            </a:r>
          </a:p>
          <a:p>
            <a:r>
              <a:rPr lang="ar-SA" dirty="0"/>
              <a:t>5 -أنواع وأعداد الأحیاء المجھریھ المختلفة المتواجدة في البیئة یعتمد على كمیة وأنواع</a:t>
            </a:r>
          </a:p>
          <a:p>
            <a:pPr marL="0" indent="0">
              <a:buNone/>
            </a:pPr>
            <a:r>
              <a:rPr lang="ar-SA" dirty="0"/>
              <a:t>المغذیات المتوفرة للكائنات المجھریھ</a:t>
            </a:r>
          </a:p>
          <a:p>
            <a:r>
              <a:rPr lang="ar-SA" dirty="0"/>
              <a:t>6 -التداخل ما بین الجماعات المیكروبیة المختلفة في البیئة اكبر بكثیر من التداخل مابین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ar-SA" dirty="0"/>
              <a:t>النباتات او الحیوانات</a:t>
            </a:r>
          </a:p>
          <a:p>
            <a:r>
              <a:rPr lang="ar-SA" dirty="0"/>
              <a:t>7 -نمو الكائن المجھري في بیئة فقیرة بالمغذیات سوف ینعكس سلبیا على تركیبة المجتمع المیكروبي</a:t>
            </a:r>
          </a:p>
          <a:p>
            <a:r>
              <a:rPr lang="ar-SA" dirty="0"/>
              <a:t>8 -التنافس بین الأحیاء المجھریھ على المواد المغذیة القلیلة في البیئة یعتبر عامل انتقاء قويفي صالح الكائن الأقوى.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6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62500" lnSpcReduction="20000"/>
          </a:bodyPr>
          <a:lstStyle/>
          <a:p>
            <a:r>
              <a:rPr lang="ar-SA" dirty="0">
                <a:solidFill>
                  <a:srgbClr val="FF0000"/>
                </a:solidFill>
              </a:rPr>
              <a:t>وھذه الأحیاء تمتلك العدید من الصفات التي تمكنھا من العیش في مختلف البیئات ومن ھذهالصفات ما یلي:ـ</a:t>
            </a:r>
          </a:p>
          <a:p>
            <a:r>
              <a:rPr lang="ar-SA" dirty="0"/>
              <a:t>1 -تمتلك العدید من الأحیاء المجهریة المقدرة على إفراز إنزیمات متنوعة تمكنها من</a:t>
            </a:r>
          </a:p>
          <a:p>
            <a:pPr marL="0" indent="0">
              <a:buNone/>
            </a:pPr>
            <a:r>
              <a:rPr lang="ar-SA" dirty="0"/>
              <a:t>تحلیل العدید من المواد العضویة المتواجدة في البیئة لذلك تتواجد هذه الكائنات أینما</a:t>
            </a:r>
          </a:p>
          <a:p>
            <a:pPr marL="0" indent="0">
              <a:buNone/>
            </a:pPr>
            <a:r>
              <a:rPr lang="ar-SA" dirty="0"/>
              <a:t>تواجدت المادة العضویة الملائمة لنموها سواء في التربة أو المیاه أو على النباتات</a:t>
            </a:r>
          </a:p>
          <a:p>
            <a:pPr marL="0" indent="0">
              <a:buNone/>
            </a:pPr>
            <a:r>
              <a:rPr lang="ar-SA" dirty="0"/>
              <a:t>والحیوانات المیتة وغیرها، تستطیع الأحیاء المجهریة في البیئة النمو بصورة تعایشیة</a:t>
            </a:r>
          </a:p>
          <a:p>
            <a:pPr marL="0" indent="0">
              <a:buNone/>
            </a:pPr>
            <a:r>
              <a:rPr lang="ar-SA" dirty="0"/>
              <a:t>(</a:t>
            </a:r>
            <a:r>
              <a:rPr lang="en-US" dirty="0"/>
              <a:t>Symbiotic (</a:t>
            </a:r>
            <a:r>
              <a:rPr lang="ar-SA" dirty="0"/>
              <a:t>مع النباتات او الحیوانات وحتى مع كائنات مجهریة أخرى، أو تتواجد</a:t>
            </a:r>
          </a:p>
          <a:p>
            <a:pPr marL="0" indent="0">
              <a:buNone/>
            </a:pPr>
            <a:r>
              <a:rPr lang="ar-SA" dirty="0"/>
              <a:t>داخل النباتات (</a:t>
            </a:r>
            <a:r>
              <a:rPr lang="en-US" dirty="0" err="1"/>
              <a:t>Endophyte</a:t>
            </a:r>
            <a:r>
              <a:rPr lang="en-US" dirty="0"/>
              <a:t> (</a:t>
            </a:r>
            <a:r>
              <a:rPr lang="ar-SA" dirty="0"/>
              <a:t>او تتعایش مع جذور النباتات كالفطریات مكونة</a:t>
            </a:r>
          </a:p>
          <a:p>
            <a:pPr marL="0" indent="0">
              <a:buNone/>
            </a:pPr>
            <a:r>
              <a:rPr lang="ar-SA" dirty="0"/>
              <a:t>مایسمى بالفطر الجذر (</a:t>
            </a:r>
            <a:r>
              <a:rPr lang="en-US" dirty="0" err="1"/>
              <a:t>Mycorrhizae</a:t>
            </a:r>
            <a:r>
              <a:rPr lang="en-US" dirty="0"/>
              <a:t> ،(</a:t>
            </a:r>
            <a:r>
              <a:rPr lang="ar-SA" dirty="0"/>
              <a:t>أو تعیش مترممة (</a:t>
            </a:r>
            <a:r>
              <a:rPr lang="en-US" dirty="0"/>
              <a:t>Saprophyte(</a:t>
            </a:r>
            <a:r>
              <a:rPr lang="ar-SA" dirty="0"/>
              <a:t>على</a:t>
            </a:r>
          </a:p>
          <a:p>
            <a:pPr marL="0" indent="0">
              <a:buNone/>
            </a:pPr>
            <a:r>
              <a:rPr lang="ar-SA" dirty="0"/>
              <a:t>البقایا العضویة في البیئة، كذلك تستطیع الكائنات المجهریة التواجد في البیئة بصورة</a:t>
            </a:r>
          </a:p>
          <a:p>
            <a:pPr marL="0" indent="0">
              <a:buNone/>
            </a:pPr>
            <a:r>
              <a:rPr lang="ar-SA" dirty="0"/>
              <a:t>متطفلات على النباتات (</a:t>
            </a:r>
            <a:r>
              <a:rPr lang="en-US" dirty="0"/>
              <a:t>Parasite (</a:t>
            </a:r>
            <a:r>
              <a:rPr lang="ar-SA" dirty="0"/>
              <a:t>مسببة خسائر كبیرة كأمراض الأصداء والتفحم</a:t>
            </a:r>
          </a:p>
          <a:p>
            <a:pPr marL="0" indent="0">
              <a:buNone/>
            </a:pPr>
            <a:r>
              <a:rPr lang="ar-SA" dirty="0"/>
              <a:t>التي تسببها الفطریات على النباتات، وتكیف الأحیاء المجهریة لمختلف البیئات یأتي</a:t>
            </a:r>
          </a:p>
          <a:p>
            <a:pPr marL="0" indent="0">
              <a:buNone/>
            </a:pPr>
            <a:r>
              <a:rPr lang="ar-SA" dirty="0"/>
              <a:t>ایضا من مقدرتها على تغییر نمط معیشتها حسب الظروف البیئیة الموجودة.</a:t>
            </a:r>
          </a:p>
          <a:p>
            <a:r>
              <a:rPr lang="ar-SA" dirty="0"/>
              <a:t>2 -تستطیع الأحیاء المجهریة ان تتواجد وتعیش في مختلف البیئات المتطرفة فهي</a:t>
            </a:r>
          </a:p>
          <a:p>
            <a:pPr marL="0" indent="0">
              <a:buNone/>
            </a:pPr>
            <a:r>
              <a:rPr lang="ar-SA" dirty="0"/>
              <a:t>تمتلك المقدرة على النمو في البیئة الباردة مسببة فساد الأغذیة المحفوظة بصورة</a:t>
            </a:r>
          </a:p>
          <a:p>
            <a:pPr marL="0" indent="0">
              <a:buNone/>
            </a:pPr>
            <a:r>
              <a:rPr lang="ar-SA" dirty="0"/>
              <a:t>مبردة وكذلك تستطیع العیش في الینابیع الحارة وفي البیئات ذات المحتوى السكري</a:t>
            </a:r>
          </a:p>
          <a:p>
            <a:pPr marL="0" indent="0">
              <a:buNone/>
            </a:pPr>
            <a:r>
              <a:rPr lang="ar-SA" dirty="0"/>
              <a:t>والملحي العالي مسببة فساد الأغذیة المحفوظة.</a:t>
            </a:r>
          </a:p>
          <a:p>
            <a:r>
              <a:rPr lang="ar-SA" dirty="0"/>
              <a:t>3 -تتواجد الأحیاء المجهریة في البیئة الأرضیة أو في البیئة المائیة العذبة أو المالحة</a:t>
            </a:r>
          </a:p>
          <a:p>
            <a:r>
              <a:rPr lang="ar-SA" dirty="0"/>
              <a:t>وفي الهواء وعموماً فأینما تواجدت المادة العضویة والحرارة الملامة والرطوبة تواجد</a:t>
            </a:r>
          </a:p>
          <a:p>
            <a:r>
              <a:rPr lang="ar-SA" dirty="0"/>
              <a:t>الكائن المجهري.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838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الاحیاء المجھریة المتواجدة في البیئة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183880" cy="4194048"/>
          </a:xfrm>
        </p:spPr>
        <p:txBody>
          <a:bodyPr>
            <a:normAutofit fontScale="47500" lnSpcReduction="20000"/>
          </a:bodyPr>
          <a:lstStyle/>
          <a:p>
            <a:r>
              <a:rPr lang="ar-SA" dirty="0"/>
              <a:t>تشمل المجامیع الرئیسیة للأحیاء المجھریة ما یلي:ـ</a:t>
            </a:r>
          </a:p>
          <a:p>
            <a:r>
              <a:rPr lang="ar-SA" dirty="0"/>
              <a:t>البكتریا الحقیقیة </a:t>
            </a:r>
            <a:r>
              <a:rPr lang="en-US" dirty="0"/>
              <a:t>Eubacteria:</a:t>
            </a:r>
          </a:p>
          <a:p>
            <a:r>
              <a:rPr lang="en-US" dirty="0"/>
              <a:t> ـ </a:t>
            </a:r>
            <a:r>
              <a:rPr lang="ar-SA" dirty="0"/>
              <a:t>تعتبر الأقل تعقیدا من حیث التركیب الخلوي ولكنھا</a:t>
            </a:r>
          </a:p>
          <a:p>
            <a:r>
              <a:rPr lang="ar-SA" dirty="0"/>
              <a:t>الاكثر تنوعا وتكیفا لمختلف الظروف البیئیة والتفاعلات الایضیة وھي الأكثر من حیث العدد</a:t>
            </a:r>
          </a:p>
          <a:p>
            <a:r>
              <a:rPr lang="ar-SA" dirty="0"/>
              <a:t>في البیئة وعدد كبیر منھا لا یمكن زراعتھ مختبریا وتتمیز بسرعة التكاثر بدائیة النواة وھذه</a:t>
            </a:r>
          </a:p>
          <a:p>
            <a:r>
              <a:rPr lang="ar-SA" dirty="0"/>
              <a:t>البساطة في التركیب یمكنھا من التكیف السریع لمختلف ظروف البیئة، تملك البكتریا جدارا</a:t>
            </a:r>
          </a:p>
          <a:p>
            <a:r>
              <a:rPr lang="ar-SA" dirty="0"/>
              <a:t>خلویا یتكون من مادة (</a:t>
            </a:r>
            <a:r>
              <a:rPr lang="en-US" dirty="0"/>
              <a:t>Peptidoglycan ( </a:t>
            </a:r>
            <a:r>
              <a:rPr lang="ar-SA" dirty="0"/>
              <a:t>یحیط بالغشاء السایتوبلازمي ووظیفتھ الأساسیة</a:t>
            </a:r>
          </a:p>
          <a:p>
            <a:r>
              <a:rPr lang="ar-SA" dirty="0"/>
              <a:t>أعطاء الشكل الأساسي للخلیة والذي یتراوح من العصوي {</a:t>
            </a:r>
            <a:r>
              <a:rPr lang="en-US" dirty="0"/>
              <a:t>Bacilli {</a:t>
            </a:r>
            <a:r>
              <a:rPr lang="ar-SA" dirty="0"/>
              <a:t>والكروي (</a:t>
            </a:r>
            <a:r>
              <a:rPr lang="en-US" dirty="0" err="1"/>
              <a:t>Cocci</a:t>
            </a:r>
            <a:r>
              <a:rPr lang="en-US" dirty="0"/>
              <a:t> (</a:t>
            </a:r>
          </a:p>
          <a:p>
            <a:r>
              <a:rPr lang="ar-SA" dirty="0"/>
              <a:t>والملتوي { </a:t>
            </a:r>
            <a:r>
              <a:rPr lang="en-US" dirty="0" err="1"/>
              <a:t>Spirillum</a:t>
            </a:r>
            <a:r>
              <a:rPr lang="en-US" dirty="0"/>
              <a:t> {</a:t>
            </a:r>
            <a:r>
              <a:rPr lang="ar-SA" dirty="0"/>
              <a:t>وتكون خلایا مفردة أو في سلاسل وبأشكال مختلفة ، السطح الخارجي</a:t>
            </a:r>
          </a:p>
          <a:p>
            <a:r>
              <a:rPr lang="ar-SA" dirty="0"/>
              <a:t>للعدید من أنواع البكتریا یمتلك زوائد تساعدھا على الحركة أو الالتصاق بالسطوح ومنھا السوط</a:t>
            </a:r>
          </a:p>
          <a:p>
            <a:r>
              <a:rPr lang="en-US" dirty="0"/>
              <a:t>Flagellum </a:t>
            </a:r>
            <a:r>
              <a:rPr lang="ar-SA" dirty="0"/>
              <a:t>ویساعدھا على الحركة باتجاه الغذاء </a:t>
            </a:r>
            <a:r>
              <a:rPr lang="en-US" dirty="0" err="1"/>
              <a:t>chemotaxis</a:t>
            </a:r>
            <a:r>
              <a:rPr lang="en-US" dirty="0"/>
              <a:t> Positive </a:t>
            </a:r>
            <a:r>
              <a:rPr lang="ar-SA" dirty="0"/>
              <a:t>وبعیدا عن المواد</a:t>
            </a:r>
          </a:p>
          <a:p>
            <a:r>
              <a:rPr lang="ar-SA" dirty="0"/>
              <a:t>الضارة </a:t>
            </a:r>
            <a:r>
              <a:rPr lang="en-US" dirty="0" err="1"/>
              <a:t>chemotaxis</a:t>
            </a:r>
            <a:r>
              <a:rPr lang="en-US" dirty="0"/>
              <a:t> Negative </a:t>
            </a:r>
            <a:r>
              <a:rPr lang="ar-SA" dirty="0"/>
              <a:t>و </a:t>
            </a:r>
            <a:r>
              <a:rPr lang="en-US" dirty="0"/>
              <a:t>Fimbriae </a:t>
            </a:r>
            <a:r>
              <a:rPr lang="ar-SA" dirty="0"/>
              <a:t>وھي زوائد متعددة وقصیرة على السطح</a:t>
            </a:r>
          </a:p>
          <a:p>
            <a:r>
              <a:rPr lang="ar-SA" dirty="0"/>
              <a:t>وھي تساعد الخلیة للالتصاق على السطوح وبذلك تساعدھا على بدایة التكاثر او أحداث</a:t>
            </a:r>
          </a:p>
          <a:p>
            <a:r>
              <a:rPr lang="ar-SA" dirty="0"/>
              <a:t>المرض، </a:t>
            </a:r>
            <a:r>
              <a:rPr lang="en-US" dirty="0"/>
              <a:t>Pilli </a:t>
            </a:r>
            <a:r>
              <a:rPr lang="ar-SA" dirty="0"/>
              <a:t>وھي زوائد على السطح الخارجي اقل في العدد من التي قبلھا ولكنھا أطول</a:t>
            </a:r>
          </a:p>
          <a:p>
            <a:r>
              <a:rPr lang="ar-SA" dirty="0"/>
              <a:t>وتتواجد في البكتریا السالبة لصبغة كرام وتساعد في الاقتران الخلوي.</a:t>
            </a:r>
          </a:p>
          <a:p>
            <a:r>
              <a:rPr lang="ar-SA" dirty="0"/>
              <a:t>وتقسم البكتریا حسب تقبل جدارھا لصبغة كرام الى قسمین أساسین ھما:-</a:t>
            </a:r>
          </a:p>
          <a:p>
            <a:r>
              <a:rPr lang="ar-SA" dirty="0"/>
              <a:t> </a:t>
            </a:r>
            <a:r>
              <a:rPr lang="en-US" dirty="0"/>
              <a:t>Gram positive bacteria -1</a:t>
            </a:r>
          </a:p>
          <a:p>
            <a:r>
              <a:rPr lang="en-US" dirty="0"/>
              <a:t> Gram negative bacteria -2</a:t>
            </a:r>
          </a:p>
          <a:p>
            <a:r>
              <a:rPr lang="en-US" dirty="0"/>
              <a:t>Vibrio </a:t>
            </a:r>
            <a:r>
              <a:rPr lang="ar-SA" dirty="0"/>
              <a:t>و </a:t>
            </a:r>
            <a:r>
              <a:rPr lang="en-US" dirty="0"/>
              <a:t>Pseudomonas ،Bacillus </a:t>
            </a:r>
            <a:r>
              <a:rPr lang="ar-SA" dirty="0"/>
              <a:t>مث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96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fugi</a:t>
            </a:r>
            <a:r>
              <a:rPr lang="ar-SA" dirty="0"/>
              <a:t>القطريات</a:t>
            </a:r>
            <a:endParaRPr lang="en-US" dirty="0"/>
          </a:p>
          <a:p>
            <a:r>
              <a:rPr lang="ar-SA" dirty="0"/>
              <a:t>تعتبر الفطریات من اكبر الكائنات المجهریة المتواجدة في البیئة من حیث الكتلة الحیویة،</a:t>
            </a:r>
          </a:p>
          <a:p>
            <a:r>
              <a:rPr lang="ar-SA" dirty="0"/>
              <a:t>وعموماً فان 7 %فقط من هذه الكائنات تم تشخیصه ومعرفته لحد الآن، وهي كائنات حقیقیة</a:t>
            </a:r>
          </a:p>
          <a:p>
            <a:r>
              <a:rPr lang="ar-SA" dirty="0"/>
              <a:t>النواة ذات جدار خلوي معقد یتكون أساسا من الكایتین، ولكن بعض الأنواع تحتوي على</a:t>
            </a:r>
          </a:p>
          <a:p>
            <a:r>
              <a:rPr lang="ar-SA" dirty="0"/>
              <a:t>السیلیلوز في جدارها وتتكاثر جنسیاً ولا جنسیاً .</a:t>
            </a:r>
          </a:p>
          <a:p>
            <a:r>
              <a:rPr lang="ar-SA" dirty="0"/>
              <a:t>وتستطیع هذه الكائنات التكیف لمختلف ظروف البیئة التي تتواجد فیها، وبعضها مفید</a:t>
            </a:r>
          </a:p>
          <a:p>
            <a:r>
              <a:rPr lang="ar-SA" dirty="0"/>
              <a:t>للإنسان وبعضها ضار ویسبب خسائر اقتصادیة كبیرة من حیث الأمراض النباتیة التي تسببها</a:t>
            </a:r>
          </a:p>
          <a:p>
            <a:r>
              <a:rPr lang="ar-SA" dirty="0"/>
              <a:t>وبعضها یتواجد بصورة تعایشیة في البیئة أو بصورة مترممة على المواد العضویة المختلفة</a:t>
            </a:r>
          </a:p>
          <a:p>
            <a:r>
              <a:rPr lang="ar-SA" dirty="0"/>
              <a:t>وتستطیع هذه الكائنات إنتاج العدید من المواد الایضیة الثانویة </a:t>
            </a:r>
            <a:r>
              <a:rPr lang="en-US" dirty="0"/>
              <a:t>metabolites secondary</a:t>
            </a:r>
          </a:p>
          <a:p>
            <a:r>
              <a:rPr lang="ar-SA" dirty="0"/>
              <a:t>وهذه المواد تستخدم في الوقت الحاضر بكثرة في المجالات الطبیة والصناعیة المختلفة، فمثلاً</a:t>
            </a:r>
          </a:p>
          <a:p>
            <a:r>
              <a:rPr lang="ar-SA" dirty="0"/>
              <a:t>المضاد الحیوي البنسلین ینتج من قبل الفطر </a:t>
            </a:r>
            <a:r>
              <a:rPr lang="en-US" dirty="0" err="1"/>
              <a:t>Penicillium</a:t>
            </a:r>
            <a:r>
              <a:rPr lang="en-US" dirty="0"/>
              <a:t> ، </a:t>
            </a:r>
            <a:r>
              <a:rPr lang="ar-SA" dirty="0"/>
              <a:t>كما ان لهذه الكائنات القابلیة على</a:t>
            </a:r>
          </a:p>
          <a:p>
            <a:r>
              <a:rPr lang="ar-SA" dirty="0"/>
              <a:t>إفراز الإنزیمات إلى خارج الخلایا </a:t>
            </a:r>
            <a:r>
              <a:rPr lang="en-US" dirty="0" err="1"/>
              <a:t>Exoenzymes</a:t>
            </a:r>
            <a:r>
              <a:rPr lang="en-US" dirty="0"/>
              <a:t> </a:t>
            </a:r>
            <a:r>
              <a:rPr lang="ar-SA" dirty="0"/>
              <a:t>وتستخدمها لتكسیر المركبات العضویة</a:t>
            </a:r>
          </a:p>
          <a:p>
            <a:r>
              <a:rPr lang="ar-SA" dirty="0"/>
              <a:t>والاستفادة منها للنمو وبهذا فهي تعتبر مهمة جداً في تحلیل النباتات المیتة والحیوانات والحشرات</a:t>
            </a:r>
          </a:p>
          <a:p>
            <a:r>
              <a:rPr lang="ar-SA" dirty="0"/>
              <a:t>خاصة وإ نها تمتلك القابلیة لتحلیل السیلیلوز والكایتین ، ولها أهمیة كبیرة في تحلیل العدید من</a:t>
            </a:r>
          </a:p>
          <a:p>
            <a:r>
              <a:rPr lang="ar-SA" dirty="0"/>
              <a:t>الملوثات المهمة الموجودة في البیئة مثل المركبات الاروماتیة والمبیدات والمنظفات وغیرها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92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ar-SA" dirty="0"/>
              <a:t>یمكن تقسیم هذه الكائنات بصورة عامة إلى ثلاثة مجامیع بالاعتماد على طبیعة تركیب الخلایا</a:t>
            </a:r>
          </a:p>
          <a:p>
            <a:r>
              <a:rPr lang="ar-SA" dirty="0"/>
              <a:t>التي تكون جسمها الى: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1-</a:t>
            </a:r>
            <a:r>
              <a:rPr lang="ar-SA" dirty="0"/>
              <a:t> -الفطریات الخیطیة </a:t>
            </a:r>
            <a:r>
              <a:rPr lang="en-US" dirty="0"/>
              <a:t>fungi filamentous 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ar-SA" dirty="0"/>
              <a:t>مثل الفطریات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 </a:t>
            </a:r>
            <a:r>
              <a:rPr lang="en-US" dirty="0" err="1"/>
              <a:t>Aspergillus،Rhizopous</a:t>
            </a:r>
            <a:r>
              <a:rPr lang="en-US" dirty="0"/>
              <a:t> </a:t>
            </a:r>
            <a:r>
              <a:rPr lang="ar-SA" dirty="0"/>
              <a:t>و </a:t>
            </a:r>
            <a:r>
              <a:rPr lang="en-US" dirty="0" err="1"/>
              <a:t>Alternaria</a:t>
            </a:r>
            <a:r>
              <a:rPr lang="en-US" dirty="0"/>
              <a:t> </a:t>
            </a:r>
            <a:r>
              <a:rPr lang="ar-SA" dirty="0"/>
              <a:t>وغیرها، هذه الفطریات تقسم إلى عدة مجامیع وتتمیز بتكوینها </a:t>
            </a:r>
          </a:p>
          <a:p>
            <a:r>
              <a:rPr lang="ar-SA" dirty="0"/>
              <a:t>للخیوط الفطریة </a:t>
            </a:r>
            <a:r>
              <a:rPr lang="en-US" dirty="0"/>
              <a:t>hypha ، </a:t>
            </a:r>
            <a:r>
              <a:rPr lang="ar-SA" dirty="0"/>
              <a:t>والتي تنمو بشكل خیوط متشابكة لتكون الغزل الفطري</a:t>
            </a:r>
          </a:p>
          <a:p>
            <a:r>
              <a:rPr lang="en-US" dirty="0"/>
              <a:t>mycelium </a:t>
            </a:r>
            <a:r>
              <a:rPr lang="ar-SA" dirty="0"/>
              <a:t>وهذه الخیوط مسؤولة عن حمل الوحدات التكاثریة للفطریات.</a:t>
            </a:r>
          </a:p>
          <a:p>
            <a:r>
              <a:rPr lang="ar-SA" dirty="0"/>
              <a:t>2 -</a:t>
            </a:r>
            <a:r>
              <a:rPr lang="en-US" dirty="0"/>
              <a:t>Mushrooms : </a:t>
            </a:r>
          </a:p>
          <a:p>
            <a:r>
              <a:rPr lang="ar-SA" dirty="0"/>
              <a:t>هذه الفطریات تكون أجسام ثمریة كبیرة وظاهرة للعین المجردة،</a:t>
            </a:r>
          </a:p>
          <a:p>
            <a:r>
              <a:rPr lang="ar-SA" dirty="0"/>
              <a:t>وهذه الأجسام تتكون من تجمع الخیوط الفطریة مع بعضها ، وهذه المجموعة من الفطریات</a:t>
            </a:r>
          </a:p>
          <a:p>
            <a:r>
              <a:rPr lang="ar-SA" dirty="0"/>
              <a:t>مع المجموعة الأولى تعتبران من الكائنات المحللة المهمة للمواد العضویة في البیئة.</a:t>
            </a:r>
          </a:p>
          <a:p>
            <a:r>
              <a:rPr lang="ar-SA" dirty="0"/>
              <a:t>3 -الخمائر </a:t>
            </a:r>
            <a:r>
              <a:rPr lang="en-US" dirty="0"/>
              <a:t>Yeasts : </a:t>
            </a:r>
          </a:p>
          <a:p>
            <a:pPr marL="0" indent="0">
              <a:buNone/>
            </a:pPr>
            <a:r>
              <a:rPr lang="ar-SA" dirty="0"/>
              <a:t>هذه الفطریات تكون وحیدة الخلیة ومن أمثلتها </a:t>
            </a:r>
            <a:r>
              <a:rPr lang="en-US" dirty="0"/>
              <a:t>Candida </a:t>
            </a:r>
            <a:r>
              <a:rPr lang="ar-SA" dirty="0"/>
              <a:t>و</a:t>
            </a:r>
          </a:p>
          <a:p>
            <a:r>
              <a:rPr lang="en-US" dirty="0"/>
              <a:t>saccharomyces ، </a:t>
            </a:r>
            <a:r>
              <a:rPr lang="ar-SA" dirty="0"/>
              <a:t>هذه الكائنات تلعب دوراً مهماً في العملیات الصناعیة مثل انتاج</a:t>
            </a:r>
          </a:p>
          <a:p>
            <a:r>
              <a:rPr lang="ar-SA" dirty="0"/>
              <a:t>الكحولات والغذاء كما انها مهمة من حیث الأمراض التي تسببها.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029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http://sci.uobasrah.edu.iq/images/Ecology/%D9%85%D8%AD%D8%A7%D8%B6%D8%B1%D8%A9_1.pdf</a:t>
            </a:r>
          </a:p>
        </p:txBody>
      </p:sp>
    </p:spTree>
    <p:extLst>
      <p:ext uri="{BB962C8B-B14F-4D97-AF65-F5344CB8AC3E}">
        <p14:creationId xmlns:p14="http://schemas.microsoft.com/office/powerpoint/2010/main" val="4174368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</TotalTime>
  <Words>1269</Words>
  <Application>Microsoft Office PowerPoint</Application>
  <PresentationFormat>On-screen Show (4:3)</PresentationFormat>
  <Paragraphs>123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Verdana</vt:lpstr>
      <vt:lpstr>Wingdings 2</vt:lpstr>
      <vt:lpstr>Aspect</vt:lpstr>
      <vt:lpstr>340حدق  بيئه الاحياء الدقيقه والتلوث</vt:lpstr>
      <vt:lpstr>PowerPoint Presentation</vt:lpstr>
      <vt:lpstr>Microbial ecology</vt:lpstr>
      <vt:lpstr>PowerPoint Presentation</vt:lpstr>
      <vt:lpstr>PowerPoint Presentation</vt:lpstr>
      <vt:lpstr>PowerPoint Presentation</vt:lpstr>
      <vt:lpstr>الاحیاء المجھریة المتواجدة في البیئة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340حدق  بيئه الاحياء الدقيقه والتلوث</dc:title>
  <dc:creator>LENOVO</dc:creator>
  <cp:lastModifiedBy>Omar Saud</cp:lastModifiedBy>
  <cp:revision>7</cp:revision>
  <dcterms:created xsi:type="dcterms:W3CDTF">2006-08-16T00:00:00Z</dcterms:created>
  <dcterms:modified xsi:type="dcterms:W3CDTF">2024-01-20T19:11:33Z</dcterms:modified>
</cp:coreProperties>
</file>