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75" r:id="rId1"/>
  </p:sldMasterIdLst>
  <p:notesMasterIdLst>
    <p:notesMasterId r:id="rId38"/>
  </p:notesMasterIdLst>
  <p:sldIdLst>
    <p:sldId id="257" r:id="rId2"/>
    <p:sldId id="288" r:id="rId3"/>
    <p:sldId id="289" r:id="rId4"/>
    <p:sldId id="258" r:id="rId5"/>
    <p:sldId id="259" r:id="rId6"/>
    <p:sldId id="260" r:id="rId7"/>
    <p:sldId id="261" r:id="rId8"/>
    <p:sldId id="292" r:id="rId9"/>
    <p:sldId id="262" r:id="rId10"/>
    <p:sldId id="263" r:id="rId11"/>
    <p:sldId id="267" r:id="rId12"/>
    <p:sldId id="264" r:id="rId13"/>
    <p:sldId id="265" r:id="rId14"/>
    <p:sldId id="266" r:id="rId15"/>
    <p:sldId id="268" r:id="rId16"/>
    <p:sldId id="269" r:id="rId17"/>
    <p:sldId id="270" r:id="rId18"/>
    <p:sldId id="271" r:id="rId19"/>
    <p:sldId id="272" r:id="rId20"/>
    <p:sldId id="273" r:id="rId21"/>
    <p:sldId id="295" r:id="rId22"/>
    <p:sldId id="275" r:id="rId23"/>
    <p:sldId id="276" r:id="rId24"/>
    <p:sldId id="294" r:id="rId25"/>
    <p:sldId id="290" r:id="rId26"/>
    <p:sldId id="278" r:id="rId27"/>
    <p:sldId id="279" r:id="rId28"/>
    <p:sldId id="280" r:id="rId29"/>
    <p:sldId id="293" r:id="rId30"/>
    <p:sldId id="281" r:id="rId31"/>
    <p:sldId id="282" r:id="rId32"/>
    <p:sldId id="283" r:id="rId33"/>
    <p:sldId id="284" r:id="rId34"/>
    <p:sldId id="285" r:id="rId35"/>
    <p:sldId id="286" r:id="rId36"/>
    <p:sldId id="287" r:id="rId3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C3BE7-ABA3-450B-A388-0079FB91C8D9}" v="281" dt="2026-08-29T23:50:33.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ullah Mohd Aleidan" userId="35d602b3-b048-4b27-b503-f941ebb3211d" providerId="ADAL" clId="{5DD0420A-11C6-4627-BAE0-14398F43A51B}"/>
    <pc:docChg chg="modSld">
      <pc:chgData name="Abdullah Mohd Aleidan" userId="35d602b3-b048-4b27-b503-f941ebb3211d" providerId="ADAL" clId="{5DD0420A-11C6-4627-BAE0-14398F43A51B}" dt="2026-08-29T23:50:33.410" v="279" actId="20577"/>
      <pc:docMkLst>
        <pc:docMk/>
      </pc:docMkLst>
      <pc:sldChg chg="modSp">
        <pc:chgData name="Abdullah Mohd Aleidan" userId="35d602b3-b048-4b27-b503-f941ebb3211d" providerId="ADAL" clId="{5DD0420A-11C6-4627-BAE0-14398F43A51B}" dt="2026-08-29T21:24:29.005" v="54" actId="20577"/>
        <pc:sldMkLst>
          <pc:docMk/>
          <pc:sldMk cId="2337545131" sldId="257"/>
        </pc:sldMkLst>
        <pc:spChg chg="mod">
          <ac:chgData name="Abdullah Mohd Aleidan" userId="35d602b3-b048-4b27-b503-f941ebb3211d" providerId="ADAL" clId="{5DD0420A-11C6-4627-BAE0-14398F43A51B}" dt="2026-08-29T21:24:29.005" v="54" actId="20577"/>
          <ac:spMkLst>
            <pc:docMk/>
            <pc:sldMk cId="2337545131" sldId="257"/>
            <ac:spMk id="2051" creationId="{00000000-0000-0000-0000-000000000000}"/>
          </ac:spMkLst>
        </pc:spChg>
      </pc:sldChg>
      <pc:sldChg chg="modSp">
        <pc:chgData name="Abdullah Mohd Aleidan" userId="35d602b3-b048-4b27-b503-f941ebb3211d" providerId="ADAL" clId="{5DD0420A-11C6-4627-BAE0-14398F43A51B}" dt="2026-08-29T21:25:51.007" v="134" actId="20577"/>
        <pc:sldMkLst>
          <pc:docMk/>
          <pc:sldMk cId="4151171287" sldId="258"/>
        </pc:sldMkLst>
        <pc:spChg chg="mod">
          <ac:chgData name="Abdullah Mohd Aleidan" userId="35d602b3-b048-4b27-b503-f941ebb3211d" providerId="ADAL" clId="{5DD0420A-11C6-4627-BAE0-14398F43A51B}" dt="2026-08-29T21:25:51.007" v="134" actId="20577"/>
          <ac:spMkLst>
            <pc:docMk/>
            <pc:sldMk cId="4151171287" sldId="258"/>
            <ac:spMk id="3075" creationId="{00000000-0000-0000-0000-000000000000}"/>
          </ac:spMkLst>
        </pc:spChg>
      </pc:sldChg>
      <pc:sldChg chg="addSp modSp mod">
        <pc:chgData name="Abdullah Mohd Aleidan" userId="35d602b3-b048-4b27-b503-f941ebb3211d" providerId="ADAL" clId="{5DD0420A-11C6-4627-BAE0-14398F43A51B}" dt="2026-08-29T21:32:40.463" v="250" actId="1076"/>
        <pc:sldMkLst>
          <pc:docMk/>
          <pc:sldMk cId="3366371926" sldId="259"/>
        </pc:sldMkLst>
        <pc:spChg chg="mod">
          <ac:chgData name="Abdullah Mohd Aleidan" userId="35d602b3-b048-4b27-b503-f941ebb3211d" providerId="ADAL" clId="{5DD0420A-11C6-4627-BAE0-14398F43A51B}" dt="2026-08-29T21:32:21.738" v="246" actId="20577"/>
          <ac:spMkLst>
            <pc:docMk/>
            <pc:sldMk cId="3366371926" sldId="259"/>
            <ac:spMk id="4099" creationId="{00000000-0000-0000-0000-000000000000}"/>
          </ac:spMkLst>
        </pc:spChg>
        <pc:picChg chg="add mod">
          <ac:chgData name="Abdullah Mohd Aleidan" userId="35d602b3-b048-4b27-b503-f941ebb3211d" providerId="ADAL" clId="{5DD0420A-11C6-4627-BAE0-14398F43A51B}" dt="2026-08-29T21:32:40.463" v="250" actId="1076"/>
          <ac:picMkLst>
            <pc:docMk/>
            <pc:sldMk cId="3366371926" sldId="259"/>
            <ac:picMk id="4" creationId="{738052F9-79C6-67A4-15D1-8350A4D3B1C4}"/>
          </ac:picMkLst>
        </pc:picChg>
      </pc:sldChg>
      <pc:sldChg chg="modSp">
        <pc:chgData name="Abdullah Mohd Aleidan" userId="35d602b3-b048-4b27-b503-f941ebb3211d" providerId="ADAL" clId="{5DD0420A-11C6-4627-BAE0-14398F43A51B}" dt="2026-08-29T21:35:09.260" v="268" actId="20577"/>
        <pc:sldMkLst>
          <pc:docMk/>
          <pc:sldMk cId="2720379816" sldId="262"/>
        </pc:sldMkLst>
        <pc:spChg chg="mod">
          <ac:chgData name="Abdullah Mohd Aleidan" userId="35d602b3-b048-4b27-b503-f941ebb3211d" providerId="ADAL" clId="{5DD0420A-11C6-4627-BAE0-14398F43A51B}" dt="2026-08-29T21:35:09.260" v="268" actId="20577"/>
          <ac:spMkLst>
            <pc:docMk/>
            <pc:sldMk cId="2720379816" sldId="262"/>
            <ac:spMk id="6147" creationId="{00000000-0000-0000-0000-000000000000}"/>
          </ac:spMkLst>
        </pc:spChg>
      </pc:sldChg>
      <pc:sldChg chg="modSp">
        <pc:chgData name="Abdullah Mohd Aleidan" userId="35d602b3-b048-4b27-b503-f941ebb3211d" providerId="ADAL" clId="{5DD0420A-11C6-4627-BAE0-14398F43A51B}" dt="2026-08-29T23:37:25.024" v="269" actId="20577"/>
        <pc:sldMkLst>
          <pc:docMk/>
          <pc:sldMk cId="425981645" sldId="267"/>
        </pc:sldMkLst>
        <pc:spChg chg="mod">
          <ac:chgData name="Abdullah Mohd Aleidan" userId="35d602b3-b048-4b27-b503-f941ebb3211d" providerId="ADAL" clId="{5DD0420A-11C6-4627-BAE0-14398F43A51B}" dt="2026-08-29T23:37:25.024" v="269" actId="20577"/>
          <ac:spMkLst>
            <pc:docMk/>
            <pc:sldMk cId="425981645" sldId="267"/>
            <ac:spMk id="9219" creationId="{00000000-0000-0000-0000-000000000000}"/>
          </ac:spMkLst>
        </pc:spChg>
      </pc:sldChg>
      <pc:sldChg chg="modSp">
        <pc:chgData name="Abdullah Mohd Aleidan" userId="35d602b3-b048-4b27-b503-f941ebb3211d" providerId="ADAL" clId="{5DD0420A-11C6-4627-BAE0-14398F43A51B}" dt="2026-08-29T23:50:33.410" v="279" actId="20577"/>
        <pc:sldMkLst>
          <pc:docMk/>
          <pc:sldMk cId="3096885216" sldId="269"/>
        </pc:sldMkLst>
        <pc:spChg chg="mod">
          <ac:chgData name="Abdullah Mohd Aleidan" userId="35d602b3-b048-4b27-b503-f941ebb3211d" providerId="ADAL" clId="{5DD0420A-11C6-4627-BAE0-14398F43A51B}" dt="2026-08-29T23:50:33.410" v="279" actId="20577"/>
          <ac:spMkLst>
            <pc:docMk/>
            <pc:sldMk cId="3096885216" sldId="269"/>
            <ac:spMk id="1126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ED9B601-F101-4E35-85DF-98B3F2CB7183}" type="datetimeFigureOut">
              <a:rPr lang="ar-SA" smtClean="0"/>
              <a:t>17/03/1448</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ED808BF-1A43-4D4E-9C44-3C66314C7C24}" type="slidenum">
              <a:rPr lang="ar-SA" smtClean="0"/>
              <a:t>‹#›</a:t>
            </a:fld>
            <a:endParaRPr lang="ar-SA"/>
          </a:p>
        </p:txBody>
      </p:sp>
    </p:spTree>
    <p:extLst>
      <p:ext uri="{BB962C8B-B14F-4D97-AF65-F5344CB8AC3E}">
        <p14:creationId xmlns:p14="http://schemas.microsoft.com/office/powerpoint/2010/main" val="14837817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A068F8C-57F9-4763-A0AF-1668751B8DE6}" type="slidenum">
              <a:rPr lang="en-US">
                <a:solidFill>
                  <a:srgbClr val="000000"/>
                </a:solidFill>
              </a:rPr>
              <a:pPr/>
              <a:t>1</a:t>
            </a:fld>
            <a:endParaRPr lang="en-US">
              <a:solidFill>
                <a:srgbClr val="000000"/>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4284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04B4328-E43A-45E4-818F-80CC7A0EDBC2}" type="slidenum">
              <a:rPr lang="en-US">
                <a:solidFill>
                  <a:srgbClr val="000000"/>
                </a:solidFill>
              </a:rPr>
              <a:pPr/>
              <a:t>4</a:t>
            </a:fld>
            <a:endParaRPr lang="en-US">
              <a:solidFill>
                <a:srgbClr val="000000"/>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9059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23E19B7-6881-431F-834E-C056A553802A}" type="slidenum">
              <a:rPr lang="en-US">
                <a:solidFill>
                  <a:srgbClr val="000000"/>
                </a:solidFill>
              </a:rPr>
              <a:pPr/>
              <a:t>5</a:t>
            </a:fld>
            <a:endParaRPr 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43535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B8ADA6E1-2EB7-45D4-84DF-94E5DA05EAB0}" type="slidenum">
              <a:rPr lang="en-US">
                <a:solidFill>
                  <a:srgbClr val="000000"/>
                </a:solidFill>
              </a:rPr>
              <a:pPr/>
              <a:t>6</a:t>
            </a:fld>
            <a:endParaRPr lang="en-US">
              <a:solidFill>
                <a:srgbClr val="000000"/>
              </a:solidFill>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4868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46BFE9B-1EBA-4B1C-BD2F-B03975F7DF13}" type="slidenum">
              <a:rPr lang="en-US">
                <a:solidFill>
                  <a:srgbClr val="000000"/>
                </a:solidFill>
              </a:rPr>
              <a:pPr/>
              <a:t>7</a:t>
            </a:fld>
            <a:endParaRPr lang="en-US">
              <a:solidFill>
                <a:srgbClr val="000000"/>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9054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463CEC0-23D9-4D24-8716-34ABEE10BBA8}" type="slidenum">
              <a:rPr lang="en-US">
                <a:solidFill>
                  <a:srgbClr val="000000"/>
                </a:solidFill>
              </a:rPr>
              <a:pPr/>
              <a:t>9</a:t>
            </a:fld>
            <a:endParaRPr lang="en-US">
              <a:solidFill>
                <a:srgbClr val="000000"/>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91286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7F5F812-34CB-4651-AD77-0B2DD2578812}" type="slidenum">
              <a:rPr lang="en-US">
                <a:solidFill>
                  <a:srgbClr val="000000"/>
                </a:solidFill>
              </a:rPr>
              <a:pPr/>
              <a:t>10</a:t>
            </a:fld>
            <a:endParaRPr lang="en-US">
              <a:solidFill>
                <a:srgbClr val="000000"/>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9088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DA29D5D-3671-4286-9982-EE6289A5CF93}" type="slidenum">
              <a:rPr lang="en-US">
                <a:solidFill>
                  <a:srgbClr val="000000"/>
                </a:solidFill>
              </a:rPr>
              <a:pPr/>
              <a:t>11</a:t>
            </a:fld>
            <a:endParaRPr lang="en-US">
              <a:solidFill>
                <a:srgbClr val="000000"/>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92506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EE1B6C40-6971-4DF3-99AB-47D18F0F7591}" type="slidenum">
              <a:rPr lang="en-US">
                <a:solidFill>
                  <a:srgbClr val="000000"/>
                </a:solidFill>
              </a:rPr>
              <a:pPr/>
              <a:t>12</a:t>
            </a:fld>
            <a:endParaRPr lang="en-US">
              <a:solidFill>
                <a:srgbClr val="000000"/>
              </a:solidFill>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65668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EE71F95A-2039-405B-8255-51EF189FFC46}" type="slidenum">
              <a:rPr lang="en-US">
                <a:solidFill>
                  <a:srgbClr val="000000"/>
                </a:solidFill>
              </a:rPr>
              <a:pPr/>
              <a:t>13</a:t>
            </a:fld>
            <a:endParaRPr lang="en-US">
              <a:solidFill>
                <a:srgbClr val="000000"/>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11787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BC555660-7234-4A27-A48A-51693A7574E6}" type="slidenum">
              <a:rPr lang="en-US">
                <a:solidFill>
                  <a:srgbClr val="000000"/>
                </a:solidFill>
              </a:rPr>
              <a:pPr/>
              <a:t>14</a:t>
            </a:fld>
            <a:endParaRPr lang="en-US">
              <a:solidFill>
                <a:srgbClr val="000000"/>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1830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D53CAB5-9406-4A7D-9029-4C008F22B567}" type="slidenum">
              <a:rPr lang="en-US">
                <a:solidFill>
                  <a:srgbClr val="000000"/>
                </a:solidFill>
              </a:rPr>
              <a:pPr/>
              <a:t>15</a:t>
            </a:fld>
            <a:endParaRPr lang="en-US">
              <a:solidFill>
                <a:srgbClr val="000000"/>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28818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F6CB2BB1-B642-49E6-A0E3-197716A70D66}" type="slidenum">
              <a:rPr lang="en-US">
                <a:solidFill>
                  <a:srgbClr val="000000"/>
                </a:solidFill>
              </a:rPr>
              <a:pPr/>
              <a:t>16</a:t>
            </a:fld>
            <a:endParaRPr lang="en-US">
              <a:solidFill>
                <a:srgbClr val="000000"/>
              </a:solidFill>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332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79E99DC-9878-4BA3-BE98-692834C2F71B}" type="slidenum">
              <a:rPr lang="en-US">
                <a:solidFill>
                  <a:srgbClr val="000000"/>
                </a:solidFill>
              </a:rPr>
              <a:pPr/>
              <a:t>17</a:t>
            </a:fld>
            <a:endParaRPr lang="en-US">
              <a:solidFill>
                <a:srgbClr val="000000"/>
              </a:solidFill>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96845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24A28F87-4A93-44CA-9F6D-28185170326A}" type="slidenum">
              <a:rPr lang="en-US">
                <a:solidFill>
                  <a:srgbClr val="000000"/>
                </a:solidFill>
              </a:rPr>
              <a:pPr/>
              <a:t>18</a:t>
            </a:fld>
            <a:endParaRPr lang="en-US">
              <a:solidFill>
                <a:srgbClr val="000000"/>
              </a:solidFill>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69506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03251A3-7274-4292-B7A7-AF6866D0639E}" type="slidenum">
              <a:rPr lang="en-US">
                <a:solidFill>
                  <a:srgbClr val="000000"/>
                </a:solidFill>
              </a:rPr>
              <a:pPr/>
              <a:t>19</a:t>
            </a:fld>
            <a:endParaRPr lang="en-US">
              <a:solidFill>
                <a:srgbClr val="000000"/>
              </a:solidFill>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9410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722794E4-BC9C-4F98-A41B-9B5C0846B545}" type="slidenum">
              <a:rPr lang="en-US">
                <a:solidFill>
                  <a:srgbClr val="000000"/>
                </a:solidFill>
              </a:rPr>
              <a:pPr/>
              <a:t>20</a:t>
            </a:fld>
            <a:endParaRPr lang="en-US">
              <a:solidFill>
                <a:srgbClr val="000000"/>
              </a:solidFill>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62577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5C684-3402-892A-A29B-E1609A38E893}"/>
            </a:ext>
          </a:extLst>
        </p:cNvPr>
        <p:cNvGrpSpPr/>
        <p:nvPr/>
      </p:nvGrpSpPr>
      <p:grpSpPr>
        <a:xfrm>
          <a:off x="0" y="0"/>
          <a:ext cx="0" cy="0"/>
          <a:chOff x="0" y="0"/>
          <a:chExt cx="0" cy="0"/>
        </a:xfrm>
      </p:grpSpPr>
      <p:sp>
        <p:nvSpPr>
          <p:cNvPr id="89090" name="Rectangle 7">
            <a:extLst>
              <a:ext uri="{FF2B5EF4-FFF2-40B4-BE49-F238E27FC236}">
                <a16:creationId xmlns:a16="http://schemas.microsoft.com/office/drawing/2014/main" id="{3D2E298F-92F0-2497-129E-730C1AFFA7AA}"/>
              </a:ext>
            </a:extLst>
          </p:cNvPr>
          <p:cNvSpPr>
            <a:spLocks noGrp="1" noChangeArrowheads="1"/>
          </p:cNvSpPr>
          <p:nvPr>
            <p:ph type="sldNum" sz="quarter" idx="5"/>
          </p:nvPr>
        </p:nvSpPr>
        <p:spPr>
          <a:noFill/>
        </p:spPr>
        <p:txBody>
          <a:bodyPr/>
          <a:lstStyle/>
          <a:p>
            <a:fld id="{02E0B476-0E47-4F14-9BF1-92C12D0422B3}" type="slidenum">
              <a:rPr lang="en-US">
                <a:solidFill>
                  <a:srgbClr val="000000"/>
                </a:solidFill>
              </a:rPr>
              <a:pPr/>
              <a:t>21</a:t>
            </a:fld>
            <a:endParaRPr lang="en-US">
              <a:solidFill>
                <a:srgbClr val="000000"/>
              </a:solidFill>
            </a:endParaRPr>
          </a:p>
        </p:txBody>
      </p:sp>
      <p:sp>
        <p:nvSpPr>
          <p:cNvPr id="89091" name="Rectangle 2">
            <a:extLst>
              <a:ext uri="{FF2B5EF4-FFF2-40B4-BE49-F238E27FC236}">
                <a16:creationId xmlns:a16="http://schemas.microsoft.com/office/drawing/2014/main" id="{EF8B9743-BE24-B971-B89B-18D7E2519C07}"/>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96B693A0-92AB-7423-3B3A-42375C470E5B}"/>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9328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BA29A8EF-2572-4FD6-AF20-FF748D452E97}" type="slidenum">
              <a:rPr lang="en-US">
                <a:solidFill>
                  <a:srgbClr val="000000"/>
                </a:solidFill>
              </a:rPr>
              <a:pPr/>
              <a:t>22</a:t>
            </a:fld>
            <a:endParaRPr lang="en-US">
              <a:solidFill>
                <a:srgbClr val="000000"/>
              </a:solidFill>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55773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E07CB7A6-F88C-4D36-BC35-AAA100E7D427}" type="slidenum">
              <a:rPr lang="en-US">
                <a:solidFill>
                  <a:srgbClr val="000000"/>
                </a:solidFill>
              </a:rPr>
              <a:pPr/>
              <a:t>23</a:t>
            </a:fld>
            <a:endParaRPr lang="en-US">
              <a:solidFill>
                <a:srgbClr val="000000"/>
              </a:solidFill>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33023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D78EE52-16EB-4C7E-ACFC-0E3D972AED22}" type="slidenum">
              <a:rPr lang="en-US">
                <a:solidFill>
                  <a:srgbClr val="000000"/>
                </a:solidFill>
              </a:rPr>
              <a:pPr/>
              <a:t>26</a:t>
            </a:fld>
            <a:endParaRPr lang="en-US">
              <a:solidFill>
                <a:srgbClr val="000000"/>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2207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8B5467B-F4A9-4867-B36D-4E4F37884EC6}" type="slidenum">
              <a:rPr lang="en-US">
                <a:solidFill>
                  <a:srgbClr val="000000"/>
                </a:solidFill>
              </a:rPr>
              <a:pPr/>
              <a:t>27</a:t>
            </a:fld>
            <a:endParaRPr lang="en-US">
              <a:solidFill>
                <a:srgbClr val="000000"/>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9681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6CD8575-BB20-4EB4-AD36-4E6C27A8B7E6}" type="slidenum">
              <a:rPr lang="en-US">
                <a:solidFill>
                  <a:srgbClr val="000000"/>
                </a:solidFill>
              </a:rPr>
              <a:pPr/>
              <a:t>28</a:t>
            </a:fld>
            <a:endParaRPr lang="en-US">
              <a:solidFill>
                <a:srgbClr val="000000"/>
              </a:solidFill>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13574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80226FE1-1E1A-4C46-BE12-0655AB53ECB4}" type="slidenum">
              <a:rPr lang="en-US">
                <a:solidFill>
                  <a:srgbClr val="000000"/>
                </a:solidFill>
              </a:rPr>
              <a:pPr/>
              <a:t>30</a:t>
            </a:fld>
            <a:endParaRPr lang="en-US">
              <a:solidFill>
                <a:srgbClr val="000000"/>
              </a:solidFill>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78610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8EC5D3C3-75B1-4C4E-AF9D-DEBF76FAE73B}" type="slidenum">
              <a:rPr lang="en-US">
                <a:solidFill>
                  <a:srgbClr val="000000"/>
                </a:solidFill>
              </a:rPr>
              <a:pPr/>
              <a:t>31</a:t>
            </a:fld>
            <a:endParaRPr lang="en-US">
              <a:solidFill>
                <a:srgbClr val="000000"/>
              </a:solidFill>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0764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3C09599-BEA2-49CE-81DA-BE8FCD71AD85}" type="slidenum">
              <a:rPr lang="en-US">
                <a:solidFill>
                  <a:srgbClr val="000000"/>
                </a:solidFill>
              </a:rPr>
              <a:pPr/>
              <a:t>32</a:t>
            </a:fld>
            <a:endParaRPr lang="en-US">
              <a:solidFill>
                <a:srgbClr val="000000"/>
              </a:solidFill>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9746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482DC433-817F-453B-85D5-B28CF6F89E25}" type="slidenum">
              <a:rPr lang="en-US">
                <a:solidFill>
                  <a:srgbClr val="000000"/>
                </a:solidFill>
              </a:rPr>
              <a:pPr/>
              <a:t>33</a:t>
            </a:fld>
            <a:endParaRPr lang="en-US">
              <a:solidFill>
                <a:srgbClr val="000000"/>
              </a:solidFill>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39483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7207C5EE-9172-4121-9A23-AB00D68F0F4D}" type="slidenum">
              <a:rPr lang="en-US">
                <a:solidFill>
                  <a:srgbClr val="000000"/>
                </a:solidFill>
              </a:rPr>
              <a:pPr/>
              <a:t>34</a:t>
            </a:fld>
            <a:endParaRPr lang="en-US">
              <a:solidFill>
                <a:srgbClr val="000000"/>
              </a:solidFill>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76093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BE2AD152-657B-4776-91D5-481B1CDA8B76}" type="slidenum">
              <a:rPr lang="en-US">
                <a:solidFill>
                  <a:srgbClr val="000000"/>
                </a:solidFill>
              </a:rPr>
              <a:pPr/>
              <a:t>35</a:t>
            </a:fld>
            <a:endParaRPr lang="en-US">
              <a:solidFill>
                <a:srgbClr val="000000"/>
              </a:solidFill>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05229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DF74BAC1-2DB1-49F8-BA82-9E011C0B32CC}" type="slidenum">
              <a:rPr lang="en-US">
                <a:solidFill>
                  <a:srgbClr val="000000"/>
                </a:solidFill>
              </a:rPr>
              <a:pPr/>
              <a:t>36</a:t>
            </a:fld>
            <a:endParaRPr lang="en-US">
              <a:solidFill>
                <a:srgbClr val="000000"/>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9608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39061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417481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456350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6" name="عنصر نائب للتذييل 5"/>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7" name="عنصر نائب لرقم الشريحة 6"/>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18245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8" name="عنصر نائب للتذييل 7"/>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9" name="عنصر نائب لرقم الشريحة 8"/>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578539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4" name="عنصر نائب للتذييل 3"/>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5" name="عنصر نائب لرقم الشريحة 4"/>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36552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3" name="عنصر نائب للتذييل 2"/>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4" name="عنصر نائب لرقم الشريحة 3"/>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2857788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6" name="عنصر نائب للتذييل 5"/>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7" name="عنصر نائب لرقم الشريحة 6"/>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663880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6" name="عنصر نائب للتذييل 5"/>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7" name="عنصر نائب لرقم الشريحة 6"/>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647705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273459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11"/>
          </p:nvPr>
        </p:nvSpPr>
        <p:spPr/>
        <p:txBody>
          <a:body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54238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endParaRPr lang="ar-SA"/>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5" name="Rectangle 69"/>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70"/>
          <p:cNvSpPr>
            <a:spLocks noGrp="1" noChangeArrowheads="1"/>
          </p:cNvSpPr>
          <p:nvPr>
            <p:ph type="ftr" sz="quarter" idx="11"/>
          </p:nvPr>
        </p:nvSpPr>
        <p:spPr>
          <a:ln/>
        </p:spPr>
        <p:txBody>
          <a:bodyPr/>
          <a:lstStyle>
            <a:lvl1pPr>
              <a:defRPr/>
            </a:lvl1pPr>
          </a:lstStyle>
          <a:p>
            <a:pPr>
              <a:defRPr/>
            </a:pPr>
            <a:r>
              <a:rPr lang="en-US">
                <a:solidFill>
                  <a:srgbClr val="FFFFFF"/>
                </a:solidFill>
              </a:rPr>
              <a:t>325 pdk</a:t>
            </a:r>
          </a:p>
        </p:txBody>
      </p:sp>
      <p:sp>
        <p:nvSpPr>
          <p:cNvPr id="7" name="Rectangle 71"/>
          <p:cNvSpPr>
            <a:spLocks noGrp="1" noChangeArrowheads="1"/>
          </p:cNvSpPr>
          <p:nvPr>
            <p:ph type="sldNum" sz="quarter" idx="12"/>
          </p:nvPr>
        </p:nvSpPr>
        <p:spPr>
          <a:ln/>
        </p:spPr>
        <p:txBody>
          <a:bodyPr/>
          <a:lstStyle>
            <a:lvl1pPr>
              <a:defRPr/>
            </a:lvl1pPr>
          </a:lstStyle>
          <a:p>
            <a:pPr>
              <a:defRPr/>
            </a:pPr>
            <a:fld id="{C6CCD12A-770C-4D46-AC71-2D20A7812A7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94125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algn="l" rtl="0" fontAlgn="base">
              <a:spcBef>
                <a:spcPct val="0"/>
              </a:spcBef>
              <a:spcAft>
                <a:spcPct val="0"/>
              </a:spcAft>
              <a:defRPr/>
            </a:pPr>
            <a:endParaRPr lang="en-US">
              <a:solidFill>
                <a:srgbClr val="FFFFFF"/>
              </a:solidFill>
            </a:endParaRPr>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0" fontAlgn="base">
              <a:spcBef>
                <a:spcPct val="0"/>
              </a:spcBef>
              <a:spcAft>
                <a:spcPct val="0"/>
              </a:spcAft>
              <a:defRPr/>
            </a:pPr>
            <a:r>
              <a:rPr lang="en-US">
                <a:solidFill>
                  <a:srgbClr val="FFFFFF"/>
                </a:solidFill>
              </a:rPr>
              <a:t>325 pdk</a:t>
            </a:r>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31836794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dissolv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mailto:mmansour@ksu.edu.s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cDN9qqoQZr8"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PIYaUkqBe9s"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hyperlink" Target="https://www.youtube.com/watch?v=8LXmXBBPMQ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BvcgFLbW_Mo"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0" y="1443638"/>
            <a:ext cx="9144000" cy="2387600"/>
          </a:xfrm>
        </p:spPr>
        <p:txBody>
          <a:bodyPr>
            <a:normAutofit fontScale="90000"/>
          </a:bodyPr>
          <a:lstStyle/>
          <a:p>
            <a:pPr eaLnBrk="1" hangingPunct="1">
              <a:defRPr/>
            </a:pPr>
            <a:r>
              <a:rPr lang="ar-SA" sz="6000" dirty="0">
                <a:solidFill>
                  <a:schemeClr val="accent2">
                    <a:lumMod val="50000"/>
                  </a:schemeClr>
                </a:solidFill>
                <a:cs typeface="PT Bold Heading" panose="02010400000000000000" pitchFamily="2" charset="-78"/>
              </a:rPr>
              <a:t>علم الطيور</a:t>
            </a:r>
            <a:br>
              <a:rPr lang="ar-SA" sz="6000" b="1" dirty="0">
                <a:solidFill>
                  <a:schemeClr val="accent2">
                    <a:lumMod val="50000"/>
                  </a:schemeClr>
                </a:solidFill>
                <a:cs typeface="PT Bold Heading" panose="02010400000000000000" pitchFamily="2" charset="-78"/>
              </a:rPr>
            </a:br>
            <a:br>
              <a:rPr lang="ar-SA" sz="4800" b="1" dirty="0">
                <a:solidFill>
                  <a:schemeClr val="accent2">
                    <a:lumMod val="50000"/>
                  </a:schemeClr>
                </a:solidFill>
                <a:cs typeface="AL-Mohanad" pitchFamily="2" charset="-78"/>
              </a:rPr>
            </a:br>
            <a:r>
              <a:rPr lang="en-US" sz="3600" dirty="0">
                <a:solidFill>
                  <a:schemeClr val="accent2">
                    <a:lumMod val="50000"/>
                  </a:schemeClr>
                </a:solidFill>
                <a:cs typeface="AL-Mohanad" pitchFamily="2" charset="-78"/>
              </a:rPr>
              <a:t>Ornithology</a:t>
            </a:r>
            <a:br>
              <a:rPr lang="en-US" sz="4800" b="1" dirty="0">
                <a:solidFill>
                  <a:schemeClr val="accent2">
                    <a:lumMod val="50000"/>
                  </a:schemeClr>
                </a:solidFill>
                <a:cs typeface="AL-Mohanad" pitchFamily="2" charset="-78"/>
              </a:rPr>
            </a:br>
            <a:r>
              <a:rPr lang="ar-SA" sz="4800" dirty="0">
                <a:solidFill>
                  <a:schemeClr val="accent2">
                    <a:lumMod val="50000"/>
                  </a:schemeClr>
                </a:solidFill>
              </a:rPr>
              <a:t> </a:t>
            </a:r>
            <a:endParaRPr lang="en-US" sz="4800" dirty="0">
              <a:solidFill>
                <a:schemeClr val="accent2">
                  <a:lumMod val="50000"/>
                </a:schemeClr>
              </a:solidFill>
            </a:endParaRPr>
          </a:p>
        </p:txBody>
      </p:sp>
      <p:sp>
        <p:nvSpPr>
          <p:cNvPr id="2051" name="Rectangle 3"/>
          <p:cNvSpPr>
            <a:spLocks noGrp="1" noChangeArrowheads="1"/>
          </p:cNvSpPr>
          <p:nvPr>
            <p:ph type="subTitle" idx="1"/>
          </p:nvPr>
        </p:nvSpPr>
        <p:spPr>
          <a:xfrm>
            <a:off x="1828800" y="3220995"/>
            <a:ext cx="8534400" cy="3163329"/>
          </a:xfrm>
        </p:spPr>
        <p:txBody>
          <a:bodyPr/>
          <a:lstStyle/>
          <a:p>
            <a:pPr eaLnBrk="1" hangingPunct="1">
              <a:defRPr/>
            </a:pPr>
            <a:r>
              <a:rPr lang="ar-SA" sz="2400" dirty="0">
                <a:solidFill>
                  <a:schemeClr val="accent2">
                    <a:lumMod val="50000"/>
                  </a:schemeClr>
                </a:solidFill>
                <a:latin typeface="Sakkal Majalla" panose="02000000000000000000" pitchFamily="2" charset="-78"/>
                <a:cs typeface="Sakkal Majalla" panose="02000000000000000000" pitchFamily="2" charset="-78"/>
              </a:rPr>
              <a:t>325 حين</a:t>
            </a:r>
          </a:p>
          <a:p>
            <a:pPr eaLnBrk="1" hangingPunct="1">
              <a:defRPr/>
            </a:pPr>
            <a:endParaRPr lang="ar-SA" sz="2400" dirty="0">
              <a:cs typeface="AL-Mohanad" pitchFamily="2" charset="-78"/>
            </a:endParaRPr>
          </a:p>
          <a:p>
            <a:pPr eaLnBrk="1" hangingPunct="1">
              <a:defRPr/>
            </a:pPr>
            <a:endParaRPr lang="ar-SA" sz="2400" dirty="0">
              <a:cs typeface="AL-Mohanad" pitchFamily="2" charset="-78"/>
            </a:endParaRPr>
          </a:p>
          <a:p>
            <a:pPr eaLnBrk="1" hangingPunct="1">
              <a:defRPr/>
            </a:pPr>
            <a:r>
              <a:rPr lang="ar-SA" sz="2800" b="1" dirty="0" err="1">
                <a:solidFill>
                  <a:schemeClr val="accent2">
                    <a:lumMod val="50000"/>
                  </a:schemeClr>
                </a:solidFill>
                <a:latin typeface="Sakkal Majalla" panose="02000000000000000000" pitchFamily="2" charset="-78"/>
                <a:cs typeface="Sakkal Majalla" panose="02000000000000000000" pitchFamily="2" charset="-78"/>
              </a:rPr>
              <a:t>أ.د.منصور</a:t>
            </a:r>
            <a:r>
              <a:rPr lang="ar-SA" sz="2800" b="1" dirty="0">
                <a:solidFill>
                  <a:schemeClr val="accent2">
                    <a:lumMod val="50000"/>
                  </a:schemeClr>
                </a:solidFill>
                <a:latin typeface="Sakkal Majalla" panose="02000000000000000000" pitchFamily="2" charset="-78"/>
                <a:cs typeface="Sakkal Majalla" panose="02000000000000000000" pitchFamily="2" charset="-78"/>
              </a:rPr>
              <a:t> إبراهيم المنصور</a:t>
            </a:r>
            <a:br>
              <a:rPr lang="ar-SA" sz="2800" b="1" dirty="0">
                <a:solidFill>
                  <a:schemeClr val="accent2">
                    <a:lumMod val="50000"/>
                  </a:schemeClr>
                </a:solidFill>
                <a:latin typeface="Sakkal Majalla" panose="02000000000000000000" pitchFamily="2" charset="-78"/>
                <a:cs typeface="Sakkal Majalla" panose="02000000000000000000" pitchFamily="2" charset="-78"/>
              </a:rPr>
            </a:br>
            <a:r>
              <a:rPr lang="ar-SA" sz="2800" b="1" dirty="0">
                <a:solidFill>
                  <a:schemeClr val="accent2">
                    <a:lumMod val="50000"/>
                  </a:schemeClr>
                </a:solidFill>
                <a:latin typeface="Sakkal Majalla" panose="02000000000000000000" pitchFamily="2" charset="-78"/>
                <a:cs typeface="Sakkal Majalla" panose="02000000000000000000" pitchFamily="2" charset="-78"/>
              </a:rPr>
              <a:t>د. عبدالله محمد العيدان</a:t>
            </a:r>
          </a:p>
          <a:p>
            <a:pPr eaLnBrk="1" hangingPunct="1">
              <a:defRPr/>
            </a:pPr>
            <a:endParaRPr lang="en-US" sz="1600" dirty="0">
              <a:cs typeface="AL-Mohanad" pitchFamily="2" charset="-78"/>
            </a:endParaRPr>
          </a:p>
        </p:txBody>
      </p:sp>
      <p:pic>
        <p:nvPicPr>
          <p:cNvPr id="4" name="صورة 3">
            <a:extLst>
              <a:ext uri="{FF2B5EF4-FFF2-40B4-BE49-F238E27FC236}">
                <a16:creationId xmlns:a16="http://schemas.microsoft.com/office/drawing/2014/main" id="{7EC80B48-62D1-715C-6605-12CDEBECF02E}"/>
              </a:ext>
            </a:extLst>
          </p:cNvPr>
          <p:cNvPicPr>
            <a:picLocks noChangeAspect="1"/>
          </p:cNvPicPr>
          <p:nvPr/>
        </p:nvPicPr>
        <p:blipFill>
          <a:blip r:embed="rId3"/>
          <a:stretch>
            <a:fillRect/>
          </a:stretch>
        </p:blipFill>
        <p:spPr>
          <a:xfrm>
            <a:off x="9631680" y="0"/>
            <a:ext cx="2560320" cy="990600"/>
          </a:xfrm>
          <a:prstGeom prst="rect">
            <a:avLst/>
          </a:prstGeom>
        </p:spPr>
      </p:pic>
      <p:pic>
        <p:nvPicPr>
          <p:cNvPr id="5" name="صورة 4">
            <a:extLst>
              <a:ext uri="{FF2B5EF4-FFF2-40B4-BE49-F238E27FC236}">
                <a16:creationId xmlns:a16="http://schemas.microsoft.com/office/drawing/2014/main" id="{76A4937E-FD3A-E3EE-3753-C16F23EA816D}"/>
              </a:ext>
            </a:extLst>
          </p:cNvPr>
          <p:cNvPicPr>
            <a:picLocks noChangeAspect="1"/>
          </p:cNvPicPr>
          <p:nvPr/>
        </p:nvPicPr>
        <p:blipFill>
          <a:blip r:embed="rId4"/>
          <a:stretch>
            <a:fillRect/>
          </a:stretch>
        </p:blipFill>
        <p:spPr>
          <a:xfrm>
            <a:off x="0" y="79658"/>
            <a:ext cx="1363980" cy="1363980"/>
          </a:xfrm>
          <a:prstGeom prst="rect">
            <a:avLst/>
          </a:prstGeom>
        </p:spPr>
      </p:pic>
    </p:spTree>
    <p:extLst>
      <p:ext uri="{BB962C8B-B14F-4D97-AF65-F5344CB8AC3E}">
        <p14:creationId xmlns:p14="http://schemas.microsoft.com/office/powerpoint/2010/main" val="233754513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962768" y="3037490"/>
            <a:ext cx="2734962" cy="1139825"/>
          </a:xfrm>
        </p:spPr>
        <p:txBody>
          <a:bodyPr/>
          <a:lstStyle/>
          <a:p>
            <a:r>
              <a:rPr lang="ar-SA" dirty="0">
                <a:cs typeface="PT Bold Heading" panose="02010400000000000000" pitchFamily="2" charset="-78"/>
              </a:rPr>
              <a:t>التعارف</a:t>
            </a:r>
          </a:p>
        </p:txBody>
      </p:sp>
      <p:sp>
        <p:nvSpPr>
          <p:cNvPr id="5" name="عنصر نائب لرقم الشريحة 4">
            <a:extLst>
              <a:ext uri="{FF2B5EF4-FFF2-40B4-BE49-F238E27FC236}">
                <a16:creationId xmlns:a16="http://schemas.microsoft.com/office/drawing/2014/main" id="{2179E084-095A-417E-948B-4085AAA86989}"/>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a:t>
            </a:fld>
            <a:endParaRPr lang="en-US">
              <a:solidFill>
                <a:srgbClr val="FFFFFF"/>
              </a:solidFill>
            </a:endParaRPr>
          </a:p>
        </p:txBody>
      </p:sp>
      <p:pic>
        <p:nvPicPr>
          <p:cNvPr id="6" name="صورة 5">
            <a:extLst>
              <a:ext uri="{FF2B5EF4-FFF2-40B4-BE49-F238E27FC236}">
                <a16:creationId xmlns:a16="http://schemas.microsoft.com/office/drawing/2014/main" id="{1C177A83-4505-1938-D375-360E8FFE50F5}"/>
              </a:ext>
            </a:extLst>
          </p:cNvPr>
          <p:cNvPicPr>
            <a:picLocks noChangeAspect="1"/>
          </p:cNvPicPr>
          <p:nvPr/>
        </p:nvPicPr>
        <p:blipFill>
          <a:blip r:embed="rId2"/>
          <a:stretch>
            <a:fillRect/>
          </a:stretch>
        </p:blipFill>
        <p:spPr>
          <a:xfrm>
            <a:off x="1580348" y="1647124"/>
            <a:ext cx="6682740" cy="4526280"/>
          </a:xfrm>
          <a:prstGeom prst="rect">
            <a:avLst/>
          </a:prstGeom>
        </p:spPr>
      </p:pic>
    </p:spTree>
    <p:extLst>
      <p:ext uri="{BB962C8B-B14F-4D97-AF65-F5344CB8AC3E}">
        <p14:creationId xmlns:p14="http://schemas.microsoft.com/office/powerpoint/2010/main" val="312886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a:extLst>
              <a:ext uri="{FF2B5EF4-FFF2-40B4-BE49-F238E27FC236}">
                <a16:creationId xmlns:a16="http://schemas.microsoft.com/office/drawing/2014/main" id="{1A013A5F-0032-4271-99F5-CC06FDD5A70A}"/>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a:t>
            </a:fld>
            <a:endParaRPr lang="en-US">
              <a:solidFill>
                <a:srgbClr val="FFFFFF"/>
              </a:solidFill>
            </a:endParaRPr>
          </a:p>
        </p:txBody>
      </p:sp>
      <p:pic>
        <p:nvPicPr>
          <p:cNvPr id="2" name="صورة 1">
            <a:extLst>
              <a:ext uri="{FF2B5EF4-FFF2-40B4-BE49-F238E27FC236}">
                <a16:creationId xmlns:a16="http://schemas.microsoft.com/office/drawing/2014/main" id="{7BD488DD-736B-80F3-6771-905B4C55D9B5}"/>
              </a:ext>
            </a:extLst>
          </p:cNvPr>
          <p:cNvPicPr>
            <a:picLocks noChangeAspect="1"/>
          </p:cNvPicPr>
          <p:nvPr/>
        </p:nvPicPr>
        <p:blipFill>
          <a:blip r:embed="rId2"/>
          <a:stretch>
            <a:fillRect/>
          </a:stretch>
        </p:blipFill>
        <p:spPr>
          <a:xfrm>
            <a:off x="5301572" y="422395"/>
            <a:ext cx="1950720" cy="1958340"/>
          </a:xfrm>
          <a:prstGeom prst="rect">
            <a:avLst/>
          </a:prstGeom>
        </p:spPr>
      </p:pic>
      <p:pic>
        <p:nvPicPr>
          <p:cNvPr id="11" name="صورة 10">
            <a:extLst>
              <a:ext uri="{FF2B5EF4-FFF2-40B4-BE49-F238E27FC236}">
                <a16:creationId xmlns:a16="http://schemas.microsoft.com/office/drawing/2014/main" id="{C1DAFABA-FFB4-9162-254E-520B9A4FC72B}"/>
              </a:ext>
            </a:extLst>
          </p:cNvPr>
          <p:cNvPicPr>
            <a:picLocks noChangeAspect="1"/>
          </p:cNvPicPr>
          <p:nvPr/>
        </p:nvPicPr>
        <p:blipFill>
          <a:blip r:embed="rId3"/>
          <a:stretch>
            <a:fillRect/>
          </a:stretch>
        </p:blipFill>
        <p:spPr>
          <a:xfrm>
            <a:off x="8694118" y="2611236"/>
            <a:ext cx="1912620" cy="1912620"/>
          </a:xfrm>
          <a:prstGeom prst="rect">
            <a:avLst/>
          </a:prstGeom>
        </p:spPr>
      </p:pic>
      <p:pic>
        <p:nvPicPr>
          <p:cNvPr id="12" name="صورة 11">
            <a:extLst>
              <a:ext uri="{FF2B5EF4-FFF2-40B4-BE49-F238E27FC236}">
                <a16:creationId xmlns:a16="http://schemas.microsoft.com/office/drawing/2014/main" id="{847228F0-D9B7-248D-F6C6-D3C8493BA789}"/>
              </a:ext>
            </a:extLst>
          </p:cNvPr>
          <p:cNvPicPr>
            <a:picLocks noChangeAspect="1"/>
          </p:cNvPicPr>
          <p:nvPr/>
        </p:nvPicPr>
        <p:blipFill>
          <a:blip r:embed="rId4"/>
          <a:stretch>
            <a:fillRect/>
          </a:stretch>
        </p:blipFill>
        <p:spPr>
          <a:xfrm>
            <a:off x="5273040" y="2609850"/>
            <a:ext cx="1645920" cy="1638300"/>
          </a:xfrm>
          <a:prstGeom prst="rect">
            <a:avLst/>
          </a:prstGeom>
        </p:spPr>
      </p:pic>
      <p:pic>
        <p:nvPicPr>
          <p:cNvPr id="13" name="صورة 12">
            <a:extLst>
              <a:ext uri="{FF2B5EF4-FFF2-40B4-BE49-F238E27FC236}">
                <a16:creationId xmlns:a16="http://schemas.microsoft.com/office/drawing/2014/main" id="{27828415-D032-F2C6-A29B-63ABB064F3A0}"/>
              </a:ext>
            </a:extLst>
          </p:cNvPr>
          <p:cNvPicPr>
            <a:picLocks noChangeAspect="1"/>
          </p:cNvPicPr>
          <p:nvPr/>
        </p:nvPicPr>
        <p:blipFill>
          <a:blip r:embed="rId5"/>
          <a:stretch>
            <a:fillRect/>
          </a:stretch>
        </p:blipFill>
        <p:spPr>
          <a:xfrm>
            <a:off x="2209800" y="2198370"/>
            <a:ext cx="2049780" cy="2049780"/>
          </a:xfrm>
          <a:prstGeom prst="rect">
            <a:avLst/>
          </a:prstGeom>
        </p:spPr>
      </p:pic>
      <p:pic>
        <p:nvPicPr>
          <p:cNvPr id="14" name="صورة 13">
            <a:extLst>
              <a:ext uri="{FF2B5EF4-FFF2-40B4-BE49-F238E27FC236}">
                <a16:creationId xmlns:a16="http://schemas.microsoft.com/office/drawing/2014/main" id="{5E8DBF78-F04D-F450-72CC-7C4B1AE79723}"/>
              </a:ext>
            </a:extLst>
          </p:cNvPr>
          <p:cNvPicPr>
            <a:picLocks noChangeAspect="1"/>
          </p:cNvPicPr>
          <p:nvPr/>
        </p:nvPicPr>
        <p:blipFill>
          <a:blip r:embed="rId6"/>
          <a:stretch>
            <a:fillRect/>
          </a:stretch>
        </p:blipFill>
        <p:spPr>
          <a:xfrm>
            <a:off x="8884618" y="4903985"/>
            <a:ext cx="1531620" cy="1531620"/>
          </a:xfrm>
          <a:prstGeom prst="rect">
            <a:avLst/>
          </a:prstGeom>
        </p:spPr>
      </p:pic>
      <p:pic>
        <p:nvPicPr>
          <p:cNvPr id="15" name="صورة 14">
            <a:extLst>
              <a:ext uri="{FF2B5EF4-FFF2-40B4-BE49-F238E27FC236}">
                <a16:creationId xmlns:a16="http://schemas.microsoft.com/office/drawing/2014/main" id="{C3F21BA8-8E1E-3FBE-1CB1-50C746DBC762}"/>
              </a:ext>
            </a:extLst>
          </p:cNvPr>
          <p:cNvPicPr>
            <a:picLocks noChangeAspect="1"/>
          </p:cNvPicPr>
          <p:nvPr/>
        </p:nvPicPr>
        <p:blipFill>
          <a:blip r:embed="rId7"/>
          <a:stretch>
            <a:fillRect/>
          </a:stretch>
        </p:blipFill>
        <p:spPr>
          <a:xfrm>
            <a:off x="5145463" y="4756636"/>
            <a:ext cx="1531620" cy="1531620"/>
          </a:xfrm>
          <a:prstGeom prst="rect">
            <a:avLst/>
          </a:prstGeom>
        </p:spPr>
      </p:pic>
      <p:pic>
        <p:nvPicPr>
          <p:cNvPr id="16" name="صورة 15">
            <a:extLst>
              <a:ext uri="{FF2B5EF4-FFF2-40B4-BE49-F238E27FC236}">
                <a16:creationId xmlns:a16="http://schemas.microsoft.com/office/drawing/2014/main" id="{8DF95B3B-7F06-A0DF-4F7D-21DCA610F0BC}"/>
              </a:ext>
            </a:extLst>
          </p:cNvPr>
          <p:cNvPicPr>
            <a:picLocks noChangeAspect="1"/>
          </p:cNvPicPr>
          <p:nvPr/>
        </p:nvPicPr>
        <p:blipFill>
          <a:blip r:embed="rId8"/>
          <a:stretch>
            <a:fillRect/>
          </a:stretch>
        </p:blipFill>
        <p:spPr>
          <a:xfrm>
            <a:off x="2068116" y="4646931"/>
            <a:ext cx="1973580" cy="1684020"/>
          </a:xfrm>
          <a:prstGeom prst="rect">
            <a:avLst/>
          </a:prstGeom>
        </p:spPr>
      </p:pic>
    </p:spTree>
    <p:extLst>
      <p:ext uri="{BB962C8B-B14F-4D97-AF65-F5344CB8AC3E}">
        <p14:creationId xmlns:p14="http://schemas.microsoft.com/office/powerpoint/2010/main" val="409529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091403" y="-155656"/>
            <a:ext cx="3692611" cy="1325563"/>
          </a:xfrm>
        </p:spPr>
        <p:txBody>
          <a:bodyPr>
            <a:normAutofit/>
          </a:bodyPr>
          <a:lstStyle/>
          <a:p>
            <a:pPr algn="r" eaLnBrk="1" hangingPunct="1">
              <a:defRPr/>
            </a:pPr>
            <a:r>
              <a:rPr lang="ar-SA" sz="3200" dirty="0">
                <a:cs typeface="PT Bold Heading" panose="02010400000000000000" pitchFamily="2" charset="-78"/>
              </a:rPr>
              <a:t>تعليمات عامة</a:t>
            </a:r>
            <a:endParaRPr lang="en-US" sz="3200" dirty="0">
              <a:cs typeface="PT Bold Heading" panose="02010400000000000000" pitchFamily="2" charset="-78"/>
            </a:endParaRPr>
          </a:p>
        </p:txBody>
      </p:sp>
      <p:sp>
        <p:nvSpPr>
          <p:cNvPr id="3075" name="Rectangle 3"/>
          <p:cNvSpPr>
            <a:spLocks noGrp="1" noChangeArrowheads="1"/>
          </p:cNvSpPr>
          <p:nvPr>
            <p:ph idx="1"/>
          </p:nvPr>
        </p:nvSpPr>
        <p:spPr>
          <a:xfrm>
            <a:off x="2719754" y="507125"/>
            <a:ext cx="9345723" cy="4525963"/>
          </a:xfrm>
        </p:spPr>
        <p:txBody>
          <a:bodyPr>
            <a:noAutofit/>
          </a:bodyPr>
          <a:lstStyle/>
          <a:p>
            <a:pPr algn="r" rtl="1" eaLnBrk="1" hangingPunct="1">
              <a:lnSpc>
                <a:spcPct val="90000"/>
              </a:lnSpc>
              <a:defRPr/>
            </a:pPr>
            <a:r>
              <a:rPr lang="ar-SA" b="1" dirty="0">
                <a:latin typeface="Sakkal Majalla" panose="02000000000000000000" pitchFamily="2" charset="-78"/>
                <a:cs typeface="Sakkal Majalla" panose="02000000000000000000" pitchFamily="2" charset="-78"/>
              </a:rPr>
              <a:t>توزيع الدرجات:</a:t>
            </a:r>
          </a:p>
          <a:p>
            <a:pPr algn="r" rtl="1" eaLnBrk="1" hangingPunct="1">
              <a:lnSpc>
                <a:spcPct val="90000"/>
              </a:lnSpc>
              <a:buFontTx/>
              <a:buChar char="-"/>
              <a:defRPr/>
            </a:pPr>
            <a:r>
              <a:rPr lang="ar-SA" dirty="0">
                <a:latin typeface="Sakkal Majalla" panose="02000000000000000000" pitchFamily="2" charset="-78"/>
                <a:cs typeface="Sakkal Majalla" panose="02000000000000000000" pitchFamily="2" charset="-78"/>
              </a:rPr>
              <a:t>30 أعمال فصلية نظري عبارة عن :</a:t>
            </a:r>
          </a:p>
          <a:p>
            <a:pPr marL="0" indent="0" algn="r" rtl="1" eaLnBrk="1" hangingPunct="1">
              <a:lnSpc>
                <a:spcPct val="90000"/>
              </a:lnSpc>
              <a:buNone/>
              <a:defRPr/>
            </a:pPr>
            <a:r>
              <a:rPr lang="ar-SA"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15درجة اختبار فصلي + 15 نشاطات متعددة : </a:t>
            </a:r>
            <a:r>
              <a:rPr lang="ar-SA" sz="2000" dirty="0">
                <a:latin typeface="Sakkal Majalla" panose="02000000000000000000" pitchFamily="2" charset="-78"/>
                <a:cs typeface="Sakkal Majalla" panose="02000000000000000000" pitchFamily="2" charset="-78"/>
              </a:rPr>
              <a:t>(5 درجات عرض + 5 درجات حضور و مشاركة + 5 درجات واجبات).</a:t>
            </a:r>
          </a:p>
          <a:p>
            <a:pPr algn="r" rtl="1" eaLnBrk="1" hangingPunct="1">
              <a:lnSpc>
                <a:spcPct val="90000"/>
              </a:lnSpc>
              <a:buFontTx/>
              <a:buChar char="-"/>
              <a:defRPr/>
            </a:pPr>
            <a:r>
              <a:rPr lang="ar-SA" dirty="0">
                <a:latin typeface="Sakkal Majalla" panose="02000000000000000000" pitchFamily="2" charset="-78"/>
                <a:cs typeface="Sakkal Majalla" panose="02000000000000000000" pitchFamily="2" charset="-78"/>
              </a:rPr>
              <a:t>30 درجة للعملي </a:t>
            </a:r>
          </a:p>
          <a:p>
            <a:pPr algn="r" rtl="1" eaLnBrk="1" hangingPunct="1">
              <a:lnSpc>
                <a:spcPct val="90000"/>
              </a:lnSpc>
              <a:buFontTx/>
              <a:buChar char="-"/>
              <a:defRPr/>
            </a:pPr>
            <a:r>
              <a:rPr lang="ar-SA" dirty="0">
                <a:latin typeface="Sakkal Majalla" panose="02000000000000000000" pitchFamily="2" charset="-78"/>
                <a:cs typeface="Sakkal Majalla" panose="02000000000000000000" pitchFamily="2" charset="-78"/>
              </a:rPr>
              <a:t>40 درجة امتحان نهائي</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يبدأ التحضير خلال الخمس دقائق الأولى من المحاضرة.</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يحق للمتأخر تسجيل أسمه مع قائمة الحضور كمتأخر وكل تأخرين يعادل غياب قبل مرور عشر دقائق.</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يحرم الطالب إذا تجاوز غيابه 25% من عدد المحاضرات الكلي.</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لا يستحق الطالب اختبار بديل إلا بعذر طبي مصدق من عمادة شؤون الطلاب بالجامعة.</a:t>
            </a:r>
          </a:p>
          <a:p>
            <a:pPr>
              <a:defRPr/>
            </a:pPr>
            <a:r>
              <a:rPr lang="ar-SA" dirty="0">
                <a:latin typeface="Sakkal Majalla" panose="02000000000000000000" pitchFamily="2" charset="-78"/>
                <a:cs typeface="Sakkal Majalla" panose="02000000000000000000" pitchFamily="2" charset="-78"/>
              </a:rPr>
              <a:t>عند الحاجة يمكنك التواصل من خلال القروب أو الحضور للمكتب أو الإيميل: </a:t>
            </a:r>
            <a:r>
              <a:rPr lang="en-US" sz="2000" dirty="0">
                <a:latin typeface="Sakkal Majalla" panose="02000000000000000000" pitchFamily="2" charset="-78"/>
                <a:cs typeface="Sakkal Majalla" panose="02000000000000000000" pitchFamily="2" charset="-78"/>
                <a:hlinkClick r:id="rId3"/>
              </a:rPr>
              <a:t>aaleidan@ksu.edu.sa</a:t>
            </a:r>
            <a:endParaRPr lang="en-US" sz="2000" dirty="0">
              <a:latin typeface="Sakkal Majalla" panose="02000000000000000000" pitchFamily="2" charset="-78"/>
              <a:cs typeface="Sakkal Majalla" panose="02000000000000000000" pitchFamily="2" charset="-78"/>
            </a:endParaRPr>
          </a:p>
          <a:p>
            <a:pPr algn="r" rtl="1" eaLnBrk="1" hangingPunct="1">
              <a:lnSpc>
                <a:spcPct val="90000"/>
              </a:lnSpc>
              <a:defRPr/>
            </a:pPr>
            <a:endParaRPr lang="ar-SA" dirty="0">
              <a:latin typeface="Sakkal Majalla" panose="02000000000000000000" pitchFamily="2" charset="-78"/>
              <a:cs typeface="Sakkal Majalla" panose="02000000000000000000" pitchFamily="2" charset="-78"/>
            </a:endParaRPr>
          </a:p>
          <a:p>
            <a:pPr algn="ctr" rtl="1" eaLnBrk="1" hangingPunct="1">
              <a:lnSpc>
                <a:spcPct val="90000"/>
              </a:lnSpc>
              <a:buFont typeface="Wingdings" pitchFamily="2" charset="2"/>
              <a:buNone/>
              <a:defRPr/>
            </a:pPr>
            <a:r>
              <a:rPr lang="ar-SA" dirty="0">
                <a:latin typeface="Sakkal Majalla" panose="02000000000000000000" pitchFamily="2" charset="-78"/>
                <a:cs typeface="Sakkal Majalla" panose="02000000000000000000" pitchFamily="2" charset="-78"/>
              </a:rPr>
              <a:t> </a:t>
            </a: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20F82F69-AE93-4F0D-A605-3E056C8D6C1A}"/>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4</a:t>
            </a:fld>
            <a:endParaRPr lang="en-US">
              <a:solidFill>
                <a:srgbClr val="FFFFFF"/>
              </a:solidFill>
            </a:endParaRPr>
          </a:p>
        </p:txBody>
      </p:sp>
      <p:pic>
        <p:nvPicPr>
          <p:cNvPr id="2" name="صورة 1">
            <a:extLst>
              <a:ext uri="{FF2B5EF4-FFF2-40B4-BE49-F238E27FC236}">
                <a16:creationId xmlns:a16="http://schemas.microsoft.com/office/drawing/2014/main" id="{2C3E594C-0010-39D4-0368-B77A0653C444}"/>
              </a:ext>
            </a:extLst>
          </p:cNvPr>
          <p:cNvPicPr>
            <a:picLocks noChangeAspect="1"/>
          </p:cNvPicPr>
          <p:nvPr/>
        </p:nvPicPr>
        <p:blipFill>
          <a:blip r:embed="rId4"/>
          <a:stretch>
            <a:fillRect/>
          </a:stretch>
        </p:blipFill>
        <p:spPr>
          <a:xfrm>
            <a:off x="376151" y="2656840"/>
            <a:ext cx="2240280" cy="1950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51171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rtl="1" eaLnBrk="1" hangingPunct="1">
              <a:defRPr/>
            </a:pPr>
            <a:r>
              <a:rPr lang="ar-SA" b="1" dirty="0">
                <a:latin typeface="Sakkal Majalla" panose="02000000000000000000" pitchFamily="2" charset="-78"/>
                <a:cs typeface="Sakkal Majalla" panose="02000000000000000000" pitchFamily="2" charset="-78"/>
              </a:rPr>
              <a:t>المراجع               </a:t>
            </a:r>
            <a:r>
              <a:rPr lang="en-US" b="1" dirty="0">
                <a:latin typeface="Sakkal Majalla" panose="02000000000000000000" pitchFamily="2" charset="-78"/>
                <a:cs typeface="Sakkal Majalla" panose="02000000000000000000" pitchFamily="2" charset="-78"/>
              </a:rPr>
              <a:t>References </a:t>
            </a:r>
            <a:r>
              <a:rPr lang="ar-SA" b="1" dirty="0">
                <a:latin typeface="Sakkal Majalla" panose="02000000000000000000" pitchFamily="2" charset="-78"/>
                <a:cs typeface="Sakkal Majalla" panose="02000000000000000000" pitchFamily="2" charset="-78"/>
              </a:rPr>
              <a:t>   </a:t>
            </a:r>
            <a:endParaRPr lang="en-US" b="1" dirty="0">
              <a:latin typeface="Sakkal Majalla" panose="02000000000000000000" pitchFamily="2" charset="-78"/>
              <a:cs typeface="Sakkal Majalla" panose="02000000000000000000" pitchFamily="2" charset="-78"/>
            </a:endParaRPr>
          </a:p>
        </p:txBody>
      </p:sp>
      <p:sp>
        <p:nvSpPr>
          <p:cNvPr id="4099" name="Rectangle 3"/>
          <p:cNvSpPr>
            <a:spLocks noGrp="1" noChangeArrowheads="1"/>
          </p:cNvSpPr>
          <p:nvPr>
            <p:ph idx="1"/>
          </p:nvPr>
        </p:nvSpPr>
        <p:spPr>
          <a:xfrm>
            <a:off x="5253644" y="1853777"/>
            <a:ext cx="6329695" cy="4114800"/>
          </a:xfrm>
        </p:spPr>
        <p:txBody>
          <a:bodyPr>
            <a:noAutofit/>
          </a:bodyPr>
          <a:lstStyle/>
          <a:p>
            <a:pPr algn="r" rtl="1" eaLnBrk="1" hangingPunct="1">
              <a:defRPr/>
            </a:pPr>
            <a:r>
              <a:rPr lang="ar-SA" dirty="0">
                <a:latin typeface="Sakkal Majalla" panose="02000000000000000000" pitchFamily="2" charset="-78"/>
                <a:cs typeface="Sakkal Majalla" panose="02000000000000000000" pitchFamily="2" charset="-78"/>
              </a:rPr>
              <a:t>موجزات التشريح الطيري تأليف </a:t>
            </a:r>
            <a:r>
              <a:rPr lang="ar-SA" dirty="0" err="1">
                <a:latin typeface="Sakkal Majalla" panose="02000000000000000000" pitchFamily="2" charset="-78"/>
                <a:cs typeface="Sakkal Majalla" panose="02000000000000000000" pitchFamily="2" charset="-78"/>
              </a:rPr>
              <a:t>أ.س.</a:t>
            </a:r>
            <a:r>
              <a:rPr lang="ar-SA" dirty="0">
                <a:latin typeface="Sakkal Majalla" panose="02000000000000000000" pitchFamily="2" charset="-78"/>
                <a:cs typeface="Sakkal Majalla" panose="02000000000000000000" pitchFamily="2" charset="-78"/>
              </a:rPr>
              <a:t> كنج  و  </a:t>
            </a:r>
            <a:r>
              <a:rPr lang="ar-SA" dirty="0" err="1">
                <a:latin typeface="Sakkal Majalla" panose="02000000000000000000" pitchFamily="2" charset="-78"/>
                <a:cs typeface="Sakkal Majalla" panose="02000000000000000000" pitchFamily="2" charset="-78"/>
              </a:rPr>
              <a:t>ج.ماكليلاند</a:t>
            </a:r>
            <a:r>
              <a:rPr lang="ar-SA" dirty="0">
                <a:latin typeface="Sakkal Majalla" panose="02000000000000000000" pitchFamily="2" charset="-78"/>
                <a:cs typeface="Sakkal Majalla" panose="02000000000000000000" pitchFamily="2" charset="-78"/>
              </a:rPr>
              <a:t> الناشر جامعة الملك سعود.</a:t>
            </a:r>
          </a:p>
          <a:p>
            <a:pPr algn="r" rtl="1" eaLnBrk="1" hangingPunct="1">
              <a:defRPr/>
            </a:pPr>
            <a:r>
              <a:rPr lang="ar-SA" dirty="0">
                <a:latin typeface="Sakkal Majalla" panose="02000000000000000000" pitchFamily="2" charset="-78"/>
                <a:cs typeface="Sakkal Majalla" panose="02000000000000000000" pitchFamily="2" charset="-78"/>
              </a:rPr>
              <a:t>تشريح ووظائف أعضاء الطيور </a:t>
            </a:r>
            <a:r>
              <a:rPr lang="ar-SA" dirty="0" err="1">
                <a:latin typeface="Sakkal Majalla" panose="02000000000000000000" pitchFamily="2" charset="-78"/>
                <a:cs typeface="Sakkal Majalla" panose="02000000000000000000" pitchFamily="2" charset="-78"/>
              </a:rPr>
              <a:t>الداجنة.</a:t>
            </a:r>
            <a:r>
              <a:rPr lang="ar-SA" dirty="0">
                <a:latin typeface="Sakkal Majalla" panose="02000000000000000000" pitchFamily="2" charset="-78"/>
                <a:cs typeface="Sakkal Majalla" panose="02000000000000000000" pitchFamily="2" charset="-78"/>
              </a:rPr>
              <a:t> الجزء الأول تأليف أ.د عبدالفتاح درويش  أ.د محمد الحباك. </a:t>
            </a:r>
            <a:endParaRPr lang="en-US" dirty="0">
              <a:latin typeface="Sakkal Majalla" panose="02000000000000000000" pitchFamily="2" charset="-78"/>
              <a:cs typeface="Sakkal Majalla" panose="02000000000000000000" pitchFamily="2" charset="-78"/>
            </a:endParaRPr>
          </a:p>
          <a:p>
            <a:pPr algn="r" rtl="1" eaLnBrk="1" hangingPunct="1">
              <a:buFont typeface="Wingdings" pitchFamily="2" charset="2"/>
              <a:buNone/>
              <a:defRPr/>
            </a:pPr>
            <a:r>
              <a:rPr lang="en-US" dirty="0">
                <a:latin typeface="Sakkal Majalla" panose="02000000000000000000" pitchFamily="2" charset="-78"/>
                <a:cs typeface="Sakkal Majalla" panose="02000000000000000000" pitchFamily="2" charset="-78"/>
              </a:rPr>
              <a:t>I.S.B.N              977-223-689-3</a:t>
            </a:r>
          </a:p>
          <a:p>
            <a:pPr>
              <a:defRPr/>
            </a:pPr>
            <a:r>
              <a:rPr lang="ar-SA" dirty="0">
                <a:latin typeface="Sakkal Majalla" panose="02000000000000000000" pitchFamily="2" charset="-78"/>
                <a:cs typeface="Sakkal Majalla" panose="02000000000000000000" pitchFamily="2" charset="-78"/>
              </a:rPr>
              <a:t>مذكرة علم الطيور</a:t>
            </a:r>
            <a:r>
              <a:rPr lang="en-US" dirty="0">
                <a:latin typeface="Sakkal Majalla" panose="02000000000000000000" pitchFamily="2" charset="-78"/>
                <a:cs typeface="Sakkal Majalla" panose="02000000000000000000" pitchFamily="2" charset="-78"/>
              </a:rPr>
              <a:t>Ornithology </a:t>
            </a:r>
            <a:r>
              <a:rPr lang="ar-SA" dirty="0">
                <a:latin typeface="Sakkal Majalla" panose="02000000000000000000" pitchFamily="2" charset="-78"/>
                <a:cs typeface="Sakkal Majalla" panose="02000000000000000000" pitchFamily="2" charset="-78"/>
              </a:rPr>
              <a:t>  - أ.د. منصور المنصور:</a:t>
            </a:r>
            <a:r>
              <a:rPr lang="en-US" dirty="0">
                <a:latin typeface="Sakkal Majalla" panose="02000000000000000000" pitchFamily="2" charset="-78"/>
                <a:cs typeface="Sakkal Majalla" panose="02000000000000000000" pitchFamily="2" charset="-78"/>
              </a:rPr>
              <a:t> </a:t>
            </a:r>
          </a:p>
          <a:p>
            <a:pPr marL="0" indent="0" algn="r" rtl="1" eaLnBrk="1" hangingPunct="1">
              <a:buNone/>
              <a:defRPr/>
            </a:pPr>
            <a:endParaRPr lang="en-US" dirty="0">
              <a:latin typeface="Sakkal Majalla" panose="02000000000000000000" pitchFamily="2" charset="-78"/>
              <a:cs typeface="Sakkal Majalla" panose="02000000000000000000" pitchFamily="2" charset="-78"/>
            </a:endParaRPr>
          </a:p>
          <a:p>
            <a:pPr marL="0" indent="0" algn="r" rtl="1" eaLnBrk="1" hangingPunct="1">
              <a:buNone/>
              <a:defRPr/>
            </a:pPr>
            <a:endParaRPr lang="en-US" dirty="0">
              <a:latin typeface="Sakkal Majalla" panose="02000000000000000000" pitchFamily="2" charset="-78"/>
              <a:cs typeface="Sakkal Majalla" panose="02000000000000000000" pitchFamily="2" charset="-78"/>
            </a:endParaRPr>
          </a:p>
          <a:p>
            <a:pPr marL="0" indent="0" algn="ctr">
              <a:buNone/>
              <a:defRPr/>
            </a:pPr>
            <a:r>
              <a:rPr lang="ar-SA" b="1" dirty="0">
                <a:latin typeface="Sakkal Majalla" panose="02000000000000000000" pitchFamily="2" charset="-78"/>
                <a:cs typeface="Sakkal Majalla" panose="02000000000000000000" pitchFamily="2" charset="-78"/>
              </a:rPr>
              <a:t> 325 حين</a:t>
            </a:r>
            <a:endParaRPr lang="en-US" b="1"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1E86584D-467D-4576-A7B9-3C4F1BA7B5FE}"/>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5</a:t>
            </a:fld>
            <a:endParaRPr lang="en-US">
              <a:solidFill>
                <a:srgbClr val="FFFFFF"/>
              </a:solidFill>
            </a:endParaRPr>
          </a:p>
        </p:txBody>
      </p:sp>
      <p:pic>
        <p:nvPicPr>
          <p:cNvPr id="2" name="صورة 1">
            <a:extLst>
              <a:ext uri="{FF2B5EF4-FFF2-40B4-BE49-F238E27FC236}">
                <a16:creationId xmlns:a16="http://schemas.microsoft.com/office/drawing/2014/main" id="{3A7D5EDC-0EF6-3AE0-6643-592660C127F4}"/>
              </a:ext>
            </a:extLst>
          </p:cNvPr>
          <p:cNvPicPr>
            <a:picLocks noChangeAspect="1"/>
          </p:cNvPicPr>
          <p:nvPr/>
        </p:nvPicPr>
        <p:blipFill>
          <a:blip r:embed="rId3"/>
          <a:stretch>
            <a:fillRect/>
          </a:stretch>
        </p:blipFill>
        <p:spPr>
          <a:xfrm>
            <a:off x="964507" y="2091343"/>
            <a:ext cx="4130040" cy="3063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qr code with a logo&#10;&#10;AI-generated content may be incorrect.">
            <a:extLst>
              <a:ext uri="{FF2B5EF4-FFF2-40B4-BE49-F238E27FC236}">
                <a16:creationId xmlns:a16="http://schemas.microsoft.com/office/drawing/2014/main" id="{738052F9-79C6-67A4-15D1-8350A4D3B1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3309" y="4609401"/>
            <a:ext cx="1090364" cy="1090364"/>
          </a:xfrm>
          <a:prstGeom prst="rect">
            <a:avLst/>
          </a:prstGeom>
          <a:noFill/>
          <a:ln>
            <a:noFill/>
          </a:ln>
        </p:spPr>
      </p:pic>
    </p:spTree>
    <p:extLst>
      <p:ext uri="{BB962C8B-B14F-4D97-AF65-F5344CB8AC3E}">
        <p14:creationId xmlns:p14="http://schemas.microsoft.com/office/powerpoint/2010/main" val="336637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66988" y="836614"/>
            <a:ext cx="7543800" cy="1431925"/>
          </a:xfrm>
        </p:spPr>
        <p:txBody>
          <a:bodyPr/>
          <a:lstStyle/>
          <a:p>
            <a:pPr eaLnBrk="1" hangingPunct="1">
              <a:defRPr/>
            </a:pPr>
            <a:r>
              <a:rPr lang="ar-SA" dirty="0">
                <a:cs typeface="PT Bold Heading" pitchFamily="2" charset="-78"/>
              </a:rPr>
              <a:t>المحاضرة الأولى</a:t>
            </a:r>
            <a:br>
              <a:rPr lang="en-US" dirty="0">
                <a:cs typeface="PT Bold Heading" pitchFamily="2" charset="-78"/>
              </a:rPr>
            </a:br>
            <a:endParaRPr lang="en-US" dirty="0">
              <a:cs typeface="PT Bold Heading" pitchFamily="2" charset="-78"/>
            </a:endParaRPr>
          </a:p>
        </p:txBody>
      </p:sp>
      <p:sp>
        <p:nvSpPr>
          <p:cNvPr id="44035" name="Rectangle 3"/>
          <p:cNvSpPr>
            <a:spLocks noGrp="1" noChangeArrowheads="1"/>
          </p:cNvSpPr>
          <p:nvPr>
            <p:ph idx="1"/>
          </p:nvPr>
        </p:nvSpPr>
        <p:spPr>
          <a:xfrm>
            <a:off x="6384032" y="2780928"/>
            <a:ext cx="3826768" cy="2764904"/>
          </a:xfrm>
        </p:spPr>
        <p:txBody>
          <a:bodyPr>
            <a:normAutofit/>
          </a:bodyPr>
          <a:lstStyle/>
          <a:p>
            <a:pPr algn="r" rtl="1" eaLnBrk="1" hangingPunct="1">
              <a:defRPr/>
            </a:pPr>
            <a:r>
              <a:rPr lang="ar-SA" dirty="0">
                <a:cs typeface="PT Bold Heading" pitchFamily="2" charset="-78"/>
              </a:rPr>
              <a:t>المقدمة</a:t>
            </a:r>
          </a:p>
          <a:p>
            <a:pPr algn="r" rtl="1" eaLnBrk="1" hangingPunct="1">
              <a:defRPr/>
            </a:pPr>
            <a:r>
              <a:rPr lang="ar-SA" dirty="0">
                <a:cs typeface="PT Bold Heading" pitchFamily="2" charset="-78"/>
              </a:rPr>
              <a:t>الصفات الخارجية للطيور</a:t>
            </a:r>
          </a:p>
          <a:p>
            <a:pPr algn="r" rtl="1" eaLnBrk="1" hangingPunct="1">
              <a:defRPr/>
            </a:pPr>
            <a:r>
              <a:rPr lang="ar-SA" dirty="0">
                <a:cs typeface="PT Bold Heading" pitchFamily="2" charset="-78"/>
              </a:rPr>
              <a:t>وظائف الريش</a:t>
            </a:r>
          </a:p>
          <a:p>
            <a:pPr algn="r" rtl="1" eaLnBrk="1" hangingPunct="1">
              <a:buFont typeface="Wingdings" pitchFamily="2" charset="2"/>
              <a:buNone/>
              <a:defRPr/>
            </a:pPr>
            <a:endParaRPr lang="en-US" dirty="0">
              <a:cs typeface="PT Bold Heading" pitchFamily="2" charset="-78"/>
            </a:endParaRPr>
          </a:p>
        </p:txBody>
      </p:sp>
      <p:sp>
        <p:nvSpPr>
          <p:cNvPr id="3" name="عنصر نائب لرقم الشريحة 2">
            <a:extLst>
              <a:ext uri="{FF2B5EF4-FFF2-40B4-BE49-F238E27FC236}">
                <a16:creationId xmlns:a16="http://schemas.microsoft.com/office/drawing/2014/main" id="{9C7D4E3F-A80C-4B97-B65C-8D77B202B323}"/>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6</a:t>
            </a:fld>
            <a:endParaRPr lang="en-US">
              <a:solidFill>
                <a:srgbClr val="FFFFFF"/>
              </a:solidFill>
            </a:endParaRPr>
          </a:p>
        </p:txBody>
      </p:sp>
      <p:pic>
        <p:nvPicPr>
          <p:cNvPr id="4" name="صورة 3">
            <a:extLst>
              <a:ext uri="{FF2B5EF4-FFF2-40B4-BE49-F238E27FC236}">
                <a16:creationId xmlns:a16="http://schemas.microsoft.com/office/drawing/2014/main" id="{6F673D7B-3BB3-9506-1CC4-CD57A1B5B7E2}"/>
              </a:ext>
            </a:extLst>
          </p:cNvPr>
          <p:cNvPicPr>
            <a:picLocks noChangeAspect="1"/>
          </p:cNvPicPr>
          <p:nvPr/>
        </p:nvPicPr>
        <p:blipFill>
          <a:blip r:embed="rId3"/>
          <a:stretch>
            <a:fillRect/>
          </a:stretch>
        </p:blipFill>
        <p:spPr>
          <a:xfrm>
            <a:off x="2479733" y="1680210"/>
            <a:ext cx="3002280" cy="3497580"/>
          </a:xfrm>
          <a:prstGeom prst="rect">
            <a:avLst/>
          </a:prstGeom>
        </p:spPr>
      </p:pic>
    </p:spTree>
    <p:extLst>
      <p:ext uri="{BB962C8B-B14F-4D97-AF65-F5344CB8AC3E}">
        <p14:creationId xmlns:p14="http://schemas.microsoft.com/office/powerpoint/2010/main" val="481921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448202" y="0"/>
            <a:ext cx="4346171" cy="1325563"/>
          </a:xfrm>
        </p:spPr>
        <p:txBody>
          <a:bodyPr>
            <a:normAutofit/>
          </a:bodyPr>
          <a:lstStyle/>
          <a:p>
            <a:pPr algn="r" rtl="1" eaLnBrk="1" hangingPunct="1">
              <a:defRPr/>
            </a:pPr>
            <a:r>
              <a:rPr lang="ar-SA" sz="3200" dirty="0">
                <a:latin typeface="Sakkal Majalla" panose="02000000000000000000" pitchFamily="2" charset="-78"/>
                <a:cs typeface="Sakkal Majalla" panose="02000000000000000000" pitchFamily="2" charset="-78"/>
              </a:rPr>
              <a:t>المقدمــــة                </a:t>
            </a:r>
            <a:r>
              <a:rPr lang="en-US" sz="3200" b="1" dirty="0">
                <a:latin typeface="Sakkal Majalla" panose="02000000000000000000" pitchFamily="2" charset="-78"/>
                <a:cs typeface="Sakkal Majalla" panose="02000000000000000000" pitchFamily="2" charset="-78"/>
              </a:rPr>
              <a:t>Introduction</a:t>
            </a:r>
          </a:p>
        </p:txBody>
      </p:sp>
      <p:sp>
        <p:nvSpPr>
          <p:cNvPr id="8" name="عنصر نائب لرقم الشريحة 7">
            <a:extLst>
              <a:ext uri="{FF2B5EF4-FFF2-40B4-BE49-F238E27FC236}">
                <a16:creationId xmlns:a16="http://schemas.microsoft.com/office/drawing/2014/main" id="{ECEB8443-AAA5-4A04-BC19-B70F8DCFC69A}"/>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7</a:t>
            </a:fld>
            <a:endParaRPr lang="en-US">
              <a:solidFill>
                <a:srgbClr val="FFFFFF"/>
              </a:solidFill>
            </a:endParaRPr>
          </a:p>
        </p:txBody>
      </p:sp>
      <p:pic>
        <p:nvPicPr>
          <p:cNvPr id="2" name="صورة 1">
            <a:extLst>
              <a:ext uri="{FF2B5EF4-FFF2-40B4-BE49-F238E27FC236}">
                <a16:creationId xmlns:a16="http://schemas.microsoft.com/office/drawing/2014/main" id="{02F4BB2C-643C-151C-213B-FAC95FC096F5}"/>
              </a:ext>
            </a:extLst>
          </p:cNvPr>
          <p:cNvPicPr>
            <a:picLocks noChangeAspect="1"/>
          </p:cNvPicPr>
          <p:nvPr/>
        </p:nvPicPr>
        <p:blipFill>
          <a:blip r:embed="rId3"/>
          <a:stretch>
            <a:fillRect/>
          </a:stretch>
        </p:blipFill>
        <p:spPr>
          <a:xfrm>
            <a:off x="6553431" y="1662171"/>
            <a:ext cx="5532120" cy="3604260"/>
          </a:xfrm>
          <a:prstGeom prst="rect">
            <a:avLst/>
          </a:prstGeom>
        </p:spPr>
      </p:pic>
      <p:pic>
        <p:nvPicPr>
          <p:cNvPr id="3" name="صورة 2">
            <a:extLst>
              <a:ext uri="{FF2B5EF4-FFF2-40B4-BE49-F238E27FC236}">
                <a16:creationId xmlns:a16="http://schemas.microsoft.com/office/drawing/2014/main" id="{438E3CDF-F667-9307-7E57-D4F7F8CA870C}"/>
              </a:ext>
            </a:extLst>
          </p:cNvPr>
          <p:cNvPicPr>
            <a:picLocks noChangeAspect="1"/>
          </p:cNvPicPr>
          <p:nvPr/>
        </p:nvPicPr>
        <p:blipFill>
          <a:blip r:embed="rId4"/>
          <a:stretch>
            <a:fillRect/>
          </a:stretch>
        </p:blipFill>
        <p:spPr>
          <a:xfrm>
            <a:off x="106449" y="1626870"/>
            <a:ext cx="5798820" cy="3604260"/>
          </a:xfrm>
          <a:prstGeom prst="rect">
            <a:avLst/>
          </a:prstGeom>
        </p:spPr>
      </p:pic>
    </p:spTree>
    <p:extLst>
      <p:ext uri="{BB962C8B-B14F-4D97-AF65-F5344CB8AC3E}">
        <p14:creationId xmlns:p14="http://schemas.microsoft.com/office/powerpoint/2010/main" val="24508665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صر نائب لرقم الشريحة 6">
            <a:extLst>
              <a:ext uri="{FF2B5EF4-FFF2-40B4-BE49-F238E27FC236}">
                <a16:creationId xmlns:a16="http://schemas.microsoft.com/office/drawing/2014/main" id="{55CA5AB6-D55F-4DD0-A851-9BAB68596A28}"/>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8</a:t>
            </a:fld>
            <a:endParaRPr lang="en-US">
              <a:solidFill>
                <a:srgbClr val="FFFFFF"/>
              </a:solidFill>
            </a:endParaRPr>
          </a:p>
        </p:txBody>
      </p:sp>
      <p:pic>
        <p:nvPicPr>
          <p:cNvPr id="2" name="صورة 1">
            <a:extLst>
              <a:ext uri="{FF2B5EF4-FFF2-40B4-BE49-F238E27FC236}">
                <a16:creationId xmlns:a16="http://schemas.microsoft.com/office/drawing/2014/main" id="{B8DD5528-B7B1-16C5-634B-BE54F525B6B6}"/>
              </a:ext>
            </a:extLst>
          </p:cNvPr>
          <p:cNvPicPr>
            <a:picLocks noChangeAspect="1"/>
          </p:cNvPicPr>
          <p:nvPr/>
        </p:nvPicPr>
        <p:blipFill>
          <a:blip r:embed="rId2"/>
          <a:stretch>
            <a:fillRect/>
          </a:stretch>
        </p:blipFill>
        <p:spPr>
          <a:xfrm>
            <a:off x="6326216" y="1730866"/>
            <a:ext cx="5654040" cy="3009900"/>
          </a:xfrm>
          <a:prstGeom prst="rect">
            <a:avLst/>
          </a:prstGeom>
        </p:spPr>
      </p:pic>
      <p:pic>
        <p:nvPicPr>
          <p:cNvPr id="3" name="صورة 2">
            <a:extLst>
              <a:ext uri="{FF2B5EF4-FFF2-40B4-BE49-F238E27FC236}">
                <a16:creationId xmlns:a16="http://schemas.microsoft.com/office/drawing/2014/main" id="{E9E20308-562C-5394-35FD-EB9CD8CE27EB}"/>
              </a:ext>
            </a:extLst>
          </p:cNvPr>
          <p:cNvPicPr>
            <a:picLocks noChangeAspect="1"/>
          </p:cNvPicPr>
          <p:nvPr/>
        </p:nvPicPr>
        <p:blipFill>
          <a:blip r:embed="rId3"/>
          <a:stretch>
            <a:fillRect/>
          </a:stretch>
        </p:blipFill>
        <p:spPr>
          <a:xfrm>
            <a:off x="211744" y="1730866"/>
            <a:ext cx="5654040" cy="3009900"/>
          </a:xfrm>
          <a:prstGeom prst="rect">
            <a:avLst/>
          </a:prstGeom>
        </p:spPr>
      </p:pic>
    </p:spTree>
    <p:extLst>
      <p:ext uri="{BB962C8B-B14F-4D97-AF65-F5344CB8AC3E}">
        <p14:creationId xmlns:p14="http://schemas.microsoft.com/office/powerpoint/2010/main" val="4214265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a:defRPr/>
            </a:pPr>
            <a:r>
              <a:rPr lang="ar-SA" sz="3600" dirty="0">
                <a:cs typeface="PT Bold Heading" panose="02010400000000000000" pitchFamily="2" charset="-78"/>
              </a:rPr>
              <a:t>ما المقصود بعلم الطيور </a:t>
            </a:r>
            <a:r>
              <a:rPr lang="en-US" sz="3600" dirty="0">
                <a:cs typeface="PT Bold Heading" panose="02010400000000000000" pitchFamily="2" charset="-78"/>
              </a:rPr>
              <a:t>Ornithology</a:t>
            </a:r>
            <a:r>
              <a:rPr lang="ar-SA" sz="3600" dirty="0">
                <a:cs typeface="PT Bold Heading" panose="02010400000000000000" pitchFamily="2" charset="-78"/>
              </a:rPr>
              <a:t>  </a:t>
            </a:r>
            <a:r>
              <a:rPr lang="en-US" sz="3600" dirty="0">
                <a:cs typeface="PT Bold Heading" panose="02010400000000000000" pitchFamily="2" charset="-78"/>
              </a:rPr>
              <a:t> </a:t>
            </a:r>
            <a:r>
              <a:rPr lang="ar-SA" sz="3600" dirty="0">
                <a:cs typeface="PT Bold Heading" panose="02010400000000000000" pitchFamily="2" charset="-78"/>
              </a:rPr>
              <a:t>؟</a:t>
            </a:r>
            <a:br>
              <a:rPr lang="ar-SA" sz="3600" dirty="0">
                <a:cs typeface="PT Bold Heading" panose="02010400000000000000" pitchFamily="2" charset="-78"/>
              </a:rPr>
            </a:br>
            <a:endParaRPr lang="en-US" sz="3600" dirty="0"/>
          </a:p>
        </p:txBody>
      </p:sp>
      <p:sp>
        <p:nvSpPr>
          <p:cNvPr id="6147" name="Rectangle 3"/>
          <p:cNvSpPr>
            <a:spLocks noGrp="1" noChangeArrowheads="1"/>
          </p:cNvSpPr>
          <p:nvPr>
            <p:ph idx="1"/>
          </p:nvPr>
        </p:nvSpPr>
        <p:spPr>
          <a:xfrm>
            <a:off x="4604201" y="1915131"/>
            <a:ext cx="7247669" cy="4351338"/>
          </a:xfrm>
        </p:spPr>
        <p:txBody>
          <a:bodyPr/>
          <a:lstStyle/>
          <a:p>
            <a:pPr algn="justLow" eaLnBrk="1" hangingPunct="1">
              <a:buFont typeface="Wingdings" pitchFamily="2" charset="2"/>
              <a:buNone/>
              <a:defRPr/>
            </a:pPr>
            <a:r>
              <a:rPr lang="ar-SA" sz="3200" dirty="0">
                <a:latin typeface="Sakkal Majalla" panose="02000000000000000000" pitchFamily="2" charset="-78"/>
                <a:cs typeface="Sakkal Majalla" panose="02000000000000000000" pitchFamily="2" charset="-78"/>
              </a:rPr>
              <a:t>هو فرع من علم الحيوان يهتم بدراسة الطيور </a:t>
            </a:r>
            <a:r>
              <a:rPr lang="ar-SA" sz="3200" dirty="0" err="1">
                <a:latin typeface="Sakkal Majalla" panose="02000000000000000000" pitchFamily="2" charset="-78"/>
                <a:cs typeface="Sakkal Majalla" panose="02000000000000000000" pitchFamily="2" charset="-78"/>
              </a:rPr>
              <a:t>تصنيفياً</a:t>
            </a:r>
            <a:r>
              <a:rPr lang="ar-SA" sz="3200" dirty="0">
                <a:latin typeface="Sakkal Majalla" panose="02000000000000000000" pitchFamily="2" charset="-78"/>
                <a:cs typeface="Sakkal Majalla" panose="02000000000000000000" pitchFamily="2" charset="-78"/>
              </a:rPr>
              <a:t> ومورفولوجيا وبيئياً و تركيبياً و سلوكياً و فسيولوجيا بالإضافة إلى الأمراض المتعلقة بها.</a:t>
            </a:r>
          </a:p>
          <a:p>
            <a:pPr algn="justLow" rtl="1" eaLnBrk="1" hangingPunct="1">
              <a:buFont typeface="Wingdings" pitchFamily="2" charset="2"/>
              <a:buNone/>
              <a:defRPr/>
            </a:pPr>
            <a:r>
              <a:rPr lang="ar-SA" sz="3200" dirty="0">
                <a:latin typeface="Sakkal Majalla" panose="02000000000000000000" pitchFamily="2" charset="-78"/>
                <a:cs typeface="Sakkal Majalla" panose="02000000000000000000" pitchFamily="2" charset="-78"/>
              </a:rPr>
              <a:t> </a:t>
            </a:r>
            <a:endParaRPr lang="en-US" sz="3200"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59B988A5-4B67-4FC1-AC1A-3C8E4B192969}"/>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9</a:t>
            </a:fld>
            <a:endParaRPr lang="en-US">
              <a:solidFill>
                <a:srgbClr val="FFFFFF"/>
              </a:solidFill>
            </a:endParaRPr>
          </a:p>
        </p:txBody>
      </p:sp>
      <p:pic>
        <p:nvPicPr>
          <p:cNvPr id="2" name="صورة 1">
            <a:extLst>
              <a:ext uri="{FF2B5EF4-FFF2-40B4-BE49-F238E27FC236}">
                <a16:creationId xmlns:a16="http://schemas.microsoft.com/office/drawing/2014/main" id="{D92C438A-4E33-A1C7-E84C-A2E21FDF80B9}"/>
              </a:ext>
            </a:extLst>
          </p:cNvPr>
          <p:cNvPicPr>
            <a:picLocks noChangeAspect="1"/>
          </p:cNvPicPr>
          <p:nvPr/>
        </p:nvPicPr>
        <p:blipFill>
          <a:blip r:embed="rId3"/>
          <a:stretch>
            <a:fillRect/>
          </a:stretch>
        </p:blipFill>
        <p:spPr>
          <a:xfrm>
            <a:off x="838200" y="1310640"/>
            <a:ext cx="3147060" cy="4236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20379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98855" y="0"/>
            <a:ext cx="11738918" cy="6858000"/>
          </a:xfrm>
        </p:spPr>
        <p:txBody>
          <a:bodyPr>
            <a:normAutofit fontScale="77500" lnSpcReduction="20000"/>
          </a:bodyPr>
          <a:lstStyle/>
          <a:p>
            <a:pPr marL="609600" indent="-609600" algn="ctr" rtl="1" eaLnBrk="1" hangingPunct="1">
              <a:lnSpc>
                <a:spcPct val="80000"/>
              </a:lnSpc>
              <a:spcBef>
                <a:spcPct val="0"/>
              </a:spcBef>
              <a:buNone/>
              <a:defRPr/>
            </a:pPr>
            <a:endParaRPr lang="ar-SA" sz="2400" dirty="0"/>
          </a:p>
          <a:p>
            <a:pPr marL="609600" indent="-609600" algn="ctr" rtl="1" eaLnBrk="1" hangingPunct="1">
              <a:lnSpc>
                <a:spcPct val="80000"/>
              </a:lnSpc>
              <a:spcBef>
                <a:spcPct val="0"/>
              </a:spcBef>
              <a:buNone/>
              <a:defRPr/>
            </a:pPr>
            <a:endParaRPr lang="ar-SA" sz="2400" dirty="0">
              <a:solidFill>
                <a:schemeClr val="accent2">
                  <a:lumMod val="75000"/>
                </a:schemeClr>
              </a:solidFill>
            </a:endParaRPr>
          </a:p>
          <a:p>
            <a:pPr marL="609600" indent="-609600" algn="ctr" rtl="1" eaLnBrk="1" hangingPunct="1">
              <a:lnSpc>
                <a:spcPct val="80000"/>
              </a:lnSpc>
              <a:spcBef>
                <a:spcPct val="0"/>
              </a:spcBef>
              <a:buNone/>
              <a:defRPr/>
            </a:pPr>
            <a:r>
              <a:rPr lang="ar-SA" sz="2400" dirty="0">
                <a:solidFill>
                  <a:schemeClr val="accent2">
                    <a:lumMod val="75000"/>
                  </a:schemeClr>
                </a:solidFill>
                <a:cs typeface="PT Bold Heading" panose="02010400000000000000" pitchFamily="2" charset="-78"/>
              </a:rPr>
              <a:t>شعبة الحبليات</a:t>
            </a:r>
            <a:endParaRPr lang="en-US" sz="2400" dirty="0">
              <a:solidFill>
                <a:schemeClr val="accent2">
                  <a:lumMod val="75000"/>
                </a:schemeClr>
              </a:solidFill>
              <a:cs typeface="PT Bold Heading" panose="02010400000000000000" pitchFamily="2" charset="-78"/>
            </a:endParaRPr>
          </a:p>
          <a:p>
            <a:pPr marL="609600" indent="-609600" algn="ctr" rtl="1" eaLnBrk="1" hangingPunct="1">
              <a:lnSpc>
                <a:spcPct val="80000"/>
              </a:lnSpc>
              <a:spcBef>
                <a:spcPct val="0"/>
              </a:spcBef>
              <a:buNone/>
              <a:defRPr/>
            </a:pPr>
            <a:r>
              <a:rPr lang="en-US" sz="1500" dirty="0">
                <a:solidFill>
                  <a:schemeClr val="accent2">
                    <a:lumMod val="75000"/>
                  </a:schemeClr>
                </a:solidFill>
                <a:cs typeface="PT Bold Heading" panose="02010400000000000000" pitchFamily="2" charset="-78"/>
              </a:rPr>
              <a:t>Phylum </a:t>
            </a:r>
            <a:r>
              <a:rPr lang="en-US" sz="1500" dirty="0" err="1">
                <a:solidFill>
                  <a:schemeClr val="accent2">
                    <a:lumMod val="75000"/>
                  </a:schemeClr>
                </a:solidFill>
                <a:cs typeface="PT Bold Heading" panose="02010400000000000000" pitchFamily="2" charset="-78"/>
              </a:rPr>
              <a:t>Chordata</a:t>
            </a:r>
            <a:r>
              <a:rPr lang="ar-SA" sz="1500" dirty="0">
                <a:solidFill>
                  <a:schemeClr val="accent2">
                    <a:lumMod val="75000"/>
                  </a:schemeClr>
                </a:solidFill>
                <a:cs typeface="PT Bold Heading" panose="02010400000000000000" pitchFamily="2" charset="-78"/>
              </a:rPr>
              <a:t>     </a:t>
            </a:r>
          </a:p>
          <a:p>
            <a:pPr marL="609600" indent="-609600" algn="ctr" rtl="1" eaLnBrk="1" hangingPunct="1">
              <a:lnSpc>
                <a:spcPct val="80000"/>
              </a:lnSpc>
              <a:buNone/>
              <a:defRPr/>
            </a:pPr>
            <a:r>
              <a:rPr lang="ar-SA" sz="2400" dirty="0">
                <a:solidFill>
                  <a:schemeClr val="accent2">
                    <a:lumMod val="75000"/>
                  </a:schemeClr>
                </a:solidFill>
                <a:cs typeface="PT Bold Heading" panose="02010400000000000000" pitchFamily="2" charset="-78"/>
              </a:rPr>
              <a:t>شعيبة الفقاريات</a:t>
            </a:r>
            <a:endParaRPr lang="en-US" sz="2400" dirty="0">
              <a:solidFill>
                <a:schemeClr val="accent2">
                  <a:lumMod val="75000"/>
                </a:schemeClr>
              </a:solidFill>
              <a:cs typeface="PT Bold Heading" panose="02010400000000000000" pitchFamily="2" charset="-78"/>
            </a:endParaRPr>
          </a:p>
          <a:p>
            <a:pPr marL="609600" indent="-609600" algn="ctr" rtl="1" eaLnBrk="1" hangingPunct="1">
              <a:lnSpc>
                <a:spcPct val="80000"/>
              </a:lnSpc>
              <a:buNone/>
              <a:defRPr/>
            </a:pPr>
            <a:r>
              <a:rPr lang="en-US" sz="1500" dirty="0">
                <a:solidFill>
                  <a:schemeClr val="accent2">
                    <a:lumMod val="75000"/>
                  </a:schemeClr>
                </a:solidFill>
                <a:cs typeface="PT Bold Heading" panose="02010400000000000000" pitchFamily="2" charset="-78"/>
              </a:rPr>
              <a:t>Sub Phylum Vertebrata</a:t>
            </a:r>
            <a:endParaRPr lang="ar-SA" sz="1500" dirty="0">
              <a:solidFill>
                <a:schemeClr val="accent2">
                  <a:lumMod val="75000"/>
                </a:schemeClr>
              </a:solidFill>
              <a:cs typeface="PT Bold Heading" panose="02010400000000000000" pitchFamily="2" charset="-78"/>
            </a:endParaRPr>
          </a:p>
          <a:p>
            <a:pPr marL="609600" indent="-609600" algn="ctr" rtl="1" eaLnBrk="1" hangingPunct="1">
              <a:lnSpc>
                <a:spcPct val="80000"/>
              </a:lnSpc>
              <a:buNone/>
              <a:defRPr/>
            </a:pPr>
            <a:r>
              <a:rPr lang="ar-SA" sz="3600" dirty="0">
                <a:solidFill>
                  <a:schemeClr val="accent2">
                    <a:lumMod val="75000"/>
                  </a:schemeClr>
                </a:solidFill>
                <a:cs typeface="PT Bold Heading" panose="02010400000000000000" pitchFamily="2" charset="-78"/>
              </a:rPr>
              <a:t>طائفة الطيور</a:t>
            </a:r>
            <a:r>
              <a:rPr lang="en-US" sz="3600" dirty="0">
                <a:solidFill>
                  <a:schemeClr val="accent2">
                    <a:lumMod val="75000"/>
                  </a:schemeClr>
                </a:solidFill>
                <a:cs typeface="PT Bold Heading" panose="02010400000000000000" pitchFamily="2" charset="-78"/>
              </a:rPr>
              <a:t> </a:t>
            </a:r>
          </a:p>
          <a:p>
            <a:pPr marL="609600" indent="-609600" algn="ctr" rtl="1" eaLnBrk="1" hangingPunct="1">
              <a:lnSpc>
                <a:spcPct val="80000"/>
              </a:lnSpc>
              <a:buNone/>
              <a:defRPr/>
            </a:pPr>
            <a:r>
              <a:rPr lang="en-US" sz="2600" dirty="0">
                <a:solidFill>
                  <a:schemeClr val="accent2">
                    <a:lumMod val="75000"/>
                  </a:schemeClr>
                </a:solidFill>
                <a:cs typeface="PT Bold Heading" panose="02010400000000000000" pitchFamily="2" charset="-78"/>
              </a:rPr>
              <a:t>Class Aves</a:t>
            </a:r>
          </a:p>
          <a:p>
            <a:pPr marL="609600" indent="-609600" algn="ctr" rtl="1" eaLnBrk="1" hangingPunct="1">
              <a:lnSpc>
                <a:spcPct val="80000"/>
              </a:lnSpc>
              <a:buNone/>
              <a:defRPr/>
            </a:pPr>
            <a:endParaRPr lang="ar-SA" sz="1600" dirty="0"/>
          </a:p>
          <a:p>
            <a:pPr marL="609600" indent="-609600" algn="ctr" rtl="1" eaLnBrk="1" hangingPunct="1">
              <a:lnSpc>
                <a:spcPct val="80000"/>
              </a:lnSpc>
              <a:buNone/>
              <a:defRPr/>
            </a:pPr>
            <a:endParaRPr lang="ar-SA" sz="1600" dirty="0"/>
          </a:p>
          <a:p>
            <a:pPr marL="609600" indent="-609600" algn="ctr" rtl="1" eaLnBrk="1" hangingPunct="1">
              <a:lnSpc>
                <a:spcPct val="80000"/>
              </a:lnSpc>
              <a:buNone/>
              <a:defRPr/>
            </a:pPr>
            <a:endParaRPr lang="ar-SA" sz="1600" dirty="0"/>
          </a:p>
          <a:p>
            <a:pPr marL="609600" indent="-609600" algn="ctr" rtl="1" eaLnBrk="1" hangingPunct="1">
              <a:lnSpc>
                <a:spcPct val="80000"/>
              </a:lnSpc>
              <a:buNone/>
              <a:defRPr/>
            </a:pPr>
            <a:endParaRPr lang="en-US" sz="1600" dirty="0"/>
          </a:p>
          <a:p>
            <a:pPr marL="609600" indent="-609600" algn="r" rtl="1" eaLnBrk="1" hangingPunct="1">
              <a:lnSpc>
                <a:spcPct val="80000"/>
              </a:lnSpc>
              <a:buNone/>
              <a:defRPr/>
            </a:pPr>
            <a:endParaRPr lang="ar-SA" sz="1600" dirty="0"/>
          </a:p>
          <a:p>
            <a:pPr marL="609600" indent="-609600" algn="r" rtl="1" eaLnBrk="1" hangingPunct="1">
              <a:lnSpc>
                <a:spcPct val="80000"/>
              </a:lnSpc>
              <a:buNone/>
              <a:defRPr/>
            </a:pPr>
            <a:endParaRPr lang="ar-SA" sz="1600" dirty="0"/>
          </a:p>
          <a:p>
            <a:pPr marL="609600" indent="-609600" algn="r" rtl="1" eaLnBrk="1" hangingPunct="1">
              <a:lnSpc>
                <a:spcPct val="80000"/>
              </a:lnSpc>
              <a:buNone/>
              <a:defRPr/>
            </a:pPr>
            <a:r>
              <a:rPr lang="ar-SA" sz="3100" dirty="0">
                <a:solidFill>
                  <a:schemeClr val="accent1">
                    <a:lumMod val="75000"/>
                  </a:schemeClr>
                </a:solidFill>
                <a:cs typeface="PT Bold Heading" panose="02010400000000000000" pitchFamily="2" charset="-78"/>
              </a:rPr>
              <a:t>           </a:t>
            </a:r>
            <a:r>
              <a:rPr lang="en-GB" sz="3100" dirty="0">
                <a:solidFill>
                  <a:schemeClr val="accent1">
                    <a:lumMod val="75000"/>
                  </a:schemeClr>
                </a:solidFill>
                <a:cs typeface="PT Bold Heading" panose="02010400000000000000" pitchFamily="2" charset="-78"/>
              </a:rPr>
              <a:t> </a:t>
            </a:r>
            <a:r>
              <a:rPr lang="ar-SA" sz="3100" dirty="0">
                <a:solidFill>
                  <a:schemeClr val="accent1">
                    <a:lumMod val="75000"/>
                  </a:schemeClr>
                </a:solidFill>
                <a:cs typeface="PT Bold Heading" panose="02010400000000000000" pitchFamily="2" charset="-78"/>
              </a:rPr>
              <a:t>  </a:t>
            </a:r>
            <a:r>
              <a:rPr lang="ar-SA" sz="3100" dirty="0">
                <a:solidFill>
                  <a:schemeClr val="accent2">
                    <a:lumMod val="75000"/>
                  </a:schemeClr>
                </a:solidFill>
                <a:cs typeface="PT Bold Heading" panose="02010400000000000000" pitchFamily="2" charset="-78"/>
              </a:rPr>
              <a:t>تحت طائفة الطيور القديمة                     </a:t>
            </a:r>
            <a:r>
              <a:rPr lang="en-GB" sz="3100" dirty="0">
                <a:solidFill>
                  <a:schemeClr val="accent2">
                    <a:lumMod val="75000"/>
                  </a:schemeClr>
                </a:solidFill>
                <a:cs typeface="PT Bold Heading" panose="02010400000000000000" pitchFamily="2" charset="-78"/>
              </a:rPr>
              <a:t> </a:t>
            </a:r>
            <a:r>
              <a:rPr lang="ar-SA" sz="3100" dirty="0">
                <a:solidFill>
                  <a:schemeClr val="accent2">
                    <a:lumMod val="75000"/>
                  </a:schemeClr>
                </a:solidFill>
                <a:cs typeface="PT Bold Heading" panose="02010400000000000000" pitchFamily="2" charset="-78"/>
              </a:rPr>
              <a:t>               </a:t>
            </a:r>
            <a:r>
              <a:rPr lang="en-GB" sz="3100" dirty="0">
                <a:solidFill>
                  <a:schemeClr val="accent2">
                    <a:lumMod val="75000"/>
                  </a:schemeClr>
                </a:solidFill>
                <a:cs typeface="PT Bold Heading" panose="02010400000000000000" pitchFamily="2" charset="-78"/>
              </a:rPr>
              <a:t>               </a:t>
            </a:r>
            <a:r>
              <a:rPr lang="ar-SA" sz="3100" dirty="0">
                <a:solidFill>
                  <a:schemeClr val="accent2">
                    <a:lumMod val="75000"/>
                  </a:schemeClr>
                </a:solidFill>
                <a:cs typeface="PT Bold Heading" panose="02010400000000000000" pitchFamily="2" charset="-78"/>
              </a:rPr>
              <a:t>  تحت طائفة الطيور الحديثة</a:t>
            </a:r>
          </a:p>
          <a:p>
            <a:pPr marL="609600" indent="-609600" algn="r" rtl="1" eaLnBrk="1" hangingPunct="1">
              <a:lnSpc>
                <a:spcPct val="80000"/>
              </a:lnSpc>
              <a:buNone/>
              <a:defRPr/>
            </a:pPr>
            <a:r>
              <a:rPr lang="ar-SA" sz="3100" dirty="0">
                <a:solidFill>
                  <a:schemeClr val="accent2">
                    <a:lumMod val="75000"/>
                  </a:schemeClr>
                </a:solidFill>
                <a:latin typeface="Sakkal Majalla" panose="02000000000000000000" pitchFamily="2" charset="-78"/>
                <a:cs typeface="Sakkal Majalla" panose="02000000000000000000" pitchFamily="2" charset="-78"/>
              </a:rPr>
              <a:t>       </a:t>
            </a:r>
            <a:r>
              <a:rPr lang="en-GB" sz="3100" dirty="0">
                <a:solidFill>
                  <a:schemeClr val="accent2">
                    <a:lumMod val="75000"/>
                  </a:schemeClr>
                </a:solidFill>
                <a:latin typeface="Sakkal Majalla" panose="02000000000000000000" pitchFamily="2" charset="-78"/>
                <a:cs typeface="Sakkal Majalla" panose="02000000000000000000" pitchFamily="2" charset="-78"/>
              </a:rPr>
              <a:t>             </a:t>
            </a:r>
            <a:r>
              <a:rPr lang="ar-SA" sz="3100" dirty="0">
                <a:solidFill>
                  <a:schemeClr val="accent2">
                    <a:lumMod val="75000"/>
                  </a:schemeClr>
                </a:solidFill>
                <a:latin typeface="Sakkal Majalla" panose="02000000000000000000" pitchFamily="2" charset="-78"/>
                <a:cs typeface="Sakkal Majalla" panose="02000000000000000000" pitchFamily="2" charset="-78"/>
              </a:rPr>
              <a:t>وتضم طائر </a:t>
            </a:r>
            <a:r>
              <a:rPr lang="ar-SA" sz="3100" dirty="0" err="1">
                <a:solidFill>
                  <a:schemeClr val="accent2">
                    <a:lumMod val="75000"/>
                  </a:schemeClr>
                </a:solidFill>
                <a:latin typeface="Sakkal Majalla" panose="02000000000000000000" pitchFamily="2" charset="-78"/>
                <a:cs typeface="Sakkal Majalla" panose="02000000000000000000" pitchFamily="2" charset="-78"/>
              </a:rPr>
              <a:t>الأركيوبتركس</a:t>
            </a:r>
            <a:r>
              <a:rPr lang="ar-SA" sz="3100" dirty="0">
                <a:solidFill>
                  <a:schemeClr val="accent2">
                    <a:lumMod val="75000"/>
                  </a:schemeClr>
                </a:solidFill>
                <a:latin typeface="Sakkal Majalla" panose="02000000000000000000" pitchFamily="2" charset="-78"/>
                <a:cs typeface="Sakkal Majalla" panose="02000000000000000000" pitchFamily="2" charset="-78"/>
              </a:rPr>
              <a:t> (منقرض</a:t>
            </a:r>
            <a:r>
              <a:rPr lang="ar-SA" sz="3100" dirty="0">
                <a:solidFill>
                  <a:schemeClr val="accent1">
                    <a:lumMod val="75000"/>
                  </a:schemeClr>
                </a:solidFill>
                <a:latin typeface="Sakkal Majalla" panose="02000000000000000000" pitchFamily="2" charset="-78"/>
                <a:cs typeface="Sakkal Majalla" panose="02000000000000000000" pitchFamily="2" charset="-78"/>
              </a:rPr>
              <a:t>)                          </a:t>
            </a:r>
          </a:p>
          <a:p>
            <a:pPr marL="609600" indent="-609600" algn="ctr" rtl="1" eaLnBrk="1" hangingPunct="1">
              <a:lnSpc>
                <a:spcPct val="80000"/>
              </a:lnSpc>
              <a:buNone/>
              <a:defRPr/>
            </a:pPr>
            <a:endParaRPr lang="en-US" sz="1600" dirty="0"/>
          </a:p>
          <a:p>
            <a:pPr marL="609600" indent="-609600" algn="ctr" rtl="1" eaLnBrk="1" hangingPunct="1">
              <a:lnSpc>
                <a:spcPct val="80000"/>
              </a:lnSpc>
              <a:buNone/>
              <a:defRPr/>
            </a:pPr>
            <a:endParaRPr lang="en-US" sz="1600" dirty="0"/>
          </a:p>
          <a:p>
            <a:pPr marL="609600" indent="-609600" algn="r" rtl="1" eaLnBrk="1" hangingPunct="1">
              <a:lnSpc>
                <a:spcPct val="80000"/>
              </a:lnSpc>
              <a:buNone/>
              <a:defRPr/>
            </a:pPr>
            <a:r>
              <a:rPr lang="ar-SA" sz="2900" b="1" dirty="0">
                <a:solidFill>
                  <a:schemeClr val="accent2">
                    <a:lumMod val="75000"/>
                  </a:schemeClr>
                </a:solidFill>
                <a:latin typeface="Sakkal Majalla" panose="02000000000000000000" pitchFamily="2" charset="-78"/>
                <a:cs typeface="PT Bold Heading" panose="02010400000000000000" pitchFamily="2" charset="-78"/>
              </a:rPr>
              <a:t>                                                                                فوق رتبة القديمات الفك                 فوق رتبة الحديثات الفك</a:t>
            </a:r>
          </a:p>
          <a:p>
            <a:pPr marL="609600" indent="-609600" algn="r" rtl="1" eaLnBrk="1" hangingPunct="1">
              <a:lnSpc>
                <a:spcPct val="80000"/>
              </a:lnSpc>
              <a:buNone/>
              <a:defRPr/>
            </a:pPr>
            <a:r>
              <a:rPr lang="ar-SA" sz="2600" b="1" dirty="0">
                <a:solidFill>
                  <a:schemeClr val="accent2">
                    <a:lumMod val="75000"/>
                  </a:schemeClr>
                </a:solidFill>
                <a:latin typeface="Sakkal Majalla" panose="02000000000000000000" pitchFamily="2" charset="-78"/>
                <a:cs typeface="Sakkal Majalla" panose="02000000000000000000" pitchFamily="2" charset="-78"/>
              </a:rPr>
              <a:t>                                                                                                                                                            (1) رتبة </a:t>
            </a:r>
            <a:r>
              <a:rPr lang="ar-SA" sz="2600" b="1" dirty="0" err="1">
                <a:solidFill>
                  <a:schemeClr val="accent2">
                    <a:lumMod val="75000"/>
                  </a:schemeClr>
                </a:solidFill>
                <a:latin typeface="Sakkal Majalla" panose="02000000000000000000" pitchFamily="2" charset="-78"/>
                <a:cs typeface="Sakkal Majalla" panose="02000000000000000000" pitchFamily="2" charset="-78"/>
              </a:rPr>
              <a:t>النعاميات</a:t>
            </a:r>
            <a:r>
              <a:rPr lang="ar-SA" sz="2600" b="1" dirty="0">
                <a:solidFill>
                  <a:schemeClr val="accent2">
                    <a:lumMod val="75000"/>
                  </a:schemeClr>
                </a:solidFill>
                <a:latin typeface="Sakkal Majalla" panose="02000000000000000000" pitchFamily="2" charset="-78"/>
                <a:cs typeface="Sakkal Majalla" panose="02000000000000000000" pitchFamily="2" charset="-78"/>
              </a:rPr>
              <a:t>                                                  وتشمل جميع الرتب المتبقية 23</a:t>
            </a:r>
          </a:p>
          <a:p>
            <a:pPr marL="0" indent="0" algn="r" rtl="1" eaLnBrk="1" hangingPunct="1">
              <a:lnSpc>
                <a:spcPct val="80000"/>
              </a:lnSpc>
              <a:buNone/>
              <a:defRPr/>
            </a:pPr>
            <a:r>
              <a:rPr lang="ar-SA" b="1" dirty="0">
                <a:solidFill>
                  <a:schemeClr val="accent2">
                    <a:lumMod val="75000"/>
                  </a:schemeClr>
                </a:solidFill>
                <a:latin typeface="Sakkal Majalla" panose="02000000000000000000" pitchFamily="2" charset="-78"/>
                <a:cs typeface="Sakkal Majalla" panose="02000000000000000000" pitchFamily="2" charset="-78"/>
              </a:rPr>
              <a:t>                                                                                                                                          (2) رتبة </a:t>
            </a:r>
            <a:r>
              <a:rPr lang="ar-SA" b="1" dirty="0" err="1">
                <a:solidFill>
                  <a:schemeClr val="accent2">
                    <a:lumMod val="75000"/>
                  </a:schemeClr>
                </a:solidFill>
                <a:latin typeface="Sakkal Majalla" panose="02000000000000000000" pitchFamily="2" charset="-78"/>
                <a:cs typeface="Sakkal Majalla" panose="02000000000000000000" pitchFamily="2" charset="-78"/>
              </a:rPr>
              <a:t>الريات</a:t>
            </a:r>
            <a:endParaRPr lang="ar-SA" b="1" dirty="0">
              <a:solidFill>
                <a:schemeClr val="accent2">
                  <a:lumMod val="75000"/>
                </a:schemeClr>
              </a:solidFill>
              <a:latin typeface="Sakkal Majalla" panose="02000000000000000000" pitchFamily="2" charset="-78"/>
              <a:cs typeface="Sakkal Majalla" panose="02000000000000000000" pitchFamily="2" charset="-78"/>
            </a:endParaRPr>
          </a:p>
          <a:p>
            <a:pPr marL="0" indent="0" algn="r" rtl="1" eaLnBrk="1" hangingPunct="1">
              <a:lnSpc>
                <a:spcPct val="80000"/>
              </a:lnSpc>
              <a:buNone/>
              <a:defRPr/>
            </a:pPr>
            <a:r>
              <a:rPr lang="ar-SA" b="1" dirty="0">
                <a:solidFill>
                  <a:schemeClr val="accent2">
                    <a:lumMod val="75000"/>
                  </a:schemeClr>
                </a:solidFill>
                <a:latin typeface="Sakkal Majalla" panose="02000000000000000000" pitchFamily="2" charset="-78"/>
                <a:cs typeface="Sakkal Majalla" panose="02000000000000000000" pitchFamily="2" charset="-78"/>
              </a:rPr>
              <a:t>                                                                                                                                          (3) رتبة </a:t>
            </a:r>
            <a:r>
              <a:rPr lang="ar-SA" b="1" dirty="0" err="1">
                <a:solidFill>
                  <a:schemeClr val="accent2">
                    <a:lumMod val="75000"/>
                  </a:schemeClr>
                </a:solidFill>
                <a:latin typeface="Sakkal Majalla" panose="02000000000000000000" pitchFamily="2" charset="-78"/>
                <a:cs typeface="Sakkal Majalla" panose="02000000000000000000" pitchFamily="2" charset="-78"/>
              </a:rPr>
              <a:t>الشبنميات</a:t>
            </a:r>
            <a:endParaRPr lang="ar-SA" b="1" dirty="0">
              <a:solidFill>
                <a:schemeClr val="accent2">
                  <a:lumMod val="75000"/>
                </a:schemeClr>
              </a:solidFill>
              <a:latin typeface="Sakkal Majalla" panose="02000000000000000000" pitchFamily="2" charset="-78"/>
              <a:cs typeface="Sakkal Majalla" panose="02000000000000000000" pitchFamily="2" charset="-78"/>
            </a:endParaRPr>
          </a:p>
          <a:p>
            <a:pPr marL="0" indent="0" algn="r" rtl="1" eaLnBrk="1" hangingPunct="1">
              <a:lnSpc>
                <a:spcPct val="80000"/>
              </a:lnSpc>
              <a:buNone/>
              <a:defRPr/>
            </a:pPr>
            <a:r>
              <a:rPr lang="ar-SA" b="1" dirty="0">
                <a:solidFill>
                  <a:schemeClr val="accent2">
                    <a:lumMod val="75000"/>
                  </a:schemeClr>
                </a:solidFill>
                <a:latin typeface="Sakkal Majalla" panose="02000000000000000000" pitchFamily="2" charset="-78"/>
                <a:cs typeface="Sakkal Majalla" panose="02000000000000000000" pitchFamily="2" charset="-78"/>
              </a:rPr>
              <a:t>                                                                                   	                                                     (4) رتبة عديمة الأجنحة</a:t>
            </a:r>
          </a:p>
          <a:p>
            <a:pPr marL="0" indent="0" algn="r" rtl="1" eaLnBrk="1" hangingPunct="1">
              <a:lnSpc>
                <a:spcPct val="80000"/>
              </a:lnSpc>
              <a:buNone/>
              <a:defRPr/>
            </a:pPr>
            <a:r>
              <a:rPr lang="ar-SA" b="1" dirty="0">
                <a:solidFill>
                  <a:schemeClr val="accent2">
                    <a:lumMod val="75000"/>
                  </a:schemeClr>
                </a:solidFill>
                <a:latin typeface="Sakkal Majalla" panose="02000000000000000000" pitchFamily="2" charset="-78"/>
                <a:cs typeface="Sakkal Majalla" panose="02000000000000000000" pitchFamily="2" charset="-78"/>
              </a:rPr>
              <a:t>                                                                                  	                                                    (5) رتبة </a:t>
            </a:r>
            <a:r>
              <a:rPr lang="ar-SA" b="1" dirty="0" err="1">
                <a:solidFill>
                  <a:schemeClr val="accent2">
                    <a:lumMod val="75000"/>
                  </a:schemeClr>
                </a:solidFill>
                <a:latin typeface="Sakkal Majalla" panose="02000000000000000000" pitchFamily="2" charset="-78"/>
                <a:cs typeface="Sakkal Majalla" panose="02000000000000000000" pitchFamily="2" charset="-78"/>
              </a:rPr>
              <a:t>التناميات</a:t>
            </a:r>
            <a:endParaRPr lang="en-US" b="1" dirty="0">
              <a:solidFill>
                <a:schemeClr val="accent2">
                  <a:lumMod val="75000"/>
                </a:schemeClr>
              </a:solidFill>
              <a:latin typeface="Sakkal Majalla" panose="02000000000000000000" pitchFamily="2" charset="-78"/>
              <a:cs typeface="Sakkal Majalla" panose="02000000000000000000" pitchFamily="2" charset="-78"/>
            </a:endParaRPr>
          </a:p>
          <a:p>
            <a:pPr marL="609600" indent="-609600" algn="ctr" rtl="1" eaLnBrk="1" hangingPunct="1">
              <a:lnSpc>
                <a:spcPct val="80000"/>
              </a:lnSpc>
              <a:buNone/>
              <a:defRPr/>
            </a:pPr>
            <a:endParaRPr lang="en-US" sz="1600" dirty="0"/>
          </a:p>
          <a:p>
            <a:pPr marL="609600" indent="-609600" algn="ctr" rtl="1" eaLnBrk="1" hangingPunct="1">
              <a:lnSpc>
                <a:spcPct val="80000"/>
              </a:lnSpc>
              <a:buNone/>
              <a:defRPr/>
            </a:pPr>
            <a:endParaRPr lang="en-US" sz="1200" dirty="0"/>
          </a:p>
        </p:txBody>
      </p:sp>
      <p:sp>
        <p:nvSpPr>
          <p:cNvPr id="9219" name="Line 4"/>
          <p:cNvSpPr>
            <a:spLocks noChangeShapeType="1"/>
          </p:cNvSpPr>
          <p:nvPr/>
        </p:nvSpPr>
        <p:spPr bwMode="auto">
          <a:xfrm>
            <a:off x="5966522" y="1835822"/>
            <a:ext cx="0" cy="504825"/>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ar-SA">
              <a:solidFill>
                <a:srgbClr val="FFFFFF"/>
              </a:solidFill>
            </a:endParaRPr>
          </a:p>
        </p:txBody>
      </p:sp>
      <p:sp>
        <p:nvSpPr>
          <p:cNvPr id="9222" name="Line 8"/>
          <p:cNvSpPr>
            <a:spLocks noChangeShapeType="1"/>
          </p:cNvSpPr>
          <p:nvPr/>
        </p:nvSpPr>
        <p:spPr bwMode="auto">
          <a:xfrm>
            <a:off x="2468880" y="2402378"/>
            <a:ext cx="0" cy="434826"/>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ar-SA" dirty="0">
              <a:solidFill>
                <a:srgbClr val="FFFFFF"/>
              </a:solidFill>
            </a:endParaRPr>
          </a:p>
        </p:txBody>
      </p:sp>
      <p:sp>
        <p:nvSpPr>
          <p:cNvPr id="9223" name="Line 9"/>
          <p:cNvSpPr>
            <a:spLocks noChangeShapeType="1"/>
          </p:cNvSpPr>
          <p:nvPr/>
        </p:nvSpPr>
        <p:spPr bwMode="auto">
          <a:xfrm flipH="1">
            <a:off x="9596880" y="2402378"/>
            <a:ext cx="2166" cy="503192"/>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ar-SA" dirty="0">
              <a:solidFill>
                <a:srgbClr val="FFFFFF"/>
              </a:solidFill>
            </a:endParaRPr>
          </a:p>
        </p:txBody>
      </p:sp>
      <p:sp>
        <p:nvSpPr>
          <p:cNvPr id="9224" name="Line 10"/>
          <p:cNvSpPr>
            <a:spLocks noChangeShapeType="1"/>
          </p:cNvSpPr>
          <p:nvPr/>
        </p:nvSpPr>
        <p:spPr bwMode="auto">
          <a:xfrm>
            <a:off x="2638216" y="3721812"/>
            <a:ext cx="0" cy="271327"/>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ar-SA">
              <a:solidFill>
                <a:srgbClr val="FFFFFF"/>
              </a:solidFill>
            </a:endParaRPr>
          </a:p>
        </p:txBody>
      </p:sp>
      <p:sp>
        <p:nvSpPr>
          <p:cNvPr id="9227" name="Line 13"/>
          <p:cNvSpPr>
            <a:spLocks noChangeShapeType="1"/>
          </p:cNvSpPr>
          <p:nvPr/>
        </p:nvSpPr>
        <p:spPr bwMode="auto">
          <a:xfrm flipH="1">
            <a:off x="638176" y="3972696"/>
            <a:ext cx="16347" cy="472688"/>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en-GB" dirty="0">
              <a:solidFill>
                <a:srgbClr val="FFFFFF"/>
              </a:solidFill>
            </a:endParaRPr>
          </a:p>
          <a:p>
            <a:pPr algn="l" rtl="0" fontAlgn="base">
              <a:spcBef>
                <a:spcPct val="0"/>
              </a:spcBef>
              <a:spcAft>
                <a:spcPct val="0"/>
              </a:spcAft>
            </a:pPr>
            <a:endParaRPr lang="en-GB" dirty="0">
              <a:solidFill>
                <a:srgbClr val="FFFFFF"/>
              </a:solidFill>
            </a:endParaRPr>
          </a:p>
          <a:p>
            <a:pPr algn="l" rtl="0" fontAlgn="base">
              <a:spcBef>
                <a:spcPct val="0"/>
              </a:spcBef>
              <a:spcAft>
                <a:spcPct val="0"/>
              </a:spcAft>
            </a:pPr>
            <a:endParaRPr lang="en-GB" dirty="0">
              <a:solidFill>
                <a:srgbClr val="FFFFFF"/>
              </a:solidFill>
            </a:endParaRPr>
          </a:p>
          <a:p>
            <a:pPr algn="l" rtl="0" fontAlgn="base">
              <a:spcBef>
                <a:spcPct val="0"/>
              </a:spcBef>
              <a:spcAft>
                <a:spcPct val="0"/>
              </a:spcAft>
            </a:pPr>
            <a:endParaRPr lang="ar-SA" dirty="0">
              <a:solidFill>
                <a:srgbClr val="FFFFFF"/>
              </a:solidFill>
            </a:endParaRPr>
          </a:p>
        </p:txBody>
      </p:sp>
      <p:sp>
        <p:nvSpPr>
          <p:cNvPr id="9228" name="Line 14"/>
          <p:cNvSpPr>
            <a:spLocks noChangeShapeType="1"/>
          </p:cNvSpPr>
          <p:nvPr/>
        </p:nvSpPr>
        <p:spPr bwMode="auto">
          <a:xfrm flipH="1">
            <a:off x="4899886" y="4013583"/>
            <a:ext cx="5591" cy="431801"/>
          </a:xfrm>
          <a:prstGeom prst="line">
            <a:avLst/>
          </a:prstGeom>
          <a:noFill/>
          <a:ln w="28575">
            <a:solidFill>
              <a:srgbClr val="00B0F0"/>
            </a:solidFill>
            <a:round/>
            <a:headEnd/>
            <a:tailEnd type="triangle" w="med" len="med"/>
          </a:ln>
        </p:spPr>
        <p:txBody>
          <a:bodyPr/>
          <a:lstStyle/>
          <a:p>
            <a:pPr algn="l" rtl="0" fontAlgn="base">
              <a:spcBef>
                <a:spcPct val="0"/>
              </a:spcBef>
              <a:spcAft>
                <a:spcPct val="0"/>
              </a:spcAft>
            </a:pPr>
            <a:endParaRPr lang="ar-SA">
              <a:solidFill>
                <a:srgbClr val="FFFFFF"/>
              </a:solidFill>
            </a:endParaRPr>
          </a:p>
        </p:txBody>
      </p:sp>
      <p:cxnSp>
        <p:nvCxnSpPr>
          <p:cNvPr id="3" name="رابط مستقيم 2">
            <a:extLst>
              <a:ext uri="{FF2B5EF4-FFF2-40B4-BE49-F238E27FC236}">
                <a16:creationId xmlns:a16="http://schemas.microsoft.com/office/drawing/2014/main" id="{1A1EAFD1-B720-499E-8F00-84556DD2AB8C}"/>
              </a:ext>
            </a:extLst>
          </p:cNvPr>
          <p:cNvCxnSpPr/>
          <p:nvPr/>
        </p:nvCxnSpPr>
        <p:spPr>
          <a:xfrm flipH="1">
            <a:off x="2468880" y="2402378"/>
            <a:ext cx="71280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رابط مستقيم 4">
            <a:extLst>
              <a:ext uri="{FF2B5EF4-FFF2-40B4-BE49-F238E27FC236}">
                <a16:creationId xmlns:a16="http://schemas.microsoft.com/office/drawing/2014/main" id="{F4DE0852-7817-4E74-B406-B26B050103D6}"/>
              </a:ext>
            </a:extLst>
          </p:cNvPr>
          <p:cNvCxnSpPr>
            <a:cxnSpLocks/>
          </p:cNvCxnSpPr>
          <p:nvPr/>
        </p:nvCxnSpPr>
        <p:spPr>
          <a:xfrm>
            <a:off x="638176" y="3993139"/>
            <a:ext cx="4261710" cy="2044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عنصر نائب لرقم الشريحة 8">
            <a:extLst>
              <a:ext uri="{FF2B5EF4-FFF2-40B4-BE49-F238E27FC236}">
                <a16:creationId xmlns:a16="http://schemas.microsoft.com/office/drawing/2014/main" id="{076948D0-0BB7-43B7-88C1-9978A4176167}"/>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10</a:t>
            </a:fld>
            <a:endParaRPr lang="en-US">
              <a:solidFill>
                <a:srgbClr val="FFFFFF"/>
              </a:solidFill>
            </a:endParaRPr>
          </a:p>
        </p:txBody>
      </p:sp>
    </p:spTree>
    <p:extLst>
      <p:ext uri="{BB962C8B-B14F-4D97-AF65-F5344CB8AC3E}">
        <p14:creationId xmlns:p14="http://schemas.microsoft.com/office/powerpoint/2010/main" val="2706440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6255521" y="170051"/>
            <a:ext cx="5821381" cy="4376311"/>
          </a:xfrm>
        </p:spPr>
        <p:txBody>
          <a:bodyPr>
            <a:noAutofit/>
          </a:bodyPr>
          <a:lstStyle/>
          <a:p>
            <a:pPr algn="justLow" rtl="1" eaLnBrk="1" hangingPunct="1">
              <a:lnSpc>
                <a:spcPct val="150000"/>
              </a:lnSpc>
              <a:defRPr/>
            </a:pPr>
            <a:r>
              <a:rPr lang="ar-SA" dirty="0">
                <a:latin typeface="Sakkal Majalla" panose="02000000000000000000" pitchFamily="2" charset="-78"/>
                <a:cs typeface="Sakkal Majalla" panose="02000000000000000000" pitchFamily="2" charset="-78"/>
              </a:rPr>
              <a:t>يوجد ما يقارب من تسعة آلاف وسبعمائة نوع من الطيور في العالم اليوم وهي أكثر بكثير من أنواع الثدييات الحيّة ( نحو 4400 ) أو الزواحف الحيّة ( نحو 6000 ) وهنا ربما يرجع إلى قدرة الطيور الكبيرة على الحياة في مختلف البيئات من أقصى نقطة في القطب المتجمد وحتى أجدب نقطة في الصحاري القاحلة .</a:t>
            </a:r>
          </a:p>
          <a:p>
            <a:pPr algn="justLow" rtl="1" eaLnBrk="1" hangingPunct="1">
              <a:lnSpc>
                <a:spcPct val="150000"/>
              </a:lnSpc>
              <a:defRPr/>
            </a:pPr>
            <a:r>
              <a:rPr lang="ar-SA" dirty="0">
                <a:latin typeface="Sakkal Majalla" panose="02000000000000000000" pitchFamily="2" charset="-78"/>
                <a:cs typeface="Sakkal Majalla" panose="02000000000000000000" pitchFamily="2" charset="-78"/>
              </a:rPr>
              <a:t> وتسجل أمريكا الجنوبية أعلى نسبة لأنواع الطيور الموجودة في مكان واحد ( 3500 نوع ) ويكفي أن تعلم أن أنواع الطيور الموجودة في أوروبا لا تزيد عن ( 500 نوع ) .</a:t>
            </a:r>
            <a:r>
              <a:rPr lang="en-US" dirty="0">
                <a:latin typeface="Sakkal Majalla" panose="02000000000000000000" pitchFamily="2" charset="-78"/>
                <a:cs typeface="Sakkal Majalla" panose="02000000000000000000" pitchFamily="2" charset="-78"/>
              </a:rPr>
              <a:t> </a:t>
            </a:r>
            <a:endParaRPr lang="ar-SA" dirty="0">
              <a:latin typeface="Sakkal Majalla" panose="02000000000000000000" pitchFamily="2" charset="-78"/>
              <a:cs typeface="Sakkal Majalla" panose="02000000000000000000" pitchFamily="2" charset="-78"/>
            </a:endParaRPr>
          </a:p>
          <a:p>
            <a:pPr algn="justLow" rtl="1" eaLnBrk="1" hangingPunct="1">
              <a:lnSpc>
                <a:spcPct val="150000"/>
              </a:lnSpc>
              <a:defRPr/>
            </a:pPr>
            <a:r>
              <a:rPr lang="ar-SA" dirty="0">
                <a:latin typeface="Sakkal Majalla" panose="02000000000000000000" pitchFamily="2" charset="-78"/>
                <a:cs typeface="Sakkal Majalla" panose="02000000000000000000" pitchFamily="2" charset="-78"/>
              </a:rPr>
              <a:t>أحجامها و أوزانها؟</a:t>
            </a:r>
            <a:endParaRPr lang="en-US" dirty="0">
              <a:latin typeface="Sakkal Majalla" panose="02000000000000000000" pitchFamily="2" charset="-78"/>
              <a:cs typeface="Sakkal Majalla" panose="02000000000000000000" pitchFamily="2" charset="-78"/>
            </a:endParaRPr>
          </a:p>
        </p:txBody>
      </p:sp>
      <p:sp>
        <p:nvSpPr>
          <p:cNvPr id="4" name="عنصر نائب لرقم الشريحة 3">
            <a:extLst>
              <a:ext uri="{FF2B5EF4-FFF2-40B4-BE49-F238E27FC236}">
                <a16:creationId xmlns:a16="http://schemas.microsoft.com/office/drawing/2014/main" id="{7725707D-2F99-4C16-B681-BD9097EAEA9D}"/>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11</a:t>
            </a:fld>
            <a:endParaRPr lang="en-US">
              <a:solidFill>
                <a:srgbClr val="FFFFFF"/>
              </a:solidFill>
            </a:endParaRPr>
          </a:p>
        </p:txBody>
      </p:sp>
      <p:pic>
        <p:nvPicPr>
          <p:cNvPr id="3" name="صورة 2">
            <a:extLst>
              <a:ext uri="{FF2B5EF4-FFF2-40B4-BE49-F238E27FC236}">
                <a16:creationId xmlns:a16="http://schemas.microsoft.com/office/drawing/2014/main" id="{FC0168E1-6CA5-CF6C-6014-3F3D38729269}"/>
              </a:ext>
            </a:extLst>
          </p:cNvPr>
          <p:cNvPicPr>
            <a:picLocks noChangeAspect="1"/>
          </p:cNvPicPr>
          <p:nvPr/>
        </p:nvPicPr>
        <p:blipFill>
          <a:blip r:embed="rId3"/>
          <a:stretch>
            <a:fillRect/>
          </a:stretch>
        </p:blipFill>
        <p:spPr>
          <a:xfrm>
            <a:off x="115098" y="1127760"/>
            <a:ext cx="6233160" cy="4602480"/>
          </a:xfrm>
          <a:prstGeom prst="rect">
            <a:avLst/>
          </a:prstGeom>
        </p:spPr>
      </p:pic>
    </p:spTree>
    <p:extLst>
      <p:ext uri="{BB962C8B-B14F-4D97-AF65-F5344CB8AC3E}">
        <p14:creationId xmlns:p14="http://schemas.microsoft.com/office/powerpoint/2010/main" val="425981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204104" y="-134832"/>
            <a:ext cx="4466733" cy="1325563"/>
          </a:xfrm>
        </p:spPr>
        <p:txBody>
          <a:bodyPr>
            <a:normAutofit/>
          </a:bodyPr>
          <a:lstStyle/>
          <a:p>
            <a:pPr algn="r" eaLnBrk="1" hangingPunct="1">
              <a:defRPr/>
            </a:pPr>
            <a:r>
              <a:rPr lang="ar-SA" sz="3600" dirty="0">
                <a:cs typeface="PT Bold Heading" panose="02010400000000000000" pitchFamily="2" charset="-78"/>
              </a:rPr>
              <a:t>الخصائص</a:t>
            </a:r>
            <a:endParaRPr lang="en-US" sz="3600" dirty="0">
              <a:cs typeface="PT Bold Heading" panose="02010400000000000000" pitchFamily="2" charset="-78"/>
            </a:endParaRPr>
          </a:p>
        </p:txBody>
      </p:sp>
      <p:sp>
        <p:nvSpPr>
          <p:cNvPr id="48131" name="Rectangle 3"/>
          <p:cNvSpPr>
            <a:spLocks noGrp="1" noChangeArrowheads="1"/>
          </p:cNvSpPr>
          <p:nvPr>
            <p:ph idx="1"/>
          </p:nvPr>
        </p:nvSpPr>
        <p:spPr>
          <a:xfrm>
            <a:off x="6793906" y="1486274"/>
            <a:ext cx="5093817" cy="5184775"/>
          </a:xfrm>
        </p:spPr>
        <p:txBody>
          <a:bodyPr>
            <a:noAutofit/>
          </a:bodyPr>
          <a:lstStyle/>
          <a:p>
            <a:pPr algn="r" rtl="1" eaLnBrk="1" hangingPunct="1">
              <a:lnSpc>
                <a:spcPct val="90000"/>
              </a:lnSpc>
              <a:defRPr/>
            </a:pPr>
            <a:r>
              <a:rPr lang="ar-SA" dirty="0">
                <a:latin typeface="Sakkal Majalla" panose="02000000000000000000" pitchFamily="2" charset="-78"/>
                <a:cs typeface="Sakkal Majalla" panose="02000000000000000000" pitchFamily="2" charset="-78"/>
              </a:rPr>
              <a:t>الجسم مغطى بالريش</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ثابتة درجة الحرارة</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الأطراف الأمامية متحورة لأجنحة الطيران</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السيقان و الأصابع مغطاة بجليد قرني</a:t>
            </a:r>
          </a:p>
          <a:p>
            <a:pPr>
              <a:defRPr/>
            </a:pPr>
            <a:r>
              <a:rPr lang="ar-SA" dirty="0">
                <a:latin typeface="Sakkal Majalla" panose="02000000000000000000" pitchFamily="2" charset="-78"/>
                <a:cs typeface="Sakkal Majalla" panose="02000000000000000000" pitchFamily="2" charset="-78"/>
              </a:rPr>
              <a:t>للفم منقار بارز له غطاء قرني ولا توجد أسنان في الطيور الحية</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القلب ذو اربع غرف(أذينان و بطينان منفصلان) وقوس أورطي أيمن فقط</a:t>
            </a:r>
          </a:p>
          <a:p>
            <a:pPr algn="r" rtl="1" eaLnBrk="1" hangingPunct="1">
              <a:lnSpc>
                <a:spcPct val="90000"/>
              </a:lnSpc>
              <a:defRPr/>
            </a:pPr>
            <a:r>
              <a:rPr lang="ar-SA" dirty="0">
                <a:latin typeface="Sakkal Majalla" panose="02000000000000000000" pitchFamily="2" charset="-78"/>
                <a:cs typeface="Sakkal Majalla" panose="02000000000000000000" pitchFamily="2" charset="-78"/>
              </a:rPr>
              <a:t>خلايا الدم الحمراء بيضاوية وذات أنوية</a:t>
            </a:r>
          </a:p>
          <a:p>
            <a:pPr algn="r" rtl="1" eaLnBrk="1" hangingPunct="1">
              <a:lnSpc>
                <a:spcPct val="90000"/>
              </a:lnSpc>
              <a:defRPr/>
            </a:pPr>
            <a:endParaRPr lang="en-US" dirty="0">
              <a:latin typeface="Sakkal Majalla" panose="02000000000000000000" pitchFamily="2" charset="-78"/>
              <a:cs typeface="Sakkal Majalla" panose="02000000000000000000" pitchFamily="2" charset="-78"/>
            </a:endParaRPr>
          </a:p>
        </p:txBody>
      </p:sp>
      <p:sp>
        <p:nvSpPr>
          <p:cNvPr id="4" name="عنصر نائب لرقم الشريحة 3">
            <a:extLst>
              <a:ext uri="{FF2B5EF4-FFF2-40B4-BE49-F238E27FC236}">
                <a16:creationId xmlns:a16="http://schemas.microsoft.com/office/drawing/2014/main" id="{BF415A8B-5528-4C4C-B579-DE80B5C612E8}"/>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12</a:t>
            </a:fld>
            <a:endParaRPr lang="en-US">
              <a:solidFill>
                <a:srgbClr val="FFFFFF"/>
              </a:solidFill>
            </a:endParaRPr>
          </a:p>
        </p:txBody>
      </p:sp>
      <p:pic>
        <p:nvPicPr>
          <p:cNvPr id="3" name="صورة 2">
            <a:extLst>
              <a:ext uri="{FF2B5EF4-FFF2-40B4-BE49-F238E27FC236}">
                <a16:creationId xmlns:a16="http://schemas.microsoft.com/office/drawing/2014/main" id="{0D0BB2EE-70A9-074F-B5E1-B0DD6AB51C38}"/>
              </a:ext>
            </a:extLst>
          </p:cNvPr>
          <p:cNvPicPr>
            <a:picLocks noChangeAspect="1"/>
          </p:cNvPicPr>
          <p:nvPr/>
        </p:nvPicPr>
        <p:blipFill>
          <a:blip r:embed="rId3"/>
          <a:stretch>
            <a:fillRect/>
          </a:stretch>
        </p:blipFill>
        <p:spPr>
          <a:xfrm>
            <a:off x="432608" y="1950374"/>
            <a:ext cx="5951220" cy="3345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9619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pPr algn="r" eaLnBrk="1" hangingPunct="1">
              <a:defRPr/>
            </a:pPr>
            <a:r>
              <a:rPr lang="ar-SA" sz="3600" dirty="0">
                <a:cs typeface="PT Bold Heading" panose="02010400000000000000" pitchFamily="2" charset="-78"/>
              </a:rPr>
              <a:t>تابع للخصائص</a:t>
            </a:r>
            <a:endParaRPr lang="en-US" sz="3600" dirty="0">
              <a:cs typeface="PT Bold Heading" panose="02010400000000000000" pitchFamily="2" charset="-78"/>
            </a:endParaRPr>
          </a:p>
        </p:txBody>
      </p:sp>
      <p:sp>
        <p:nvSpPr>
          <p:cNvPr id="50179" name="Rectangle 3"/>
          <p:cNvSpPr>
            <a:spLocks noGrp="1" noChangeArrowheads="1"/>
          </p:cNvSpPr>
          <p:nvPr>
            <p:ph idx="1"/>
          </p:nvPr>
        </p:nvSpPr>
        <p:spPr>
          <a:xfrm>
            <a:off x="3362901" y="1759187"/>
            <a:ext cx="8435280" cy="4525963"/>
          </a:xfrm>
        </p:spPr>
        <p:txBody>
          <a:bodyPr/>
          <a:lstStyle/>
          <a:p>
            <a:pPr lvl="0">
              <a:lnSpc>
                <a:spcPct val="100000"/>
              </a:lnSpc>
              <a:defRPr/>
            </a:pPr>
            <a:r>
              <a:rPr lang="ar-SA" dirty="0">
                <a:solidFill>
                  <a:prstClr val="black"/>
                </a:solidFill>
                <a:latin typeface="Sakkal Majalla" panose="02000000000000000000" pitchFamily="2" charset="-78"/>
                <a:cs typeface="Sakkal Majalla" panose="02000000000000000000" pitchFamily="2" charset="-78"/>
              </a:rPr>
              <a:t>الرئات متماسكة مربوطة بالضلوع و مربوطة بأكياس هوائية </a:t>
            </a:r>
          </a:p>
          <a:p>
            <a:pPr lvl="0">
              <a:lnSpc>
                <a:spcPct val="100000"/>
              </a:lnSpc>
              <a:defRPr/>
            </a:pPr>
            <a:r>
              <a:rPr lang="ar-SA" dirty="0">
                <a:solidFill>
                  <a:prstClr val="black"/>
                </a:solidFill>
                <a:latin typeface="Sakkal Majalla" panose="02000000000000000000" pitchFamily="2" charset="-78"/>
                <a:cs typeface="Sakkal Majalla" panose="02000000000000000000" pitchFamily="2" charset="-78"/>
              </a:rPr>
              <a:t>لا توجد مثانة بولية و المواد الإخراجية نصف صلبة</a:t>
            </a:r>
          </a:p>
          <a:p>
            <a:pPr lvl="0">
              <a:lnSpc>
                <a:spcPct val="100000"/>
              </a:lnSpc>
              <a:defRPr/>
            </a:pPr>
            <a:r>
              <a:rPr lang="ar-SA" dirty="0">
                <a:solidFill>
                  <a:prstClr val="black"/>
                </a:solidFill>
                <a:latin typeface="Sakkal Majalla" panose="02000000000000000000" pitchFamily="2" charset="-78"/>
                <a:cs typeface="Sakkal Majalla" panose="02000000000000000000" pitchFamily="2" charset="-78"/>
              </a:rPr>
              <a:t>لها مبيض وقناة بيض يسرى نشطة واليمنى ضامرة.</a:t>
            </a:r>
          </a:p>
          <a:p>
            <a:pPr lvl="0">
              <a:lnSpc>
                <a:spcPct val="100000"/>
              </a:lnSpc>
              <a:defRPr/>
            </a:pPr>
            <a:r>
              <a:rPr lang="ar-SA" dirty="0">
                <a:solidFill>
                  <a:prstClr val="black"/>
                </a:solidFill>
                <a:latin typeface="Sakkal Majalla" panose="02000000000000000000" pitchFamily="2" charset="-78"/>
                <a:cs typeface="Sakkal Majalla" panose="02000000000000000000" pitchFamily="2" charset="-78"/>
              </a:rPr>
              <a:t>الإخصاب داخلي والبيض به كمية كبيرة من المح وله قشرة جيرية</a:t>
            </a:r>
            <a:endParaRPr lang="ar-SA" dirty="0">
              <a:latin typeface="Sakkal Majalla" panose="02000000000000000000" pitchFamily="2" charset="-78"/>
              <a:cs typeface="Sakkal Majalla" panose="02000000000000000000" pitchFamily="2" charset="-78"/>
            </a:endParaRPr>
          </a:p>
          <a:p>
            <a:pPr algn="r" rtl="1" eaLnBrk="1" hangingPunct="1">
              <a:lnSpc>
                <a:spcPct val="100000"/>
              </a:lnSpc>
              <a:defRPr/>
            </a:pPr>
            <a:r>
              <a:rPr lang="ar-SA" dirty="0">
                <a:solidFill>
                  <a:prstClr val="black"/>
                </a:solidFill>
                <a:latin typeface="Sakkal Majalla" panose="02000000000000000000" pitchFamily="2" charset="-78"/>
                <a:cs typeface="Sakkal Majalla" panose="02000000000000000000" pitchFamily="2" charset="-78"/>
              </a:rPr>
              <a:t>توجد أغشية جنينية (الرهل والكوريون وكيس المح و </a:t>
            </a:r>
            <a:r>
              <a:rPr lang="ar-SA" dirty="0" err="1">
                <a:solidFill>
                  <a:prstClr val="black"/>
                </a:solidFill>
                <a:latin typeface="Sakkal Majalla" panose="02000000000000000000" pitchFamily="2" charset="-78"/>
                <a:cs typeface="Sakkal Majalla" panose="02000000000000000000" pitchFamily="2" charset="-78"/>
              </a:rPr>
              <a:t>الممبار</a:t>
            </a:r>
            <a:r>
              <a:rPr lang="ar-SA" dirty="0">
                <a:solidFill>
                  <a:prstClr val="black"/>
                </a:solidFill>
                <a:latin typeface="Sakkal Majalla" panose="02000000000000000000" pitchFamily="2" charset="-78"/>
                <a:cs typeface="Sakkal Majalla" panose="02000000000000000000" pitchFamily="2" charset="-78"/>
              </a:rPr>
              <a:t>)</a:t>
            </a:r>
          </a:p>
          <a:p>
            <a:pPr algn="r" rtl="1" eaLnBrk="1" hangingPunct="1">
              <a:lnSpc>
                <a:spcPct val="100000"/>
              </a:lnSpc>
              <a:defRPr/>
            </a:pPr>
            <a:r>
              <a:rPr lang="ar-SA" dirty="0">
                <a:solidFill>
                  <a:prstClr val="black"/>
                </a:solidFill>
                <a:latin typeface="Sakkal Majalla" panose="02000000000000000000" pitchFamily="2" charset="-78"/>
                <a:cs typeface="Sakkal Majalla" panose="02000000000000000000" pitchFamily="2" charset="-78"/>
              </a:rPr>
              <a:t>المستقيم قصير ..لماذا.</a:t>
            </a:r>
          </a:p>
          <a:p>
            <a:pPr algn="r" rtl="1" eaLnBrk="1" hangingPunct="1">
              <a:lnSpc>
                <a:spcPct val="100000"/>
              </a:lnSpc>
              <a:defRPr/>
            </a:pPr>
            <a:r>
              <a:rPr lang="ar-SA" dirty="0">
                <a:solidFill>
                  <a:prstClr val="black"/>
                </a:solidFill>
                <a:latin typeface="Sakkal Majalla" panose="02000000000000000000" pitchFamily="2" charset="-78"/>
                <a:cs typeface="Sakkal Majalla" panose="02000000000000000000" pitchFamily="2" charset="-78"/>
              </a:rPr>
              <a:t>العظام مجوفة (اختفاء النخاع في أغلب العظام)</a:t>
            </a:r>
            <a:endParaRPr lang="en-US" dirty="0">
              <a:solidFill>
                <a:prstClr val="black"/>
              </a:solidFill>
              <a:latin typeface="Sakkal Majalla" panose="02000000000000000000" pitchFamily="2" charset="-78"/>
              <a:cs typeface="Sakkal Majalla" panose="02000000000000000000" pitchFamily="2" charset="-78"/>
            </a:endParaRPr>
          </a:p>
        </p:txBody>
      </p:sp>
      <p:sp>
        <p:nvSpPr>
          <p:cNvPr id="6" name="عنصر نائب لرقم الشريحة 5">
            <a:extLst>
              <a:ext uri="{FF2B5EF4-FFF2-40B4-BE49-F238E27FC236}">
                <a16:creationId xmlns:a16="http://schemas.microsoft.com/office/drawing/2014/main" id="{9C6E9C40-105E-486D-A7F2-7826D3096756}"/>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13</a:t>
            </a:fld>
            <a:endParaRPr lang="en-US">
              <a:solidFill>
                <a:srgbClr val="FFFFFF"/>
              </a:solidFill>
            </a:endParaRPr>
          </a:p>
        </p:txBody>
      </p:sp>
      <p:pic>
        <p:nvPicPr>
          <p:cNvPr id="5" name="صورة 4">
            <a:extLst>
              <a:ext uri="{FF2B5EF4-FFF2-40B4-BE49-F238E27FC236}">
                <a16:creationId xmlns:a16="http://schemas.microsoft.com/office/drawing/2014/main" id="{46BDFEA3-1FAD-AFC1-E2A0-28DA3C6039F0}"/>
              </a:ext>
            </a:extLst>
          </p:cNvPr>
          <p:cNvPicPr>
            <a:picLocks noChangeAspect="1"/>
          </p:cNvPicPr>
          <p:nvPr/>
        </p:nvPicPr>
        <p:blipFill>
          <a:blip r:embed="rId3"/>
          <a:stretch>
            <a:fillRect/>
          </a:stretch>
        </p:blipFill>
        <p:spPr>
          <a:xfrm>
            <a:off x="1622847" y="379313"/>
            <a:ext cx="2400300" cy="1821180"/>
          </a:xfrm>
          <a:prstGeom prst="rect">
            <a:avLst/>
          </a:prstGeom>
        </p:spPr>
      </p:pic>
      <p:pic>
        <p:nvPicPr>
          <p:cNvPr id="7" name="صورة 6">
            <a:extLst>
              <a:ext uri="{FF2B5EF4-FFF2-40B4-BE49-F238E27FC236}">
                <a16:creationId xmlns:a16="http://schemas.microsoft.com/office/drawing/2014/main" id="{9F2197E4-8677-0D21-03A3-15F519CD8D2D}"/>
              </a:ext>
            </a:extLst>
          </p:cNvPr>
          <p:cNvPicPr>
            <a:picLocks noChangeAspect="1"/>
          </p:cNvPicPr>
          <p:nvPr/>
        </p:nvPicPr>
        <p:blipFill>
          <a:blip r:embed="rId4"/>
          <a:stretch>
            <a:fillRect/>
          </a:stretch>
        </p:blipFill>
        <p:spPr>
          <a:xfrm>
            <a:off x="1291590" y="2486987"/>
            <a:ext cx="2903220" cy="2026920"/>
          </a:xfrm>
          <a:prstGeom prst="rect">
            <a:avLst/>
          </a:prstGeom>
        </p:spPr>
      </p:pic>
      <p:pic>
        <p:nvPicPr>
          <p:cNvPr id="8" name="صورة 7">
            <a:extLst>
              <a:ext uri="{FF2B5EF4-FFF2-40B4-BE49-F238E27FC236}">
                <a16:creationId xmlns:a16="http://schemas.microsoft.com/office/drawing/2014/main" id="{C7FEDEFA-230A-4314-D321-6D687E81D60C}"/>
              </a:ext>
            </a:extLst>
          </p:cNvPr>
          <p:cNvPicPr>
            <a:picLocks noChangeAspect="1"/>
          </p:cNvPicPr>
          <p:nvPr/>
        </p:nvPicPr>
        <p:blipFill>
          <a:blip r:embed="rId5"/>
          <a:stretch>
            <a:fillRect/>
          </a:stretch>
        </p:blipFill>
        <p:spPr>
          <a:xfrm>
            <a:off x="1291590" y="4871248"/>
            <a:ext cx="3314700" cy="1127760"/>
          </a:xfrm>
          <a:prstGeom prst="rect">
            <a:avLst/>
          </a:prstGeom>
        </p:spPr>
      </p:pic>
    </p:spTree>
    <p:extLst>
      <p:ext uri="{BB962C8B-B14F-4D97-AF65-F5344CB8AC3E}">
        <p14:creationId xmlns:p14="http://schemas.microsoft.com/office/powerpoint/2010/main" val="296899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48281" y="0"/>
            <a:ext cx="6626592" cy="6669088"/>
          </a:xfrm>
        </p:spPr>
        <p:txBody>
          <a:bodyPr>
            <a:noAutofit/>
          </a:bodyPr>
          <a:lstStyle/>
          <a:p>
            <a:pPr eaLnBrk="1" hangingPunct="1">
              <a:defRPr/>
            </a:pPr>
            <a:br>
              <a:rPr lang="ar-SA" sz="2800" dirty="0">
                <a:cs typeface="AL-Mohanad" pitchFamily="2" charset="-78"/>
              </a:rPr>
            </a:br>
            <a:r>
              <a:rPr lang="ar-SA" sz="2800" dirty="0">
                <a:cs typeface="AL-Mohanad" pitchFamily="2" charset="-78"/>
              </a:rPr>
              <a:t> </a:t>
            </a:r>
            <a:r>
              <a:rPr lang="ar-SA" sz="3200" b="1" dirty="0">
                <a:latin typeface="Sakkal Majalla" panose="02000000000000000000" pitchFamily="2" charset="-78"/>
                <a:cs typeface="Sakkal Majalla" panose="02000000000000000000" pitchFamily="2" charset="-78"/>
              </a:rPr>
              <a:t>طائر </a:t>
            </a:r>
            <a:r>
              <a:rPr lang="ar-SA" sz="3200" b="1" dirty="0" err="1">
                <a:latin typeface="Sakkal Majalla" panose="02000000000000000000" pitchFamily="2" charset="-78"/>
                <a:cs typeface="Sakkal Majalla" panose="02000000000000000000" pitchFamily="2" charset="-78"/>
              </a:rPr>
              <a:t>الأركيوبتركس</a:t>
            </a:r>
            <a:r>
              <a:rPr lang="ar-SA" sz="3200" b="1" dirty="0">
                <a:latin typeface="Sakkal Majalla" panose="02000000000000000000" pitchFamily="2" charset="-78"/>
                <a:cs typeface="Sakkal Majalla" panose="02000000000000000000" pitchFamily="2" charset="-78"/>
              </a:rPr>
              <a:t> </a:t>
            </a:r>
            <a:br>
              <a:rPr lang="ar-SA" sz="2800" dirty="0">
                <a:cs typeface="AL-Mohanad" pitchFamily="2" charset="-78"/>
              </a:rPr>
            </a:br>
            <a:r>
              <a:rPr lang="en-US" sz="2800" dirty="0">
                <a:cs typeface="AL-Mohanad" pitchFamily="2" charset="-78"/>
              </a:rPr>
              <a:t>Archaeopteryx</a:t>
            </a:r>
            <a:r>
              <a:rPr lang="ar-SA" sz="2800" dirty="0">
                <a:cs typeface="AL-Mohanad" pitchFamily="2" charset="-78"/>
              </a:rPr>
              <a:t> </a:t>
            </a:r>
            <a:br>
              <a:rPr lang="ar-SA" sz="2800" dirty="0">
                <a:cs typeface="AL-Mohanad" pitchFamily="2" charset="-78"/>
              </a:rPr>
            </a:br>
            <a:br>
              <a:rPr lang="ar-SA" sz="2800" dirty="0">
                <a:cs typeface="AL-Mohanad" pitchFamily="2" charset="-78"/>
              </a:rPr>
            </a:br>
            <a:r>
              <a:rPr lang="ar-SA" sz="2800" dirty="0">
                <a:latin typeface="Sakkal Majalla" panose="02000000000000000000" pitchFamily="2" charset="-78"/>
                <a:cs typeface="Sakkal Majalla" panose="02000000000000000000" pitchFamily="2" charset="-78"/>
              </a:rPr>
              <a:t>لاحظ ( أ ) وجود الأسنان ، ( ب ) تنتهي الأصابع الثلاثة في قائمتيه الأماميتين بمخالب ، بالإضافة إلى ما ذكر فإن قلب الطيور يشبه قلب الزواحف وهناك تقارب في التفاصيل التشريحية للكليتين والجهاز التناسلي والهيكل العظمي .</a:t>
            </a:r>
            <a:br>
              <a:rPr lang="ar-SA" sz="2800" dirty="0">
                <a:latin typeface="Sakkal Majalla" panose="02000000000000000000" pitchFamily="2" charset="-78"/>
                <a:cs typeface="Sakkal Majalla" panose="02000000000000000000" pitchFamily="2" charset="-78"/>
              </a:rPr>
            </a:br>
            <a:br>
              <a:rPr lang="ar-SA" sz="2800" dirty="0">
                <a:latin typeface="Sakkal Majalla" panose="02000000000000000000" pitchFamily="2" charset="-78"/>
                <a:cs typeface="Sakkal Majalla" panose="02000000000000000000" pitchFamily="2" charset="-78"/>
              </a:rPr>
            </a:br>
            <a:r>
              <a:rPr lang="ar-SA" sz="2800" dirty="0">
                <a:latin typeface="Sakkal Majalla" panose="02000000000000000000" pitchFamily="2" charset="-78"/>
                <a:cs typeface="Sakkal Majalla" panose="02000000000000000000" pitchFamily="2" charset="-78"/>
              </a:rPr>
              <a:t> لكن هناك أوجه اختلاف كثيرة فبالإضافة إلى الريش الذي تمتاز به الطيور عن سائر الحيوانات فإن لها القدرة على المحافظة على درجة حرارتها والتي تبلغ 42 </a:t>
            </a:r>
            <a:r>
              <a:rPr lang="en-US" sz="2800" dirty="0">
                <a:latin typeface="Sakkal Majalla" panose="02000000000000000000" pitchFamily="2" charset="-78"/>
                <a:cs typeface="Sakkal Majalla" panose="02000000000000000000" pitchFamily="2" charset="-78"/>
                <a:sym typeface="Symbol" pitchFamily="18" charset="2"/>
              </a:rPr>
              <a:t></a:t>
            </a:r>
            <a:r>
              <a:rPr lang="ar-SA" sz="2800" dirty="0">
                <a:latin typeface="Sakkal Majalla" panose="02000000000000000000" pitchFamily="2" charset="-78"/>
                <a:cs typeface="Sakkal Majalla" panose="02000000000000000000" pitchFamily="2" charset="-78"/>
              </a:rPr>
              <a:t>م تقريباً في حين أن حرارة الزواحف متغيرة ولهذه الأخيرة فم ذو أسنان في الغالب بينما للطيور منقار لا أسنان له . </a:t>
            </a:r>
            <a:endParaRPr lang="en-US" sz="2800"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0B3055B8-9D41-40FC-A22C-487DF4C54F47}"/>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14</a:t>
            </a:fld>
            <a:endParaRPr lang="en-US">
              <a:solidFill>
                <a:srgbClr val="FFFFFF"/>
              </a:solidFill>
            </a:endParaRPr>
          </a:p>
        </p:txBody>
      </p:sp>
      <p:pic>
        <p:nvPicPr>
          <p:cNvPr id="5" name="صورة 4">
            <a:extLst>
              <a:ext uri="{FF2B5EF4-FFF2-40B4-BE49-F238E27FC236}">
                <a16:creationId xmlns:a16="http://schemas.microsoft.com/office/drawing/2014/main" id="{3C8D430A-58B8-00C3-92D6-E4E1F2D05611}"/>
              </a:ext>
            </a:extLst>
          </p:cNvPr>
          <p:cNvPicPr>
            <a:picLocks noChangeAspect="1"/>
          </p:cNvPicPr>
          <p:nvPr/>
        </p:nvPicPr>
        <p:blipFill>
          <a:blip r:embed="rId3"/>
          <a:stretch>
            <a:fillRect/>
          </a:stretch>
        </p:blipFill>
        <p:spPr>
          <a:xfrm>
            <a:off x="7086600" y="20782"/>
            <a:ext cx="5105400" cy="6858000"/>
          </a:xfrm>
          <a:prstGeom prst="rect">
            <a:avLst/>
          </a:prstGeom>
        </p:spPr>
      </p:pic>
    </p:spTree>
    <p:extLst>
      <p:ext uri="{BB962C8B-B14F-4D97-AF65-F5344CB8AC3E}">
        <p14:creationId xmlns:p14="http://schemas.microsoft.com/office/powerpoint/2010/main" val="1483962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524000" y="304801"/>
            <a:ext cx="8610600" cy="1431925"/>
          </a:xfrm>
        </p:spPr>
        <p:txBody>
          <a:bodyPr>
            <a:normAutofit/>
          </a:bodyPr>
          <a:lstStyle/>
          <a:p>
            <a:pPr algn="r" rtl="1" eaLnBrk="1" hangingPunct="1">
              <a:defRPr/>
            </a:pPr>
            <a:r>
              <a:rPr lang="ar-SA" sz="4000" b="1" dirty="0">
                <a:cs typeface="PT Bold Heading" panose="02010400000000000000" pitchFamily="2" charset="-78"/>
              </a:rPr>
              <a:t>الصفات الخارجية للطيور      </a:t>
            </a:r>
            <a:r>
              <a:rPr lang="en-US" sz="4000" b="1" dirty="0">
                <a:cs typeface="PT Bold Heading" panose="02010400000000000000" pitchFamily="2" charset="-78"/>
              </a:rPr>
              <a:t>Topography</a:t>
            </a:r>
            <a:r>
              <a:rPr lang="ar-SA" sz="4000" b="1" dirty="0">
                <a:cs typeface="PT Bold Heading" panose="02010400000000000000" pitchFamily="2" charset="-78"/>
              </a:rPr>
              <a:t> </a:t>
            </a:r>
            <a:endParaRPr lang="en-US" sz="4000" b="1" dirty="0">
              <a:cs typeface="PT Bold Heading" panose="02010400000000000000" pitchFamily="2" charset="-78"/>
            </a:endParaRPr>
          </a:p>
        </p:txBody>
      </p:sp>
      <p:sp>
        <p:nvSpPr>
          <p:cNvPr id="10243" name="Rectangle 3"/>
          <p:cNvSpPr>
            <a:spLocks noGrp="1" noChangeArrowheads="1"/>
          </p:cNvSpPr>
          <p:nvPr>
            <p:ph idx="1"/>
          </p:nvPr>
        </p:nvSpPr>
        <p:spPr/>
        <p:txBody>
          <a:bodyPr/>
          <a:lstStyle/>
          <a:p>
            <a:pPr algn="r" rtl="1" eaLnBrk="1" hangingPunct="1">
              <a:buFont typeface="Wingdings" panose="05000000000000000000" pitchFamily="2" charset="2"/>
              <a:buChar char="§"/>
              <a:defRPr/>
            </a:pPr>
            <a:r>
              <a:rPr lang="ar-SA" b="1" dirty="0">
                <a:latin typeface="Sakkal Majalla" panose="02000000000000000000" pitchFamily="2" charset="-78"/>
                <a:cs typeface="Sakkal Majalla" panose="02000000000000000000" pitchFamily="2" charset="-78"/>
              </a:rPr>
              <a:t>	يتكون جسم الطائر من: </a:t>
            </a:r>
          </a:p>
          <a:p>
            <a:pPr algn="r" rtl="1" eaLnBrk="1" hangingPunct="1">
              <a:buFont typeface="Wingdings" pitchFamily="2" charset="2"/>
              <a:buNone/>
              <a:defRPr/>
            </a:pPr>
            <a:r>
              <a:rPr lang="ar-SA" b="1" dirty="0">
                <a:latin typeface="Sakkal Majalla" panose="02000000000000000000" pitchFamily="2" charset="-78"/>
                <a:cs typeface="Sakkal Majalla" panose="02000000000000000000" pitchFamily="2" charset="-78"/>
              </a:rPr>
              <a:t>-الرأس </a:t>
            </a:r>
          </a:p>
          <a:p>
            <a:pPr algn="r" rtl="1" eaLnBrk="1" hangingPunct="1">
              <a:buFont typeface="Wingdings" pitchFamily="2" charset="2"/>
              <a:buNone/>
              <a:defRPr/>
            </a:pPr>
            <a:r>
              <a:rPr lang="ar-SA" b="1" dirty="0">
                <a:latin typeface="Sakkal Majalla" panose="02000000000000000000" pitchFamily="2" charset="-78"/>
                <a:cs typeface="Sakkal Majalla" panose="02000000000000000000" pitchFamily="2" charset="-78"/>
              </a:rPr>
              <a:t>-العنق</a:t>
            </a:r>
          </a:p>
          <a:p>
            <a:pPr algn="r" rtl="1" eaLnBrk="1" hangingPunct="1">
              <a:buFont typeface="Wingdings" pitchFamily="2" charset="2"/>
              <a:buNone/>
              <a:defRPr/>
            </a:pPr>
            <a:r>
              <a:rPr lang="ar-SA" b="1" dirty="0">
                <a:latin typeface="Sakkal Majalla" panose="02000000000000000000" pitchFamily="2" charset="-78"/>
                <a:cs typeface="Sakkal Majalla" panose="02000000000000000000" pitchFamily="2" charset="-78"/>
              </a:rPr>
              <a:t>-الجذع</a:t>
            </a:r>
          </a:p>
          <a:p>
            <a:pPr algn="r" rtl="1" eaLnBrk="1" hangingPunct="1">
              <a:buFont typeface="Wingdings" pitchFamily="2" charset="2"/>
              <a:buNone/>
              <a:defRPr/>
            </a:pPr>
            <a:r>
              <a:rPr lang="ar-SA" b="1" dirty="0">
                <a:latin typeface="Sakkal Majalla" panose="02000000000000000000" pitchFamily="2" charset="-78"/>
                <a:cs typeface="Sakkal Majalla" panose="02000000000000000000" pitchFamily="2" charset="-78"/>
              </a:rPr>
              <a:t>-الجناحين</a:t>
            </a:r>
          </a:p>
          <a:p>
            <a:pPr algn="r" rtl="1" eaLnBrk="1" hangingPunct="1">
              <a:buFontTx/>
              <a:buChar char="-"/>
              <a:defRPr/>
            </a:pPr>
            <a:r>
              <a:rPr lang="ar-SA" b="1" dirty="0">
                <a:latin typeface="Sakkal Majalla" panose="02000000000000000000" pitchFamily="2" charset="-78"/>
                <a:cs typeface="Sakkal Majalla" panose="02000000000000000000" pitchFamily="2" charset="-78"/>
              </a:rPr>
              <a:t>الذيل</a:t>
            </a:r>
          </a:p>
          <a:p>
            <a:pPr algn="r" rtl="1" eaLnBrk="1" hangingPunct="1">
              <a:buFontTx/>
              <a:buNone/>
              <a:defRPr/>
            </a:pPr>
            <a:r>
              <a:rPr lang="ar-SA" b="1" dirty="0">
                <a:latin typeface="Sakkal Majalla" panose="02000000000000000000" pitchFamily="2" charset="-78"/>
                <a:cs typeface="Sakkal Majalla" panose="02000000000000000000" pitchFamily="2" charset="-78"/>
              </a:rPr>
              <a:t>-الرجلين</a:t>
            </a:r>
            <a:endParaRPr lang="en-US" b="1"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4F580A28-6FD2-4D1D-9AB9-39E17B58C4A3}"/>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15</a:t>
            </a:fld>
            <a:endParaRPr lang="en-US">
              <a:solidFill>
                <a:srgbClr val="FFFFFF"/>
              </a:solidFill>
            </a:endParaRPr>
          </a:p>
        </p:txBody>
      </p:sp>
      <p:pic>
        <p:nvPicPr>
          <p:cNvPr id="4" name="صورة 3">
            <a:extLst>
              <a:ext uri="{FF2B5EF4-FFF2-40B4-BE49-F238E27FC236}">
                <a16:creationId xmlns:a16="http://schemas.microsoft.com/office/drawing/2014/main" id="{5F337FD0-8E22-4D05-0FDC-FDF166734EEA}"/>
              </a:ext>
            </a:extLst>
          </p:cNvPr>
          <p:cNvPicPr>
            <a:picLocks noChangeAspect="1"/>
          </p:cNvPicPr>
          <p:nvPr/>
        </p:nvPicPr>
        <p:blipFill>
          <a:blip r:embed="rId3"/>
          <a:stretch>
            <a:fillRect/>
          </a:stretch>
        </p:blipFill>
        <p:spPr>
          <a:xfrm>
            <a:off x="1182255" y="1890554"/>
            <a:ext cx="5486400" cy="4221480"/>
          </a:xfrm>
          <a:prstGeom prst="rect">
            <a:avLst/>
          </a:prstGeom>
        </p:spPr>
      </p:pic>
    </p:spTree>
    <p:extLst>
      <p:ext uri="{BB962C8B-B14F-4D97-AF65-F5344CB8AC3E}">
        <p14:creationId xmlns:p14="http://schemas.microsoft.com/office/powerpoint/2010/main" val="2912318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85594" y="705490"/>
            <a:ext cx="4321175" cy="493712"/>
          </a:xfrm>
        </p:spPr>
        <p:txBody>
          <a:bodyPr>
            <a:noAutofit/>
          </a:bodyPr>
          <a:lstStyle/>
          <a:p>
            <a:pPr eaLnBrk="1" hangingPunct="1">
              <a:defRPr/>
            </a:pPr>
            <a:r>
              <a:rPr lang="ar-SA" sz="3200" b="1" dirty="0">
                <a:latin typeface="Sakkal Majalla" panose="02000000000000000000" pitchFamily="2" charset="-78"/>
                <a:cs typeface="Sakkal Majalla" panose="02000000000000000000" pitchFamily="2" charset="-78"/>
              </a:rPr>
              <a:t>أولاً : 	الرأس </a:t>
            </a:r>
            <a:br>
              <a:rPr lang="ar-SA" sz="3200" b="1" dirty="0">
                <a:latin typeface="Sakkal Majalla" panose="02000000000000000000" pitchFamily="2" charset="-78"/>
                <a:cs typeface="Sakkal Majalla" panose="02000000000000000000" pitchFamily="2" charset="-78"/>
              </a:rPr>
            </a:br>
            <a:r>
              <a:rPr lang="en-US" sz="3200" b="1" dirty="0">
                <a:latin typeface="Sakkal Majalla" panose="02000000000000000000" pitchFamily="2" charset="-78"/>
                <a:cs typeface="Sakkal Majalla" panose="02000000000000000000" pitchFamily="2" charset="-78"/>
              </a:rPr>
              <a:t>Head</a:t>
            </a:r>
            <a:r>
              <a:rPr lang="ar-SA" sz="3200" b="1" dirty="0">
                <a:latin typeface="Sakkal Majalla" panose="02000000000000000000" pitchFamily="2" charset="-78"/>
                <a:cs typeface="Sakkal Majalla" panose="02000000000000000000" pitchFamily="2" charset="-78"/>
              </a:rPr>
              <a:t> </a:t>
            </a:r>
            <a:r>
              <a:rPr lang="en-US" sz="3200" b="1" dirty="0">
                <a:latin typeface="Sakkal Majalla" panose="02000000000000000000" pitchFamily="2" charset="-78"/>
                <a:cs typeface="Sakkal Majalla" panose="02000000000000000000" pitchFamily="2" charset="-78"/>
              </a:rPr>
              <a:t>The</a:t>
            </a:r>
            <a:r>
              <a:rPr lang="ar-SA" sz="3200" b="1" dirty="0">
                <a:latin typeface="Sakkal Majalla" panose="02000000000000000000" pitchFamily="2" charset="-78"/>
                <a:cs typeface="Sakkal Majalla" panose="02000000000000000000" pitchFamily="2" charset="-78"/>
              </a:rPr>
              <a:t> </a:t>
            </a:r>
            <a:br>
              <a:rPr lang="ar-SA" sz="3200" b="1" dirty="0">
                <a:latin typeface="Sakkal Majalla" panose="02000000000000000000" pitchFamily="2" charset="-78"/>
                <a:cs typeface="Sakkal Majalla" panose="02000000000000000000" pitchFamily="2" charset="-78"/>
              </a:rPr>
            </a:br>
            <a:r>
              <a:rPr lang="ar-SA" sz="3200" b="1" dirty="0">
                <a:latin typeface="Sakkal Majalla" panose="02000000000000000000" pitchFamily="2" charset="-78"/>
                <a:cs typeface="Sakkal Majalla" panose="02000000000000000000" pitchFamily="2" charset="-78"/>
              </a:rPr>
              <a:t> </a:t>
            </a:r>
            <a:br>
              <a:rPr lang="en-US" sz="3200" b="1" dirty="0">
                <a:latin typeface="Sakkal Majalla" panose="02000000000000000000" pitchFamily="2" charset="-78"/>
                <a:cs typeface="Sakkal Majalla" panose="02000000000000000000" pitchFamily="2" charset="-78"/>
              </a:rPr>
            </a:br>
            <a:endParaRPr lang="en-US" sz="3200" b="1" dirty="0">
              <a:latin typeface="Sakkal Majalla" panose="02000000000000000000" pitchFamily="2" charset="-78"/>
              <a:cs typeface="Sakkal Majalla" panose="02000000000000000000" pitchFamily="2" charset="-78"/>
            </a:endParaRPr>
          </a:p>
        </p:txBody>
      </p:sp>
      <p:sp>
        <p:nvSpPr>
          <p:cNvPr id="11267" name="Rectangle 3"/>
          <p:cNvSpPr>
            <a:spLocks noGrp="1" noChangeArrowheads="1"/>
          </p:cNvSpPr>
          <p:nvPr>
            <p:ph type="body" sz="half" idx="1"/>
          </p:nvPr>
        </p:nvSpPr>
        <p:spPr>
          <a:xfrm>
            <a:off x="4599597" y="243369"/>
            <a:ext cx="7506945" cy="7478713"/>
          </a:xfrm>
        </p:spPr>
        <p:txBody>
          <a:bodyPr>
            <a:noAutofit/>
          </a:bodyPr>
          <a:lstStyle/>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يكون الرأس مغطى بريش صغير وفي مقدمته يفتح الفم بين طرفي المنقار يتجاوز الطرف العلوي للمنقار عادة الطرف السفلي</a:t>
            </a:r>
            <a:r>
              <a:rPr lang="ar-SA" b="1"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حاملاً الفتحتين الأنفيتين على شكل شقين مائلين وعلى قاعدته غشاء جلدي منتفخ رخو عارٍ من الريش .</a:t>
            </a:r>
          </a:p>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على جانبي الرأس نحو الخلف توجد العينان تتضمن خلايا حسية تفوق مثيلاتها عدداً في الحيوانات الأخرى وعلى الأخص في منطقة الحفرة الشبكية وهذه تتمثل في انخفاض في الشبكية حيث الرؤية </a:t>
            </a:r>
            <a:r>
              <a:rPr lang="ar-SA">
                <a:latin typeface="Sakkal Majalla" panose="02000000000000000000" pitchFamily="2" charset="-78"/>
                <a:cs typeface="Sakkal Majalla" panose="02000000000000000000" pitchFamily="2" charset="-78"/>
              </a:rPr>
              <a:t>في أحد </a:t>
            </a:r>
            <a:r>
              <a:rPr lang="ar-SA" dirty="0">
                <a:latin typeface="Sakkal Majalla" panose="02000000000000000000" pitchFamily="2" charset="-78"/>
                <a:cs typeface="Sakkal Majalla" panose="02000000000000000000" pitchFamily="2" charset="-78"/>
              </a:rPr>
              <a:t>صورها ، وتبلغ حساسية عيـون الصـقور ما يعادل ثلاثة أو أربعة أمثال حساسية عيون الإنسان مما يجعل الصقور أكثر الكائنات الحية حدة في الإبصار .</a:t>
            </a:r>
          </a:p>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 يحيط بالعينين ثلاثة جفون أحدهما علوي والثاني سفلي والثالث ينطلق من الزاوية الداخلية للعين يعمل على ترطيب وتنظيف العين وهو غشاء شبه شفاف يسمى بالغشاء الرامش .</a:t>
            </a:r>
          </a:p>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 وخلف العينان توجد فتحتان صغيرتان مغطاة بالريش هي الأذنان التي تنتهي بالداخل بغشاء الطبلة وليس للأذن الخارجية صوان .</a:t>
            </a: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0E3B71AB-61D1-4B52-A310-199276BD18AE}"/>
              </a:ext>
            </a:extLst>
          </p:cNvPr>
          <p:cNvSpPr>
            <a:spLocks noGrp="1"/>
          </p:cNvSpPr>
          <p:nvPr>
            <p:ph type="sldNum" sz="quarter" idx="12"/>
          </p:nvPr>
        </p:nvSpPr>
        <p:spPr/>
        <p:txBody>
          <a:bodyPr/>
          <a:lstStyle/>
          <a:p>
            <a:pPr>
              <a:defRPr/>
            </a:pPr>
            <a:fld id="{C6CCD12A-770C-4D46-AC71-2D20A7812A77}" type="slidenum">
              <a:rPr lang="en-US" smtClean="0">
                <a:solidFill>
                  <a:srgbClr val="FFFFFF"/>
                </a:solidFill>
              </a:rPr>
              <a:pPr>
                <a:defRPr/>
              </a:pPr>
              <a:t>16</a:t>
            </a:fld>
            <a:endParaRPr lang="en-US">
              <a:solidFill>
                <a:srgbClr val="FFFFFF"/>
              </a:solidFill>
            </a:endParaRPr>
          </a:p>
        </p:txBody>
      </p:sp>
      <p:pic>
        <p:nvPicPr>
          <p:cNvPr id="5" name="صورة 4">
            <a:extLst>
              <a:ext uri="{FF2B5EF4-FFF2-40B4-BE49-F238E27FC236}">
                <a16:creationId xmlns:a16="http://schemas.microsoft.com/office/drawing/2014/main" id="{F256AB8B-B3DF-C224-A267-C868AA3318BA}"/>
              </a:ext>
            </a:extLst>
          </p:cNvPr>
          <p:cNvPicPr>
            <a:picLocks noChangeAspect="1"/>
          </p:cNvPicPr>
          <p:nvPr/>
        </p:nvPicPr>
        <p:blipFill>
          <a:blip r:embed="rId3"/>
          <a:stretch>
            <a:fillRect/>
          </a:stretch>
        </p:blipFill>
        <p:spPr>
          <a:xfrm>
            <a:off x="609600" y="1078072"/>
            <a:ext cx="3040380" cy="5570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9688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5145579" y="728345"/>
            <a:ext cx="6540730" cy="5298382"/>
          </a:xfrm>
        </p:spPr>
        <p:txBody>
          <a:bodyPr>
            <a:noAutofit/>
          </a:bodyPr>
          <a:lstStyle/>
          <a:p>
            <a:pPr algn="justLow" rtl="1" eaLnBrk="1" hangingPunct="1">
              <a:lnSpc>
                <a:spcPct val="120000"/>
              </a:lnSpc>
              <a:defRPr/>
            </a:pPr>
            <a:r>
              <a:rPr lang="ar-SA" sz="2400" b="1" dirty="0">
                <a:latin typeface="Sakkal Majalla" panose="02000000000000000000" pitchFamily="2" charset="-78"/>
                <a:cs typeface="Sakkal Majalla" panose="02000000000000000000" pitchFamily="2" charset="-78"/>
              </a:rPr>
              <a:t>ثانياً : 	العنق </a:t>
            </a:r>
            <a:r>
              <a:rPr lang="en-US" sz="2400" b="1" dirty="0">
                <a:latin typeface="Sakkal Majalla" panose="02000000000000000000" pitchFamily="2" charset="-78"/>
                <a:cs typeface="Sakkal Majalla" panose="02000000000000000000" pitchFamily="2" charset="-78"/>
              </a:rPr>
              <a:t>The Neck</a:t>
            </a:r>
            <a:r>
              <a:rPr lang="en-US" sz="2400" dirty="0">
                <a:latin typeface="Sakkal Majalla" panose="02000000000000000000" pitchFamily="2" charset="-78"/>
                <a:cs typeface="Sakkal Majalla" panose="02000000000000000000" pitchFamily="2" charset="-78"/>
              </a:rPr>
              <a:t>    </a:t>
            </a:r>
            <a:r>
              <a:rPr lang="ar-SA" sz="2400" dirty="0">
                <a:latin typeface="Sakkal Majalla" panose="02000000000000000000" pitchFamily="2" charset="-78"/>
                <a:cs typeface="Sakkal Majalla" panose="02000000000000000000" pitchFamily="2" charset="-78"/>
              </a:rPr>
              <a:t>       </a:t>
            </a:r>
          </a:p>
          <a:p>
            <a:pPr algn="justLow" rtl="1" eaLnBrk="1" hangingPunct="1">
              <a:lnSpc>
                <a:spcPct val="120000"/>
              </a:lnSpc>
              <a:buFont typeface="Wingdings" pitchFamily="2" charset="2"/>
              <a:buNone/>
              <a:defRPr/>
            </a:pPr>
            <a:r>
              <a:rPr lang="ar-SA" sz="2400" dirty="0">
                <a:latin typeface="Sakkal Majalla" panose="02000000000000000000" pitchFamily="2" charset="-78"/>
                <a:cs typeface="Sakkal Majalla" panose="02000000000000000000" pitchFamily="2" charset="-78"/>
              </a:rPr>
              <a:t>	يصل الرأس بالجذع ، يمكن أن ينثني على شكل </a:t>
            </a:r>
            <a:r>
              <a:rPr lang="en-US" sz="2400" dirty="0">
                <a:latin typeface="Sakkal Majalla" panose="02000000000000000000" pitchFamily="2" charset="-78"/>
                <a:cs typeface="Sakkal Majalla" panose="02000000000000000000" pitchFamily="2" charset="-78"/>
              </a:rPr>
              <a:t>(S)</a:t>
            </a:r>
            <a:r>
              <a:rPr lang="ar-SA" sz="2400" dirty="0">
                <a:latin typeface="Sakkal Majalla" panose="02000000000000000000" pitchFamily="2" charset="-78"/>
                <a:cs typeface="Sakkal Majalla" panose="02000000000000000000" pitchFamily="2" charset="-78"/>
              </a:rPr>
              <a:t> وبزاوية قدرها 180</a:t>
            </a:r>
            <a:r>
              <a:rPr lang="en-US" sz="2400" dirty="0">
                <a:latin typeface="Sakkal Majalla" panose="02000000000000000000" pitchFamily="2" charset="-78"/>
                <a:cs typeface="Sakkal Majalla" panose="02000000000000000000" pitchFamily="2" charset="-78"/>
                <a:sym typeface="Symbol" pitchFamily="18" charset="2"/>
              </a:rPr>
              <a:t></a:t>
            </a:r>
            <a:r>
              <a:rPr lang="ar-SA" sz="2400" dirty="0">
                <a:latin typeface="Sakkal Majalla" panose="02000000000000000000" pitchFamily="2" charset="-78"/>
                <a:cs typeface="Sakkal Majalla" panose="02000000000000000000" pitchFamily="2" charset="-78"/>
              </a:rPr>
              <a:t> وهذا تكيف ضروري للهرب من الأعداء والبحث عن الغذاء .</a:t>
            </a:r>
          </a:p>
          <a:p>
            <a:pPr algn="justLow" rtl="1" eaLnBrk="1" hangingPunct="1">
              <a:lnSpc>
                <a:spcPct val="120000"/>
              </a:lnSpc>
              <a:buFont typeface="Wingdings" pitchFamily="2" charset="2"/>
              <a:buNone/>
              <a:defRPr/>
            </a:pPr>
            <a:endParaRPr lang="ar-SA" sz="2400" b="1" dirty="0">
              <a:latin typeface="Sakkal Majalla" panose="02000000000000000000" pitchFamily="2" charset="-78"/>
              <a:cs typeface="Sakkal Majalla" panose="02000000000000000000" pitchFamily="2" charset="-78"/>
            </a:endParaRPr>
          </a:p>
          <a:p>
            <a:pPr algn="justLow" rtl="1" eaLnBrk="1" hangingPunct="1">
              <a:lnSpc>
                <a:spcPct val="120000"/>
              </a:lnSpc>
              <a:buFont typeface="Wingdings" pitchFamily="2" charset="2"/>
              <a:buNone/>
              <a:defRPr/>
            </a:pPr>
            <a:endParaRPr lang="ar-SA" sz="2400" b="1" dirty="0">
              <a:latin typeface="Sakkal Majalla" panose="02000000000000000000" pitchFamily="2" charset="-78"/>
              <a:cs typeface="Sakkal Majalla" panose="02000000000000000000" pitchFamily="2" charset="-78"/>
            </a:endParaRPr>
          </a:p>
          <a:p>
            <a:pPr algn="justLow" rtl="1" eaLnBrk="1" hangingPunct="1">
              <a:lnSpc>
                <a:spcPct val="120000"/>
              </a:lnSpc>
              <a:defRPr/>
            </a:pPr>
            <a:r>
              <a:rPr lang="ar-SA" sz="2400" b="1" dirty="0">
                <a:latin typeface="Sakkal Majalla" panose="02000000000000000000" pitchFamily="2" charset="-78"/>
                <a:cs typeface="Sakkal Majalla" panose="02000000000000000000" pitchFamily="2" charset="-78"/>
              </a:rPr>
              <a:t>ثالثاً : 	الجذع </a:t>
            </a:r>
            <a:r>
              <a:rPr lang="en-US" sz="2400" b="1" dirty="0">
                <a:latin typeface="Sakkal Majalla" panose="02000000000000000000" pitchFamily="2" charset="-78"/>
                <a:cs typeface="Sakkal Majalla" panose="02000000000000000000" pitchFamily="2" charset="-78"/>
              </a:rPr>
              <a:t>The Trunk</a:t>
            </a:r>
            <a:endParaRPr lang="ar-SA" sz="2400" b="1" dirty="0">
              <a:latin typeface="Sakkal Majalla" panose="02000000000000000000" pitchFamily="2" charset="-78"/>
              <a:cs typeface="Sakkal Majalla" panose="02000000000000000000" pitchFamily="2" charset="-78"/>
            </a:endParaRPr>
          </a:p>
          <a:p>
            <a:pPr algn="justLow" rtl="1" eaLnBrk="1" hangingPunct="1">
              <a:lnSpc>
                <a:spcPct val="120000"/>
              </a:lnSpc>
              <a:buFont typeface="Wingdings" pitchFamily="2" charset="2"/>
              <a:buNone/>
              <a:defRPr/>
            </a:pPr>
            <a:r>
              <a:rPr lang="ar-SA" sz="2400" b="1" dirty="0">
                <a:latin typeface="Sakkal Majalla" panose="02000000000000000000" pitchFamily="2" charset="-78"/>
                <a:cs typeface="Sakkal Majalla" panose="02000000000000000000" pitchFamily="2" charset="-78"/>
              </a:rPr>
              <a:t>	</a:t>
            </a:r>
            <a:r>
              <a:rPr lang="ar-SA" sz="2400" dirty="0">
                <a:latin typeface="Sakkal Majalla" panose="02000000000000000000" pitchFamily="2" charset="-78"/>
                <a:cs typeface="Sakkal Majalla" panose="02000000000000000000" pitchFamily="2" charset="-78"/>
              </a:rPr>
              <a:t>يبدأ الجذع من آخر العنق إلى أول الذيل وهو مغطى بالريش ذو شكل انسيابي ملائم للطيران ، يتكون من صدر كبير وبطن صغير والصدر مدعم من الناحية البطنية بقص كبير قوي ترتكز عليها العضلات الصدرية ( لها دور مهم في عملية الطيران ) .</a:t>
            </a:r>
            <a:endParaRPr lang="en-US" sz="2400"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690921B5-A80D-48A7-A042-6FD24DEEACEB}"/>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17</a:t>
            </a:fld>
            <a:endParaRPr lang="en-US">
              <a:solidFill>
                <a:srgbClr val="FFFFFF"/>
              </a:solidFill>
            </a:endParaRPr>
          </a:p>
        </p:txBody>
      </p:sp>
      <p:pic>
        <p:nvPicPr>
          <p:cNvPr id="4" name="صورة 3">
            <a:extLst>
              <a:ext uri="{FF2B5EF4-FFF2-40B4-BE49-F238E27FC236}">
                <a16:creationId xmlns:a16="http://schemas.microsoft.com/office/drawing/2014/main" id="{71182DE1-838D-E729-611F-F02901A7754C}"/>
              </a:ext>
            </a:extLst>
          </p:cNvPr>
          <p:cNvPicPr>
            <a:picLocks noChangeAspect="1"/>
          </p:cNvPicPr>
          <p:nvPr/>
        </p:nvPicPr>
        <p:blipFill>
          <a:blip r:embed="rId3"/>
          <a:stretch>
            <a:fillRect/>
          </a:stretch>
        </p:blipFill>
        <p:spPr>
          <a:xfrm>
            <a:off x="344979" y="361142"/>
            <a:ext cx="4800600" cy="2750820"/>
          </a:xfrm>
          <a:prstGeom prst="rect">
            <a:avLst/>
          </a:prstGeom>
        </p:spPr>
      </p:pic>
      <p:pic>
        <p:nvPicPr>
          <p:cNvPr id="6" name="صورة 5">
            <a:extLst>
              <a:ext uri="{FF2B5EF4-FFF2-40B4-BE49-F238E27FC236}">
                <a16:creationId xmlns:a16="http://schemas.microsoft.com/office/drawing/2014/main" id="{F7C829FA-2BDD-9D02-E38F-F076D845EEF3}"/>
              </a:ext>
            </a:extLst>
          </p:cNvPr>
          <p:cNvPicPr>
            <a:picLocks noChangeAspect="1"/>
          </p:cNvPicPr>
          <p:nvPr/>
        </p:nvPicPr>
        <p:blipFill>
          <a:blip r:embed="rId4"/>
          <a:stretch>
            <a:fillRect/>
          </a:stretch>
        </p:blipFill>
        <p:spPr>
          <a:xfrm>
            <a:off x="344979" y="3346450"/>
            <a:ext cx="4800600" cy="3009900"/>
          </a:xfrm>
          <a:prstGeom prst="rect">
            <a:avLst/>
          </a:prstGeom>
        </p:spPr>
      </p:pic>
    </p:spTree>
    <p:extLst>
      <p:ext uri="{BB962C8B-B14F-4D97-AF65-F5344CB8AC3E}">
        <p14:creationId xmlns:p14="http://schemas.microsoft.com/office/powerpoint/2010/main" val="3803888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3225115" y="593725"/>
            <a:ext cx="8435975" cy="6264275"/>
          </a:xfrm>
        </p:spPr>
        <p:txBody>
          <a:bodyPr/>
          <a:lstStyle/>
          <a:p>
            <a:pPr algn="justLow" rtl="1" eaLnBrk="1" hangingPunct="1">
              <a:lnSpc>
                <a:spcPct val="100000"/>
              </a:lnSpc>
              <a:defRPr/>
            </a:pPr>
            <a:r>
              <a:rPr lang="ar-SA" b="1" dirty="0">
                <a:latin typeface="Sakkal Majalla" panose="02000000000000000000" pitchFamily="2" charset="-78"/>
                <a:cs typeface="Sakkal Majalla" panose="02000000000000000000" pitchFamily="2" charset="-78"/>
              </a:rPr>
              <a:t>رابعاً : الجناحان </a:t>
            </a:r>
            <a:r>
              <a:rPr lang="en-US" b="1" dirty="0">
                <a:latin typeface="Sakkal Majalla" panose="02000000000000000000" pitchFamily="2" charset="-78"/>
                <a:cs typeface="Sakkal Majalla" panose="02000000000000000000" pitchFamily="2" charset="-78"/>
              </a:rPr>
              <a:t>The Wings</a:t>
            </a:r>
            <a:r>
              <a:rPr lang="ar-SA" dirty="0">
                <a:latin typeface="Sakkal Majalla" panose="02000000000000000000" pitchFamily="2" charset="-78"/>
                <a:cs typeface="Sakkal Majalla" panose="02000000000000000000" pitchFamily="2" charset="-78"/>
              </a:rPr>
              <a:t> </a:t>
            </a:r>
          </a:p>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	تحور الطرفان الأماميان إلى جناحين وهما العامل المهم لإتمام عملية الطيران . وقد يكون هذان الجناحان كبيران جداً كما في طائر الكندور </a:t>
            </a:r>
            <a:r>
              <a:rPr lang="en-US" dirty="0">
                <a:latin typeface="Sakkal Majalla" panose="02000000000000000000" pitchFamily="2" charset="-78"/>
                <a:cs typeface="Sakkal Majalla" panose="02000000000000000000" pitchFamily="2" charset="-78"/>
              </a:rPr>
              <a:t>Condor</a:t>
            </a:r>
            <a:r>
              <a:rPr lang="ar-SA" dirty="0">
                <a:latin typeface="Sakkal Majalla" panose="02000000000000000000" pitchFamily="2" charset="-78"/>
                <a:cs typeface="Sakkal Majalla" panose="02000000000000000000" pitchFamily="2" charset="-78"/>
              </a:rPr>
              <a:t> حيث تبلغ بسطة جناحاه حتى 3 أمتار وقد يكونان ضعيفان كما في النعامة أو ضامران كما في الطائر النيوزلندي الكيوي </a:t>
            </a:r>
            <a:r>
              <a:rPr lang="en-US" dirty="0">
                <a:latin typeface="Sakkal Majalla" panose="02000000000000000000" pitchFamily="2" charset="-78"/>
                <a:cs typeface="Sakkal Majalla" panose="02000000000000000000" pitchFamily="2" charset="-78"/>
              </a:rPr>
              <a:t>Kiwi</a:t>
            </a:r>
            <a:r>
              <a:rPr lang="ar-SA" dirty="0">
                <a:latin typeface="Sakkal Majalla" panose="02000000000000000000" pitchFamily="2" charset="-78"/>
                <a:cs typeface="Sakkal Majalla" panose="02000000000000000000" pitchFamily="2" charset="-78"/>
              </a:rPr>
              <a:t> .</a:t>
            </a:r>
            <a:endParaRPr lang="ar-SA" b="1" dirty="0">
              <a:latin typeface="Sakkal Majalla" panose="02000000000000000000" pitchFamily="2" charset="-78"/>
              <a:cs typeface="Sakkal Majalla" panose="02000000000000000000" pitchFamily="2" charset="-78"/>
            </a:endParaRPr>
          </a:p>
          <a:p>
            <a:pPr algn="justLow" rtl="1" eaLnBrk="1" hangingPunct="1">
              <a:lnSpc>
                <a:spcPct val="100000"/>
              </a:lnSpc>
              <a:defRPr/>
            </a:pPr>
            <a:r>
              <a:rPr lang="ar-SA" b="1" dirty="0">
                <a:latin typeface="Sakkal Majalla" panose="02000000000000000000" pitchFamily="2" charset="-78"/>
                <a:cs typeface="Sakkal Majalla" panose="02000000000000000000" pitchFamily="2" charset="-78"/>
              </a:rPr>
              <a:t>خامساً : الذيل </a:t>
            </a:r>
            <a:r>
              <a:rPr lang="en-US" b="1" dirty="0">
                <a:latin typeface="Sakkal Majalla" panose="02000000000000000000" pitchFamily="2" charset="-78"/>
                <a:cs typeface="Sakkal Majalla" panose="02000000000000000000" pitchFamily="2" charset="-78"/>
              </a:rPr>
              <a:t>The Tail</a:t>
            </a:r>
            <a:endParaRPr lang="ar-SA" dirty="0">
              <a:latin typeface="Sakkal Majalla" panose="02000000000000000000" pitchFamily="2" charset="-78"/>
              <a:cs typeface="Sakkal Majalla" panose="02000000000000000000" pitchFamily="2" charset="-78"/>
            </a:endParaRPr>
          </a:p>
          <a:p>
            <a:pPr algn="justLow" rtl="1" eaLnBrk="1" hangingPunct="1">
              <a:lnSpc>
                <a:spcPct val="100000"/>
              </a:lnSpc>
              <a:defRPr/>
            </a:pPr>
            <a:r>
              <a:rPr lang="ar-SA" dirty="0">
                <a:latin typeface="Sakkal Majalla" panose="02000000000000000000" pitchFamily="2" charset="-78"/>
                <a:cs typeface="Sakkal Majalla" panose="02000000000000000000" pitchFamily="2" charset="-78"/>
              </a:rPr>
              <a:t>	وهو بروز عظم الزمكي ( العصعص ) وترتكز عليه أرياش الذين ويقوم الذين بتوجيه الطائر . ويوجد على السطح الظهري للذيل غدة زيتية </a:t>
            </a:r>
            <a:r>
              <a:rPr lang="en-US" dirty="0">
                <a:latin typeface="Sakkal Majalla" panose="02000000000000000000" pitchFamily="2" charset="-78"/>
                <a:cs typeface="Sakkal Majalla" panose="02000000000000000000" pitchFamily="2" charset="-78"/>
              </a:rPr>
              <a:t>Oil gland</a:t>
            </a:r>
            <a:r>
              <a:rPr lang="ar-SA" dirty="0">
                <a:latin typeface="Sakkal Majalla" panose="02000000000000000000" pitchFamily="2" charset="-78"/>
                <a:cs typeface="Sakkal Majalla" panose="02000000000000000000" pitchFamily="2" charset="-78"/>
              </a:rPr>
              <a:t> وهي تفرز سائلاً زيتياً يعمل منع الماء من الاختلاط بالريش حتى لا يلتصق الريش بعضه ببعض . ويوجد عند اتصال الذيل بالبطن من الناحية البطنية فتحة المذرق </a:t>
            </a:r>
            <a:r>
              <a:rPr lang="en-US" dirty="0" err="1">
                <a:latin typeface="Sakkal Majalla" panose="02000000000000000000" pitchFamily="2" charset="-78"/>
                <a:cs typeface="Sakkal Majalla" panose="02000000000000000000" pitchFamily="2" charset="-78"/>
              </a:rPr>
              <a:t>Cloacal</a:t>
            </a:r>
            <a:r>
              <a:rPr lang="en-US" dirty="0">
                <a:latin typeface="Sakkal Majalla" panose="02000000000000000000" pitchFamily="2" charset="-78"/>
                <a:cs typeface="Sakkal Majalla" panose="02000000000000000000" pitchFamily="2" charset="-78"/>
              </a:rPr>
              <a:t> </a:t>
            </a:r>
            <a:r>
              <a:rPr lang="en-US" dirty="0" err="1">
                <a:latin typeface="Sakkal Majalla" panose="02000000000000000000" pitchFamily="2" charset="-78"/>
                <a:cs typeface="Sakkal Majalla" panose="02000000000000000000" pitchFamily="2" charset="-78"/>
              </a:rPr>
              <a:t>opning</a:t>
            </a:r>
            <a:r>
              <a:rPr lang="en-US"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a:t>
            </a:r>
            <a:endParaRPr lang="ar-SA" b="1" dirty="0">
              <a:latin typeface="Sakkal Majalla" panose="02000000000000000000" pitchFamily="2" charset="-78"/>
              <a:cs typeface="Sakkal Majalla" panose="02000000000000000000" pitchFamily="2" charset="-78"/>
            </a:endParaRPr>
          </a:p>
        </p:txBody>
      </p:sp>
      <p:sp>
        <p:nvSpPr>
          <p:cNvPr id="5" name="مربع نص 4">
            <a:extLst>
              <a:ext uri="{FF2B5EF4-FFF2-40B4-BE49-F238E27FC236}">
                <a16:creationId xmlns:a16="http://schemas.microsoft.com/office/drawing/2014/main" id="{FF6F59CD-FB07-49AD-A40D-1344738A4942}"/>
              </a:ext>
            </a:extLst>
          </p:cNvPr>
          <p:cNvSpPr txBox="1"/>
          <p:nvPr/>
        </p:nvSpPr>
        <p:spPr>
          <a:xfrm>
            <a:off x="1793471" y="2544215"/>
            <a:ext cx="6097384" cy="369332"/>
          </a:xfrm>
          <a:prstGeom prst="rect">
            <a:avLst/>
          </a:prstGeom>
          <a:noFill/>
        </p:spPr>
        <p:txBody>
          <a:bodyPr wrap="square">
            <a:spAutoFit/>
          </a:bodyPr>
          <a:lstStyle/>
          <a:p>
            <a:r>
              <a:rPr lang="en-GB" dirty="0">
                <a:hlinkClick r:id="rId3"/>
              </a:rPr>
              <a:t>Bird Wing Shapes - How Birds Fly - YouTube</a:t>
            </a:r>
            <a:endParaRPr lang="en-GB" dirty="0"/>
          </a:p>
        </p:txBody>
      </p:sp>
      <p:sp>
        <p:nvSpPr>
          <p:cNvPr id="6" name="عنصر نائب لرقم الشريحة 5">
            <a:extLst>
              <a:ext uri="{FF2B5EF4-FFF2-40B4-BE49-F238E27FC236}">
                <a16:creationId xmlns:a16="http://schemas.microsoft.com/office/drawing/2014/main" id="{94B35578-EF38-43E0-AF4C-E792BE99C73B}"/>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18</a:t>
            </a:fld>
            <a:endParaRPr lang="en-US">
              <a:solidFill>
                <a:srgbClr val="FFFFFF"/>
              </a:solidFill>
            </a:endParaRPr>
          </a:p>
        </p:txBody>
      </p:sp>
      <p:pic>
        <p:nvPicPr>
          <p:cNvPr id="3" name="صورة 2">
            <a:extLst>
              <a:ext uri="{FF2B5EF4-FFF2-40B4-BE49-F238E27FC236}">
                <a16:creationId xmlns:a16="http://schemas.microsoft.com/office/drawing/2014/main" id="{12DFC251-C8D6-C21C-32D0-766AFC016273}"/>
              </a:ext>
            </a:extLst>
          </p:cNvPr>
          <p:cNvPicPr>
            <a:picLocks noChangeAspect="1"/>
          </p:cNvPicPr>
          <p:nvPr/>
        </p:nvPicPr>
        <p:blipFill>
          <a:blip r:embed="rId4"/>
          <a:stretch>
            <a:fillRect/>
          </a:stretch>
        </p:blipFill>
        <p:spPr>
          <a:xfrm>
            <a:off x="313228" y="2391526"/>
            <a:ext cx="2735580" cy="15392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47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5494947" y="1149375"/>
            <a:ext cx="6232040" cy="4032250"/>
          </a:xfrm>
        </p:spPr>
        <p:txBody>
          <a:bodyPr>
            <a:noAutofit/>
          </a:bodyPr>
          <a:lstStyle/>
          <a:p>
            <a:pPr algn="justLow" rtl="1" eaLnBrk="1" hangingPunct="1">
              <a:buFont typeface="Wingdings" panose="05000000000000000000" pitchFamily="2" charset="2"/>
              <a:buChar char="§"/>
              <a:defRPr/>
            </a:pPr>
            <a:r>
              <a:rPr lang="ar-SA" sz="3200" b="1" dirty="0">
                <a:latin typeface="Sakkal Majalla" panose="02000000000000000000" pitchFamily="2" charset="-78"/>
                <a:cs typeface="Sakkal Majalla" panose="02000000000000000000" pitchFamily="2" charset="-78"/>
              </a:rPr>
              <a:t>سادساً :         الأقدام </a:t>
            </a:r>
            <a:r>
              <a:rPr lang="en-US" sz="3200" b="1" dirty="0">
                <a:latin typeface="Sakkal Majalla" panose="02000000000000000000" pitchFamily="2" charset="-78"/>
                <a:cs typeface="Sakkal Majalla" panose="02000000000000000000" pitchFamily="2" charset="-78"/>
              </a:rPr>
              <a:t>Feet</a:t>
            </a:r>
            <a:r>
              <a:rPr lang="ar-SA" sz="3200" b="1" dirty="0">
                <a:latin typeface="Sakkal Majalla" panose="02000000000000000000" pitchFamily="2" charset="-78"/>
                <a:cs typeface="Sakkal Majalla" panose="02000000000000000000" pitchFamily="2" charset="-78"/>
              </a:rPr>
              <a:t> و الأرجل </a:t>
            </a:r>
            <a:r>
              <a:rPr lang="en-US" sz="3200" b="1" dirty="0">
                <a:latin typeface="Sakkal Majalla" panose="02000000000000000000" pitchFamily="2" charset="-78"/>
                <a:cs typeface="Sakkal Majalla" panose="02000000000000000000" pitchFamily="2" charset="-78"/>
              </a:rPr>
              <a:t>Legs</a:t>
            </a:r>
            <a:endParaRPr lang="ar-SA" sz="3200" b="1" dirty="0">
              <a:latin typeface="Sakkal Majalla" panose="02000000000000000000" pitchFamily="2" charset="-78"/>
              <a:cs typeface="Sakkal Majalla" panose="02000000000000000000" pitchFamily="2" charset="-78"/>
            </a:endParaRPr>
          </a:p>
          <a:p>
            <a:pPr marL="0" indent="0" algn="justLow" rtl="1" eaLnBrk="1" hangingPunct="1">
              <a:lnSpc>
                <a:spcPct val="100000"/>
              </a:lnSpc>
              <a:buNone/>
              <a:defRPr/>
            </a:pPr>
            <a:r>
              <a:rPr lang="ar-SA" sz="3200" dirty="0">
                <a:latin typeface="Sakkal Majalla" panose="02000000000000000000" pitchFamily="2" charset="-78"/>
                <a:cs typeface="Sakkal Majalla" panose="02000000000000000000" pitchFamily="2" charset="-78"/>
              </a:rPr>
              <a:t>وهي تختلف باختلاف البيئات التي تعيش فيها هذه الطيور كما أنها تختلف أيضاً بالألوان ( انظر إلى مزيد من التفصيل في العملي ) .</a:t>
            </a:r>
            <a:endParaRPr lang="en-US" sz="3200" dirty="0">
              <a:latin typeface="Sakkal Majalla" panose="02000000000000000000" pitchFamily="2" charset="-78"/>
              <a:cs typeface="Sakkal Majalla" panose="02000000000000000000" pitchFamily="2" charset="-78"/>
            </a:endParaRPr>
          </a:p>
          <a:p>
            <a:pPr algn="justLow" rtl="1" eaLnBrk="1" hangingPunct="1">
              <a:buFont typeface="Wingdings" panose="05000000000000000000" pitchFamily="2" charset="2"/>
              <a:buChar char="§"/>
              <a:defRPr/>
            </a:pPr>
            <a:endParaRPr lang="en-US" sz="3200"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9FC53270-5763-4A05-B869-1DFF41873AED}"/>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19</a:t>
            </a:fld>
            <a:endParaRPr lang="en-US">
              <a:solidFill>
                <a:srgbClr val="FFFFFF"/>
              </a:solidFill>
            </a:endParaRPr>
          </a:p>
        </p:txBody>
      </p:sp>
      <p:pic>
        <p:nvPicPr>
          <p:cNvPr id="5" name="صورة 4">
            <a:extLst>
              <a:ext uri="{FF2B5EF4-FFF2-40B4-BE49-F238E27FC236}">
                <a16:creationId xmlns:a16="http://schemas.microsoft.com/office/drawing/2014/main" id="{D0EA73E8-B2AB-32F8-7ACF-0D1930DA7076}"/>
              </a:ext>
            </a:extLst>
          </p:cNvPr>
          <p:cNvPicPr>
            <a:picLocks noChangeAspect="1"/>
          </p:cNvPicPr>
          <p:nvPr/>
        </p:nvPicPr>
        <p:blipFill>
          <a:blip r:embed="rId3"/>
          <a:stretch>
            <a:fillRect/>
          </a:stretch>
        </p:blipFill>
        <p:spPr>
          <a:xfrm>
            <a:off x="84940" y="252095"/>
            <a:ext cx="5036820" cy="6240780"/>
          </a:xfrm>
          <a:prstGeom prst="rect">
            <a:avLst/>
          </a:prstGeom>
        </p:spPr>
      </p:pic>
    </p:spTree>
    <p:extLst>
      <p:ext uri="{BB962C8B-B14F-4D97-AF65-F5344CB8AC3E}">
        <p14:creationId xmlns:p14="http://schemas.microsoft.com/office/powerpoint/2010/main" val="2927571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pPr eaLnBrk="1" hangingPunct="1">
              <a:defRPr/>
            </a:pPr>
            <a:r>
              <a:rPr lang="ar-SA" sz="3600" dirty="0">
                <a:cs typeface="PT Bold Heading" panose="02010400000000000000" pitchFamily="2" charset="-78"/>
              </a:rPr>
              <a:t>المحاضرة الثانية</a:t>
            </a:r>
            <a:endParaRPr lang="en-US" sz="3600" dirty="0">
              <a:cs typeface="PT Bold Heading" panose="02010400000000000000" pitchFamily="2" charset="-78"/>
            </a:endParaRPr>
          </a:p>
        </p:txBody>
      </p:sp>
      <p:sp>
        <p:nvSpPr>
          <p:cNvPr id="56325" name="Rectangle 5"/>
          <p:cNvSpPr>
            <a:spLocks noGrp="1" noChangeArrowheads="1"/>
          </p:cNvSpPr>
          <p:nvPr>
            <p:ph idx="1"/>
          </p:nvPr>
        </p:nvSpPr>
        <p:spPr/>
        <p:txBody>
          <a:bodyPr/>
          <a:lstStyle/>
          <a:p>
            <a:pPr algn="r" rtl="1" eaLnBrk="1" hangingPunct="1">
              <a:defRPr/>
            </a:pPr>
            <a:r>
              <a:rPr lang="ar-SA" dirty="0">
                <a:latin typeface="Sakkal Majalla" panose="02000000000000000000" pitchFamily="2" charset="-78"/>
                <a:cs typeface="Sakkal Majalla" panose="02000000000000000000" pitchFamily="2" charset="-78"/>
              </a:rPr>
              <a:t>وظائف الريش</a:t>
            </a:r>
          </a:p>
          <a:p>
            <a:pPr algn="r" rtl="1" eaLnBrk="1" hangingPunct="1">
              <a:defRPr/>
            </a:pPr>
            <a:r>
              <a:rPr lang="ar-SA" dirty="0">
                <a:latin typeface="Sakkal Majalla" panose="02000000000000000000" pitchFamily="2" charset="-78"/>
                <a:cs typeface="Sakkal Majalla" panose="02000000000000000000" pitchFamily="2" charset="-78"/>
              </a:rPr>
              <a:t>منابت الريش</a:t>
            </a:r>
          </a:p>
          <a:p>
            <a:pPr algn="r" rtl="1" eaLnBrk="1" hangingPunct="1">
              <a:defRPr/>
            </a:pPr>
            <a:r>
              <a:rPr lang="ar-SA" dirty="0">
                <a:latin typeface="Sakkal Majalla" panose="02000000000000000000" pitchFamily="2" charset="-78"/>
                <a:cs typeface="Sakkal Majalla" panose="02000000000000000000" pitchFamily="2" charset="-78"/>
              </a:rPr>
              <a:t>أنواع الريش</a:t>
            </a:r>
          </a:p>
          <a:p>
            <a:pPr algn="r" rtl="1" eaLnBrk="1" hangingPunct="1">
              <a:defRPr/>
            </a:pPr>
            <a:r>
              <a:rPr lang="ar-SA" dirty="0">
                <a:latin typeface="Sakkal Majalla" panose="02000000000000000000" pitchFamily="2" charset="-78"/>
                <a:cs typeface="Sakkal Majalla" panose="02000000000000000000" pitchFamily="2" charset="-78"/>
              </a:rPr>
              <a:t>احلال الريش</a:t>
            </a:r>
          </a:p>
          <a:p>
            <a:pPr algn="r" rtl="1" eaLnBrk="1" hangingPunct="1">
              <a:defRPr/>
            </a:pPr>
            <a:r>
              <a:rPr lang="ar-SA" dirty="0">
                <a:latin typeface="Sakkal Majalla" panose="02000000000000000000" pitchFamily="2" charset="-78"/>
                <a:cs typeface="Sakkal Majalla" panose="02000000000000000000" pitchFamily="2" charset="-78"/>
              </a:rPr>
              <a:t>قراءة احلال الريش</a:t>
            </a:r>
          </a:p>
          <a:p>
            <a:pPr algn="r" rtl="1" eaLnBrk="1" hangingPunct="1">
              <a:defRPr/>
            </a:pPr>
            <a:r>
              <a:rPr lang="ar-SA" dirty="0">
                <a:latin typeface="Sakkal Majalla" panose="02000000000000000000" pitchFamily="2" charset="-78"/>
                <a:cs typeface="Sakkal Majalla" panose="02000000000000000000" pitchFamily="2" charset="-78"/>
              </a:rPr>
              <a:t>تكلفة احلال الريش</a:t>
            </a:r>
          </a:p>
          <a:p>
            <a:pPr algn="r" rtl="1" eaLnBrk="1" hangingPunct="1">
              <a:defRPr/>
            </a:pP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AFE2F27E-A8B3-4D60-8652-849CE4E5B7E0}"/>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20</a:t>
            </a:fld>
            <a:endParaRPr lang="en-US">
              <a:solidFill>
                <a:srgbClr val="FFFFFF"/>
              </a:solidFill>
            </a:endParaRPr>
          </a:p>
        </p:txBody>
      </p:sp>
      <p:pic>
        <p:nvPicPr>
          <p:cNvPr id="2" name="صورة 1">
            <a:extLst>
              <a:ext uri="{FF2B5EF4-FFF2-40B4-BE49-F238E27FC236}">
                <a16:creationId xmlns:a16="http://schemas.microsoft.com/office/drawing/2014/main" id="{AF0FE5B4-D70A-272C-1BF2-9F22B53AE26C}"/>
              </a:ext>
            </a:extLst>
          </p:cNvPr>
          <p:cNvPicPr>
            <a:picLocks noChangeAspect="1"/>
          </p:cNvPicPr>
          <p:nvPr/>
        </p:nvPicPr>
        <p:blipFill>
          <a:blip r:embed="rId3"/>
          <a:stretch>
            <a:fillRect/>
          </a:stretch>
        </p:blipFill>
        <p:spPr>
          <a:xfrm>
            <a:off x="2661920" y="1268730"/>
            <a:ext cx="2804160" cy="43205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2064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6F2BD-7912-E52D-A369-0EFAB3D273EF}"/>
            </a:ext>
          </a:extLst>
        </p:cNvPr>
        <p:cNvGrpSpPr/>
        <p:nvPr/>
      </p:nvGrpSpPr>
      <p:grpSpPr>
        <a:xfrm>
          <a:off x="0" y="0"/>
          <a:ext cx="0" cy="0"/>
          <a:chOff x="0" y="0"/>
          <a:chExt cx="0" cy="0"/>
        </a:xfrm>
      </p:grpSpPr>
      <p:sp>
        <p:nvSpPr>
          <p:cNvPr id="3" name="عنصر نائب لرقم الشريحة 2">
            <a:extLst>
              <a:ext uri="{FF2B5EF4-FFF2-40B4-BE49-F238E27FC236}">
                <a16:creationId xmlns:a16="http://schemas.microsoft.com/office/drawing/2014/main" id="{BB304242-0098-9D0C-DA1B-780AB382DA32}"/>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21</a:t>
            </a:fld>
            <a:endParaRPr lang="en-US">
              <a:solidFill>
                <a:srgbClr val="FFFFFF"/>
              </a:solidFill>
            </a:endParaRPr>
          </a:p>
        </p:txBody>
      </p:sp>
      <p:pic>
        <p:nvPicPr>
          <p:cNvPr id="4" name="صورة 3">
            <a:extLst>
              <a:ext uri="{FF2B5EF4-FFF2-40B4-BE49-F238E27FC236}">
                <a16:creationId xmlns:a16="http://schemas.microsoft.com/office/drawing/2014/main" id="{6BDEB61B-5089-0419-8CF7-B5A213FB8A40}"/>
              </a:ext>
            </a:extLst>
          </p:cNvPr>
          <p:cNvPicPr>
            <a:picLocks noChangeAspect="1"/>
          </p:cNvPicPr>
          <p:nvPr/>
        </p:nvPicPr>
        <p:blipFill>
          <a:blip r:embed="rId3"/>
          <a:stretch>
            <a:fillRect/>
          </a:stretch>
        </p:blipFill>
        <p:spPr>
          <a:xfrm>
            <a:off x="1809750" y="83820"/>
            <a:ext cx="8572500" cy="6690360"/>
          </a:xfrm>
          <a:prstGeom prst="rect">
            <a:avLst/>
          </a:prstGeom>
        </p:spPr>
      </p:pic>
    </p:spTree>
    <p:extLst>
      <p:ext uri="{BB962C8B-B14F-4D97-AF65-F5344CB8AC3E}">
        <p14:creationId xmlns:p14="http://schemas.microsoft.com/office/powerpoint/2010/main" val="3977741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81625" y="0"/>
            <a:ext cx="4924426" cy="1325563"/>
          </a:xfrm>
        </p:spPr>
        <p:txBody>
          <a:bodyPr>
            <a:normAutofit/>
          </a:bodyPr>
          <a:lstStyle/>
          <a:p>
            <a:pPr algn="r" rtl="1" eaLnBrk="1" hangingPunct="1">
              <a:defRPr/>
            </a:pPr>
            <a:r>
              <a:rPr lang="ar-SA" sz="3600" b="1" dirty="0">
                <a:latin typeface="Sakkal Majalla" panose="02000000000000000000" pitchFamily="2" charset="-78"/>
                <a:cs typeface="Sakkal Majalla" panose="02000000000000000000" pitchFamily="2" charset="-78"/>
              </a:rPr>
              <a:t>الريش                          </a:t>
            </a:r>
            <a:r>
              <a:rPr lang="en-US" sz="3600" b="1" dirty="0">
                <a:latin typeface="Sakkal Majalla" panose="02000000000000000000" pitchFamily="2" charset="-78"/>
                <a:cs typeface="Sakkal Majalla" panose="02000000000000000000" pitchFamily="2" charset="-78"/>
              </a:rPr>
              <a:t>Feathers</a:t>
            </a:r>
            <a:r>
              <a:rPr lang="ar-SA" sz="3600" b="1" dirty="0">
                <a:latin typeface="Sakkal Majalla" panose="02000000000000000000" pitchFamily="2" charset="-78"/>
                <a:cs typeface="Sakkal Majalla" panose="02000000000000000000" pitchFamily="2" charset="-78"/>
              </a:rPr>
              <a:t>    </a:t>
            </a:r>
            <a:endParaRPr lang="en-US" sz="3600" dirty="0">
              <a:latin typeface="Sakkal Majalla" panose="02000000000000000000" pitchFamily="2" charset="-78"/>
              <a:cs typeface="Sakkal Majalla" panose="02000000000000000000" pitchFamily="2" charset="-78"/>
            </a:endParaRPr>
          </a:p>
        </p:txBody>
      </p:sp>
      <p:sp>
        <p:nvSpPr>
          <p:cNvPr id="16387" name="Rectangle 3"/>
          <p:cNvSpPr>
            <a:spLocks noGrp="1" noChangeArrowheads="1"/>
          </p:cNvSpPr>
          <p:nvPr>
            <p:ph idx="1"/>
          </p:nvPr>
        </p:nvSpPr>
        <p:spPr>
          <a:xfrm>
            <a:off x="3470520" y="1152525"/>
            <a:ext cx="8378580" cy="5705475"/>
          </a:xfrm>
        </p:spPr>
        <p:txBody>
          <a:bodyPr>
            <a:normAutofit lnSpcReduction="10000"/>
          </a:bodyPr>
          <a:lstStyle/>
          <a:p>
            <a:pPr algn="r" rtl="1" eaLnBrk="1" hangingPunct="1">
              <a:lnSpc>
                <a:spcPct val="100000"/>
              </a:lnSpc>
              <a:buFont typeface="Wingdings" pitchFamily="2" charset="2"/>
              <a:buNone/>
              <a:defRPr/>
            </a:pPr>
            <a:r>
              <a:rPr lang="ar-SA" sz="2800" dirty="0">
                <a:latin typeface="Sakkal Majalla" panose="02000000000000000000" pitchFamily="2" charset="-78"/>
                <a:cs typeface="Sakkal Majalla" panose="02000000000000000000" pitchFamily="2" charset="-78"/>
              </a:rPr>
              <a:t>	يعتبر الريش هو المميز الأساسي للطيور عن باقي الحيوانات . للريش العديد من الوظائف أهمها :</a:t>
            </a:r>
            <a:endParaRPr lang="ar-SA" sz="2800" b="1" dirty="0">
              <a:latin typeface="Sakkal Majalla" panose="02000000000000000000" pitchFamily="2" charset="-78"/>
              <a:cs typeface="Sakkal Majalla" panose="02000000000000000000" pitchFamily="2" charset="-78"/>
            </a:endParaRPr>
          </a:p>
          <a:p>
            <a:pPr algn="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( 1 )	الحماية </a:t>
            </a:r>
            <a:r>
              <a:rPr lang="en-US" sz="2800" b="1" dirty="0">
                <a:latin typeface="Sakkal Majalla" panose="02000000000000000000" pitchFamily="2" charset="-78"/>
                <a:cs typeface="Sakkal Majalla" panose="02000000000000000000" pitchFamily="2" charset="-78"/>
              </a:rPr>
              <a:t>Protection</a:t>
            </a:r>
            <a:r>
              <a:rPr lang="ar-SA" sz="2800" dirty="0">
                <a:latin typeface="Sakkal Majalla" panose="02000000000000000000" pitchFamily="2" charset="-78"/>
                <a:cs typeface="Sakkal Majalla" panose="02000000000000000000" pitchFamily="2" charset="-78"/>
              </a:rPr>
              <a:t> </a:t>
            </a:r>
          </a:p>
          <a:p>
            <a:pPr algn="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( 2 )	تنظيم درجة الحرارة </a:t>
            </a:r>
            <a:r>
              <a:rPr lang="en-US" sz="2800" b="1" dirty="0">
                <a:latin typeface="Sakkal Majalla" panose="02000000000000000000" pitchFamily="2" charset="-78"/>
                <a:cs typeface="Sakkal Majalla" panose="02000000000000000000" pitchFamily="2" charset="-78"/>
              </a:rPr>
              <a:t>Temperature regulation</a:t>
            </a:r>
            <a:endParaRPr lang="ar-SA" sz="2800" b="1" dirty="0">
              <a:latin typeface="Sakkal Majalla" panose="02000000000000000000" pitchFamily="2" charset="-78"/>
              <a:cs typeface="Sakkal Majalla" panose="02000000000000000000" pitchFamily="2" charset="-78"/>
            </a:endParaRPr>
          </a:p>
          <a:p>
            <a:pPr algn="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( 3 )	الطيران </a:t>
            </a:r>
            <a:r>
              <a:rPr lang="en-US" sz="2800" b="1" dirty="0">
                <a:latin typeface="Sakkal Majalla" panose="02000000000000000000" pitchFamily="2" charset="-78"/>
                <a:cs typeface="Sakkal Majalla" panose="02000000000000000000" pitchFamily="2" charset="-78"/>
              </a:rPr>
              <a:t>Flight</a:t>
            </a:r>
            <a:r>
              <a:rPr lang="ar-SA" sz="2800" b="1"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 تختلف قوة الريش المحيط باختلاف الأنواع ففي طائر الخطاف </a:t>
            </a:r>
            <a:r>
              <a:rPr lang="en-US" sz="2800" dirty="0">
                <a:latin typeface="Sakkal Majalla" panose="02000000000000000000" pitchFamily="2" charset="-78"/>
                <a:cs typeface="Sakkal Majalla" panose="02000000000000000000" pitchFamily="2" charset="-78"/>
              </a:rPr>
              <a:t>Swift</a:t>
            </a:r>
            <a:r>
              <a:rPr lang="ar-SA" sz="2800" dirty="0">
                <a:latin typeface="Sakkal Majalla" panose="02000000000000000000" pitchFamily="2" charset="-78"/>
                <a:cs typeface="Sakkal Majalla" panose="02000000000000000000" pitchFamily="2" charset="-78"/>
              </a:rPr>
              <a:t> وطائر السنونو </a:t>
            </a:r>
            <a:r>
              <a:rPr lang="en-US" sz="2800" dirty="0">
                <a:latin typeface="Sakkal Majalla" panose="02000000000000000000" pitchFamily="2" charset="-78"/>
                <a:cs typeface="Sakkal Majalla" panose="02000000000000000000" pitchFamily="2" charset="-78"/>
              </a:rPr>
              <a:t>Swallow</a:t>
            </a:r>
            <a:r>
              <a:rPr lang="en-US" sz="2800" b="1"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يكون الريش المحيط بها قوي جداً لأن </a:t>
            </a:r>
            <a:r>
              <a:rPr lang="ar-SA" sz="2800" dirty="0" err="1">
                <a:latin typeface="Sakkal Majalla" panose="02000000000000000000" pitchFamily="2" charset="-78"/>
                <a:cs typeface="Sakkal Majalla" panose="02000000000000000000" pitchFamily="2" charset="-78"/>
              </a:rPr>
              <a:t>شويربات</a:t>
            </a:r>
            <a:r>
              <a:rPr lang="ar-SA" sz="2800" dirty="0">
                <a:latin typeface="Sakkal Majalla" panose="02000000000000000000" pitchFamily="2" charset="-78"/>
                <a:cs typeface="Sakkal Majalla" panose="02000000000000000000" pitchFamily="2" charset="-78"/>
              </a:rPr>
              <a:t> التويج لها خطاطيف متماسكة مع بعضها البعض بشكل قوي بعكس العصفور المنزلي حيث القدرة على الطيران تكون اقل كفاءة .</a:t>
            </a:r>
            <a:endParaRPr lang="ar-SA" sz="2800" b="1" dirty="0">
              <a:latin typeface="Sakkal Majalla" panose="02000000000000000000" pitchFamily="2" charset="-78"/>
              <a:cs typeface="Sakkal Majalla" panose="02000000000000000000" pitchFamily="2" charset="-78"/>
            </a:endParaRPr>
          </a:p>
          <a:p>
            <a:pPr algn="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( 4 )	حضن البيض </a:t>
            </a:r>
            <a:r>
              <a:rPr lang="en-US" sz="2800" b="1" dirty="0">
                <a:latin typeface="Sakkal Majalla" panose="02000000000000000000" pitchFamily="2" charset="-78"/>
                <a:cs typeface="Sakkal Majalla" panose="02000000000000000000" pitchFamily="2" charset="-78"/>
              </a:rPr>
              <a:t>Incubation</a:t>
            </a:r>
            <a:endParaRPr lang="ar-SA" sz="2800" b="1" dirty="0">
              <a:latin typeface="Sakkal Majalla" panose="02000000000000000000" pitchFamily="2" charset="-78"/>
              <a:cs typeface="Sakkal Majalla" panose="02000000000000000000" pitchFamily="2" charset="-78"/>
            </a:endParaRPr>
          </a:p>
          <a:p>
            <a:pPr algn="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( 5 )	وظائف أخرى :</a:t>
            </a:r>
            <a:r>
              <a:rPr lang="ar-SA" sz="2800" dirty="0">
                <a:latin typeface="Sakkal Majalla" panose="02000000000000000000" pitchFamily="2" charset="-78"/>
                <a:cs typeface="Sakkal Majalla" panose="02000000000000000000" pitchFamily="2" charset="-78"/>
              </a:rPr>
              <a:t> مثل المحافظة على الصغار وحمايتهم من الأعداء والعوامل البيئية المختلفة ، التمويه على الأعداء وذلك يجعل أوان الريش مشابهة للبيئة التي تعيش فيها أيضاً يقوم الريش بدور مهم أثناء عمليات المغازلة أثناء موسم التزاوج .</a:t>
            </a:r>
            <a:endParaRPr lang="en-US" sz="2800"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8B004243-A8A5-44C7-8F99-2BF75B9D5E5C}"/>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22</a:t>
            </a:fld>
            <a:endParaRPr lang="en-US">
              <a:solidFill>
                <a:srgbClr val="FFFFFF"/>
              </a:solidFill>
            </a:endParaRPr>
          </a:p>
        </p:txBody>
      </p:sp>
      <p:pic>
        <p:nvPicPr>
          <p:cNvPr id="2" name="صورة 1">
            <a:extLst>
              <a:ext uri="{FF2B5EF4-FFF2-40B4-BE49-F238E27FC236}">
                <a16:creationId xmlns:a16="http://schemas.microsoft.com/office/drawing/2014/main" id="{8AC02680-9B14-6C3A-6242-BECEBD37F6C0}"/>
              </a:ext>
            </a:extLst>
          </p:cNvPr>
          <p:cNvPicPr>
            <a:picLocks noChangeAspect="1"/>
          </p:cNvPicPr>
          <p:nvPr/>
        </p:nvPicPr>
        <p:blipFill>
          <a:blip r:embed="rId3"/>
          <a:stretch>
            <a:fillRect/>
          </a:stretch>
        </p:blipFill>
        <p:spPr>
          <a:xfrm>
            <a:off x="373380" y="2068022"/>
            <a:ext cx="3208020" cy="2407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1229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591328" y="147853"/>
            <a:ext cx="2736850" cy="958850"/>
          </a:xfrm>
        </p:spPr>
        <p:txBody>
          <a:bodyPr>
            <a:normAutofit/>
          </a:bodyPr>
          <a:lstStyle/>
          <a:p>
            <a:pPr algn="r" eaLnBrk="1" hangingPunct="1">
              <a:defRPr/>
            </a:pPr>
            <a:r>
              <a:rPr lang="ar-SA" sz="3600" b="1" dirty="0">
                <a:latin typeface="Sakkal Majalla" panose="02000000000000000000" pitchFamily="2" charset="-78"/>
                <a:cs typeface="Sakkal Majalla" panose="02000000000000000000" pitchFamily="2" charset="-78"/>
              </a:rPr>
              <a:t>أنواع الريش :</a:t>
            </a:r>
            <a:endParaRPr lang="en-US" sz="3600" b="1" dirty="0">
              <a:latin typeface="Sakkal Majalla" panose="02000000000000000000" pitchFamily="2" charset="-78"/>
              <a:cs typeface="Sakkal Majalla" panose="02000000000000000000" pitchFamily="2" charset="-78"/>
            </a:endParaRPr>
          </a:p>
        </p:txBody>
      </p:sp>
      <p:sp>
        <p:nvSpPr>
          <p:cNvPr id="17411" name="Rectangle 3"/>
          <p:cNvSpPr>
            <a:spLocks noGrp="1" noChangeArrowheads="1"/>
          </p:cNvSpPr>
          <p:nvPr>
            <p:ph idx="1"/>
          </p:nvPr>
        </p:nvSpPr>
        <p:spPr>
          <a:xfrm>
            <a:off x="6467474" y="1106703"/>
            <a:ext cx="5543983" cy="5150338"/>
          </a:xfrm>
        </p:spPr>
        <p:txBody>
          <a:bodyPr>
            <a:noAutofit/>
          </a:bodyPr>
          <a:lstStyle/>
          <a:p>
            <a:pPr marL="0" indent="0" algn="justLow" rtl="1" eaLnBrk="1" hangingPunct="1">
              <a:lnSpc>
                <a:spcPct val="90000"/>
              </a:lnSpc>
              <a:buNone/>
              <a:defRPr/>
            </a:pPr>
            <a:r>
              <a:rPr lang="ar-SA" b="1" dirty="0">
                <a:latin typeface="Sakkal Majalla" panose="02000000000000000000" pitchFamily="2" charset="-78"/>
                <a:cs typeface="Sakkal Majalla" panose="02000000000000000000" pitchFamily="2" charset="-78"/>
              </a:rPr>
              <a:t>( 1 )	ريش الطير الخارجي </a:t>
            </a:r>
            <a:r>
              <a:rPr lang="en-US" b="1" dirty="0">
                <a:latin typeface="Sakkal Majalla" panose="02000000000000000000" pitchFamily="2" charset="-78"/>
                <a:cs typeface="Sakkal Majalla" panose="02000000000000000000" pitchFamily="2" charset="-78"/>
              </a:rPr>
              <a:t>Contour feathers</a:t>
            </a:r>
            <a:r>
              <a:rPr lang="ar-SA" b="1" dirty="0">
                <a:latin typeface="Sakkal Majalla" panose="02000000000000000000" pitchFamily="2" charset="-78"/>
                <a:cs typeface="Sakkal Majalla" panose="02000000000000000000" pitchFamily="2" charset="-78"/>
              </a:rPr>
              <a:t> : </a:t>
            </a:r>
            <a:r>
              <a:rPr lang="ar-SA" dirty="0">
                <a:latin typeface="Sakkal Majalla" panose="02000000000000000000" pitchFamily="2" charset="-78"/>
                <a:cs typeface="Sakkal Majalla" panose="02000000000000000000" pitchFamily="2" charset="-78"/>
              </a:rPr>
              <a:t>وهو الريش الذي يغطي الجسم كله وهو على عدة أشكال أقواها الريش </a:t>
            </a:r>
            <a:r>
              <a:rPr lang="ar-SA" dirty="0" err="1">
                <a:latin typeface="Sakkal Majalla" panose="02000000000000000000" pitchFamily="2" charset="-78"/>
                <a:cs typeface="Sakkal Majalla" panose="02000000000000000000" pitchFamily="2" charset="-78"/>
              </a:rPr>
              <a:t>القلمي</a:t>
            </a:r>
            <a:r>
              <a:rPr lang="ar-SA" dirty="0">
                <a:latin typeface="Sakkal Majalla" panose="02000000000000000000" pitchFamily="2" charset="-78"/>
                <a:cs typeface="Sakkal Majalla" panose="02000000000000000000" pitchFamily="2" charset="-78"/>
              </a:rPr>
              <a:t> وهو على نوعين :</a:t>
            </a:r>
            <a:endParaRPr lang="ar-SA" b="1" dirty="0">
              <a:latin typeface="Sakkal Majalla" panose="02000000000000000000" pitchFamily="2" charset="-78"/>
              <a:cs typeface="Sakkal Majalla" panose="02000000000000000000" pitchFamily="2" charset="-78"/>
            </a:endParaRPr>
          </a:p>
          <a:p>
            <a:pPr marL="0" indent="0" algn="justLow" rtl="1" eaLnBrk="1" hangingPunct="1">
              <a:lnSpc>
                <a:spcPct val="90000"/>
              </a:lnSpc>
              <a:buNone/>
              <a:defRPr/>
            </a:pPr>
            <a:r>
              <a:rPr lang="ar-SA" b="1" dirty="0">
                <a:latin typeface="Sakkal Majalla" panose="02000000000000000000" pitchFamily="2" charset="-78"/>
                <a:cs typeface="Sakkal Majalla" panose="02000000000000000000" pitchFamily="2" charset="-78"/>
              </a:rPr>
              <a:t>( أ )	الريش الجناحي : </a:t>
            </a:r>
            <a:r>
              <a:rPr lang="ar-SA" dirty="0">
                <a:latin typeface="Sakkal Majalla" panose="02000000000000000000" pitchFamily="2" charset="-78"/>
                <a:cs typeface="Sakkal Majalla" panose="02000000000000000000" pitchFamily="2" charset="-78"/>
              </a:rPr>
              <a:t>وهو ما كان متصلاً بالجناح ، ويتصل الريش بعظام اليد ويعرف بالقوادم ( الريش الأولي ) أو الصاعد ويعرف بالريش الثانوي </a:t>
            </a:r>
            <a:r>
              <a:rPr lang="en-US" dirty="0" err="1">
                <a:latin typeface="Sakkal Majalla" panose="02000000000000000000" pitchFamily="2" charset="-78"/>
                <a:cs typeface="Sakkal Majalla" panose="02000000000000000000" pitchFamily="2" charset="-78"/>
              </a:rPr>
              <a:t>Secondaries</a:t>
            </a:r>
            <a:r>
              <a:rPr lang="ar-SA" dirty="0">
                <a:latin typeface="Sakkal Majalla" panose="02000000000000000000" pitchFamily="2" charset="-78"/>
                <a:cs typeface="Sakkal Majalla" panose="02000000000000000000" pitchFamily="2" charset="-78"/>
              </a:rPr>
              <a:t> أو بالكتف ويسمى بالريش الكتفي وهكذا ...</a:t>
            </a:r>
            <a:endParaRPr lang="ar-SA" b="1" dirty="0">
              <a:latin typeface="Sakkal Majalla" panose="02000000000000000000" pitchFamily="2" charset="-78"/>
              <a:cs typeface="Sakkal Majalla" panose="02000000000000000000" pitchFamily="2" charset="-78"/>
            </a:endParaRPr>
          </a:p>
          <a:p>
            <a:pPr marL="0" indent="0" algn="justLow" rtl="1" eaLnBrk="1" hangingPunct="1">
              <a:lnSpc>
                <a:spcPct val="90000"/>
              </a:lnSpc>
              <a:buNone/>
              <a:defRPr/>
            </a:pPr>
            <a:r>
              <a:rPr lang="ar-SA" b="1" dirty="0">
                <a:latin typeface="Sakkal Majalla" panose="02000000000000000000" pitchFamily="2" charset="-78"/>
                <a:cs typeface="Sakkal Majalla" panose="02000000000000000000" pitchFamily="2" charset="-78"/>
              </a:rPr>
              <a:t>( ب )	الريش الذيلي : </a:t>
            </a:r>
            <a:r>
              <a:rPr lang="ar-SA" dirty="0">
                <a:latin typeface="Sakkal Majalla" panose="02000000000000000000" pitchFamily="2" charset="-78"/>
                <a:cs typeface="Sakkal Majalla" panose="02000000000000000000" pitchFamily="2" charset="-78"/>
              </a:rPr>
              <a:t>وهو على مجموعتين </a:t>
            </a:r>
            <a:r>
              <a:rPr lang="ar-SA" dirty="0" err="1">
                <a:latin typeface="Sakkal Majalla" panose="02000000000000000000" pitchFamily="2" charset="-78"/>
                <a:cs typeface="Sakkal Majalla" panose="02000000000000000000" pitchFamily="2" charset="-78"/>
              </a:rPr>
              <a:t>غطائيات</a:t>
            </a:r>
            <a:r>
              <a:rPr lang="ar-SA" dirty="0">
                <a:latin typeface="Sakkal Majalla" panose="02000000000000000000" pitchFamily="2" charset="-78"/>
                <a:cs typeface="Sakkal Majalla" panose="02000000000000000000" pitchFamily="2" charset="-78"/>
              </a:rPr>
              <a:t> الذيل العلوية </a:t>
            </a:r>
            <a:r>
              <a:rPr lang="ar-SA" dirty="0" err="1">
                <a:latin typeface="Sakkal Majalla" panose="02000000000000000000" pitchFamily="2" charset="-78"/>
                <a:cs typeface="Sakkal Majalla" panose="02000000000000000000" pitchFamily="2" charset="-78"/>
              </a:rPr>
              <a:t>وغطائيات</a:t>
            </a:r>
            <a:r>
              <a:rPr lang="ar-SA" dirty="0">
                <a:latin typeface="Sakkal Majalla" panose="02000000000000000000" pitchFamily="2" charset="-78"/>
                <a:cs typeface="Sakkal Majalla" panose="02000000000000000000" pitchFamily="2" charset="-78"/>
              </a:rPr>
              <a:t> الذيل السفلية .</a:t>
            </a:r>
            <a:endParaRPr lang="ar-SA" b="1"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7B38C8BF-1852-48BD-BC0D-77814FFBB321}"/>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23</a:t>
            </a:fld>
            <a:endParaRPr lang="en-US">
              <a:solidFill>
                <a:srgbClr val="FFFFFF"/>
              </a:solidFill>
            </a:endParaRPr>
          </a:p>
        </p:txBody>
      </p:sp>
      <p:pic>
        <p:nvPicPr>
          <p:cNvPr id="2" name="صورة 1">
            <a:extLst>
              <a:ext uri="{FF2B5EF4-FFF2-40B4-BE49-F238E27FC236}">
                <a16:creationId xmlns:a16="http://schemas.microsoft.com/office/drawing/2014/main" id="{3383A40C-90DD-6B33-7BA5-000670404F24}"/>
              </a:ext>
            </a:extLst>
          </p:cNvPr>
          <p:cNvPicPr>
            <a:picLocks noChangeAspect="1"/>
          </p:cNvPicPr>
          <p:nvPr/>
        </p:nvPicPr>
        <p:blipFill>
          <a:blip r:embed="rId3"/>
          <a:stretch>
            <a:fillRect/>
          </a:stretch>
        </p:blipFill>
        <p:spPr>
          <a:xfrm>
            <a:off x="80386" y="906780"/>
            <a:ext cx="6469380" cy="5044440"/>
          </a:xfrm>
          <a:prstGeom prst="rect">
            <a:avLst/>
          </a:prstGeom>
        </p:spPr>
      </p:pic>
    </p:spTree>
    <p:extLst>
      <p:ext uri="{BB962C8B-B14F-4D97-AF65-F5344CB8AC3E}">
        <p14:creationId xmlns:p14="http://schemas.microsoft.com/office/powerpoint/2010/main" val="3558180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780C29E-AF87-4DC2-A36C-869F9DA528D9}"/>
              </a:ext>
            </a:extLst>
          </p:cNvPr>
          <p:cNvSpPr>
            <a:spLocks noGrp="1"/>
          </p:cNvSpPr>
          <p:nvPr>
            <p:ph idx="1"/>
          </p:nvPr>
        </p:nvSpPr>
        <p:spPr>
          <a:xfrm>
            <a:off x="6554142" y="1035050"/>
            <a:ext cx="5400675" cy="4351338"/>
          </a:xfrm>
        </p:spPr>
        <p:txBody>
          <a:bodyPr/>
          <a:lstStyle/>
          <a:p>
            <a:pPr marL="0" indent="0" algn="justLow" rtl="1" eaLnBrk="1" hangingPunct="1">
              <a:lnSpc>
                <a:spcPct val="90000"/>
              </a:lnSpc>
              <a:buNone/>
              <a:defRPr/>
            </a:pPr>
            <a:r>
              <a:rPr lang="ar-SA" b="1" dirty="0">
                <a:latin typeface="Sakkal Majalla" panose="02000000000000000000" pitchFamily="2" charset="-78"/>
                <a:cs typeface="Sakkal Majalla" panose="02000000000000000000" pitchFamily="2" charset="-78"/>
              </a:rPr>
              <a:t>( 2 )	الريش الزغب </a:t>
            </a:r>
            <a:r>
              <a:rPr lang="en-US" b="1" dirty="0">
                <a:latin typeface="Sakkal Majalla" panose="02000000000000000000" pitchFamily="2" charset="-78"/>
                <a:cs typeface="Sakkal Majalla" panose="02000000000000000000" pitchFamily="2" charset="-78"/>
              </a:rPr>
              <a:t>Downy feathers</a:t>
            </a:r>
            <a:r>
              <a:rPr lang="en-US" dirty="0">
                <a:latin typeface="Sakkal Majalla" panose="02000000000000000000" pitchFamily="2" charset="-78"/>
                <a:cs typeface="Sakkal Majalla" panose="02000000000000000000" pitchFamily="2" charset="-78"/>
              </a:rPr>
              <a:t> </a:t>
            </a:r>
            <a:r>
              <a:rPr lang="ar-SA" b="1" dirty="0">
                <a:latin typeface="Sakkal Majalla" panose="02000000000000000000" pitchFamily="2" charset="-78"/>
                <a:cs typeface="Sakkal Majalla" panose="02000000000000000000" pitchFamily="2" charset="-78"/>
              </a:rPr>
              <a:t>:</a:t>
            </a:r>
            <a:r>
              <a:rPr lang="ar-SA" dirty="0">
                <a:latin typeface="Sakkal Majalla" panose="02000000000000000000" pitchFamily="2" charset="-78"/>
                <a:cs typeface="Sakkal Majalla" panose="02000000000000000000" pitchFamily="2" charset="-78"/>
              </a:rPr>
              <a:t> وهي لا تحتوي على </a:t>
            </a:r>
            <a:r>
              <a:rPr lang="en-US" dirty="0">
                <a:latin typeface="Sakkal Majalla" panose="02000000000000000000" pitchFamily="2" charset="-78"/>
                <a:cs typeface="Sakkal Majalla" panose="02000000000000000000" pitchFamily="2" charset="-78"/>
              </a:rPr>
              <a:t>rachis </a:t>
            </a:r>
            <a:r>
              <a:rPr lang="ar-SA" dirty="0">
                <a:latin typeface="Sakkal Majalla" panose="02000000000000000000" pitchFamily="2" charset="-78"/>
                <a:cs typeface="Sakkal Majalla" panose="02000000000000000000" pitchFamily="2" charset="-78"/>
              </a:rPr>
              <a:t>ساق وهذا ما يجعلها</a:t>
            </a:r>
            <a:r>
              <a:rPr lang="ar-SA" b="1"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غير متماسكة ، يقع هذا النوع من الريش أسفل الريش المحيط .</a:t>
            </a:r>
            <a:endParaRPr lang="ar-SA" b="1" dirty="0">
              <a:latin typeface="Sakkal Majalla" panose="02000000000000000000" pitchFamily="2" charset="-78"/>
              <a:cs typeface="Sakkal Majalla" panose="02000000000000000000" pitchFamily="2" charset="-78"/>
            </a:endParaRPr>
          </a:p>
          <a:p>
            <a:pPr marL="0" indent="0" algn="justLow" rtl="1" eaLnBrk="1" hangingPunct="1">
              <a:lnSpc>
                <a:spcPct val="90000"/>
              </a:lnSpc>
              <a:buNone/>
              <a:defRPr/>
            </a:pPr>
            <a:r>
              <a:rPr lang="ar-SA" b="1" dirty="0">
                <a:latin typeface="Sakkal Majalla" panose="02000000000000000000" pitchFamily="2" charset="-78"/>
                <a:cs typeface="Sakkal Majalla" panose="02000000000000000000" pitchFamily="2" charset="-78"/>
              </a:rPr>
              <a:t>( 3 ) الوبر  </a:t>
            </a:r>
            <a:r>
              <a:rPr lang="en-US" b="1" dirty="0">
                <a:latin typeface="Sakkal Majalla" panose="02000000000000000000" pitchFamily="2" charset="-78"/>
                <a:cs typeface="Sakkal Majalla" panose="02000000000000000000" pitchFamily="2" charset="-78"/>
              </a:rPr>
              <a:t>Hair feathers </a:t>
            </a:r>
            <a:r>
              <a:rPr lang="ar-SA" b="1"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وهو يشبه الشعر في منظره ويقع عند قواعد الريش المحيط وخاصة </a:t>
            </a:r>
            <a:r>
              <a:rPr lang="ar-SA" dirty="0" err="1">
                <a:latin typeface="Sakkal Majalla" panose="02000000000000000000" pitchFamily="2" charset="-78"/>
                <a:cs typeface="Sakkal Majalla" panose="02000000000000000000" pitchFamily="2" charset="-78"/>
              </a:rPr>
              <a:t>القلمي</a:t>
            </a:r>
            <a:r>
              <a:rPr lang="ar-SA" dirty="0">
                <a:latin typeface="Sakkal Majalla" panose="02000000000000000000" pitchFamily="2" charset="-78"/>
                <a:cs typeface="Sakkal Majalla" panose="02000000000000000000" pitchFamily="2" charset="-78"/>
              </a:rPr>
              <a:t> منه  و لا يحتوي على خطاطيف لذا فهي غير متماسكة.</a:t>
            </a:r>
            <a:endParaRPr lang="en-US" dirty="0">
              <a:latin typeface="Sakkal Majalla" panose="02000000000000000000" pitchFamily="2" charset="-78"/>
              <a:cs typeface="Sakkal Majalla" panose="02000000000000000000" pitchFamily="2" charset="-78"/>
            </a:endParaRPr>
          </a:p>
          <a:p>
            <a:endParaRPr lang="en-GB" dirty="0"/>
          </a:p>
        </p:txBody>
      </p:sp>
      <p:sp>
        <p:nvSpPr>
          <p:cNvPr id="6" name="عنصر نائب لرقم الشريحة 5">
            <a:extLst>
              <a:ext uri="{FF2B5EF4-FFF2-40B4-BE49-F238E27FC236}">
                <a16:creationId xmlns:a16="http://schemas.microsoft.com/office/drawing/2014/main" id="{CB7502B1-4F16-4BBA-A229-864E7CEB308A}"/>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24</a:t>
            </a:fld>
            <a:endParaRPr lang="en-US">
              <a:solidFill>
                <a:srgbClr val="FFFFFF"/>
              </a:solidFill>
            </a:endParaRPr>
          </a:p>
        </p:txBody>
      </p:sp>
      <p:pic>
        <p:nvPicPr>
          <p:cNvPr id="2" name="صورة 1">
            <a:extLst>
              <a:ext uri="{FF2B5EF4-FFF2-40B4-BE49-F238E27FC236}">
                <a16:creationId xmlns:a16="http://schemas.microsoft.com/office/drawing/2014/main" id="{18800F90-C871-1559-C8C4-0C9DC95D1558}"/>
              </a:ext>
            </a:extLst>
          </p:cNvPr>
          <p:cNvPicPr>
            <a:picLocks noChangeAspect="1"/>
          </p:cNvPicPr>
          <p:nvPr/>
        </p:nvPicPr>
        <p:blipFill>
          <a:blip r:embed="rId2"/>
          <a:stretch>
            <a:fillRect/>
          </a:stretch>
        </p:blipFill>
        <p:spPr>
          <a:xfrm>
            <a:off x="0" y="902970"/>
            <a:ext cx="6469380" cy="5052060"/>
          </a:xfrm>
          <a:prstGeom prst="rect">
            <a:avLst/>
          </a:prstGeom>
        </p:spPr>
      </p:pic>
    </p:spTree>
    <p:extLst>
      <p:ext uri="{BB962C8B-B14F-4D97-AF65-F5344CB8AC3E}">
        <p14:creationId xmlns:p14="http://schemas.microsoft.com/office/powerpoint/2010/main" val="188628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a:extLst>
              <a:ext uri="{FF2B5EF4-FFF2-40B4-BE49-F238E27FC236}">
                <a16:creationId xmlns:a16="http://schemas.microsoft.com/office/drawing/2014/main" id="{80539AAF-FA62-46A3-B057-BA81EFE465BA}"/>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25</a:t>
            </a:fld>
            <a:endParaRPr lang="en-US">
              <a:solidFill>
                <a:srgbClr val="FFFFFF"/>
              </a:solidFill>
            </a:endParaRPr>
          </a:p>
        </p:txBody>
      </p:sp>
      <p:pic>
        <p:nvPicPr>
          <p:cNvPr id="9" name="صورة 8">
            <a:extLst>
              <a:ext uri="{FF2B5EF4-FFF2-40B4-BE49-F238E27FC236}">
                <a16:creationId xmlns:a16="http://schemas.microsoft.com/office/drawing/2014/main" id="{FC2E12D2-B1D8-EF92-6C54-0766BF2E0F42}"/>
              </a:ext>
            </a:extLst>
          </p:cNvPr>
          <p:cNvPicPr>
            <a:picLocks noChangeAspect="1"/>
          </p:cNvPicPr>
          <p:nvPr/>
        </p:nvPicPr>
        <p:blipFill>
          <a:blip r:embed="rId2"/>
          <a:stretch>
            <a:fillRect/>
          </a:stretch>
        </p:blipFill>
        <p:spPr>
          <a:xfrm>
            <a:off x="3524250" y="147493"/>
            <a:ext cx="4099560" cy="6507480"/>
          </a:xfrm>
          <a:prstGeom prst="rect">
            <a:avLst/>
          </a:prstGeom>
        </p:spPr>
      </p:pic>
      <p:pic>
        <p:nvPicPr>
          <p:cNvPr id="10" name="صورة 9">
            <a:extLst>
              <a:ext uri="{FF2B5EF4-FFF2-40B4-BE49-F238E27FC236}">
                <a16:creationId xmlns:a16="http://schemas.microsoft.com/office/drawing/2014/main" id="{F27E6B98-7416-FE12-80E3-193F6D10C014}"/>
              </a:ext>
            </a:extLst>
          </p:cNvPr>
          <p:cNvPicPr>
            <a:picLocks noChangeAspect="1"/>
          </p:cNvPicPr>
          <p:nvPr/>
        </p:nvPicPr>
        <p:blipFill>
          <a:blip r:embed="rId3"/>
          <a:stretch>
            <a:fillRect/>
          </a:stretch>
        </p:blipFill>
        <p:spPr>
          <a:xfrm>
            <a:off x="0" y="439188"/>
            <a:ext cx="3398520" cy="5425440"/>
          </a:xfrm>
          <a:prstGeom prst="rect">
            <a:avLst/>
          </a:prstGeom>
        </p:spPr>
      </p:pic>
      <p:pic>
        <p:nvPicPr>
          <p:cNvPr id="11" name="صورة 10">
            <a:extLst>
              <a:ext uri="{FF2B5EF4-FFF2-40B4-BE49-F238E27FC236}">
                <a16:creationId xmlns:a16="http://schemas.microsoft.com/office/drawing/2014/main" id="{CA79BE81-616E-1FB2-687D-90A7F4A4A4AE}"/>
              </a:ext>
            </a:extLst>
          </p:cNvPr>
          <p:cNvPicPr>
            <a:picLocks noChangeAspect="1"/>
          </p:cNvPicPr>
          <p:nvPr/>
        </p:nvPicPr>
        <p:blipFill>
          <a:blip r:embed="rId4"/>
          <a:stretch>
            <a:fillRect/>
          </a:stretch>
        </p:blipFill>
        <p:spPr>
          <a:xfrm>
            <a:off x="7623810" y="1421823"/>
            <a:ext cx="4442460" cy="3810000"/>
          </a:xfrm>
          <a:prstGeom prst="rect">
            <a:avLst/>
          </a:prstGeom>
        </p:spPr>
      </p:pic>
    </p:spTree>
    <p:extLst>
      <p:ext uri="{BB962C8B-B14F-4D97-AF65-F5344CB8AC3E}">
        <p14:creationId xmlns:p14="http://schemas.microsoft.com/office/powerpoint/2010/main" val="2467798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7377724" y="895107"/>
            <a:ext cx="4251570" cy="5572125"/>
          </a:xfrm>
        </p:spPr>
        <p:txBody>
          <a:bodyPr>
            <a:normAutofit fontScale="90000"/>
          </a:bodyPr>
          <a:lstStyle/>
          <a:p>
            <a:pPr algn="justLow" eaLnBrk="1" hangingPunct="1">
              <a:defRPr/>
            </a:pPr>
            <a:r>
              <a:rPr lang="ar-SA" sz="3600" b="1" dirty="0">
                <a:latin typeface="Sakkal Majalla" panose="02000000000000000000" pitchFamily="2" charset="-78"/>
                <a:cs typeface="Sakkal Majalla" panose="02000000000000000000" pitchFamily="2" charset="-78"/>
              </a:rPr>
              <a:t>منابت الريش:</a:t>
            </a:r>
            <a:br>
              <a:rPr lang="ar-SA" sz="3200" dirty="0">
                <a:latin typeface="Sakkal Majalla" panose="02000000000000000000" pitchFamily="2" charset="-78"/>
                <a:cs typeface="Sakkal Majalla" panose="02000000000000000000" pitchFamily="2" charset="-78"/>
              </a:rPr>
            </a:b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1- منابت الريش </a:t>
            </a:r>
            <a:r>
              <a:rPr lang="ar-SA" sz="3200" b="1" dirty="0">
                <a:latin typeface="Sakkal Majalla" panose="02000000000000000000" pitchFamily="2" charset="-78"/>
                <a:cs typeface="Sakkal Majalla" panose="02000000000000000000" pitchFamily="2" charset="-78"/>
              </a:rPr>
              <a:t>الرأسية</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 2- منابت الريش </a:t>
            </a:r>
            <a:r>
              <a:rPr lang="ar-SA" sz="3200" b="1" dirty="0">
                <a:latin typeface="Sakkal Majalla" panose="02000000000000000000" pitchFamily="2" charset="-78"/>
                <a:cs typeface="Sakkal Majalla" panose="02000000000000000000" pitchFamily="2" charset="-78"/>
              </a:rPr>
              <a:t>العضدية</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3- منابت الريش </a:t>
            </a:r>
            <a:r>
              <a:rPr lang="ar-SA" sz="3200" b="1" dirty="0">
                <a:latin typeface="Sakkal Majalla" panose="02000000000000000000" pitchFamily="2" charset="-78"/>
                <a:cs typeface="Sakkal Majalla" panose="02000000000000000000" pitchFamily="2" charset="-78"/>
              </a:rPr>
              <a:t>الجناحية </a:t>
            </a:r>
            <a:br>
              <a:rPr lang="ar-SA" sz="3200" b="1"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 4- منابت الريش </a:t>
            </a:r>
            <a:r>
              <a:rPr lang="ar-SA" sz="3200" b="1" dirty="0">
                <a:latin typeface="Sakkal Majalla" panose="02000000000000000000" pitchFamily="2" charset="-78"/>
                <a:cs typeface="Sakkal Majalla" panose="02000000000000000000" pitchFamily="2" charset="-78"/>
              </a:rPr>
              <a:t>البطنية</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 5- منابت الريش </a:t>
            </a:r>
            <a:r>
              <a:rPr lang="ar-SA" sz="3200" b="1" dirty="0">
                <a:latin typeface="Sakkal Majalla" panose="02000000000000000000" pitchFamily="2" charset="-78"/>
                <a:cs typeface="Sakkal Majalla" panose="02000000000000000000" pitchFamily="2" charset="-78"/>
              </a:rPr>
              <a:t>الشوكية</a:t>
            </a:r>
            <a:r>
              <a:rPr lang="ar-SA" sz="3200" dirty="0">
                <a:latin typeface="Sakkal Majalla" panose="02000000000000000000" pitchFamily="2" charset="-78"/>
                <a:cs typeface="Sakkal Majalla" panose="02000000000000000000" pitchFamily="2" charset="-78"/>
              </a:rPr>
              <a:t> </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 6- منابت الريش </a:t>
            </a:r>
            <a:r>
              <a:rPr lang="ar-SA" sz="3200" b="1" dirty="0">
                <a:latin typeface="Sakkal Majalla" panose="02000000000000000000" pitchFamily="2" charset="-78"/>
                <a:cs typeface="Sakkal Majalla" panose="02000000000000000000" pitchFamily="2" charset="-78"/>
              </a:rPr>
              <a:t>الفخذية</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 7- منابت الريش </a:t>
            </a:r>
            <a:r>
              <a:rPr lang="ar-SA" sz="3200" b="1" dirty="0">
                <a:latin typeface="Sakkal Majalla" panose="02000000000000000000" pitchFamily="2" charset="-78"/>
                <a:cs typeface="Sakkal Majalla" panose="02000000000000000000" pitchFamily="2" charset="-78"/>
              </a:rPr>
              <a:t>الرجلية</a:t>
            </a:r>
            <a:br>
              <a:rPr lang="ar-SA" sz="3200" dirty="0">
                <a:latin typeface="Sakkal Majalla" panose="02000000000000000000" pitchFamily="2" charset="-78"/>
                <a:cs typeface="Sakkal Majalla" panose="02000000000000000000" pitchFamily="2" charset="-78"/>
              </a:rPr>
            </a:br>
            <a:r>
              <a:rPr lang="ar-SA" sz="3200" dirty="0">
                <a:latin typeface="Sakkal Majalla" panose="02000000000000000000" pitchFamily="2" charset="-78"/>
                <a:cs typeface="Sakkal Majalla" panose="02000000000000000000" pitchFamily="2" charset="-78"/>
              </a:rPr>
              <a:t>8-  منابت الريش ا</a:t>
            </a:r>
            <a:r>
              <a:rPr lang="ar-SA" sz="3200" b="1" dirty="0">
                <a:latin typeface="Sakkal Majalla" panose="02000000000000000000" pitchFamily="2" charset="-78"/>
                <a:cs typeface="Sakkal Majalla" panose="02000000000000000000" pitchFamily="2" charset="-78"/>
              </a:rPr>
              <a:t>لذيلية</a:t>
            </a:r>
            <a:r>
              <a:rPr lang="ar-SA" sz="3200" dirty="0">
                <a:latin typeface="Sakkal Majalla" panose="02000000000000000000" pitchFamily="2" charset="-78"/>
                <a:cs typeface="Sakkal Majalla" panose="02000000000000000000" pitchFamily="2" charset="-78"/>
              </a:rPr>
              <a:t> </a:t>
            </a:r>
            <a:br>
              <a:rPr lang="ar-SA" sz="3200" dirty="0">
                <a:latin typeface="Sakkal Majalla" panose="02000000000000000000" pitchFamily="2" charset="-78"/>
                <a:cs typeface="Sakkal Majalla" panose="02000000000000000000" pitchFamily="2" charset="-78"/>
              </a:rPr>
            </a:br>
            <a:br>
              <a:rPr lang="ar-SA" sz="3200" dirty="0">
                <a:latin typeface="Sakkal Majalla" panose="02000000000000000000" pitchFamily="2" charset="-78"/>
                <a:cs typeface="Sakkal Majalla" panose="02000000000000000000" pitchFamily="2" charset="-78"/>
              </a:rPr>
            </a:br>
            <a:br>
              <a:rPr lang="ar-SA" sz="3200" dirty="0">
                <a:latin typeface="Sakkal Majalla" panose="02000000000000000000" pitchFamily="2" charset="-78"/>
                <a:cs typeface="Sakkal Majalla" panose="02000000000000000000" pitchFamily="2" charset="-78"/>
              </a:rPr>
            </a:br>
            <a:endParaRPr lang="en-US" sz="3200"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F128FF3F-68A2-4515-AA0A-61CE77274564}"/>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26</a:t>
            </a:fld>
            <a:endParaRPr lang="en-US">
              <a:solidFill>
                <a:srgbClr val="FFFFFF"/>
              </a:solidFill>
            </a:endParaRPr>
          </a:p>
        </p:txBody>
      </p:sp>
      <p:pic>
        <p:nvPicPr>
          <p:cNvPr id="5" name="صورة 4">
            <a:extLst>
              <a:ext uri="{FF2B5EF4-FFF2-40B4-BE49-F238E27FC236}">
                <a16:creationId xmlns:a16="http://schemas.microsoft.com/office/drawing/2014/main" id="{7999341A-0830-A18D-AE7D-4429FB82CD0B}"/>
              </a:ext>
            </a:extLst>
          </p:cNvPr>
          <p:cNvPicPr>
            <a:picLocks noChangeAspect="1"/>
          </p:cNvPicPr>
          <p:nvPr/>
        </p:nvPicPr>
        <p:blipFill>
          <a:blip r:embed="rId3"/>
          <a:stretch>
            <a:fillRect/>
          </a:stretch>
        </p:blipFill>
        <p:spPr>
          <a:xfrm>
            <a:off x="601980" y="895107"/>
            <a:ext cx="5958840" cy="51282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73081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a:xfrm>
            <a:off x="5721106" y="322630"/>
            <a:ext cx="5228247" cy="993775"/>
          </a:xfrm>
        </p:spPr>
        <p:txBody>
          <a:bodyPr>
            <a:normAutofit/>
          </a:bodyPr>
          <a:lstStyle/>
          <a:p>
            <a:pPr eaLnBrk="1" hangingPunct="1">
              <a:defRPr/>
            </a:pPr>
            <a:r>
              <a:rPr lang="ar-SA" sz="3600" dirty="0">
                <a:cs typeface="PT Bold Heading" panose="02010400000000000000" pitchFamily="2" charset="-78"/>
              </a:rPr>
              <a:t>الحفاظ على الريش</a:t>
            </a:r>
            <a:endParaRPr lang="en-US" sz="3600" dirty="0">
              <a:cs typeface="PT Bold Heading" panose="02010400000000000000" pitchFamily="2" charset="-78"/>
            </a:endParaRPr>
          </a:p>
        </p:txBody>
      </p:sp>
      <p:sp>
        <p:nvSpPr>
          <p:cNvPr id="58371" name="Rectangle 3"/>
          <p:cNvSpPr>
            <a:spLocks noGrp="1" noChangeArrowheads="1"/>
          </p:cNvSpPr>
          <p:nvPr>
            <p:ph type="subTitle" idx="1"/>
          </p:nvPr>
        </p:nvSpPr>
        <p:spPr>
          <a:xfrm>
            <a:off x="4642338" y="1889125"/>
            <a:ext cx="7112000" cy="4968875"/>
          </a:xfrm>
        </p:spPr>
        <p:txBody>
          <a:bodyPr>
            <a:normAutofit/>
          </a:bodyPr>
          <a:lstStyle/>
          <a:p>
            <a:pPr marL="457200" indent="-457200" algn="just" rtl="1" eaLnBrk="1" hangingPunct="1">
              <a:lnSpc>
                <a:spcPct val="150000"/>
              </a:lnSpc>
              <a:buFont typeface="Wingdings" panose="05000000000000000000" pitchFamily="2" charset="2"/>
              <a:buChar char="§"/>
              <a:defRPr/>
            </a:pPr>
            <a:r>
              <a:rPr lang="ar-SA" sz="2800" dirty="0">
                <a:latin typeface="Sakkal Majalla" panose="02000000000000000000" pitchFamily="2" charset="-78"/>
                <a:cs typeface="Sakkal Majalla" panose="02000000000000000000" pitchFamily="2" charset="-78"/>
              </a:rPr>
              <a:t> لمعظم الطيور غدد زيتية عند قواعد الأذيال ، ويعمل الطائر بواسطة منقاره على دهن ريشه بزيت هذه الغدة وتستعيض الطيور عديمة الغدد الزيتية بمسحوق يتضمن جزيئات دقيقة من الريش، هشة لدرجة أنها تتفتت كالتراب. </a:t>
            </a:r>
          </a:p>
          <a:p>
            <a:pPr marL="457200" indent="-457200" algn="just" rtl="1" eaLnBrk="1" hangingPunct="1">
              <a:lnSpc>
                <a:spcPct val="150000"/>
              </a:lnSpc>
              <a:buFont typeface="Wingdings" panose="05000000000000000000" pitchFamily="2" charset="2"/>
              <a:buChar char="§"/>
              <a:defRPr/>
            </a:pPr>
            <a:r>
              <a:rPr lang="ar-SA" sz="2800" dirty="0">
                <a:latin typeface="Sakkal Majalla" panose="02000000000000000000" pitchFamily="2" charset="-78"/>
                <a:cs typeface="Sakkal Majalla" panose="02000000000000000000" pitchFamily="2" charset="-78"/>
              </a:rPr>
              <a:t>على الرغم من عمليات الحفاظ على الريش فإن الريش لابد وأن يبلى وعلى الطائر أن يجدده مرة كل عام على أقل تقدير بعملية تسمى </a:t>
            </a:r>
            <a:r>
              <a:rPr lang="en-US" sz="2800" dirty="0" err="1">
                <a:latin typeface="Sakkal Majalla" panose="02000000000000000000" pitchFamily="2" charset="-78"/>
                <a:cs typeface="Sakkal Majalla" panose="02000000000000000000" pitchFamily="2" charset="-78"/>
              </a:rPr>
              <a:t>Moult</a:t>
            </a:r>
            <a:r>
              <a:rPr lang="ar-SA" sz="2800" dirty="0">
                <a:latin typeface="Sakkal Majalla" panose="02000000000000000000" pitchFamily="2" charset="-78"/>
                <a:cs typeface="Sakkal Majalla" panose="02000000000000000000" pitchFamily="2" charset="-78"/>
              </a:rPr>
              <a:t> .</a:t>
            </a:r>
            <a:endParaRPr lang="en-US" sz="2800" dirty="0">
              <a:latin typeface="Sakkal Majalla" panose="02000000000000000000" pitchFamily="2" charset="-78"/>
              <a:cs typeface="Sakkal Majalla" panose="02000000000000000000" pitchFamily="2" charset="-78"/>
            </a:endParaRPr>
          </a:p>
        </p:txBody>
      </p:sp>
      <p:pic>
        <p:nvPicPr>
          <p:cNvPr id="4" name="صورة 3">
            <a:extLst>
              <a:ext uri="{FF2B5EF4-FFF2-40B4-BE49-F238E27FC236}">
                <a16:creationId xmlns:a16="http://schemas.microsoft.com/office/drawing/2014/main" id="{76143ADF-F39B-117F-283D-D769D3283807}"/>
              </a:ext>
            </a:extLst>
          </p:cNvPr>
          <p:cNvPicPr>
            <a:picLocks noChangeAspect="1"/>
          </p:cNvPicPr>
          <p:nvPr/>
        </p:nvPicPr>
        <p:blipFill>
          <a:blip r:embed="rId3"/>
          <a:stretch>
            <a:fillRect/>
          </a:stretch>
        </p:blipFill>
        <p:spPr>
          <a:xfrm>
            <a:off x="592051" y="592628"/>
            <a:ext cx="3230880" cy="2735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a:extLst>
              <a:ext uri="{FF2B5EF4-FFF2-40B4-BE49-F238E27FC236}">
                <a16:creationId xmlns:a16="http://schemas.microsoft.com/office/drawing/2014/main" id="{1117EE9F-FDF1-B0FB-7250-C821EF43E6CD}"/>
              </a:ext>
            </a:extLst>
          </p:cNvPr>
          <p:cNvPicPr>
            <a:picLocks noChangeAspect="1"/>
          </p:cNvPicPr>
          <p:nvPr/>
        </p:nvPicPr>
        <p:blipFill>
          <a:blip r:embed="rId4"/>
          <a:stretch>
            <a:fillRect/>
          </a:stretch>
        </p:blipFill>
        <p:spPr>
          <a:xfrm>
            <a:off x="592051" y="3637049"/>
            <a:ext cx="3230880" cy="2484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93978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235824" y="179755"/>
            <a:ext cx="4885468" cy="1431925"/>
          </a:xfrm>
        </p:spPr>
        <p:txBody>
          <a:bodyPr>
            <a:normAutofit/>
          </a:bodyPr>
          <a:lstStyle/>
          <a:p>
            <a:pPr eaLnBrk="1" hangingPunct="1">
              <a:defRPr/>
            </a:pPr>
            <a:r>
              <a:rPr lang="ar-SA" sz="3600" dirty="0">
                <a:cs typeface="PT Bold Heading" panose="02010400000000000000" pitchFamily="2" charset="-78"/>
              </a:rPr>
              <a:t>إحلال الريش </a:t>
            </a:r>
            <a:r>
              <a:rPr lang="en-US" sz="3600" dirty="0" err="1">
                <a:cs typeface="PT Bold Heading" panose="02010400000000000000" pitchFamily="2" charset="-78"/>
              </a:rPr>
              <a:t>Moult</a:t>
            </a:r>
            <a:r>
              <a:rPr lang="en-US" sz="3600" dirty="0">
                <a:cs typeface="PT Bold Heading" panose="02010400000000000000" pitchFamily="2" charset="-78"/>
              </a:rPr>
              <a:t> </a:t>
            </a:r>
            <a:br>
              <a:rPr lang="ar-SA" sz="3600" dirty="0">
                <a:cs typeface="PT Bold Heading" panose="02010400000000000000" pitchFamily="2" charset="-78"/>
              </a:rPr>
            </a:br>
            <a:endParaRPr lang="en-US" sz="3600" dirty="0">
              <a:cs typeface="PT Bold Heading" panose="02010400000000000000" pitchFamily="2" charset="-78"/>
            </a:endParaRPr>
          </a:p>
        </p:txBody>
      </p:sp>
      <p:sp>
        <p:nvSpPr>
          <p:cNvPr id="60419" name="Rectangle 3"/>
          <p:cNvSpPr>
            <a:spLocks noGrp="1" noChangeArrowheads="1"/>
          </p:cNvSpPr>
          <p:nvPr>
            <p:ph idx="1"/>
          </p:nvPr>
        </p:nvSpPr>
        <p:spPr>
          <a:xfrm>
            <a:off x="4505498" y="1285624"/>
            <a:ext cx="7511153" cy="4762500"/>
          </a:xfrm>
        </p:spPr>
        <p:txBody>
          <a:bodyPr>
            <a:noAutofit/>
          </a:bodyPr>
          <a:lstStyle/>
          <a:p>
            <a:pPr algn="r" rtl="1" eaLnBrk="1" hangingPunct="1">
              <a:lnSpc>
                <a:spcPct val="120000"/>
              </a:lnSpc>
              <a:defRPr/>
            </a:pPr>
            <a:r>
              <a:rPr lang="ar-SA" dirty="0">
                <a:latin typeface="Sakkal Majalla" panose="02000000000000000000" pitchFamily="2" charset="-78"/>
                <a:cs typeface="Sakkal Majalla" panose="02000000000000000000" pitchFamily="2" charset="-78"/>
              </a:rPr>
              <a:t>نظراً للدور الحيوي والهام الذي يؤديه الريش فإنه يتوجب أن يكون في أحسن حالة ومهما بلغ اهتمام الطير بريشه فإنه لابد أن تُستبدل هذا الريش مرة واحدة كل سنة على الأقل . تتم عملية </a:t>
            </a:r>
            <a:r>
              <a:rPr lang="en-US" dirty="0" err="1">
                <a:latin typeface="Sakkal Majalla" panose="02000000000000000000" pitchFamily="2" charset="-78"/>
                <a:cs typeface="Sakkal Majalla" panose="02000000000000000000" pitchFamily="2" charset="-78"/>
              </a:rPr>
              <a:t>Moult</a:t>
            </a:r>
            <a:r>
              <a:rPr lang="en-US"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هذه للأغراض التالية :</a:t>
            </a:r>
          </a:p>
          <a:p>
            <a:pPr algn="r" rtl="1" eaLnBrk="1" hangingPunct="1">
              <a:lnSpc>
                <a:spcPct val="120000"/>
              </a:lnSpc>
              <a:buFont typeface="Wingdings" pitchFamily="2" charset="2"/>
              <a:buNone/>
              <a:defRPr/>
            </a:pPr>
            <a:r>
              <a:rPr lang="ar-SA" dirty="0">
                <a:latin typeface="Sakkal Majalla" panose="02000000000000000000" pitchFamily="2" charset="-78"/>
                <a:cs typeface="Sakkal Majalla" panose="02000000000000000000" pitchFamily="2" charset="-78"/>
              </a:rPr>
              <a:t>1 ـ	الحفاظ على كفاءة الريش في المحافظة على درجة حرارة جسم الطائر .</a:t>
            </a:r>
          </a:p>
          <a:p>
            <a:pPr algn="r" rtl="1" eaLnBrk="1" hangingPunct="1">
              <a:lnSpc>
                <a:spcPct val="120000"/>
              </a:lnSpc>
              <a:buFont typeface="Wingdings" pitchFamily="2" charset="2"/>
              <a:buNone/>
              <a:defRPr/>
            </a:pPr>
            <a:r>
              <a:rPr lang="ar-SA" dirty="0">
                <a:latin typeface="Sakkal Majalla" panose="02000000000000000000" pitchFamily="2" charset="-78"/>
                <a:cs typeface="Sakkal Majalla" panose="02000000000000000000" pitchFamily="2" charset="-78"/>
              </a:rPr>
              <a:t>2 ـ	المحافظة على الأداء بكفاءة عالية في عملية الطيران .</a:t>
            </a:r>
          </a:p>
          <a:p>
            <a:pPr algn="r" rtl="1" eaLnBrk="1" hangingPunct="1">
              <a:lnSpc>
                <a:spcPct val="120000"/>
              </a:lnSpc>
              <a:buFont typeface="Wingdings" pitchFamily="2" charset="2"/>
              <a:buNone/>
              <a:defRPr/>
            </a:pPr>
            <a:r>
              <a:rPr lang="ar-SA" dirty="0">
                <a:latin typeface="Sakkal Majalla" panose="02000000000000000000" pitchFamily="2" charset="-78"/>
                <a:cs typeface="Sakkal Majalla" panose="02000000000000000000" pitchFamily="2" charset="-78"/>
              </a:rPr>
              <a:t>3 ـ	الحفاظ على قدرة الريش في منع الماء من ملامسة الجسم </a:t>
            </a:r>
            <a:r>
              <a:rPr lang="en-US" dirty="0">
                <a:latin typeface="Sakkal Majalla" panose="02000000000000000000" pitchFamily="2" charset="-78"/>
                <a:cs typeface="Sakkal Majalla" panose="02000000000000000000" pitchFamily="2" charset="-78"/>
              </a:rPr>
              <a:t>Water proof </a:t>
            </a:r>
            <a:r>
              <a:rPr lang="ar-SA" dirty="0">
                <a:latin typeface="Sakkal Majalla" panose="02000000000000000000" pitchFamily="2" charset="-78"/>
                <a:cs typeface="Sakkal Majalla" panose="02000000000000000000" pitchFamily="2" charset="-78"/>
              </a:rPr>
              <a:t>.</a:t>
            </a:r>
          </a:p>
          <a:p>
            <a:pPr algn="r" rtl="1" eaLnBrk="1" hangingPunct="1">
              <a:lnSpc>
                <a:spcPct val="120000"/>
              </a:lnSpc>
              <a:buFont typeface="Wingdings" pitchFamily="2" charset="2"/>
              <a:buNone/>
              <a:defRPr/>
            </a:pPr>
            <a:r>
              <a:rPr lang="ar-SA" dirty="0">
                <a:latin typeface="Sakkal Majalla" panose="02000000000000000000" pitchFamily="2" charset="-78"/>
                <a:cs typeface="Sakkal Majalla" panose="02000000000000000000" pitchFamily="2" charset="-78"/>
              </a:rPr>
              <a:t>4 ـ	الحصول على ريش مميز أثناء فترات التزاوج .</a:t>
            </a:r>
          </a:p>
          <a:p>
            <a:pPr algn="r" rtl="1" eaLnBrk="1" hangingPunct="1">
              <a:lnSpc>
                <a:spcPct val="120000"/>
              </a:lnSpc>
              <a:buFont typeface="Wingdings" pitchFamily="2" charset="2"/>
              <a:buNone/>
              <a:defRPr/>
            </a:pPr>
            <a:r>
              <a:rPr lang="ar-SA" dirty="0">
                <a:latin typeface="Sakkal Majalla" panose="02000000000000000000" pitchFamily="2" charset="-78"/>
                <a:cs typeface="Sakkal Majalla" panose="02000000000000000000" pitchFamily="2" charset="-78"/>
              </a:rPr>
              <a:t>	</a:t>
            </a: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E1C5B426-807D-4F19-958B-9695BE10B4B4}"/>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28</a:t>
            </a:fld>
            <a:endParaRPr lang="en-US">
              <a:solidFill>
                <a:srgbClr val="FFFFFF"/>
              </a:solidFill>
            </a:endParaRPr>
          </a:p>
        </p:txBody>
      </p:sp>
      <p:pic>
        <p:nvPicPr>
          <p:cNvPr id="4" name="صورة 3">
            <a:extLst>
              <a:ext uri="{FF2B5EF4-FFF2-40B4-BE49-F238E27FC236}">
                <a16:creationId xmlns:a16="http://schemas.microsoft.com/office/drawing/2014/main" id="{5ADF9737-9FC0-9186-D4D8-CD7AF4244860}"/>
              </a:ext>
            </a:extLst>
          </p:cNvPr>
          <p:cNvPicPr>
            <a:picLocks noChangeAspect="1"/>
          </p:cNvPicPr>
          <p:nvPr/>
        </p:nvPicPr>
        <p:blipFill>
          <a:blip r:embed="rId3"/>
          <a:stretch>
            <a:fillRect/>
          </a:stretch>
        </p:blipFill>
        <p:spPr>
          <a:xfrm>
            <a:off x="322580" y="1714500"/>
            <a:ext cx="443484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33740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ADB42EB-E732-4C06-A782-230C3F5C7A6C}"/>
              </a:ext>
            </a:extLst>
          </p:cNvPr>
          <p:cNvSpPr>
            <a:spLocks noGrp="1"/>
          </p:cNvSpPr>
          <p:nvPr>
            <p:ph idx="1"/>
          </p:nvPr>
        </p:nvSpPr>
        <p:spPr>
          <a:xfrm>
            <a:off x="5148349" y="1044228"/>
            <a:ext cx="6471457" cy="4351338"/>
          </a:xfrm>
        </p:spPr>
        <p:txBody>
          <a:bodyPr/>
          <a:lstStyle/>
          <a:p>
            <a:pPr>
              <a:lnSpc>
                <a:spcPct val="150000"/>
              </a:lnSpc>
              <a:buFont typeface="Wingdings" panose="05000000000000000000" pitchFamily="2" charset="2"/>
              <a:buChar char="§"/>
            </a:pPr>
            <a:r>
              <a:rPr lang="ar-SA" dirty="0">
                <a:latin typeface="Sakkal Majalla" panose="02000000000000000000" pitchFamily="2" charset="-78"/>
                <a:cs typeface="Sakkal Majalla" panose="02000000000000000000" pitchFamily="2" charset="-78"/>
              </a:rPr>
              <a:t> تتم عملية الملت على الأقل مرة واحدة وكثيراً من الأحيان مرتين في العديد من الأنواع ، وثلاث مرات في عدد قليل من الأنواع . تتم عملية الملت على جزأين :</a:t>
            </a:r>
          </a:p>
          <a:p>
            <a:pPr marL="0" indent="0">
              <a:lnSpc>
                <a:spcPct val="150000"/>
              </a:lnSpc>
              <a:buNone/>
            </a:pPr>
            <a:r>
              <a:rPr lang="ar-SA" dirty="0">
                <a:latin typeface="Sakkal Majalla" panose="02000000000000000000" pitchFamily="2" charset="-78"/>
                <a:cs typeface="Sakkal Majalla" panose="02000000000000000000" pitchFamily="2" charset="-78"/>
              </a:rPr>
              <a:t>1- </a:t>
            </a:r>
            <a:r>
              <a:rPr lang="ar-SA" dirty="0" err="1">
                <a:latin typeface="Sakkal Majalla" panose="02000000000000000000" pitchFamily="2" charset="-78"/>
                <a:cs typeface="Sakkal Majalla" panose="02000000000000000000" pitchFamily="2" charset="-78"/>
              </a:rPr>
              <a:t>القلش</a:t>
            </a:r>
            <a:r>
              <a:rPr lang="ar-SA" dirty="0">
                <a:latin typeface="Sakkal Majalla" panose="02000000000000000000" pitchFamily="2" charset="-78"/>
                <a:cs typeface="Sakkal Majalla" panose="02000000000000000000" pitchFamily="2" charset="-78"/>
              </a:rPr>
              <a:t> في ريش الطيران ( الريش الأولي ، الثانوي وريش الذيل ) 2- </a:t>
            </a:r>
            <a:r>
              <a:rPr lang="ar-SA" dirty="0" err="1">
                <a:latin typeface="Sakkal Majalla" panose="02000000000000000000" pitchFamily="2" charset="-78"/>
                <a:cs typeface="Sakkal Majalla" panose="02000000000000000000" pitchFamily="2" charset="-78"/>
              </a:rPr>
              <a:t>القلش</a:t>
            </a:r>
            <a:r>
              <a:rPr lang="ar-SA" dirty="0">
                <a:latin typeface="Sakkal Majalla" panose="02000000000000000000" pitchFamily="2" charset="-78"/>
                <a:cs typeface="Sakkal Majalla" panose="02000000000000000000" pitchFamily="2" charset="-78"/>
              </a:rPr>
              <a:t> في ريش الجسم </a:t>
            </a:r>
            <a:r>
              <a:rPr lang="en-GB" dirty="0">
                <a:latin typeface="Sakkal Majalla" panose="02000000000000000000" pitchFamily="2" charset="-78"/>
                <a:cs typeface="Sakkal Majalla" panose="02000000000000000000" pitchFamily="2" charset="-78"/>
              </a:rPr>
              <a:t>Body feathers .</a:t>
            </a:r>
          </a:p>
          <a:p>
            <a:pPr marL="0" indent="0">
              <a:lnSpc>
                <a:spcPct val="150000"/>
              </a:lnSpc>
              <a:buNone/>
            </a:pPr>
            <a:endParaRPr lang="en-GB"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C60A1F78-FB4E-4447-9538-CBBA24FC5024}"/>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29</a:t>
            </a:fld>
            <a:endParaRPr lang="en-US">
              <a:solidFill>
                <a:srgbClr val="FFFFFF"/>
              </a:solidFill>
            </a:endParaRPr>
          </a:p>
        </p:txBody>
      </p:sp>
      <p:pic>
        <p:nvPicPr>
          <p:cNvPr id="2" name="صورة 1">
            <a:extLst>
              <a:ext uri="{FF2B5EF4-FFF2-40B4-BE49-F238E27FC236}">
                <a16:creationId xmlns:a16="http://schemas.microsoft.com/office/drawing/2014/main" id="{2B3FA148-B5E4-B543-95CC-10670FAE6BE4}"/>
              </a:ext>
            </a:extLst>
          </p:cNvPr>
          <p:cNvPicPr>
            <a:picLocks noChangeAspect="1"/>
          </p:cNvPicPr>
          <p:nvPr/>
        </p:nvPicPr>
        <p:blipFill>
          <a:blip r:embed="rId2"/>
          <a:stretch>
            <a:fillRect/>
          </a:stretch>
        </p:blipFill>
        <p:spPr>
          <a:xfrm>
            <a:off x="424526" y="1560138"/>
            <a:ext cx="4655820" cy="3497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44617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802715" y="373734"/>
            <a:ext cx="7389285" cy="1139825"/>
          </a:xfrm>
        </p:spPr>
        <p:txBody>
          <a:bodyPr>
            <a:normAutofit fontScale="90000"/>
          </a:bodyPr>
          <a:lstStyle/>
          <a:p>
            <a:pPr>
              <a:lnSpc>
                <a:spcPct val="100000"/>
              </a:lnSpc>
              <a:defRPr/>
            </a:pPr>
            <a:r>
              <a:rPr lang="ar-SA" sz="3200" b="1" dirty="0">
                <a:cs typeface="PT Bold Heading" panose="02010400000000000000" pitchFamily="2" charset="-78"/>
              </a:rPr>
              <a:t>(اولاً )	</a:t>
            </a:r>
            <a:br>
              <a:rPr lang="ar-SA" sz="3200" b="1" dirty="0">
                <a:cs typeface="PT Bold Heading" panose="02010400000000000000" pitchFamily="2" charset="-78"/>
              </a:rPr>
            </a:br>
            <a:r>
              <a:rPr lang="ar-SA" sz="3200" b="1" dirty="0">
                <a:cs typeface="PT Bold Heading" panose="02010400000000000000" pitchFamily="2" charset="-78"/>
              </a:rPr>
              <a:t>عملية الملت في ريش الطيران</a:t>
            </a:r>
            <a:r>
              <a:rPr lang="en-US" sz="3200" b="1" dirty="0">
                <a:cs typeface="PT Bold Heading" panose="02010400000000000000" pitchFamily="2" charset="-78"/>
              </a:rPr>
              <a:t>Flight Feathers </a:t>
            </a:r>
            <a:r>
              <a:rPr lang="en-US" sz="3200" b="1" dirty="0" err="1">
                <a:cs typeface="PT Bold Heading" panose="02010400000000000000" pitchFamily="2" charset="-78"/>
              </a:rPr>
              <a:t>Moult</a:t>
            </a:r>
            <a:r>
              <a:rPr lang="en-US" sz="3200" b="1" dirty="0">
                <a:cs typeface="PT Bold Heading" panose="02010400000000000000" pitchFamily="2" charset="-78"/>
              </a:rPr>
              <a:t> </a:t>
            </a:r>
            <a:br>
              <a:rPr lang="en-US" sz="3200" b="1" dirty="0">
                <a:cs typeface="PT Bold Heading" panose="02010400000000000000" pitchFamily="2" charset="-78"/>
              </a:rPr>
            </a:br>
            <a:br>
              <a:rPr lang="ar-SA" sz="3200" dirty="0">
                <a:cs typeface="PT Bold Heading" panose="02010400000000000000" pitchFamily="2" charset="-78"/>
              </a:rPr>
            </a:br>
            <a:endParaRPr lang="en-US" sz="3200" dirty="0">
              <a:cs typeface="PT Bold Heading" panose="02010400000000000000" pitchFamily="2" charset="-78"/>
            </a:endParaRPr>
          </a:p>
        </p:txBody>
      </p:sp>
      <p:sp>
        <p:nvSpPr>
          <p:cNvPr id="62467" name="Rectangle 3"/>
          <p:cNvSpPr>
            <a:spLocks noGrp="1" noChangeArrowheads="1"/>
          </p:cNvSpPr>
          <p:nvPr>
            <p:ph idx="1"/>
          </p:nvPr>
        </p:nvSpPr>
        <p:spPr>
          <a:xfrm>
            <a:off x="5220677" y="1615098"/>
            <a:ext cx="6510215" cy="4235450"/>
          </a:xfrm>
        </p:spPr>
        <p:txBody>
          <a:bodyPr>
            <a:normAutofit fontScale="92500" lnSpcReduction="10000"/>
          </a:bodyPr>
          <a:lstStyle/>
          <a:p>
            <a:pPr algn="just" rtl="1" eaLnBrk="1" hangingPunct="1">
              <a:lnSpc>
                <a:spcPct val="110000"/>
              </a:lnSpc>
              <a:defRPr/>
            </a:pPr>
            <a:r>
              <a:rPr lang="ar-SA" sz="2800" dirty="0">
                <a:latin typeface="Sakkal Majalla" panose="02000000000000000000" pitchFamily="2" charset="-78"/>
                <a:cs typeface="Sakkal Majalla" panose="02000000000000000000" pitchFamily="2" charset="-78"/>
              </a:rPr>
              <a:t>	تتم عملية إحلال الريش في الجناحين بطريقة متشابهة فالريش لا يتساقط بشكل فردي بل بشكل زوجي فتسقط ريشتين في كل مرة من الجناحين معاً ( ريشة من كل جناح ) . هناك الكثير من الطيور تفقد القدرة على الطيران لفترة قصيرة نتيجة لعمليات الملت أو على الأقل سوف تتأثر كفاءتها على الطيران مما يجعلها عرضة للأعداء</a:t>
            </a:r>
          </a:p>
          <a:p>
            <a:pPr algn="just" rtl="1" eaLnBrk="1" hangingPunct="1">
              <a:lnSpc>
                <a:spcPct val="110000"/>
              </a:lnSpc>
              <a:defRPr/>
            </a:pPr>
            <a:r>
              <a:rPr lang="ar-SA" sz="2800" dirty="0">
                <a:latin typeface="Sakkal Majalla" panose="02000000000000000000" pitchFamily="2" charset="-78"/>
                <a:cs typeface="Sakkal Majalla" panose="02000000000000000000" pitchFamily="2" charset="-78"/>
              </a:rPr>
              <a:t>	وقت عملية حدوث إحلال الريش والوقت الذي يستغرقه الطائر لإتمام هذه العملية يختلف من نوع لآخـر وبشـكل عـام فإن عملية الملت تحدث عادة قبل فصل التزاوج ( خاصة الـ </a:t>
            </a:r>
            <a:r>
              <a:rPr lang="en-US" sz="2800" dirty="0">
                <a:latin typeface="Sakkal Majalla" panose="02000000000000000000" pitchFamily="2" charset="-78"/>
                <a:cs typeface="Sakkal Majalla" panose="02000000000000000000" pitchFamily="2" charset="-78"/>
              </a:rPr>
              <a:t>Body </a:t>
            </a:r>
            <a:r>
              <a:rPr lang="en-US" sz="2800" dirty="0" err="1">
                <a:latin typeface="Sakkal Majalla" panose="02000000000000000000" pitchFamily="2" charset="-78"/>
                <a:cs typeface="Sakkal Majalla" panose="02000000000000000000" pitchFamily="2" charset="-78"/>
              </a:rPr>
              <a:t>Moult</a:t>
            </a:r>
            <a:r>
              <a:rPr lang="ar-SA" sz="2800" dirty="0">
                <a:latin typeface="Sakkal Majalla" panose="02000000000000000000" pitchFamily="2" charset="-78"/>
                <a:cs typeface="Sakkal Majalla" panose="02000000000000000000" pitchFamily="2" charset="-78"/>
              </a:rPr>
              <a:t> ) وبعده .</a:t>
            </a:r>
          </a:p>
          <a:p>
            <a:pPr algn="just" rtl="1" eaLnBrk="1" hangingPunct="1">
              <a:lnSpc>
                <a:spcPct val="110000"/>
              </a:lnSpc>
              <a:buFont typeface="Wingdings" pitchFamily="2" charset="2"/>
              <a:buNone/>
              <a:defRPr/>
            </a:pPr>
            <a:endParaRPr lang="en-US" sz="2800"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E4FA3DC1-760D-418D-ADEC-892490CE4018}"/>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30</a:t>
            </a:fld>
            <a:endParaRPr lang="en-US">
              <a:solidFill>
                <a:srgbClr val="FFFFFF"/>
              </a:solidFill>
            </a:endParaRPr>
          </a:p>
        </p:txBody>
      </p:sp>
      <p:pic>
        <p:nvPicPr>
          <p:cNvPr id="2" name="صورة 1">
            <a:extLst>
              <a:ext uri="{FF2B5EF4-FFF2-40B4-BE49-F238E27FC236}">
                <a16:creationId xmlns:a16="http://schemas.microsoft.com/office/drawing/2014/main" id="{C17AA139-7358-656F-7DF7-FB01884A5A86}"/>
              </a:ext>
            </a:extLst>
          </p:cNvPr>
          <p:cNvPicPr>
            <a:picLocks noChangeAspect="1"/>
          </p:cNvPicPr>
          <p:nvPr/>
        </p:nvPicPr>
        <p:blipFill>
          <a:blip r:embed="rId3"/>
          <a:stretch>
            <a:fillRect/>
          </a:stretch>
        </p:blipFill>
        <p:spPr>
          <a:xfrm>
            <a:off x="188306" y="235243"/>
            <a:ext cx="4518660" cy="3497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a:extLst>
              <a:ext uri="{FF2B5EF4-FFF2-40B4-BE49-F238E27FC236}">
                <a16:creationId xmlns:a16="http://schemas.microsoft.com/office/drawing/2014/main" id="{73541320-83E0-4E13-9FAC-0B774D944363}"/>
              </a:ext>
            </a:extLst>
          </p:cNvPr>
          <p:cNvPicPr>
            <a:picLocks noChangeAspect="1"/>
          </p:cNvPicPr>
          <p:nvPr/>
        </p:nvPicPr>
        <p:blipFill>
          <a:blip r:embed="rId4"/>
          <a:stretch>
            <a:fillRect/>
          </a:stretch>
        </p:blipFill>
        <p:spPr>
          <a:xfrm>
            <a:off x="284055" y="3901440"/>
            <a:ext cx="4518660" cy="2956560"/>
          </a:xfrm>
          <a:prstGeom prst="rect">
            <a:avLst/>
          </a:prstGeom>
        </p:spPr>
      </p:pic>
    </p:spTree>
    <p:extLst>
      <p:ext uri="{BB962C8B-B14F-4D97-AF65-F5344CB8AC3E}">
        <p14:creationId xmlns:p14="http://schemas.microsoft.com/office/powerpoint/2010/main" val="3184613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idx="1"/>
          </p:nvPr>
        </p:nvSpPr>
        <p:spPr>
          <a:xfrm>
            <a:off x="5848350" y="496093"/>
            <a:ext cx="6039582" cy="5865813"/>
          </a:xfrm>
        </p:spPr>
        <p:txBody>
          <a:bodyPr>
            <a:noAutofit/>
          </a:bodyPr>
          <a:lstStyle/>
          <a:p>
            <a:pPr algn="just" rtl="1" eaLnBrk="1" hangingPunct="1">
              <a:lnSpc>
                <a:spcPct val="100000"/>
              </a:lnSpc>
              <a:buFont typeface="Wingdings" pitchFamily="2" charset="2"/>
              <a:buNone/>
              <a:defRPr/>
            </a:pPr>
            <a:r>
              <a:rPr lang="ar-SA" b="1" dirty="0">
                <a:latin typeface="Sakkal Majalla" panose="02000000000000000000" pitchFamily="2" charset="-78"/>
                <a:cs typeface="Sakkal Majalla" panose="02000000000000000000" pitchFamily="2" charset="-78"/>
              </a:rPr>
              <a:t>كيفية تسجيل عملية إحلال الريش في ريش الجناح ( الريش الأولى )</a:t>
            </a:r>
          </a:p>
          <a:p>
            <a:pPr algn="just" rtl="1" eaLnBrk="1" hangingPunct="1">
              <a:lnSpc>
                <a:spcPct val="100000"/>
              </a:lnSpc>
              <a:buFont typeface="Wingdings" pitchFamily="2" charset="2"/>
              <a:buNone/>
              <a:defRPr/>
            </a:pPr>
            <a:r>
              <a:rPr lang="ar-SA" dirty="0">
                <a:latin typeface="Sakkal Majalla" panose="02000000000000000000" pitchFamily="2" charset="-78"/>
                <a:cs typeface="Sakkal Majalla" panose="02000000000000000000" pitchFamily="2" charset="-78"/>
              </a:rPr>
              <a:t> </a:t>
            </a:r>
          </a:p>
          <a:p>
            <a:pPr algn="just" rtl="1" eaLnBrk="1" hangingPunct="1">
              <a:lnSpc>
                <a:spcPct val="100000"/>
              </a:lnSpc>
              <a:defRPr/>
            </a:pPr>
            <a:r>
              <a:rPr lang="ar-SA" dirty="0">
                <a:latin typeface="Sakkal Majalla" panose="02000000000000000000" pitchFamily="2" charset="-78"/>
                <a:cs typeface="Sakkal Majalla" panose="02000000000000000000" pitchFamily="2" charset="-78"/>
              </a:rPr>
              <a:t>يُعطي رقم ( 0 ) صفر للريش القديم </a:t>
            </a:r>
          </a:p>
          <a:p>
            <a:pPr algn="just" rtl="1" eaLnBrk="1" hangingPunct="1">
              <a:lnSpc>
                <a:spcPct val="100000"/>
              </a:lnSpc>
              <a:defRPr/>
            </a:pPr>
            <a:r>
              <a:rPr lang="ar-SA" dirty="0">
                <a:latin typeface="Sakkal Majalla" panose="02000000000000000000" pitchFamily="2" charset="-78"/>
                <a:cs typeface="Sakkal Majalla" panose="02000000000000000000" pitchFamily="2" charset="-78"/>
              </a:rPr>
              <a:t>الأرقام من ( 1ـ4 ) للريش النامي وذلك حسب طول الريشة </a:t>
            </a:r>
          </a:p>
          <a:p>
            <a:pPr algn="just" rtl="1" eaLnBrk="1" hangingPunct="1">
              <a:lnSpc>
                <a:spcPct val="100000"/>
              </a:lnSpc>
              <a:defRPr/>
            </a:pPr>
            <a:r>
              <a:rPr lang="ar-SA" dirty="0">
                <a:latin typeface="Sakkal Majalla" panose="02000000000000000000" pitchFamily="2" charset="-78"/>
                <a:cs typeface="Sakkal Majalla" panose="02000000000000000000" pitchFamily="2" charset="-78"/>
              </a:rPr>
              <a:t> بينما يُعطي الرقم ( 5 ) للريش الكامل النمو والذي لا يوجد على أي اثر للصمغ على غمد الريشة . </a:t>
            </a:r>
          </a:p>
          <a:p>
            <a:pPr algn="just" rtl="1" eaLnBrk="1" hangingPunct="1">
              <a:lnSpc>
                <a:spcPct val="100000"/>
              </a:lnSpc>
              <a:defRPr/>
            </a:pPr>
            <a:r>
              <a:rPr lang="ar-SA" dirty="0">
                <a:latin typeface="Sakkal Majalla" panose="02000000000000000000" pitchFamily="2" charset="-78"/>
                <a:cs typeface="Sakkal Majalla" panose="02000000000000000000" pitchFamily="2" charset="-78"/>
              </a:rPr>
              <a:t>وبما أن عدد الريش الأولى عشرة فإن الرقم ( رقم التسجيل ) سوف يكون صفر عندما الطائر لم يبدأ بعملية الملت و 50 عندما يكون جميع الريش الأولى قد استبدل . تتم عملية التسجيل لجناح واحد فقط ( لماذا ) .</a:t>
            </a:r>
            <a:endParaRPr lang="en-US" dirty="0">
              <a:latin typeface="Sakkal Majalla" panose="02000000000000000000" pitchFamily="2" charset="-78"/>
              <a:cs typeface="Sakkal Majalla" panose="02000000000000000000" pitchFamily="2" charset="-78"/>
            </a:endParaRPr>
          </a:p>
          <a:p>
            <a:pPr algn="just" rtl="1" eaLnBrk="1" hangingPunct="1">
              <a:lnSpc>
                <a:spcPct val="100000"/>
              </a:lnSpc>
              <a:defRPr/>
            </a:pP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E6704C28-9723-4D77-877D-D13680EFC620}"/>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31</a:t>
            </a:fld>
            <a:endParaRPr lang="en-US">
              <a:solidFill>
                <a:srgbClr val="FFFFFF"/>
              </a:solidFill>
            </a:endParaRPr>
          </a:p>
        </p:txBody>
      </p:sp>
      <p:pic>
        <p:nvPicPr>
          <p:cNvPr id="2" name="صورة 1">
            <a:extLst>
              <a:ext uri="{FF2B5EF4-FFF2-40B4-BE49-F238E27FC236}">
                <a16:creationId xmlns:a16="http://schemas.microsoft.com/office/drawing/2014/main" id="{846D102D-7FC5-E898-96C4-DAABC07AF3EA}"/>
              </a:ext>
            </a:extLst>
          </p:cNvPr>
          <p:cNvPicPr>
            <a:picLocks noChangeAspect="1"/>
          </p:cNvPicPr>
          <p:nvPr/>
        </p:nvPicPr>
        <p:blipFill>
          <a:blip r:embed="rId3"/>
          <a:stretch>
            <a:fillRect/>
          </a:stretch>
        </p:blipFill>
        <p:spPr>
          <a:xfrm>
            <a:off x="111875" y="0"/>
            <a:ext cx="4930140" cy="6858000"/>
          </a:xfrm>
          <a:prstGeom prst="rect">
            <a:avLst/>
          </a:prstGeom>
        </p:spPr>
      </p:pic>
    </p:spTree>
    <p:extLst>
      <p:ext uri="{BB962C8B-B14F-4D97-AF65-F5344CB8AC3E}">
        <p14:creationId xmlns:p14="http://schemas.microsoft.com/office/powerpoint/2010/main" val="1363760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idx="1"/>
          </p:nvPr>
        </p:nvSpPr>
        <p:spPr>
          <a:xfrm>
            <a:off x="6807200" y="252534"/>
            <a:ext cx="5177691" cy="6192838"/>
          </a:xfrm>
        </p:spPr>
        <p:txBody>
          <a:bodyPr>
            <a:normAutofit lnSpcReduction="10000"/>
          </a:bodyPr>
          <a:lstStyle/>
          <a:p>
            <a:pPr algn="ct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ثانياً )	إحلال ريش الجسم</a:t>
            </a:r>
            <a:endParaRPr lang="en-US" sz="2800" b="1" dirty="0">
              <a:latin typeface="Sakkal Majalla" panose="02000000000000000000" pitchFamily="2" charset="-78"/>
              <a:cs typeface="Sakkal Majalla" panose="02000000000000000000" pitchFamily="2" charset="-78"/>
            </a:endParaRPr>
          </a:p>
          <a:p>
            <a:pPr algn="ctr" rtl="1" eaLnBrk="1" hangingPunct="1">
              <a:lnSpc>
                <a:spcPct val="100000"/>
              </a:lnSpc>
              <a:buFont typeface="Wingdings" pitchFamily="2" charset="2"/>
              <a:buNone/>
              <a:defRPr/>
            </a:pPr>
            <a:r>
              <a:rPr lang="ar-SA" sz="2800" b="1" dirty="0">
                <a:latin typeface="Sakkal Majalla" panose="02000000000000000000" pitchFamily="2" charset="-78"/>
                <a:cs typeface="Sakkal Majalla" panose="02000000000000000000" pitchFamily="2" charset="-78"/>
              </a:rPr>
              <a:t> </a:t>
            </a:r>
            <a:r>
              <a:rPr lang="en-US" sz="2800" b="1" dirty="0">
                <a:latin typeface="Sakkal Majalla" panose="02000000000000000000" pitchFamily="2" charset="-78"/>
                <a:cs typeface="Sakkal Majalla" panose="02000000000000000000" pitchFamily="2" charset="-78"/>
              </a:rPr>
              <a:t>Body Feathers </a:t>
            </a:r>
            <a:r>
              <a:rPr lang="en-US" sz="2800" b="1" dirty="0" err="1">
                <a:latin typeface="Sakkal Majalla" panose="02000000000000000000" pitchFamily="2" charset="-78"/>
                <a:cs typeface="Sakkal Majalla" panose="02000000000000000000" pitchFamily="2" charset="-78"/>
              </a:rPr>
              <a:t>Moult</a:t>
            </a:r>
            <a:r>
              <a:rPr lang="en-US" sz="2800" b="1" dirty="0">
                <a:latin typeface="Sakkal Majalla" panose="02000000000000000000" pitchFamily="2" charset="-78"/>
                <a:cs typeface="Sakkal Majalla" panose="02000000000000000000" pitchFamily="2" charset="-78"/>
              </a:rPr>
              <a:t> </a:t>
            </a:r>
            <a:r>
              <a:rPr lang="ar-SA" sz="2800" b="1" dirty="0">
                <a:latin typeface="Sakkal Majalla" panose="02000000000000000000" pitchFamily="2" charset="-78"/>
                <a:cs typeface="Sakkal Majalla" panose="02000000000000000000" pitchFamily="2" charset="-78"/>
              </a:rPr>
              <a:t>:</a:t>
            </a:r>
          </a:p>
          <a:p>
            <a:pPr algn="just" rtl="1" eaLnBrk="1" hangingPunct="1">
              <a:lnSpc>
                <a:spcPct val="100000"/>
              </a:lnSpc>
              <a:defRPr/>
            </a:pPr>
            <a:r>
              <a:rPr lang="ar-SA" sz="2800" dirty="0">
                <a:latin typeface="Sakkal Majalla" panose="02000000000000000000" pitchFamily="2" charset="-78"/>
                <a:cs typeface="Sakkal Majalla" panose="02000000000000000000" pitchFamily="2" charset="-78"/>
              </a:rPr>
              <a:t>تتم عملية إحلال الريش في جسم الطائر مرتين </a:t>
            </a:r>
          </a:p>
          <a:p>
            <a:pPr algn="just" rtl="1" eaLnBrk="1" hangingPunct="1">
              <a:lnSpc>
                <a:spcPct val="100000"/>
              </a:lnSpc>
              <a:defRPr/>
            </a:pPr>
            <a:r>
              <a:rPr lang="ar-SA" sz="2800" dirty="0">
                <a:latin typeface="Sakkal Majalla" panose="02000000000000000000" pitchFamily="2" charset="-78"/>
                <a:cs typeface="Sakkal Majalla" panose="02000000000000000000" pitchFamily="2" charset="-78"/>
              </a:rPr>
              <a:t>مرة قبل فصل التزاوج ويسمى ريش الإنسال </a:t>
            </a:r>
            <a:r>
              <a:rPr lang="en-US" sz="2800" dirty="0">
                <a:latin typeface="Sakkal Majalla" panose="02000000000000000000" pitchFamily="2" charset="-78"/>
                <a:cs typeface="Sakkal Majalla" panose="02000000000000000000" pitchFamily="2" charset="-78"/>
              </a:rPr>
              <a:t>Breeding plumage</a:t>
            </a:r>
            <a:r>
              <a:rPr lang="en-US" sz="2800" b="1" u="sng" dirty="0">
                <a:latin typeface="Sakkal Majalla" panose="02000000000000000000" pitchFamily="2" charset="-78"/>
                <a:cs typeface="Sakkal Majalla" panose="02000000000000000000" pitchFamily="2" charset="-78"/>
              </a:rPr>
              <a:t> </a:t>
            </a:r>
            <a:endParaRPr lang="ar-SA" sz="2800" dirty="0">
              <a:latin typeface="Sakkal Majalla" panose="02000000000000000000" pitchFamily="2" charset="-78"/>
              <a:cs typeface="Sakkal Majalla" panose="02000000000000000000" pitchFamily="2" charset="-78"/>
            </a:endParaRPr>
          </a:p>
          <a:p>
            <a:pPr algn="just" rtl="1" eaLnBrk="1" hangingPunct="1">
              <a:lnSpc>
                <a:spcPct val="100000"/>
              </a:lnSpc>
              <a:defRPr/>
            </a:pPr>
            <a:r>
              <a:rPr lang="ar-SA" sz="2800" dirty="0">
                <a:latin typeface="Sakkal Majalla" panose="02000000000000000000" pitchFamily="2" charset="-78"/>
                <a:cs typeface="Sakkal Majalla" panose="02000000000000000000" pitchFamily="2" charset="-78"/>
              </a:rPr>
              <a:t>الثانية بعد التزاوج وقُبيل دخول فصل الشتاء </a:t>
            </a:r>
            <a:r>
              <a:rPr lang="en-US" sz="2800" dirty="0">
                <a:latin typeface="Sakkal Majalla" panose="02000000000000000000" pitchFamily="2" charset="-78"/>
                <a:cs typeface="Sakkal Majalla" panose="02000000000000000000" pitchFamily="2" charset="-78"/>
              </a:rPr>
              <a:t>Winter plumage</a:t>
            </a:r>
            <a:r>
              <a:rPr lang="ar-SA" sz="2800" dirty="0">
                <a:latin typeface="Sakkal Majalla" panose="02000000000000000000" pitchFamily="2" charset="-78"/>
                <a:cs typeface="Sakkal Majalla" panose="02000000000000000000" pitchFamily="2" charset="-78"/>
              </a:rPr>
              <a:t> </a:t>
            </a:r>
          </a:p>
          <a:p>
            <a:pPr algn="just" rtl="1" eaLnBrk="1" hangingPunct="1">
              <a:lnSpc>
                <a:spcPct val="100000"/>
              </a:lnSpc>
              <a:defRPr/>
            </a:pPr>
            <a:r>
              <a:rPr lang="ar-SA" sz="2800" dirty="0">
                <a:latin typeface="Sakkal Majalla" panose="02000000000000000000" pitchFamily="2" charset="-78"/>
                <a:cs typeface="Sakkal Majalla" panose="02000000000000000000" pitchFamily="2" charset="-78"/>
              </a:rPr>
              <a:t>لذلك فلا غرابة من رؤية الطيور تختلف في ألوانها في المواسم المختلفة . في الطيور المهاجرة بعضها يبدأ الملت قُبيل الوصول لأراضي الإنسال ولكنها توقف عملية الملت أثناء الهجرة والبعض الآخر في أراضي المشتى أو في مناطق معينة في طريق هجرتها .</a:t>
            </a:r>
            <a:endParaRPr lang="ar-SA" sz="2800" b="1" u="sng" dirty="0">
              <a:latin typeface="Sakkal Majalla" panose="02000000000000000000" pitchFamily="2" charset="-78"/>
              <a:cs typeface="Sakkal Majalla" panose="02000000000000000000" pitchFamily="2" charset="-78"/>
            </a:endParaRPr>
          </a:p>
        </p:txBody>
      </p:sp>
      <p:sp>
        <p:nvSpPr>
          <p:cNvPr id="7" name="عنصر نائب لرقم الشريحة 6">
            <a:extLst>
              <a:ext uri="{FF2B5EF4-FFF2-40B4-BE49-F238E27FC236}">
                <a16:creationId xmlns:a16="http://schemas.microsoft.com/office/drawing/2014/main" id="{BF285C4D-9B6F-4AF1-979E-B9EBD029DB7B}"/>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32</a:t>
            </a:fld>
            <a:endParaRPr lang="en-US">
              <a:solidFill>
                <a:srgbClr val="FFFFFF"/>
              </a:solidFill>
            </a:endParaRPr>
          </a:p>
        </p:txBody>
      </p:sp>
      <p:pic>
        <p:nvPicPr>
          <p:cNvPr id="6" name="صورة 5">
            <a:extLst>
              <a:ext uri="{FF2B5EF4-FFF2-40B4-BE49-F238E27FC236}">
                <a16:creationId xmlns:a16="http://schemas.microsoft.com/office/drawing/2014/main" id="{1C17EF50-CF1B-3FF6-2BEB-38FF9E6209DB}"/>
              </a:ext>
            </a:extLst>
          </p:cNvPr>
          <p:cNvPicPr>
            <a:picLocks noChangeAspect="1"/>
          </p:cNvPicPr>
          <p:nvPr/>
        </p:nvPicPr>
        <p:blipFill>
          <a:blip r:embed="rId3"/>
          <a:stretch>
            <a:fillRect/>
          </a:stretch>
        </p:blipFill>
        <p:spPr>
          <a:xfrm>
            <a:off x="3581400" y="527281"/>
            <a:ext cx="3032760" cy="2948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صورة 7">
            <a:extLst>
              <a:ext uri="{FF2B5EF4-FFF2-40B4-BE49-F238E27FC236}">
                <a16:creationId xmlns:a16="http://schemas.microsoft.com/office/drawing/2014/main" id="{F359D420-18F0-C745-D028-30AA78C673B6}"/>
              </a:ext>
            </a:extLst>
          </p:cNvPr>
          <p:cNvPicPr>
            <a:picLocks noChangeAspect="1"/>
          </p:cNvPicPr>
          <p:nvPr/>
        </p:nvPicPr>
        <p:blipFill>
          <a:blip r:embed="rId4"/>
          <a:stretch>
            <a:fillRect/>
          </a:stretch>
        </p:blipFill>
        <p:spPr>
          <a:xfrm>
            <a:off x="3538563" y="3681037"/>
            <a:ext cx="3075597" cy="28157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صورة 8">
            <a:extLst>
              <a:ext uri="{FF2B5EF4-FFF2-40B4-BE49-F238E27FC236}">
                <a16:creationId xmlns:a16="http://schemas.microsoft.com/office/drawing/2014/main" id="{0B2C78B5-D780-0A55-70D7-5B67B2742A02}"/>
              </a:ext>
            </a:extLst>
          </p:cNvPr>
          <p:cNvPicPr>
            <a:picLocks noChangeAspect="1"/>
          </p:cNvPicPr>
          <p:nvPr/>
        </p:nvPicPr>
        <p:blipFill>
          <a:blip r:embed="rId5"/>
          <a:stretch>
            <a:fillRect/>
          </a:stretch>
        </p:blipFill>
        <p:spPr>
          <a:xfrm>
            <a:off x="292785" y="527281"/>
            <a:ext cx="3032760" cy="2781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صورة 9">
            <a:extLst>
              <a:ext uri="{FF2B5EF4-FFF2-40B4-BE49-F238E27FC236}">
                <a16:creationId xmlns:a16="http://schemas.microsoft.com/office/drawing/2014/main" id="{D8E9F910-F6C7-44BC-C11D-AEE6B17F97C3}"/>
              </a:ext>
            </a:extLst>
          </p:cNvPr>
          <p:cNvPicPr>
            <a:picLocks noChangeAspect="1"/>
          </p:cNvPicPr>
          <p:nvPr/>
        </p:nvPicPr>
        <p:blipFill>
          <a:blip r:embed="rId6"/>
          <a:stretch>
            <a:fillRect/>
          </a:stretch>
        </p:blipFill>
        <p:spPr>
          <a:xfrm>
            <a:off x="269925" y="3681037"/>
            <a:ext cx="3055620" cy="2781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52155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ar-SA" sz="3200" b="1" dirty="0">
                <a:cs typeface="PT Bold Heading" panose="02010400000000000000" pitchFamily="2" charset="-78"/>
              </a:rPr>
              <a:t>تكلفة عملية إحلال الريش / الطاقة اللازمة لإتمام عملية إحلال الريش :</a:t>
            </a:r>
            <a:br>
              <a:rPr lang="ar-SA" sz="3200" dirty="0">
                <a:cs typeface="PT Bold Heading" panose="02010400000000000000" pitchFamily="2" charset="-78"/>
              </a:rPr>
            </a:br>
            <a:endParaRPr lang="en-US" sz="3200" dirty="0">
              <a:cs typeface="PT Bold Heading" panose="02010400000000000000" pitchFamily="2" charset="-78"/>
            </a:endParaRPr>
          </a:p>
        </p:txBody>
      </p:sp>
      <p:sp>
        <p:nvSpPr>
          <p:cNvPr id="68611" name="Rectangle 3"/>
          <p:cNvSpPr>
            <a:spLocks noGrp="1" noChangeArrowheads="1"/>
          </p:cNvSpPr>
          <p:nvPr>
            <p:ph idx="1"/>
          </p:nvPr>
        </p:nvSpPr>
        <p:spPr>
          <a:xfrm>
            <a:off x="218830" y="1518505"/>
            <a:ext cx="11763620" cy="4857750"/>
          </a:xfrm>
        </p:spPr>
        <p:txBody>
          <a:bodyPr>
            <a:noAutofit/>
          </a:bodyPr>
          <a:lstStyle/>
          <a:p>
            <a:pPr marL="0" indent="0" algn="just" rtl="1" eaLnBrk="1" hangingPunct="1">
              <a:lnSpc>
                <a:spcPct val="100000"/>
              </a:lnSpc>
              <a:buNone/>
              <a:defRPr/>
            </a:pPr>
            <a:r>
              <a:rPr lang="ar-SA" dirty="0">
                <a:latin typeface="Sakkal Majalla" panose="02000000000000000000" pitchFamily="2" charset="-78"/>
                <a:cs typeface="Sakkal Majalla" panose="02000000000000000000" pitchFamily="2" charset="-78"/>
              </a:rPr>
              <a:t>تختلف تكلفة عملية إحلال الريش بين الأنواع المختلفة نظراً لاختلاف غـذائها وأعداد الريش بالإضافة إلى اختلافها في الأيض القاعدي . وبلا شك فإن عملية الإحلال هذه تحتاج إلى طاقة كبيرة نسبياً ولسببين :</a:t>
            </a:r>
          </a:p>
          <a:p>
            <a:pPr marL="0" indent="0" algn="just">
              <a:lnSpc>
                <a:spcPct val="100000"/>
              </a:lnSpc>
              <a:buNone/>
              <a:defRPr/>
            </a:pPr>
            <a:r>
              <a:rPr lang="ar-SA" dirty="0">
                <a:latin typeface="Sakkal Majalla" panose="02000000000000000000" pitchFamily="2" charset="-78"/>
                <a:cs typeface="Sakkal Majalla" panose="02000000000000000000" pitchFamily="2" charset="-78"/>
              </a:rPr>
              <a:t>1 ـ	عملية العزل التي يؤديها الريش سوف تقل </a:t>
            </a:r>
            <a:r>
              <a:rPr lang="en-US" dirty="0">
                <a:latin typeface="Sakkal Majalla" panose="02000000000000000000" pitchFamily="2" charset="-78"/>
                <a:cs typeface="Sakkal Majalla" panose="02000000000000000000" pitchFamily="2" charset="-78"/>
              </a:rPr>
              <a:t>decrease in insulation </a:t>
            </a:r>
            <a:r>
              <a:rPr lang="ar-SA" dirty="0">
                <a:latin typeface="Sakkal Majalla" panose="02000000000000000000" pitchFamily="2" charset="-78"/>
                <a:cs typeface="Sakkal Majalla" panose="02000000000000000000" pitchFamily="2" charset="-78"/>
              </a:rPr>
              <a:t> وهذا</a:t>
            </a:r>
            <a:r>
              <a:rPr lang="ar-SA" b="1" u="sng" dirty="0">
                <a:latin typeface="Sakkal Majalla" panose="02000000000000000000" pitchFamily="2" charset="-78"/>
                <a:cs typeface="Sakkal Majalla" panose="02000000000000000000" pitchFamily="2" charset="-78"/>
              </a:rPr>
              <a:t> </a:t>
            </a:r>
            <a:r>
              <a:rPr lang="ar-SA" dirty="0">
                <a:latin typeface="Sakkal Majalla" panose="02000000000000000000" pitchFamily="2" charset="-78"/>
                <a:cs typeface="Sakkal Majalla" panose="02000000000000000000" pitchFamily="2" charset="-78"/>
              </a:rPr>
              <a:t>بدوره سوف يرفع عملية التمثيل الغذائي أو الأيض.</a:t>
            </a:r>
          </a:p>
          <a:p>
            <a:pPr marL="0" indent="0" algn="just" rtl="1" eaLnBrk="1" hangingPunct="1">
              <a:lnSpc>
                <a:spcPct val="100000"/>
              </a:lnSpc>
              <a:buNone/>
              <a:defRPr/>
            </a:pPr>
            <a:r>
              <a:rPr lang="ar-SA" dirty="0">
                <a:latin typeface="Sakkal Majalla" panose="02000000000000000000" pitchFamily="2" charset="-78"/>
                <a:cs typeface="Sakkal Majalla" panose="02000000000000000000" pitchFamily="2" charset="-78"/>
              </a:rPr>
              <a:t>2 ـ	الحاجة لصناعة ريش جديد مما يتطلب زيادة الحاجة للبروتين والطاقة لإتمام عملية التصنيع .</a:t>
            </a:r>
          </a:p>
          <a:p>
            <a:pPr marL="0" indent="0" algn="just">
              <a:lnSpc>
                <a:spcPct val="100000"/>
              </a:lnSpc>
              <a:buNone/>
              <a:defRPr/>
            </a:pPr>
            <a:r>
              <a:rPr lang="ar-SA" b="1" dirty="0">
                <a:latin typeface="Sakkal Majalla" panose="02000000000000000000" pitchFamily="2" charset="-78"/>
                <a:cs typeface="Sakkal Majalla" panose="02000000000000000000" pitchFamily="2" charset="-78"/>
              </a:rPr>
              <a:t>ملاحظة هامة:</a:t>
            </a:r>
          </a:p>
          <a:p>
            <a:pPr marL="0" indent="0" algn="just" rtl="1" eaLnBrk="1" hangingPunct="1">
              <a:lnSpc>
                <a:spcPct val="100000"/>
              </a:lnSpc>
              <a:buNone/>
              <a:defRPr/>
            </a:pPr>
            <a:r>
              <a:rPr lang="ar-SA" dirty="0">
                <a:latin typeface="Sakkal Majalla" panose="02000000000000000000" pitchFamily="2" charset="-78"/>
                <a:cs typeface="Sakkal Majalla" panose="02000000000000000000" pitchFamily="2" charset="-78"/>
              </a:rPr>
              <a:t>	إن الارتفاع في الأيض القاعدي الذي يكون بين 9ـ111 ٪ أثناء عملية الملت أعلى من مستوى الأيض الأساسي قبل الملت في كثير من أنواع الطيور وهذا يؤكد أن عملية الملت هي عملية مستهلكة للطاقة ولكن كما ذكرنا سابقاً فإن نشاط الطيور أثناء عملية الملت يقل مما يقلل من الطاقة المستهلكة وهذا ربما يساوي الطاقة اللازمة لعملية الملت  كيف؟؟. </a:t>
            </a:r>
          </a:p>
          <a:p>
            <a:pPr marL="0" indent="0" algn="just" rtl="1" eaLnBrk="1" hangingPunct="1">
              <a:lnSpc>
                <a:spcPct val="100000"/>
              </a:lnSpc>
              <a:buNone/>
              <a:defRPr/>
            </a:pPr>
            <a:r>
              <a:rPr lang="ar-SA" dirty="0">
                <a:latin typeface="Sakkal Majalla" panose="02000000000000000000" pitchFamily="2" charset="-78"/>
                <a:cs typeface="Sakkal Majalla" panose="02000000000000000000" pitchFamily="2" charset="-78"/>
              </a:rPr>
              <a:t>نظراً لأن هذه العملية مستهلكة للطاقة فإن هذا يفسر عملية الفصل في التوقيت بين الملت والهجرة والتناسل . </a:t>
            </a:r>
            <a:endParaRPr lang="en-US" dirty="0">
              <a:latin typeface="Sakkal Majalla" panose="02000000000000000000" pitchFamily="2" charset="-78"/>
              <a:cs typeface="Sakkal Majalla" panose="02000000000000000000" pitchFamily="2" charset="-78"/>
            </a:endParaRPr>
          </a:p>
          <a:p>
            <a:pPr marL="0" indent="0" algn="just" rtl="1" eaLnBrk="1" hangingPunct="1">
              <a:lnSpc>
                <a:spcPct val="100000"/>
              </a:lnSpc>
              <a:buNone/>
              <a:defRPr/>
            </a:pP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7BC4A9D9-71D9-4D45-AD1A-1650DB91ACAD}"/>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33</a:t>
            </a:fld>
            <a:endParaRPr lang="en-US">
              <a:solidFill>
                <a:srgbClr val="FFFFFF"/>
              </a:solidFill>
            </a:endParaRPr>
          </a:p>
        </p:txBody>
      </p:sp>
    </p:spTree>
    <p:extLst>
      <p:ext uri="{BB962C8B-B14F-4D97-AF65-F5344CB8AC3E}">
        <p14:creationId xmlns:p14="http://schemas.microsoft.com/office/powerpoint/2010/main" val="325486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643446" y="372940"/>
            <a:ext cx="3968262" cy="1325563"/>
          </a:xfrm>
        </p:spPr>
        <p:txBody>
          <a:bodyPr>
            <a:normAutofit/>
          </a:bodyPr>
          <a:lstStyle/>
          <a:p>
            <a:pPr eaLnBrk="1" hangingPunct="1">
              <a:defRPr/>
            </a:pPr>
            <a:r>
              <a:rPr lang="ar-SA" sz="3600" dirty="0">
                <a:cs typeface="PT Bold Heading" panose="02010400000000000000" pitchFamily="2" charset="-78"/>
              </a:rPr>
              <a:t>المحاضرة الثالثة</a:t>
            </a:r>
            <a:endParaRPr lang="en-US" sz="3600" dirty="0">
              <a:cs typeface="PT Bold Heading" panose="02010400000000000000" pitchFamily="2" charset="-78"/>
            </a:endParaRPr>
          </a:p>
        </p:txBody>
      </p:sp>
      <p:sp>
        <p:nvSpPr>
          <p:cNvPr id="70659" name="Rectangle 3"/>
          <p:cNvSpPr>
            <a:spLocks noGrp="1" noChangeArrowheads="1"/>
          </p:cNvSpPr>
          <p:nvPr>
            <p:ph idx="1"/>
          </p:nvPr>
        </p:nvSpPr>
        <p:spPr>
          <a:xfrm>
            <a:off x="8229600" y="2105026"/>
            <a:ext cx="3124200" cy="2770738"/>
          </a:xfrm>
        </p:spPr>
        <p:txBody>
          <a:bodyPr/>
          <a:lstStyle/>
          <a:p>
            <a:pPr algn="r" rtl="1" eaLnBrk="1" hangingPunct="1">
              <a:defRPr/>
            </a:pPr>
            <a:r>
              <a:rPr lang="ar-SA" dirty="0">
                <a:latin typeface="Sakkal Majalla" panose="02000000000000000000" pitchFamily="2" charset="-78"/>
                <a:cs typeface="Sakkal Majalla" panose="02000000000000000000" pitchFamily="2" charset="-78"/>
              </a:rPr>
              <a:t>انواع الطيران</a:t>
            </a:r>
          </a:p>
          <a:p>
            <a:pPr algn="r" rtl="1" eaLnBrk="1" hangingPunct="1">
              <a:defRPr/>
            </a:pPr>
            <a:r>
              <a:rPr lang="ar-SA" dirty="0">
                <a:latin typeface="Sakkal Majalla" panose="02000000000000000000" pitchFamily="2" charset="-78"/>
                <a:cs typeface="Sakkal Majalla" panose="02000000000000000000" pitchFamily="2" charset="-78"/>
              </a:rPr>
              <a:t>هجرة الطيور</a:t>
            </a:r>
            <a:endParaRPr lang="en-US" dirty="0">
              <a:latin typeface="Sakkal Majalla" panose="02000000000000000000" pitchFamily="2" charset="-78"/>
              <a:cs typeface="Sakkal Majalla" panose="02000000000000000000" pitchFamily="2" charset="-78"/>
            </a:endParaRPr>
          </a:p>
        </p:txBody>
      </p:sp>
      <p:sp>
        <p:nvSpPr>
          <p:cNvPr id="3" name="عنصر نائب لرقم الشريحة 2">
            <a:extLst>
              <a:ext uri="{FF2B5EF4-FFF2-40B4-BE49-F238E27FC236}">
                <a16:creationId xmlns:a16="http://schemas.microsoft.com/office/drawing/2014/main" id="{F938E2F4-B0F6-4AD8-9ACB-E4231C3046B4}"/>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34</a:t>
            </a:fld>
            <a:endParaRPr lang="en-US">
              <a:solidFill>
                <a:srgbClr val="FFFFFF"/>
              </a:solidFill>
            </a:endParaRPr>
          </a:p>
        </p:txBody>
      </p:sp>
      <p:pic>
        <p:nvPicPr>
          <p:cNvPr id="2" name="صورة 1">
            <a:extLst>
              <a:ext uri="{FF2B5EF4-FFF2-40B4-BE49-F238E27FC236}">
                <a16:creationId xmlns:a16="http://schemas.microsoft.com/office/drawing/2014/main" id="{6B77F380-8318-BCF3-2616-C4B453775B75}"/>
              </a:ext>
            </a:extLst>
          </p:cNvPr>
          <p:cNvPicPr>
            <a:picLocks noChangeAspect="1"/>
          </p:cNvPicPr>
          <p:nvPr/>
        </p:nvPicPr>
        <p:blipFill>
          <a:blip r:embed="rId3"/>
          <a:stretch>
            <a:fillRect/>
          </a:stretch>
        </p:blipFill>
        <p:spPr>
          <a:xfrm>
            <a:off x="838200" y="1230630"/>
            <a:ext cx="6316980" cy="4396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76184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5"/>
          <p:cNvSpPr>
            <a:spLocks noGrp="1" noChangeArrowheads="1"/>
          </p:cNvSpPr>
          <p:nvPr>
            <p:ph type="ctrTitle"/>
          </p:nvPr>
        </p:nvSpPr>
        <p:spPr>
          <a:xfrm>
            <a:off x="5472113" y="-343876"/>
            <a:ext cx="7772400" cy="1736725"/>
          </a:xfrm>
        </p:spPr>
        <p:txBody>
          <a:bodyPr/>
          <a:lstStyle/>
          <a:p>
            <a:pPr eaLnBrk="1" hangingPunct="1">
              <a:defRPr/>
            </a:pPr>
            <a:r>
              <a:rPr lang="ar-SA" sz="4000" dirty="0">
                <a:cs typeface="PT Bold Heading" panose="02010400000000000000" pitchFamily="2" charset="-78"/>
              </a:rPr>
              <a:t>انواع الطيران</a:t>
            </a:r>
            <a:br>
              <a:rPr lang="ar-SA" sz="4000" dirty="0">
                <a:cs typeface="PT Bold Heading" panose="02010400000000000000" pitchFamily="2" charset="-78"/>
              </a:rPr>
            </a:br>
            <a:endParaRPr lang="en-US" sz="4000" dirty="0">
              <a:cs typeface="PT Bold Heading" panose="02010400000000000000" pitchFamily="2" charset="-78"/>
            </a:endParaRPr>
          </a:p>
        </p:txBody>
      </p:sp>
      <p:sp>
        <p:nvSpPr>
          <p:cNvPr id="78851" name="Rectangle 3"/>
          <p:cNvSpPr>
            <a:spLocks noGrp="1" noChangeArrowheads="1"/>
          </p:cNvSpPr>
          <p:nvPr>
            <p:ph type="subTitle" idx="1"/>
          </p:nvPr>
        </p:nvSpPr>
        <p:spPr>
          <a:xfrm>
            <a:off x="5665862" y="1027906"/>
            <a:ext cx="6098369" cy="1752600"/>
          </a:xfrm>
        </p:spPr>
        <p:txBody>
          <a:bodyPr>
            <a:noAutofit/>
          </a:bodyPr>
          <a:lstStyle/>
          <a:p>
            <a:pPr algn="just" rtl="1" eaLnBrk="1" hangingPunct="1">
              <a:lnSpc>
                <a:spcPct val="100000"/>
              </a:lnSpc>
              <a:defRPr/>
            </a:pPr>
            <a:r>
              <a:rPr lang="ar-SA" sz="2800" b="1" dirty="0">
                <a:latin typeface="Sakkal Majalla" panose="02000000000000000000" pitchFamily="2" charset="-78"/>
                <a:cs typeface="Sakkal Majalla" panose="02000000000000000000" pitchFamily="2" charset="-78"/>
              </a:rPr>
              <a:t>1- الطيران الشراعي </a:t>
            </a:r>
            <a:r>
              <a:rPr lang="en-US" sz="2800" b="1" dirty="0">
                <a:latin typeface="Sakkal Majalla" panose="02000000000000000000" pitchFamily="2" charset="-78"/>
                <a:cs typeface="Sakkal Majalla" panose="02000000000000000000" pitchFamily="2" charset="-78"/>
              </a:rPr>
              <a:t>Gliding flight </a:t>
            </a:r>
            <a:endParaRPr lang="ar-SA" sz="2800" b="1" dirty="0">
              <a:latin typeface="Sakkal Majalla" panose="02000000000000000000" pitchFamily="2" charset="-78"/>
              <a:cs typeface="Sakkal Majalla" panose="02000000000000000000" pitchFamily="2" charset="-78"/>
            </a:endParaRPr>
          </a:p>
          <a:p>
            <a:pPr algn="just" rtl="1" eaLnBrk="1" hangingPunct="1">
              <a:lnSpc>
                <a:spcPct val="100000"/>
              </a:lnSpc>
              <a:buFont typeface="Wingdings" pitchFamily="2" charset="2"/>
              <a:buChar char="Ø"/>
              <a:defRPr/>
            </a:pPr>
            <a:r>
              <a:rPr lang="ar-SA" sz="2800" dirty="0">
                <a:latin typeface="Sakkal Majalla" panose="02000000000000000000" pitchFamily="2" charset="-78"/>
                <a:cs typeface="Sakkal Majalla" panose="02000000000000000000" pitchFamily="2" charset="-78"/>
              </a:rPr>
              <a:t> أبسط أنواع الطيران</a:t>
            </a:r>
          </a:p>
          <a:p>
            <a:pPr algn="just" rtl="1" eaLnBrk="1" hangingPunct="1">
              <a:lnSpc>
                <a:spcPct val="100000"/>
              </a:lnSpc>
              <a:buFont typeface="Wingdings" pitchFamily="2" charset="2"/>
              <a:buChar char="Ø"/>
              <a:defRPr/>
            </a:pPr>
            <a:r>
              <a:rPr lang="ar-SA" sz="2800" dirty="0">
                <a:latin typeface="Sakkal Majalla" panose="02000000000000000000" pitchFamily="2" charset="-78"/>
                <a:cs typeface="Sakkal Majalla" panose="02000000000000000000" pitchFamily="2" charset="-78"/>
              </a:rPr>
              <a:t> لا يحتاج إلى طاقة كبيرة</a:t>
            </a:r>
          </a:p>
          <a:p>
            <a:pPr algn="just" rtl="1" eaLnBrk="1" hangingPunct="1">
              <a:lnSpc>
                <a:spcPct val="100000"/>
              </a:lnSpc>
              <a:buFont typeface="Wingdings" pitchFamily="2" charset="2"/>
              <a:buChar char="Ø"/>
              <a:defRPr/>
            </a:pPr>
            <a:r>
              <a:rPr lang="ar-SA" sz="2800" dirty="0">
                <a:latin typeface="Sakkal Majalla" panose="02000000000000000000" pitchFamily="2" charset="-78"/>
                <a:cs typeface="Sakkal Majalla" panose="02000000000000000000" pitchFamily="2" charset="-78"/>
              </a:rPr>
              <a:t> أثناء الطيران من الأعلى إلى الأسفل</a:t>
            </a:r>
          </a:p>
          <a:p>
            <a:pPr algn="just" rtl="1" eaLnBrk="1" hangingPunct="1">
              <a:lnSpc>
                <a:spcPct val="100000"/>
              </a:lnSpc>
              <a:buFont typeface="Wingdings" pitchFamily="2" charset="2"/>
              <a:buChar char="Ø"/>
              <a:defRPr/>
            </a:pPr>
            <a:r>
              <a:rPr lang="ar-SA" sz="2800" dirty="0">
                <a:latin typeface="Sakkal Majalla" panose="02000000000000000000" pitchFamily="2" charset="-78"/>
                <a:cs typeface="Sakkal Majalla" panose="02000000000000000000" pitchFamily="2" charset="-78"/>
              </a:rPr>
              <a:t> مثال الحمام</a:t>
            </a:r>
          </a:p>
          <a:p>
            <a:pPr algn="just">
              <a:lnSpc>
                <a:spcPct val="100000"/>
              </a:lnSpc>
              <a:defRPr/>
            </a:pPr>
            <a:r>
              <a:rPr lang="en-US" sz="2800" dirty="0">
                <a:latin typeface="Sakkal Majalla" panose="02000000000000000000" pitchFamily="2" charset="-78"/>
                <a:cs typeface="Sakkal Majalla" panose="02000000000000000000" pitchFamily="2" charset="-78"/>
                <a:hlinkClick r:id="rId3"/>
              </a:rPr>
              <a:t>https://www.youtube.com/watch?v=PIYaUkqBe9s</a:t>
            </a:r>
            <a:endParaRPr lang="ar-SA" sz="2800" dirty="0">
              <a:latin typeface="Sakkal Majalla" panose="02000000000000000000" pitchFamily="2" charset="-78"/>
              <a:cs typeface="Sakkal Majalla" panose="02000000000000000000" pitchFamily="2" charset="-78"/>
            </a:endParaRPr>
          </a:p>
          <a:p>
            <a:pPr algn="just" rtl="1" eaLnBrk="1" hangingPunct="1">
              <a:lnSpc>
                <a:spcPct val="100000"/>
              </a:lnSpc>
              <a:defRPr/>
            </a:pPr>
            <a:r>
              <a:rPr lang="ar-SA" sz="2800" b="1" dirty="0">
                <a:latin typeface="Sakkal Majalla" panose="02000000000000000000" pitchFamily="2" charset="-78"/>
                <a:cs typeface="Sakkal Majalla" panose="02000000000000000000" pitchFamily="2" charset="-78"/>
              </a:rPr>
              <a:t>2- طيران الحوم </a:t>
            </a:r>
            <a:r>
              <a:rPr lang="en-US" sz="2800" b="1" dirty="0">
                <a:latin typeface="Sakkal Majalla" panose="02000000000000000000" pitchFamily="2" charset="-78"/>
                <a:cs typeface="Sakkal Majalla" panose="02000000000000000000" pitchFamily="2" charset="-78"/>
              </a:rPr>
              <a:t>Soaring flight </a:t>
            </a:r>
          </a:p>
          <a:p>
            <a:pPr algn="just" rtl="1" eaLnBrk="1" hangingPunct="1">
              <a:lnSpc>
                <a:spcPct val="100000"/>
              </a:lnSpc>
              <a:buFont typeface="Wingdings" pitchFamily="2" charset="2"/>
              <a:buChar char="Ø"/>
              <a:defRPr/>
            </a:pPr>
            <a:r>
              <a:rPr lang="en-US" sz="2800" dirty="0">
                <a:latin typeface="Sakkal Majalla" panose="02000000000000000000" pitchFamily="2" charset="-78"/>
                <a:cs typeface="Sakkal Majalla" panose="02000000000000000000" pitchFamily="2" charset="-78"/>
              </a:rPr>
              <a:t> </a:t>
            </a:r>
            <a:r>
              <a:rPr lang="ar-SA" sz="2800" dirty="0">
                <a:latin typeface="Sakkal Majalla" panose="02000000000000000000" pitchFamily="2" charset="-78"/>
                <a:cs typeface="Sakkal Majalla" panose="02000000000000000000" pitchFamily="2" charset="-78"/>
              </a:rPr>
              <a:t>تستخدم الهواء (تيارات الهواء الصاعدة) لإتمام الطيران </a:t>
            </a:r>
          </a:p>
          <a:p>
            <a:pPr algn="just" rtl="1" eaLnBrk="1" hangingPunct="1">
              <a:lnSpc>
                <a:spcPct val="100000"/>
              </a:lnSpc>
              <a:buFont typeface="Wingdings" pitchFamily="2" charset="2"/>
              <a:buChar char="Ø"/>
              <a:defRPr/>
            </a:pPr>
            <a:r>
              <a:rPr lang="ar-SA" sz="2800" dirty="0">
                <a:latin typeface="Sakkal Majalla" panose="02000000000000000000" pitchFamily="2" charset="-78"/>
                <a:cs typeface="Sakkal Majalla" panose="02000000000000000000" pitchFamily="2" charset="-78"/>
              </a:rPr>
              <a:t> مثال الكواسر والطيور البحرية</a:t>
            </a:r>
          </a:p>
          <a:p>
            <a:pPr algn="just">
              <a:lnSpc>
                <a:spcPct val="100000"/>
              </a:lnSpc>
              <a:defRPr/>
            </a:pPr>
            <a:r>
              <a:rPr lang="en-US" sz="2800" dirty="0">
                <a:latin typeface="Sakkal Majalla" panose="02000000000000000000" pitchFamily="2" charset="-78"/>
                <a:cs typeface="Sakkal Majalla" panose="02000000000000000000" pitchFamily="2" charset="-78"/>
                <a:hlinkClick r:id="rId4"/>
              </a:rPr>
              <a:t>https://www.youtube.com/watch?v=8LXmXBBPMQs</a:t>
            </a:r>
            <a:endParaRPr lang="en-US" sz="2800" dirty="0">
              <a:latin typeface="Sakkal Majalla" panose="02000000000000000000" pitchFamily="2" charset="-78"/>
              <a:cs typeface="Sakkal Majalla" panose="02000000000000000000" pitchFamily="2" charset="-78"/>
            </a:endParaRPr>
          </a:p>
          <a:p>
            <a:pPr algn="just">
              <a:lnSpc>
                <a:spcPct val="100000"/>
              </a:lnSpc>
              <a:defRPr/>
            </a:pPr>
            <a:endParaRPr lang="ar-SA" sz="2800" dirty="0">
              <a:latin typeface="Sakkal Majalla" panose="02000000000000000000" pitchFamily="2" charset="-78"/>
              <a:cs typeface="Sakkal Majalla" panose="02000000000000000000" pitchFamily="2" charset="-78"/>
            </a:endParaRPr>
          </a:p>
          <a:p>
            <a:pPr algn="just" rtl="1" eaLnBrk="1" hangingPunct="1">
              <a:lnSpc>
                <a:spcPct val="100000"/>
              </a:lnSpc>
              <a:buFont typeface="Wingdings" pitchFamily="2" charset="2"/>
              <a:buChar char="Ø"/>
              <a:defRPr/>
            </a:pPr>
            <a:endParaRPr lang="en-US" sz="2800" dirty="0">
              <a:latin typeface="Sakkal Majalla" panose="02000000000000000000" pitchFamily="2" charset="-78"/>
              <a:cs typeface="Sakkal Majalla" panose="02000000000000000000" pitchFamily="2" charset="-78"/>
            </a:endParaRPr>
          </a:p>
          <a:p>
            <a:pPr algn="just" rtl="1" eaLnBrk="1" hangingPunct="1">
              <a:lnSpc>
                <a:spcPct val="100000"/>
              </a:lnSpc>
              <a:defRPr/>
            </a:pPr>
            <a:endParaRPr lang="en-US" sz="2800" dirty="0">
              <a:latin typeface="Sakkal Majalla" panose="02000000000000000000" pitchFamily="2" charset="-78"/>
              <a:cs typeface="Sakkal Majalla" panose="02000000000000000000" pitchFamily="2" charset="-78"/>
            </a:endParaRPr>
          </a:p>
        </p:txBody>
      </p:sp>
      <p:pic>
        <p:nvPicPr>
          <p:cNvPr id="2" name="صورة 1">
            <a:extLst>
              <a:ext uri="{FF2B5EF4-FFF2-40B4-BE49-F238E27FC236}">
                <a16:creationId xmlns:a16="http://schemas.microsoft.com/office/drawing/2014/main" id="{0EAFAF8E-C471-9718-C0E0-28AD738E07C5}"/>
              </a:ext>
            </a:extLst>
          </p:cNvPr>
          <p:cNvPicPr>
            <a:picLocks noChangeAspect="1"/>
          </p:cNvPicPr>
          <p:nvPr/>
        </p:nvPicPr>
        <p:blipFill>
          <a:blip r:embed="rId5"/>
          <a:stretch>
            <a:fillRect/>
          </a:stretch>
        </p:blipFill>
        <p:spPr>
          <a:xfrm>
            <a:off x="671513" y="1027906"/>
            <a:ext cx="4800600" cy="4953000"/>
          </a:xfrm>
          <a:prstGeom prst="rect">
            <a:avLst/>
          </a:prstGeom>
        </p:spPr>
      </p:pic>
    </p:spTree>
    <p:extLst>
      <p:ext uri="{BB962C8B-B14F-4D97-AF65-F5344CB8AC3E}">
        <p14:creationId xmlns:p14="http://schemas.microsoft.com/office/powerpoint/2010/main" val="2917721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idx="1"/>
          </p:nvPr>
        </p:nvSpPr>
        <p:spPr>
          <a:xfrm>
            <a:off x="5791200" y="1135184"/>
            <a:ext cx="5995867" cy="4351338"/>
          </a:xfrm>
        </p:spPr>
        <p:txBody>
          <a:bodyPr>
            <a:noAutofit/>
          </a:bodyPr>
          <a:lstStyle/>
          <a:p>
            <a:pPr marL="0" indent="0" rtl="1" eaLnBrk="1" hangingPunct="1">
              <a:lnSpc>
                <a:spcPct val="100000"/>
              </a:lnSpc>
              <a:buNone/>
              <a:defRPr/>
            </a:pPr>
            <a:r>
              <a:rPr lang="ar-SA" b="1" dirty="0">
                <a:latin typeface="Sakkal Majalla" panose="02000000000000000000" pitchFamily="2" charset="-78"/>
                <a:cs typeface="Sakkal Majalla" panose="02000000000000000000" pitchFamily="2" charset="-78"/>
              </a:rPr>
              <a:t>3- طيران التصفيق  </a:t>
            </a:r>
            <a:r>
              <a:rPr lang="en-US" b="1" dirty="0">
                <a:latin typeface="Sakkal Majalla" panose="02000000000000000000" pitchFamily="2" charset="-78"/>
                <a:cs typeface="Sakkal Majalla" panose="02000000000000000000" pitchFamily="2" charset="-78"/>
              </a:rPr>
              <a:t>Flapping flight</a:t>
            </a:r>
          </a:p>
          <a:p>
            <a:pPr rtl="1" eaLnBrk="1" hangingPunct="1">
              <a:lnSpc>
                <a:spcPct val="100000"/>
              </a:lnSpc>
              <a:defRPr/>
            </a:pPr>
            <a:r>
              <a:rPr lang="ar-SA" dirty="0">
                <a:latin typeface="Sakkal Majalla" panose="02000000000000000000" pitchFamily="2" charset="-78"/>
                <a:cs typeface="Sakkal Majalla" panose="02000000000000000000" pitchFamily="2" charset="-78"/>
              </a:rPr>
              <a:t> يستخدم للصعود إلى الأعلى أو اسفل</a:t>
            </a:r>
          </a:p>
          <a:p>
            <a:pPr rtl="1" eaLnBrk="1" hangingPunct="1">
              <a:lnSpc>
                <a:spcPct val="100000"/>
              </a:lnSpc>
              <a:defRPr/>
            </a:pPr>
            <a:r>
              <a:rPr lang="ar-SA" dirty="0">
                <a:latin typeface="Sakkal Majalla" panose="02000000000000000000" pitchFamily="2" charset="-78"/>
                <a:cs typeface="Sakkal Majalla" panose="02000000000000000000" pitchFamily="2" charset="-78"/>
              </a:rPr>
              <a:t>  مكلف للطاقة</a:t>
            </a:r>
          </a:p>
          <a:p>
            <a:pPr marL="0" indent="0" rtl="1" eaLnBrk="1" hangingPunct="1">
              <a:lnSpc>
                <a:spcPct val="100000"/>
              </a:lnSpc>
              <a:buNone/>
              <a:defRPr/>
            </a:pPr>
            <a:r>
              <a:rPr lang="ar-SA" b="1" dirty="0">
                <a:latin typeface="Sakkal Majalla" panose="02000000000000000000" pitchFamily="2" charset="-78"/>
                <a:cs typeface="Sakkal Majalla" panose="02000000000000000000" pitchFamily="2" charset="-78"/>
              </a:rPr>
              <a:t>4- طيران </a:t>
            </a:r>
            <a:r>
              <a:rPr lang="ar-SA" b="1" dirty="0" err="1">
                <a:latin typeface="Sakkal Majalla" panose="02000000000000000000" pitchFamily="2" charset="-78"/>
                <a:cs typeface="Sakkal Majalla" panose="02000000000000000000" pitchFamily="2" charset="-78"/>
              </a:rPr>
              <a:t>الترفيف</a:t>
            </a:r>
            <a:r>
              <a:rPr lang="ar-SA" b="1" dirty="0">
                <a:latin typeface="Sakkal Majalla" panose="02000000000000000000" pitchFamily="2" charset="-78"/>
                <a:cs typeface="Sakkal Majalla" panose="02000000000000000000" pitchFamily="2" charset="-78"/>
              </a:rPr>
              <a:t> </a:t>
            </a:r>
            <a:r>
              <a:rPr lang="en-US" b="1" dirty="0">
                <a:latin typeface="Sakkal Majalla" panose="02000000000000000000" pitchFamily="2" charset="-78"/>
                <a:cs typeface="Sakkal Majalla" panose="02000000000000000000" pitchFamily="2" charset="-78"/>
              </a:rPr>
              <a:t>Hovering flight </a:t>
            </a:r>
          </a:p>
          <a:p>
            <a:pPr rtl="1" eaLnBrk="1" hangingPunct="1">
              <a:lnSpc>
                <a:spcPct val="100000"/>
              </a:lnSpc>
              <a:defRPr/>
            </a:pPr>
            <a:r>
              <a:rPr lang="ar-SA" dirty="0">
                <a:latin typeface="Sakkal Majalla" panose="02000000000000000000" pitchFamily="2" charset="-78"/>
                <a:cs typeface="Sakkal Majalla" panose="02000000000000000000" pitchFamily="2" charset="-78"/>
              </a:rPr>
              <a:t>شبيه بطيران الحشرات</a:t>
            </a:r>
          </a:p>
          <a:p>
            <a:pPr rtl="1" eaLnBrk="1" hangingPunct="1">
              <a:lnSpc>
                <a:spcPct val="100000"/>
              </a:lnSpc>
              <a:defRPr/>
            </a:pPr>
            <a:r>
              <a:rPr lang="ar-SA" dirty="0">
                <a:latin typeface="Sakkal Majalla" panose="02000000000000000000" pitchFamily="2" charset="-78"/>
                <a:cs typeface="Sakkal Majalla" panose="02000000000000000000" pitchFamily="2" charset="-78"/>
              </a:rPr>
              <a:t>يرفرف الطائر بجناحه وهو في مكانه</a:t>
            </a:r>
          </a:p>
          <a:p>
            <a:pPr rtl="1" eaLnBrk="1" hangingPunct="1">
              <a:lnSpc>
                <a:spcPct val="100000"/>
              </a:lnSpc>
              <a:defRPr/>
            </a:pPr>
            <a:r>
              <a:rPr lang="ar-SA" dirty="0">
                <a:latin typeface="Sakkal Majalla" panose="02000000000000000000" pitchFamily="2" charset="-78"/>
                <a:cs typeface="Sakkal Majalla" panose="02000000000000000000" pitchFamily="2" charset="-78"/>
              </a:rPr>
              <a:t>مثال الطنان و صقر الدجاج</a:t>
            </a:r>
          </a:p>
          <a:p>
            <a:pPr marL="0" indent="0">
              <a:lnSpc>
                <a:spcPct val="100000"/>
              </a:lnSpc>
              <a:buNone/>
              <a:defRPr/>
            </a:pPr>
            <a:r>
              <a:rPr lang="en-US" dirty="0">
                <a:latin typeface="Sakkal Majalla" panose="02000000000000000000" pitchFamily="2" charset="-78"/>
                <a:cs typeface="Sakkal Majalla" panose="02000000000000000000" pitchFamily="2" charset="-78"/>
                <a:hlinkClick r:id="rId3"/>
              </a:rPr>
              <a:t>https://www.youtube.com/watch?v=BvcgFLbW_Mo</a:t>
            </a:r>
            <a:endParaRPr lang="en-US" dirty="0">
              <a:latin typeface="Sakkal Majalla" panose="02000000000000000000" pitchFamily="2" charset="-78"/>
              <a:cs typeface="Sakkal Majalla" panose="02000000000000000000" pitchFamily="2" charset="-78"/>
            </a:endParaRPr>
          </a:p>
          <a:p>
            <a:pPr>
              <a:lnSpc>
                <a:spcPct val="100000"/>
              </a:lnSpc>
              <a:defRPr/>
            </a:pPr>
            <a:endParaRPr lang="ar-SA" dirty="0">
              <a:latin typeface="Sakkal Majalla" panose="02000000000000000000" pitchFamily="2" charset="-78"/>
              <a:cs typeface="Sakkal Majalla" panose="02000000000000000000" pitchFamily="2" charset="-78"/>
            </a:endParaRPr>
          </a:p>
        </p:txBody>
      </p:sp>
      <p:sp>
        <p:nvSpPr>
          <p:cNvPr id="5" name="عنصر نائب لرقم الشريحة 4">
            <a:extLst>
              <a:ext uri="{FF2B5EF4-FFF2-40B4-BE49-F238E27FC236}">
                <a16:creationId xmlns:a16="http://schemas.microsoft.com/office/drawing/2014/main" id="{3BF411B9-452D-43D0-A109-8CB58594A685}"/>
              </a:ext>
            </a:extLst>
          </p:cNvPr>
          <p:cNvSpPr>
            <a:spLocks noGrp="1"/>
          </p:cNvSpPr>
          <p:nvPr>
            <p:ph type="sldNum" sz="quarter" idx="12"/>
          </p:nvPr>
        </p:nvSpPr>
        <p:spPr/>
        <p:txBody>
          <a:bodyPr/>
          <a:lstStyle/>
          <a:p>
            <a:pPr rtl="0" fontAlgn="base">
              <a:spcBef>
                <a:spcPct val="0"/>
              </a:spcBef>
              <a:spcAft>
                <a:spcPct val="0"/>
              </a:spcAft>
              <a:defRPr/>
            </a:pPr>
            <a:fld id="{166518D7-BC5B-40CA-9355-B7CC0A9FEC24}" type="slidenum">
              <a:rPr lang="en-US" smtClean="0">
                <a:solidFill>
                  <a:srgbClr val="FFFFFF"/>
                </a:solidFill>
              </a:rPr>
              <a:pPr rtl="0" fontAlgn="base">
                <a:spcBef>
                  <a:spcPct val="0"/>
                </a:spcBef>
                <a:spcAft>
                  <a:spcPct val="0"/>
                </a:spcAft>
                <a:defRPr/>
              </a:pPr>
              <a:t>36</a:t>
            </a:fld>
            <a:endParaRPr lang="en-US">
              <a:solidFill>
                <a:srgbClr val="FFFFFF"/>
              </a:solidFill>
            </a:endParaRPr>
          </a:p>
        </p:txBody>
      </p:sp>
      <p:pic>
        <p:nvPicPr>
          <p:cNvPr id="4" name="صورة 3">
            <a:extLst>
              <a:ext uri="{FF2B5EF4-FFF2-40B4-BE49-F238E27FC236}">
                <a16:creationId xmlns:a16="http://schemas.microsoft.com/office/drawing/2014/main" id="{1FBFBF85-CD45-91C5-6C2C-24AEF355163D}"/>
              </a:ext>
            </a:extLst>
          </p:cNvPr>
          <p:cNvPicPr>
            <a:picLocks noChangeAspect="1"/>
          </p:cNvPicPr>
          <p:nvPr/>
        </p:nvPicPr>
        <p:blipFill>
          <a:blip r:embed="rId4"/>
          <a:stretch>
            <a:fillRect/>
          </a:stretch>
        </p:blipFill>
        <p:spPr>
          <a:xfrm>
            <a:off x="1048212" y="423718"/>
            <a:ext cx="409194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صورة 5">
            <a:extLst>
              <a:ext uri="{FF2B5EF4-FFF2-40B4-BE49-F238E27FC236}">
                <a16:creationId xmlns:a16="http://schemas.microsoft.com/office/drawing/2014/main" id="{D9931090-42E3-8F3A-FD49-C609BEE604BA}"/>
              </a:ext>
            </a:extLst>
          </p:cNvPr>
          <p:cNvPicPr>
            <a:picLocks noChangeAspect="1"/>
          </p:cNvPicPr>
          <p:nvPr/>
        </p:nvPicPr>
        <p:blipFill>
          <a:blip r:embed="rId5"/>
          <a:stretch>
            <a:fillRect/>
          </a:stretch>
        </p:blipFill>
        <p:spPr>
          <a:xfrm>
            <a:off x="1055832" y="3355744"/>
            <a:ext cx="4084320" cy="2735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8486539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461</TotalTime>
  <Words>2234</Words>
  <Application>Microsoft Office PowerPoint</Application>
  <PresentationFormat>Widescreen</PresentationFormat>
  <Paragraphs>248</Paragraphs>
  <Slides>36</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AL-Mohanad</vt:lpstr>
      <vt:lpstr>Arial</vt:lpstr>
      <vt:lpstr>Calibri</vt:lpstr>
      <vt:lpstr>Calibri Light</vt:lpstr>
      <vt:lpstr>PT Bold Heading</vt:lpstr>
      <vt:lpstr>Sakkal Majalla</vt:lpstr>
      <vt:lpstr>Wingdings</vt:lpstr>
      <vt:lpstr>نسق Office</vt:lpstr>
      <vt:lpstr>علم الطيور  Ornithology  </vt:lpstr>
      <vt:lpstr>التعارف</vt:lpstr>
      <vt:lpstr>PowerPoint Presentation</vt:lpstr>
      <vt:lpstr>تعليمات عامة</vt:lpstr>
      <vt:lpstr>المراجع               References    </vt:lpstr>
      <vt:lpstr>المحاضرة الأولى </vt:lpstr>
      <vt:lpstr>المقدمــــة                Introduction</vt:lpstr>
      <vt:lpstr>PowerPoint Presentation</vt:lpstr>
      <vt:lpstr>ما المقصود بعلم الطيور Ornithology   ؟ </vt:lpstr>
      <vt:lpstr>PowerPoint Presentation</vt:lpstr>
      <vt:lpstr>PowerPoint Presentation</vt:lpstr>
      <vt:lpstr>الخصائص</vt:lpstr>
      <vt:lpstr>تابع للخصائص</vt:lpstr>
      <vt:lpstr>  طائر الأركيوبتركس  Archaeopteryx   لاحظ ( أ ) وجود الأسنان ، ( ب ) تنتهي الأصابع الثلاثة في قائمتيه الأماميتين بمخالب ، بالإضافة إلى ما ذكر فإن قلب الطيور يشبه قلب الزواحف وهناك تقارب في التفاصيل التشريحية للكليتين والجهاز التناسلي والهيكل العظمي .   لكن هناك أوجه اختلاف كثيرة فبالإضافة إلى الريش الذي تمتاز به الطيور عن سائر الحيوانات فإن لها القدرة على المحافظة على درجة حرارتها والتي تبلغ 42 م تقريباً في حين أن حرارة الزواحف متغيرة ولهذه الأخيرة فم ذو أسنان في الغالب بينما للطيور منقار لا أسنان له . </vt:lpstr>
      <vt:lpstr>الصفات الخارجية للطيور      Topography </vt:lpstr>
      <vt:lpstr>أولاً :  الرأس  Head The    </vt:lpstr>
      <vt:lpstr>PowerPoint Presentation</vt:lpstr>
      <vt:lpstr>PowerPoint Presentation</vt:lpstr>
      <vt:lpstr>PowerPoint Presentation</vt:lpstr>
      <vt:lpstr>المحاضرة الثانية</vt:lpstr>
      <vt:lpstr>PowerPoint Presentation</vt:lpstr>
      <vt:lpstr>الريش                          Feathers    </vt:lpstr>
      <vt:lpstr>أنواع الريش :</vt:lpstr>
      <vt:lpstr>PowerPoint Presentation</vt:lpstr>
      <vt:lpstr>PowerPoint Presentation</vt:lpstr>
      <vt:lpstr>منابت الريش:  1- منابت الريش الرأسية  2- منابت الريش العضدية 3- منابت الريش الجناحية   4- منابت الريش البطنية  5- منابت الريش الشوكية   6- منابت الريش الفخذية  7- منابت الريش الرجلية 8-  منابت الريش الذيلية    </vt:lpstr>
      <vt:lpstr>الحفاظ على الريش</vt:lpstr>
      <vt:lpstr>إحلال الريش Moult  </vt:lpstr>
      <vt:lpstr>PowerPoint Presentation</vt:lpstr>
      <vt:lpstr>(اولاً )  عملية الملت في ريش الطيرانFlight Feathers Moult   </vt:lpstr>
      <vt:lpstr>PowerPoint Presentation</vt:lpstr>
      <vt:lpstr>PowerPoint Presentation</vt:lpstr>
      <vt:lpstr>تكلفة عملية إحلال الريش / الطاقة اللازمة لإتمام عملية إحلال الريش : </vt:lpstr>
      <vt:lpstr>المحاضرة الثالثة</vt:lpstr>
      <vt:lpstr>انواع الطيران </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الطيور Ornithology</dc:title>
  <dc:creator>Prof. Almansour Mansour</dc:creator>
  <cp:lastModifiedBy>Abdullah Mohd Aleidan</cp:lastModifiedBy>
  <cp:revision>72</cp:revision>
  <dcterms:created xsi:type="dcterms:W3CDTF">2017-02-12T07:15:30Z</dcterms:created>
  <dcterms:modified xsi:type="dcterms:W3CDTF">2026-08-29T23:50:36Z</dcterms:modified>
</cp:coreProperties>
</file>