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71" r:id="rId2"/>
    <p:sldId id="320" r:id="rId3"/>
    <p:sldId id="321" r:id="rId4"/>
    <p:sldId id="305" r:id="rId5"/>
    <p:sldId id="322" r:id="rId6"/>
    <p:sldId id="323" r:id="rId7"/>
    <p:sldId id="324" r:id="rId8"/>
    <p:sldId id="328" r:id="rId9"/>
    <p:sldId id="330" r:id="rId10"/>
    <p:sldId id="325" r:id="rId11"/>
    <p:sldId id="327" r:id="rId12"/>
    <p:sldId id="329" r:id="rId13"/>
    <p:sldId id="332" r:id="rId14"/>
    <p:sldId id="339" r:id="rId15"/>
    <p:sldId id="340" r:id="rId16"/>
    <p:sldId id="33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8" autoAdjust="0"/>
    <p:restoredTop sz="94624" autoAdjust="0"/>
  </p:normalViewPr>
  <p:slideViewPr>
    <p:cSldViewPr>
      <p:cViewPr varScale="1">
        <p:scale>
          <a:sx n="86" d="100"/>
          <a:sy n="86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F00EA-D82F-4BDF-9E2D-3AB147204E2F}" type="datetimeFigureOut">
              <a:rPr lang="en-CA" smtClean="0"/>
              <a:pPr/>
              <a:t>25/09/2017</a:t>
            </a:fld>
            <a:endParaRPr lang="en-C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C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9AD99-BEA3-4980-AE4C-48278362F34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42551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420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5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9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227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119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0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772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5130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50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6651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1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685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google.com.sa/url?url=https://www.pinterest.com/shellidever/chem-equations-and-reactions/&amp;rct=j&amp;frm=1&amp;q=&amp;esrc=s&amp;sa=U&amp;ved=0ahUKEwjF9PaQ5a_PAhUDChoKHS4MDrgQwW4IFzAB&amp;usg=AFQjCNGbDvo9gEfIUHWV-86VRI94ed0ty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sa/url?url=http://biologyclermont.info/wwwroot/courses/lab1/sugrpop%20intro.htm&amp;rct=j&amp;frm=1&amp;q=&amp;esrc=s&amp;sa=U&amp;ved=0ahUKEwjbxJ3W56_PAhWL2hoKHfPqDkoQwW4IKTAK&amp;usg=AFQjCNFbeaCjLxgcuCyKVhHg5OhY2Xrq-A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Preparation of Solutions</a:t>
            </a:r>
            <a:endParaRPr lang="x-none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7086600" y="6477000"/>
            <a:ext cx="144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2</a:t>
            </a:r>
            <a:endParaRPr lang="ar-S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نتيجة بحث الصور عن ‪chemical preparation cartoon‬‏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158" y="4104304"/>
            <a:ext cx="2488442" cy="271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48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Serial Dilution</a:t>
            </a:r>
            <a:endParaRPr lang="ar-S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progressive dilution of a substance or infectious agent in a series of tubes or wells in a tray in predetermined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ratios.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Dilution starts first with stock solution and each diluted solution produced is used to prepare the next.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serial dilution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any dilution where the concentration decreases by the same quantity in each successive step.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calculate the concentration </a:t>
            </a:r>
          </a:p>
          <a:p>
            <a:pPr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the equation: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b="1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endParaRPr lang="en-US" sz="2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71203" y="4800600"/>
            <a:ext cx="5172797" cy="18481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76800" y="6581001"/>
            <a:ext cx="76200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 smtClean="0">
                <a:latin typeface="Symbol" pitchFamily="18" charset="2"/>
              </a:rPr>
              <a:t>600</a:t>
            </a:r>
            <a:r>
              <a:rPr lang="en-US" sz="1200" dirty="0" smtClean="0">
                <a:latin typeface="Symbol" pitchFamily="18" charset="2"/>
                <a:cs typeface="+mj-cs"/>
              </a:rPr>
              <a:t>m </a:t>
            </a:r>
            <a:r>
              <a:rPr lang="en-US" sz="1200" dirty="0" smtClean="0">
                <a:latin typeface="Symbol" pitchFamily="18" charset="2"/>
              </a:rPr>
              <a:t> </a:t>
            </a:r>
            <a:r>
              <a:rPr lang="en-US" sz="1200" dirty="0" smtClean="0">
                <a:latin typeface="Aharoni" pitchFamily="2" charset="-79"/>
                <a:cs typeface="Aharoni" pitchFamily="2" charset="-79"/>
              </a:rPr>
              <a:t>l</a:t>
            </a:r>
            <a:endParaRPr lang="ar-SA" sz="1200" dirty="0">
              <a:latin typeface="Aharoni" pitchFamily="2" charset="-79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377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Linear Dilution</a:t>
            </a:r>
            <a:endParaRPr lang="ar-S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Same stock solution is used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produce samples of different 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concentrations. </a:t>
            </a: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calculate the concentration: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marL="0" indent="0" algn="l" rtl="0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ar-SA" sz="2400" dirty="0"/>
          </a:p>
        </p:txBody>
      </p:sp>
      <p:pic>
        <p:nvPicPr>
          <p:cNvPr id="5" name="Picture 4" descr="dilu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581400"/>
            <a:ext cx="5334000" cy="299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2807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Dilution Factor</a:t>
            </a:r>
            <a:endParaRPr lang="ar-S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Dilution factor refers to the ratio of the volume of the initial (concentrated) solution to the volume of the final (dilute)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a dilute solution without calculating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concentrations use a dilution factor.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final volume by the initial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volume.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DF=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Vi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Vi = initial volume</a:t>
            </a:r>
          </a:p>
          <a:p>
            <a:pPr algn="l" rtl="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final volume (aliquot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+ diluent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volume)</a:t>
            </a:r>
          </a:p>
          <a:p>
            <a:pPr algn="l" rt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DF of 100 = ratio 1:100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095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Dilution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 Continue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l" rtl="0" eaLnBrk="1" hangingPunct="1">
              <a:lnSpc>
                <a:spcPct val="150000"/>
              </a:lnSpc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is the dilution factor if you add 0.1 ml aliquot of a specimen to 9.9 ml of diluent?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final volume is equal to the aliquot volume PLUS the diluent volume:  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0.1 mL + 9.9 mL = 10 mL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dilution factor is equal to the final volume divided by the aliquot volume:  10 mL/0.1 mL = 1:100 dilution.</a:t>
            </a:r>
          </a:p>
          <a:p>
            <a:pPr algn="l" rtl="0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1779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Dilution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 Continue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dilution factor when 0.2 ml is added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3.8 ml diluent?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Dilution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factor = final volume/aliquot volume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Final volume = 0.2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+3.8 = 4.0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Aliquot volume = 0.2 ml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4.0/0.2 = 1:20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dilution.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223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Dilution 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Factor Continue</a:t>
            </a:r>
            <a:endParaRPr lang="en-US" dirty="0" smtClean="0">
              <a:cs typeface="Times New Roman" pitchFamily="18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the previous example if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had 4 tubes what would be the final dilution of tube 4?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each dilution is 1:20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 want to know the dilution of the FORTH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tube so in this case it  would be 1:20 multiplied  FOUR times.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1:20 * 1:20 * 1:20 *1:20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1:160,000</a:t>
            </a:r>
          </a:p>
          <a:p>
            <a:pPr algn="l" rtl="0">
              <a:lnSpc>
                <a:spcPct val="150000"/>
              </a:lnSpc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461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Importance of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ilution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blood glucose of 800 mg/dl was obtained. According to the manufacturer the highest glucose result which can be obtained on this particular instrument is 500 mg/dl.</a:t>
            </a:r>
          </a:p>
          <a:p>
            <a:pPr algn="l" rtl="0" eaLnBrk="1" hangingPunct="1">
              <a:buFont typeface="Arial" pitchFamily="34" charset="0"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sample must be diluted.</a:t>
            </a:r>
          </a:p>
          <a:p>
            <a:pPr algn="l">
              <a:lnSpc>
                <a:spcPct val="9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serum was diluted 1:10 and retested.</a:t>
            </a:r>
          </a:p>
          <a:p>
            <a:pPr algn="l">
              <a:lnSpc>
                <a:spcPct val="9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result is 80 mg/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>
              <a:lnSpc>
                <a:spcPct val="90000"/>
              </a:lnSpc>
              <a:buNone/>
            </a:pPr>
            <a:r>
              <a:rPr lang="en-US" sz="2400" i="1" u="sng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IS NOT THE REPORTALBE RESULT!</a:t>
            </a:r>
          </a:p>
          <a:p>
            <a:pPr algn="l">
              <a:lnSpc>
                <a:spcPct val="9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You must multiply by the dilution factor of 10.</a:t>
            </a:r>
          </a:p>
          <a:p>
            <a:pPr algn="l" rtl="0">
              <a:lnSpc>
                <a:spcPct val="90000"/>
              </a:lnSpc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80 =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800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mg/dl.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9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Preparation of Solutions</a:t>
            </a:r>
            <a:endParaRPr lang="x-non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447800" y="2133600"/>
            <a:ext cx="609600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could be prepared either from: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1- Solid material.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2-Liquid.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5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Preparation of Solutions from Solid Material</a:t>
            </a:r>
            <a:endParaRPr lang="x-non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1752600"/>
            <a:ext cx="6096000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general it follows a 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steps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Weigh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solute.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Dissolve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solute.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up the solution to a known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Homogenise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3200" y="4267200"/>
            <a:ext cx="5263291" cy="2590800"/>
          </a:xfrm>
          <a:prstGeom prst="rect">
            <a:avLst/>
          </a:prstGeom>
        </p:spPr>
      </p:pic>
      <p:pic>
        <p:nvPicPr>
          <p:cNvPr id="5" name="Picture 2" descr="نتيجة بحث الصور عن ‪meniscus flask‬‏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94946" y="4655166"/>
            <a:ext cx="11811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65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6362" y="71437"/>
            <a:ext cx="6391275" cy="671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7841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47002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Preparation of Solutions from Liquid</a:t>
            </a:r>
            <a:endParaRPr lang="x-none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1981200"/>
            <a:ext cx="8153400" cy="45243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Solutions are often prepared by diluting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more concentrated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stock solution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known volume of the stock solution is transferred to a new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container.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Make up the solution to a known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volume.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Homogenize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520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1125" y="85725"/>
            <a:ext cx="638175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93907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Dilution</a:t>
            </a:r>
            <a:endParaRPr lang="ar-SA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52400" y="762000"/>
            <a:ext cx="9220200" cy="723900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procedure for preparing a less concentrated solution from a more concentrated one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defTabSz="800100" rtl="0">
              <a:lnSpc>
                <a:spcPct val="150000"/>
              </a:lnSpc>
              <a:tabLst>
                <a:tab pos="342900" algn="l"/>
                <a:tab pos="800100" algn="l"/>
                <a:tab pos="2114550" algn="l"/>
                <a:tab pos="25146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When a solution is diluted, solvent is added to lower its concentration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defTabSz="800100" rtl="0">
              <a:lnSpc>
                <a:spcPct val="150000"/>
              </a:lnSpc>
              <a:tabLst>
                <a:tab pos="342900" algn="l"/>
                <a:tab pos="800100" algn="l"/>
                <a:tab pos="2114550" algn="l"/>
                <a:tab pos="2514600" algn="l"/>
              </a:tabLs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amount of solute remains constant before and after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dilution: moles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BEFORE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moles AFTER.</a:t>
            </a:r>
          </a:p>
          <a:p>
            <a:pPr algn="l" rtl="0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calculate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concentration: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 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concentration of stock</a:t>
            </a:r>
            <a:endParaRPr lang="en-US" sz="2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of stock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concentration of diluted</a:t>
            </a:r>
            <a:endParaRPr lang="en-US" sz="2400" b="1" i="1" baseline="-250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150000"/>
              </a:lnSpc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Volume of diluted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pPr algn="l" defTabSz="800100" rtl="0">
              <a:lnSpc>
                <a:spcPct val="150000"/>
              </a:lnSpc>
              <a:tabLst>
                <a:tab pos="342900" algn="l"/>
                <a:tab pos="800100" algn="l"/>
                <a:tab pos="2114550" algn="l"/>
                <a:tab pos="25146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defTabSz="800100" rtl="0">
              <a:lnSpc>
                <a:spcPct val="150000"/>
              </a:lnSpc>
              <a:buNone/>
              <a:tabLst>
                <a:tab pos="342900" algn="l"/>
                <a:tab pos="800100" algn="l"/>
                <a:tab pos="2114550" algn="l"/>
                <a:tab pos="2514600" algn="l"/>
              </a:tabLs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l" rtl="0">
              <a:lnSpc>
                <a:spcPct val="150000"/>
              </a:lnSpc>
              <a:buNone/>
            </a:pP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i="1" dirty="0">
                <a:latin typeface="Times New Roman" pitchFamily="18" charset="0"/>
                <a:cs typeface="Times New Roman" pitchFamily="18" charset="0"/>
              </a:rPr>
            </a:b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9999" y="5893872"/>
            <a:ext cx="1374289" cy="87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4717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Dilution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endParaRPr lang="en-US" sz="2400" dirty="0" smtClean="0">
              <a:cs typeface="+mj-cs"/>
            </a:endParaRPr>
          </a:p>
          <a:p>
            <a:pPr marL="0" indent="0" algn="l" rtl="0">
              <a:buNone/>
            </a:pPr>
            <a:endParaRPr lang="en-US" sz="2400" dirty="0">
              <a:cs typeface="+mj-cs"/>
            </a:endParaRPr>
          </a:p>
          <a:p>
            <a:pPr marL="0" indent="0" algn="l" rtl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Always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remember that the number of moles DOES NOT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ar-SA" sz="2400" dirty="0">
              <a:cs typeface="+mj-cs"/>
            </a:endParaRPr>
          </a:p>
        </p:txBody>
      </p:sp>
      <p:pic>
        <p:nvPicPr>
          <p:cNvPr id="4" name="Picture 5" descr="4-19_the_dilution_of_a_"/>
          <p:cNvPicPr>
            <a:picLocks noGrp="1"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0737" y="1531143"/>
            <a:ext cx="4962525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5581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Dilution Continue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lnSpcReduction="10000"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</a:p>
          <a:p>
            <a:pPr algn="l" rtl="0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bottle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0.5M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standard sucrose stock solution is in the lab.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you use the stock solution to prepare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250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mL of 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0.348M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sucrose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solution?</a:t>
            </a:r>
          </a:p>
          <a:p>
            <a:pPr algn="l" rtl="0"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C1*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V1=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C2 * V2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0.5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 V1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= 0.348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 0.25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algn="l" rtl="0"/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0.348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0.25 / 0.5 = 0.174 L</a:t>
            </a:r>
          </a:p>
          <a:p>
            <a:pPr algn="l" rtl="0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174 ml of the stock solution will be diluted with water</a:t>
            </a:r>
          </a:p>
          <a:p>
            <a:pPr algn="l" rt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reach the volume of 250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ml.</a:t>
            </a:r>
            <a:endParaRPr lang="ar-SA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Font typeface="Wingdings" pitchFamily="2" charset="2"/>
              <a:buChar char="Ø"/>
            </a:pPr>
            <a:endParaRPr lang="ar-S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41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1629</TotalTime>
  <Words>674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Preparation of Solutions</vt:lpstr>
      <vt:lpstr>Preparation of Solutions</vt:lpstr>
      <vt:lpstr>Preparation of Solutions from Solid Material</vt:lpstr>
      <vt:lpstr>Slide 4</vt:lpstr>
      <vt:lpstr>Preparation of Solutions from Liquid</vt:lpstr>
      <vt:lpstr>Slide 6</vt:lpstr>
      <vt:lpstr>Dilution</vt:lpstr>
      <vt:lpstr>Dilution Continue</vt:lpstr>
      <vt:lpstr>Dilution Continue</vt:lpstr>
      <vt:lpstr>Serial Dilution</vt:lpstr>
      <vt:lpstr>Linear Dilution</vt:lpstr>
      <vt:lpstr> Dilution Factor</vt:lpstr>
      <vt:lpstr> Dilution Factor Continue</vt:lpstr>
      <vt:lpstr> Dilution Factor Continue</vt:lpstr>
      <vt:lpstr> Dilution Factor Continue</vt:lpstr>
      <vt:lpstr>Importance of Dilution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Plasmid</dc:title>
  <dc:creator>Areej Alzahrani</dc:creator>
  <cp:lastModifiedBy>aalbity</cp:lastModifiedBy>
  <cp:revision>170</cp:revision>
  <dcterms:created xsi:type="dcterms:W3CDTF">2006-08-16T00:00:00Z</dcterms:created>
  <dcterms:modified xsi:type="dcterms:W3CDTF">2017-09-25T09:52:36Z</dcterms:modified>
</cp:coreProperties>
</file>