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1"/>
  </p:sldMasterIdLst>
  <p:sldIdLst>
    <p:sldId id="256" r:id="rId2"/>
    <p:sldId id="257" r:id="rId3"/>
    <p:sldId id="258" r:id="rId4"/>
    <p:sldId id="311" r:id="rId5"/>
    <p:sldId id="312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70" r:id="rId15"/>
    <p:sldId id="269" r:id="rId16"/>
    <p:sldId id="266" r:id="rId17"/>
    <p:sldId id="271" r:id="rId18"/>
    <p:sldId id="307" r:id="rId19"/>
    <p:sldId id="272" r:id="rId20"/>
    <p:sldId id="267" r:id="rId21"/>
    <p:sldId id="273" r:id="rId22"/>
    <p:sldId id="274" r:id="rId23"/>
    <p:sldId id="279" r:id="rId24"/>
    <p:sldId id="275" r:id="rId25"/>
    <p:sldId id="276" r:id="rId26"/>
    <p:sldId id="277" r:id="rId27"/>
    <p:sldId id="281" r:id="rId28"/>
    <p:sldId id="282" r:id="rId29"/>
    <p:sldId id="285" r:id="rId30"/>
    <p:sldId id="283" r:id="rId31"/>
    <p:sldId id="287" r:id="rId32"/>
    <p:sldId id="286" r:id="rId33"/>
    <p:sldId id="284" r:id="rId34"/>
    <p:sldId id="278" r:id="rId35"/>
    <p:sldId id="288" r:id="rId36"/>
    <p:sldId id="289" r:id="rId37"/>
    <p:sldId id="290" r:id="rId38"/>
    <p:sldId id="291" r:id="rId39"/>
    <p:sldId id="297" r:id="rId40"/>
    <p:sldId id="298" r:id="rId41"/>
    <p:sldId id="299" r:id="rId42"/>
    <p:sldId id="300" r:id="rId43"/>
    <p:sldId id="301" r:id="rId44"/>
    <p:sldId id="309" r:id="rId45"/>
    <p:sldId id="313" r:id="rId46"/>
    <p:sldId id="295" r:id="rId47"/>
    <p:sldId id="296" r:id="rId48"/>
    <p:sldId id="302" r:id="rId49"/>
    <p:sldId id="303" r:id="rId50"/>
    <p:sldId id="314" r:id="rId51"/>
    <p:sldId id="305" r:id="rId52"/>
    <p:sldId id="306" r:id="rId53"/>
    <p:sldId id="308" r:id="rId54"/>
    <p:sldId id="310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5" r:id="rId63"/>
    <p:sldId id="322" r:id="rId64"/>
    <p:sldId id="323" r:id="rId65"/>
    <p:sldId id="324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400B4"/>
    <a:srgbClr val="D9272F"/>
    <a:srgbClr val="D926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05ED383-693C-F441-A829-9978576E0278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5449DF9-0DB5-5447-85D6-2EFE02C97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Bacterial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311 Basic Bacteriology</a:t>
            </a:r>
          </a:p>
          <a:p>
            <a:r>
              <a:rPr lang="en-US" dirty="0" err="1" smtClean="0"/>
              <a:t>AmanyNiazy</a:t>
            </a:r>
            <a:endParaRPr lang="x-non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Naming of Enzymes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>
                <a:solidFill>
                  <a:srgbClr val="785700"/>
                </a:solidFill>
              </a:rPr>
              <a:t>It can be grouped based on type of reaction they catalyze: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33222" indent="-514350">
              <a:buNone/>
            </a:pPr>
            <a:r>
              <a:rPr lang="en-US" dirty="0" err="1" smtClean="0"/>
              <a:t>Oxidoreductases</a:t>
            </a:r>
            <a:r>
              <a:rPr lang="en-US" dirty="0" smtClean="0"/>
              <a:t>   </a:t>
            </a:r>
            <a:r>
              <a:rPr lang="en-US" sz="2400" dirty="0" smtClean="0"/>
              <a:t>oxidation &amp; reduction.</a:t>
            </a:r>
          </a:p>
          <a:p>
            <a:pPr marL="633222" indent="-514350">
              <a:buNone/>
            </a:pPr>
            <a:endParaRPr lang="en-US" sz="2400" dirty="0" smtClean="0"/>
          </a:p>
          <a:p>
            <a:pPr marL="576072" indent="-457200">
              <a:buNone/>
            </a:pPr>
            <a:r>
              <a:rPr lang="en-US" dirty="0" err="1" smtClean="0"/>
              <a:t>Hydrolases</a:t>
            </a:r>
            <a:r>
              <a:rPr lang="en-US" dirty="0" smtClean="0"/>
              <a:t>  </a:t>
            </a:r>
            <a:r>
              <a:rPr lang="en-US" sz="2400" dirty="0" smtClean="0"/>
              <a:t>hydrolysis.</a:t>
            </a:r>
          </a:p>
          <a:p>
            <a:pPr marL="576072" indent="-45720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err="1" smtClean="0"/>
              <a:t>Ligases</a:t>
            </a:r>
            <a:r>
              <a:rPr lang="en-US" dirty="0" smtClean="0"/>
              <a:t>  </a:t>
            </a:r>
            <a:r>
              <a:rPr lang="en-US" sz="2400" dirty="0" smtClean="0"/>
              <a:t>synthesis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Clr>
                <a:schemeClr val="accent3">
                  <a:lumMod val="75000"/>
                </a:schemeClr>
              </a:buCl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Adenosine </a:t>
            </a:r>
            <a:r>
              <a:rPr lang="en-US" b="1" u="sng" dirty="0" err="1" smtClean="0">
                <a:solidFill>
                  <a:srgbClr val="FF0000"/>
                </a:solidFill>
              </a:rPr>
              <a:t>triphosphate</a:t>
            </a:r>
            <a:r>
              <a:rPr lang="en-US" b="1" u="sng" dirty="0" smtClean="0">
                <a:solidFill>
                  <a:srgbClr val="FF0000"/>
                </a:solidFill>
              </a:rPr>
              <a:t>  (ATP):</a:t>
            </a:r>
          </a:p>
          <a:p>
            <a:r>
              <a:rPr lang="en-US" dirty="0" smtClean="0"/>
              <a:t>It is an immediate donor of free energy.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composed of (sugar ribose, nitrogenous base adenine, and 3 </a:t>
            </a:r>
            <a:r>
              <a:rPr lang="en-US" dirty="0" err="1" smtClean="0"/>
              <a:t>phosophate</a:t>
            </a:r>
            <a:r>
              <a:rPr lang="en-US" dirty="0" smtClean="0"/>
              <a:t> groups)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ADP </a:t>
            </a:r>
            <a:r>
              <a:rPr lang="en-US" b="1" dirty="0" err="1" smtClean="0">
                <a:sym typeface="Wingdings"/>
              </a:rPr>
              <a:t></a:t>
            </a:r>
            <a:r>
              <a:rPr lang="en-US" b="1" dirty="0" smtClean="0">
                <a:solidFill>
                  <a:srgbClr val="D92642"/>
                </a:solidFill>
                <a:sym typeface="Wingdings"/>
              </a:rPr>
              <a:t>use</a:t>
            </a:r>
            <a:r>
              <a:rPr lang="en-US" b="1" dirty="0" smtClean="0">
                <a:solidFill>
                  <a:srgbClr val="D92642"/>
                </a:solidFill>
              </a:rPr>
              <a:t> energy and P</a:t>
            </a:r>
            <a:r>
              <a:rPr lang="en-US" b="1" baseline="-25000" dirty="0" smtClean="0">
                <a:solidFill>
                  <a:srgbClr val="D92642"/>
                </a:solidFill>
              </a:rPr>
              <a:t>i</a:t>
            </a:r>
            <a:r>
              <a:rPr lang="en-US" b="1" dirty="0" err="1" smtClean="0">
                <a:sym typeface="Wingdings"/>
              </a:rPr>
              <a:t></a:t>
            </a:r>
            <a:r>
              <a:rPr lang="en-US" b="1" dirty="0" smtClean="0">
                <a:solidFill>
                  <a:srgbClr val="3366FF"/>
                </a:solidFill>
                <a:sym typeface="Wingdings"/>
              </a:rPr>
              <a:t>ATP</a:t>
            </a:r>
          </a:p>
          <a:p>
            <a:pPr algn="ctr">
              <a:buNone/>
            </a:pPr>
            <a:endParaRPr lang="en-US" b="1" dirty="0" smtClean="0">
              <a:solidFill>
                <a:srgbClr val="3366FF"/>
              </a:solidFill>
              <a:sym typeface="Wingdings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3366FF"/>
                </a:solidFill>
                <a:sym typeface="Wingdings"/>
              </a:rPr>
              <a:t>ATP</a:t>
            </a:r>
            <a:r>
              <a:rPr lang="en-US" b="1" dirty="0" err="1" smtClean="0">
                <a:sym typeface="Wingdings"/>
              </a:rPr>
              <a:t>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release energy and Pi </a:t>
            </a:r>
            <a:r>
              <a:rPr lang="en-US" b="1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ADP 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4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Chemical Energy Source: </a:t>
            </a:r>
          </a:p>
          <a:p>
            <a:r>
              <a:rPr lang="en-US" dirty="0" smtClean="0"/>
              <a:t>Is the compound that is broken down by a cell to release energy.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Harvesting energy from a compound involves a series of coupled oxidation-reduction reactions.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compound can be: 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organic such as glucose 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Inorganic such as hydrogen </a:t>
            </a:r>
            <a:r>
              <a:rPr lang="en-US" dirty="0" err="1" smtClean="0"/>
              <a:t>sulfied</a:t>
            </a:r>
            <a:r>
              <a:rPr lang="en-US" dirty="0" smtClean="0"/>
              <a:t> and ammonia.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Oxidation-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Reducion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Reactions </a:t>
            </a:r>
            <a:b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(=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RedoxReacions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30244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redox</a:t>
            </a:r>
            <a:r>
              <a:rPr lang="en-US" dirty="0" smtClean="0"/>
              <a:t> reactions one or more electrons are transferred from one substance to another. </a:t>
            </a:r>
          </a:p>
          <a:p>
            <a:pPr algn="ctr">
              <a:buNone/>
            </a:pPr>
            <a:endParaRPr lang="en-US" dirty="0" smtClean="0"/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/>
              <a:t>The molecule that loses electrons becomes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oxidized.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The molecule that gains those electrons becomes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reduced.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b="1" dirty="0" smtClean="0">
              <a:solidFill>
                <a:srgbClr val="0000FF"/>
              </a:solidFill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053" y="4072053"/>
            <a:ext cx="6506747" cy="646331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  <a:alpha val="41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sym typeface="Wingdings"/>
              </a:rPr>
              <a:t>Often this occurs when the atom becomes bonded to an oxygen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1053" y="6077634"/>
            <a:ext cx="6506747" cy="646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sym typeface="Wingdings"/>
              </a:rPr>
              <a:t>Often this occurs when an atom becomes bonded to a hydrogen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RedoxReacions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None/>
            </a:pPr>
            <a:endParaRPr lang="en-US" dirty="0" smtClean="0">
              <a:sym typeface="Wingdings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Oxidized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donate a pair of electrons</a:t>
            </a:r>
          </a:p>
          <a:p>
            <a:pPr algn="ctr">
              <a:buNone/>
            </a:pPr>
            <a:endParaRPr lang="en-US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Reduced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accept a pair of electrons</a:t>
            </a:r>
          </a:p>
          <a:p>
            <a:pPr algn="ctr">
              <a:buNone/>
            </a:pP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RedoxReacions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dirty="0" smtClean="0"/>
              <a:t>In metabolic pathways, we are often concerned with the oxidation or reduction of carbon.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dirty="0" smtClean="0"/>
              <a:t>Reduction and oxidation always occurs together in </a:t>
            </a:r>
            <a:r>
              <a:rPr lang="en-US" dirty="0" err="1" smtClean="0"/>
              <a:t>redox</a:t>
            </a:r>
            <a:r>
              <a:rPr lang="en-US" dirty="0" smtClean="0"/>
              <a:t> reaction.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dirty="0" smtClean="0"/>
              <a:t>one substance gets reduced, and another substance gets oxidized.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dirty="0" smtClean="0"/>
          </a:p>
          <a:p>
            <a:pPr marL="923544" lvl="3" indent="-320040">
              <a:spcBef>
                <a:spcPts val="0"/>
              </a:spcBef>
              <a:buClr>
                <a:srgbClr val="FF0000"/>
              </a:buClr>
              <a:buSzPct val="80000"/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The thing that gets oxidized is called the electron donor.</a:t>
            </a:r>
          </a:p>
          <a:p>
            <a:pPr marL="923544" lvl="3" indent="-320040">
              <a:spcBef>
                <a:spcPts val="0"/>
              </a:spcBef>
              <a:buClr>
                <a:srgbClr val="FF0000"/>
              </a:buClr>
              <a:buSzPct val="80000"/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The thing that gets reduced is called the electron acceptor.</a:t>
            </a:r>
          </a:p>
          <a:p>
            <a:pPr lvl="2">
              <a:buClr>
                <a:srgbClr val="FF0000"/>
              </a:buClr>
              <a:buFont typeface="Wingdings" charset="2"/>
              <a:buChar char="ü"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Electron Carriers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43" dirty="0" smtClean="0"/>
              <a:t>Enzymes that catalyze </a:t>
            </a:r>
            <a:r>
              <a:rPr lang="en-US" sz="3243" dirty="0" err="1" smtClean="0"/>
              <a:t>redox</a:t>
            </a:r>
            <a:r>
              <a:rPr lang="en-US" sz="3243" dirty="0" smtClean="0"/>
              <a:t> reactions typically require a </a:t>
            </a:r>
            <a:r>
              <a:rPr lang="en-US" sz="3243" dirty="0" smtClean="0">
                <a:solidFill>
                  <a:srgbClr val="0000FF"/>
                </a:solidFill>
              </a:rPr>
              <a:t>cofactor </a:t>
            </a:r>
            <a:r>
              <a:rPr lang="en-US" sz="3243" dirty="0" smtClean="0"/>
              <a:t>to “shuttle” electrons from one part of the metabolic pathway to another part.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 smtClean="0"/>
          </a:p>
          <a:p>
            <a:r>
              <a:rPr lang="en-US" dirty="0" smtClean="0"/>
              <a:t>Cells use designated molecules as carriers of electrons.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are many different types of electron carriers, and they serve different functions.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E.g</a:t>
            </a:r>
            <a:r>
              <a:rPr lang="en-US" dirty="0" smtClean="0"/>
              <a:t> NAD</a:t>
            </a:r>
            <a:r>
              <a:rPr lang="en-US" baseline="30000" dirty="0" smtClean="0"/>
              <a:t>+</a:t>
            </a:r>
            <a:r>
              <a:rPr lang="en-US" dirty="0" smtClean="0"/>
              <a:t>, FAD, NADP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Cofactors for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Redox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Reactions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81" y="1775191"/>
            <a:ext cx="8492419" cy="4625609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err="1" smtClean="0"/>
              <a:t>NAD</a:t>
            </a:r>
            <a:r>
              <a:rPr lang="en-US" sz="2800" baseline="-25000" dirty="0" err="1" smtClean="0"/>
              <a:t>(oxidized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+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Pair of electrons </a:t>
            </a:r>
            <a:r>
              <a:rPr lang="en-US" sz="2800" dirty="0" err="1" smtClean="0">
                <a:sym typeface="Symbol" charset="2"/>
              </a:rPr>
              <a:t></a:t>
            </a:r>
            <a:r>
              <a:rPr lang="en-US" sz="2800" dirty="0" err="1" smtClean="0"/>
              <a:t>NADH</a:t>
            </a:r>
            <a:r>
              <a:rPr lang="en-US" sz="2800" baseline="-25000" dirty="0" err="1" smtClean="0"/>
              <a:t>(reduced</a:t>
            </a:r>
            <a:r>
              <a:rPr lang="en-US" sz="2800" baseline="-25000" dirty="0" smtClean="0"/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aseline="-250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aseline="-25000" dirty="0" smtClean="0"/>
          </a:p>
          <a:p>
            <a:pPr>
              <a:lnSpc>
                <a:spcPct val="90000"/>
              </a:lnSpc>
              <a:buFontTx/>
              <a:buAutoNum type="arabicPeriod" startAt="3"/>
            </a:pPr>
            <a:endParaRPr lang="en-US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err="1" smtClean="0"/>
              <a:t>FAD</a:t>
            </a:r>
            <a:r>
              <a:rPr lang="en-US" sz="2800" baseline="-25000" dirty="0" err="1" smtClean="0"/>
              <a:t>(oxidized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+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Pair of electrons </a:t>
            </a:r>
            <a:r>
              <a:rPr lang="en-US" sz="2800" dirty="0" err="1" smtClean="0">
                <a:sym typeface="Symbol" charset="2"/>
              </a:rPr>
              <a:t></a:t>
            </a:r>
            <a:r>
              <a:rPr lang="en-US" sz="2800" dirty="0" err="1" smtClean="0"/>
              <a:t>FADH</a:t>
            </a:r>
            <a:r>
              <a:rPr lang="en-US" sz="2800" baseline="-25000" dirty="0" err="1" smtClean="0"/>
              <a:t>(reduced</a:t>
            </a:r>
            <a:r>
              <a:rPr lang="en-US" sz="2800" baseline="-250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Cell Metabolism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104" y="1800467"/>
            <a:ext cx="69342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METABOLIC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3 key metabolic pathways that are called the central metabolic pathways.</a:t>
            </a:r>
          </a:p>
          <a:p>
            <a:endParaRPr lang="en-US" dirty="0" smtClean="0"/>
          </a:p>
          <a:p>
            <a:r>
              <a:rPr lang="en-US" dirty="0" smtClean="0"/>
              <a:t>They are used to oxidize glucose, completely to carbon dioxide.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Glucose is the preferred energy source of many cells.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include: </a:t>
            </a:r>
          </a:p>
          <a:p>
            <a:pPr lvl="2">
              <a:buClr>
                <a:srgbClr val="0000FF"/>
              </a:buClr>
              <a:buFont typeface="Wingdings" charset="2"/>
              <a:buChar char="ü"/>
            </a:pPr>
            <a:r>
              <a:rPr lang="en-US" dirty="0" err="1" smtClean="0">
                <a:solidFill>
                  <a:srgbClr val="0000FF"/>
                </a:solidFill>
              </a:rPr>
              <a:t>Glycolysis</a:t>
            </a:r>
            <a:endParaRPr lang="en-US" dirty="0" smtClean="0">
              <a:solidFill>
                <a:srgbClr val="0000FF"/>
              </a:solidFill>
            </a:endParaRPr>
          </a:p>
          <a:p>
            <a:pPr lvl="2">
              <a:buClr>
                <a:srgbClr val="0000FF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Pentose phosphate pathway.</a:t>
            </a:r>
          </a:p>
          <a:p>
            <a:pPr lvl="2">
              <a:buClr>
                <a:srgbClr val="0000FF"/>
              </a:buClr>
              <a:buFont typeface="Wingdings" charset="2"/>
              <a:buChar char="ü"/>
            </a:pPr>
            <a:r>
              <a:rPr lang="en-US" dirty="0" err="1" smtClean="0">
                <a:solidFill>
                  <a:srgbClr val="0000FF"/>
                </a:solidFill>
              </a:rPr>
              <a:t>Tricarboxylic</a:t>
            </a:r>
            <a:r>
              <a:rPr lang="en-US" dirty="0" smtClean="0">
                <a:solidFill>
                  <a:srgbClr val="0000FF"/>
                </a:solidFill>
              </a:rPr>
              <a:t> acid cycle (TCA cycle)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463"/>
            <a:ext cx="8229600" cy="12527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Metabolism - all of the chemical reactions within a living organism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1. Catabolism    ( Catabolic )</a:t>
            </a:r>
          </a:p>
          <a:p>
            <a:pPr lvl="1"/>
            <a:r>
              <a:rPr lang="en-US" dirty="0" smtClean="0"/>
              <a:t>breakdown of complex organic molecules into simpler compounds</a:t>
            </a:r>
          </a:p>
          <a:p>
            <a:pPr lvl="1"/>
            <a:r>
              <a:rPr lang="en-US" dirty="0" smtClean="0"/>
              <a:t>releases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ENERGY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2. Anabolism     ( Anabolic )</a:t>
            </a:r>
          </a:p>
          <a:p>
            <a:pPr lvl="1"/>
            <a:r>
              <a:rPr lang="en-US" dirty="0" smtClean="0"/>
              <a:t>the building of complex organic molecules from simpler ones</a:t>
            </a:r>
          </a:p>
          <a:p>
            <a:pPr lvl="1"/>
            <a:r>
              <a:rPr lang="en-US" dirty="0" smtClean="0"/>
              <a:t>requires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ENERGY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6"/>
            <a:ext cx="9144000" cy="54498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primary pathway used by many organisms to convert glucose to </a:t>
            </a:r>
            <a:r>
              <a:rPr lang="en-US" dirty="0" err="1" smtClean="0"/>
              <a:t>pyruvate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Dose not need O</a:t>
            </a:r>
            <a:r>
              <a:rPr lang="en-US" baseline="-25000" dirty="0" smtClean="0"/>
              <a:t>2, </a:t>
            </a:r>
            <a:r>
              <a:rPr lang="en-US" dirty="0" smtClean="0"/>
              <a:t>(can be used by anaerobic bacteria).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/>
          </a:p>
          <a:p>
            <a:r>
              <a:rPr lang="en-US" dirty="0" smtClean="0"/>
              <a:t>It is a 10 step pathway.</a:t>
            </a:r>
          </a:p>
          <a:p>
            <a:endParaRPr lang="en-US" dirty="0" smtClean="0"/>
          </a:p>
          <a:p>
            <a:r>
              <a:rPr lang="en-US" dirty="0" smtClean="0"/>
              <a:t>One glucose molecule gives: </a:t>
            </a:r>
          </a:p>
          <a:p>
            <a:pPr marL="1225296" lvl="2" indent="-457200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2 </a:t>
            </a:r>
            <a:r>
              <a:rPr lang="en-US" dirty="0" err="1" smtClean="0">
                <a:sym typeface="Wingdings"/>
              </a:rPr>
              <a:t>pyruvate</a:t>
            </a:r>
            <a:r>
              <a:rPr lang="en-US" dirty="0" smtClean="0">
                <a:sym typeface="Wingdings"/>
              </a:rPr>
              <a:t>  molecules</a:t>
            </a:r>
          </a:p>
          <a:p>
            <a:pPr marL="1225296" lvl="2" indent="-457200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2 ATP molecules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energy</a:t>
            </a:r>
          </a:p>
          <a:p>
            <a:pPr marL="1225296" lvl="2" indent="-457200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2 NADH molecules.</a:t>
            </a:r>
          </a:p>
          <a:p>
            <a:pPr marL="1225296" lvl="2" indent="-457200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2 H+ molecules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reducing power</a:t>
            </a:r>
          </a:p>
          <a:p>
            <a:pPr marL="1225296" lvl="2" indent="-457200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Precursor metabolites.</a:t>
            </a:r>
          </a:p>
          <a:p>
            <a:pPr marL="1225296" lvl="2" indent="-457200">
              <a:buClr>
                <a:srgbClr val="FF0000"/>
              </a:buClr>
              <a:buFont typeface="Wingdings" charset="2"/>
              <a:buChar char="ü"/>
            </a:pPr>
            <a:endParaRPr lang="en-US" dirty="0" smtClean="0">
              <a:sym typeface="Wingdings"/>
            </a:endParaRPr>
          </a:p>
          <a:p>
            <a:pPr marL="960120" lvl="1" indent="-457200" algn="ctr"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Around five intermediates of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glycolysis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as well as the end product,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pyruvate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, are precursor metabolites used by some bacteria such as </a:t>
            </a:r>
            <a:r>
              <a:rPr lang="en-US" i="1" dirty="0" err="1" smtClean="0">
                <a:solidFill>
                  <a:srgbClr val="0000FF"/>
                </a:solidFill>
                <a:sym typeface="Wingdings"/>
              </a:rPr>
              <a:t>E.coli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781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1775191"/>
            <a:ext cx="8871867" cy="4625609"/>
          </a:xfrm>
        </p:spPr>
        <p:txBody>
          <a:bodyPr/>
          <a:lstStyle/>
          <a:p>
            <a:r>
              <a:rPr lang="en-US" dirty="0" smtClean="0"/>
              <a:t>It can be summarized as: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Glucose (6C) + 2NAD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+ 2ADP + 2 P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i </a:t>
            </a:r>
          </a:p>
          <a:p>
            <a:pPr>
              <a:buNone/>
            </a:pPr>
            <a:endParaRPr lang="en-US" b="1" baseline="-25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2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pyruvate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(3C) + 2 NADH + 2 H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+ 2 ATP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908" t="2043"/>
          <a:stretch>
            <a:fillRect/>
          </a:stretch>
        </p:blipFill>
        <p:spPr>
          <a:xfrm>
            <a:off x="2773167" y="0"/>
            <a:ext cx="4023019" cy="64857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683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0" y="0"/>
            <a:ext cx="406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Preparatory phase:</a:t>
            </a:r>
          </a:p>
          <a:p>
            <a:pPr algn="just"/>
            <a:r>
              <a:rPr lang="en-US" dirty="0" smtClean="0"/>
              <a:t>Energy </a:t>
            </a:r>
            <a:r>
              <a:rPr lang="en-US" dirty="0"/>
              <a:t>in glucose cannot be readily released unless energy from ATP if added first. In this phase, 2 ATP are added to the reaction, producing a glucose molecule with two phosphate groups. The phosphate groups make glucose less stable and ready for chemical breakdown.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0" y="2713057"/>
            <a:ext cx="406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Payoff phase: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</a:rPr>
              <a:t>This oxidizes and rearranges the 3-carbon molecules to form </a:t>
            </a:r>
            <a:r>
              <a:rPr lang="en-US" dirty="0" err="1" smtClean="0">
                <a:solidFill>
                  <a:srgbClr val="0000FF"/>
                </a:solidFill>
              </a:rPr>
              <a:t>pyruvate</a:t>
            </a:r>
            <a:r>
              <a:rPr lang="en-US" dirty="0" smtClean="0">
                <a:solidFill>
                  <a:srgbClr val="0000FF"/>
                </a:solidFill>
              </a:rPr>
              <a:t>, generating  4 ATP and 2 NADH molecules are formed and as well as two molecules of </a:t>
            </a:r>
            <a:r>
              <a:rPr lang="en-US" dirty="0" err="1" smtClean="0">
                <a:solidFill>
                  <a:srgbClr val="0000FF"/>
                </a:solidFill>
              </a:rPr>
              <a:t>pyruvate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0" y="4724400"/>
            <a:ext cx="3241040" cy="2108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B400B4"/>
                </a:solidFill>
              </a:rPr>
              <a:t>Note that the steps of this phase occur twice for each molecule of glucose that entered </a:t>
            </a:r>
            <a:r>
              <a:rPr lang="en-US" dirty="0" err="1" smtClean="0">
                <a:solidFill>
                  <a:srgbClr val="B400B4"/>
                </a:solidFill>
              </a:rPr>
              <a:t>glycolysis</a:t>
            </a:r>
            <a:r>
              <a:rPr lang="en-US" dirty="0" smtClean="0">
                <a:solidFill>
                  <a:srgbClr val="B400B4"/>
                </a:solidFill>
              </a:rPr>
              <a:t> because the 6-carbon sugar was split into two 3-carbon molecules in the previous phase</a:t>
            </a:r>
          </a:p>
          <a:p>
            <a:pPr algn="ctr"/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METABOLIC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They include: </a:t>
            </a:r>
          </a:p>
          <a:p>
            <a:pPr>
              <a:buNone/>
            </a:pPr>
            <a:endParaRPr lang="en-US" sz="2800" dirty="0" smtClean="0"/>
          </a:p>
          <a:p>
            <a:pPr lvl="2">
              <a:buClr>
                <a:srgbClr val="0000FF"/>
              </a:buClr>
              <a:buFont typeface="Wingdings" charset="2"/>
              <a:buChar char="ü"/>
            </a:pPr>
            <a:r>
              <a:rPr lang="en-US" sz="3200" dirty="0" err="1" smtClean="0">
                <a:solidFill>
                  <a:srgbClr val="0000FF"/>
                </a:solidFill>
              </a:rPr>
              <a:t>Glycolysis</a:t>
            </a:r>
            <a:endParaRPr lang="en-US" sz="3200" dirty="0" smtClean="0">
              <a:solidFill>
                <a:srgbClr val="0000FF"/>
              </a:solidFill>
            </a:endParaRPr>
          </a:p>
          <a:p>
            <a:pPr lvl="2">
              <a:buClr>
                <a:srgbClr val="0000FF"/>
              </a:buClr>
              <a:buNone/>
            </a:pPr>
            <a:endParaRPr lang="en-US" sz="3200" dirty="0" smtClean="0">
              <a:solidFill>
                <a:srgbClr val="0000FF"/>
              </a:solidFill>
            </a:endParaRPr>
          </a:p>
          <a:p>
            <a:pPr lvl="2">
              <a:buClr>
                <a:srgbClr val="0000FF"/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rgbClr val="0000FF"/>
                </a:solidFill>
              </a:rPr>
              <a:t>Pentose phosphate pathway.</a:t>
            </a:r>
          </a:p>
          <a:p>
            <a:pPr lvl="2">
              <a:buClr>
                <a:srgbClr val="0000FF"/>
              </a:buClr>
              <a:buNone/>
            </a:pPr>
            <a:endParaRPr lang="en-US" sz="3200" dirty="0" smtClean="0">
              <a:solidFill>
                <a:srgbClr val="0000FF"/>
              </a:solidFill>
            </a:endParaRPr>
          </a:p>
          <a:p>
            <a:pPr lvl="2">
              <a:buClr>
                <a:srgbClr val="0000FF"/>
              </a:buClr>
              <a:buFont typeface="Wingdings" charset="2"/>
              <a:buChar char="ü"/>
            </a:pPr>
            <a:r>
              <a:rPr lang="en-US" sz="3200" dirty="0" err="1" smtClean="0">
                <a:solidFill>
                  <a:srgbClr val="0000FF"/>
                </a:solidFill>
              </a:rPr>
              <a:t>Tricarboxylic</a:t>
            </a:r>
            <a:r>
              <a:rPr lang="en-US" sz="3200" dirty="0" smtClean="0">
                <a:solidFill>
                  <a:srgbClr val="0000FF"/>
                </a:solidFill>
              </a:rPr>
              <a:t> acid cycle (TCA cycle)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4500" b="1" kern="1200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Pentose</a:t>
            </a:r>
            <a:r>
              <a:rPr lang="en-US" sz="4500" b="1" kern="120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Phosphate Pathway</a:t>
            </a:r>
            <a:r>
              <a:rPr lang="en-US" sz="4500" b="1" kern="1200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greatest importance of the pentose phosphate pathway is its contribution to biosynthesis. </a:t>
            </a:r>
          </a:p>
          <a:p>
            <a:endParaRPr lang="en-US" dirty="0" smtClean="0"/>
          </a:p>
          <a:p>
            <a:r>
              <a:rPr lang="en-US" dirty="0" smtClean="0"/>
              <a:t>One glucose molecule gives: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NADPH + H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(amount varies) </a:t>
            </a:r>
          </a:p>
          <a:p>
            <a:pPr lvl="1">
              <a:buClrTx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needed for synthesis of lipid and other cell component.</a:t>
            </a:r>
          </a:p>
          <a:p>
            <a:pPr lvl="1">
              <a:buClrTx/>
              <a:buNone/>
            </a:pPr>
            <a:endParaRPr lang="en-US" dirty="0" smtClean="0"/>
          </a:p>
          <a:p>
            <a:pPr lvl="1">
              <a:buClrTx/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Two different precursor metabolites </a:t>
            </a:r>
          </a:p>
          <a:p>
            <a:pPr lvl="1">
              <a:buClrTx/>
              <a:buNone/>
            </a:pPr>
            <a:r>
              <a:rPr lang="en-US" dirty="0" smtClean="0">
                <a:solidFill>
                  <a:srgbClr val="517C0F"/>
                </a:solidFill>
              </a:rPr>
              <a:t>needed for nucleic acid &amp; amino acid synthesis</a:t>
            </a:r>
          </a:p>
          <a:p>
            <a:pPr lvl="1">
              <a:buClrTx/>
              <a:buFont typeface="Wingdings" charset="2"/>
              <a:buChar char="ü"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4500" b="1" kern="120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Transition Step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step links </a:t>
            </a:r>
            <a:r>
              <a:rPr lang="en-US" dirty="0" err="1" smtClean="0"/>
              <a:t>glycolysis</a:t>
            </a:r>
            <a:r>
              <a:rPr lang="en-US" dirty="0" smtClean="0"/>
              <a:t> to the TCA cycle. It converts </a:t>
            </a:r>
            <a:r>
              <a:rPr lang="en-US" dirty="0" err="1" smtClean="0"/>
              <a:t>pyrovate</a:t>
            </a:r>
            <a:r>
              <a:rPr lang="en-US" dirty="0" smtClean="0"/>
              <a:t> into </a:t>
            </a:r>
            <a:r>
              <a:rPr lang="en-US" dirty="0" err="1" smtClean="0"/>
              <a:t>Acytyl-CoA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involves: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A </a:t>
            </a:r>
            <a:r>
              <a:rPr lang="en-US" dirty="0" err="1" smtClean="0"/>
              <a:t>redox</a:t>
            </a:r>
            <a:r>
              <a:rPr lang="en-US" dirty="0" smtClean="0"/>
              <a:t> reaction that generates NADH.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Removal of CO</a:t>
            </a:r>
            <a:r>
              <a:rPr lang="en-US" baseline="-25000" dirty="0" smtClean="0"/>
              <a:t>2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And addition of coenzyme 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99" y="1384472"/>
            <a:ext cx="7365364" cy="37947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Tricarboxylic</a:t>
            </a:r>
            <a:r>
              <a:rPr lang="en-US" dirty="0" smtClean="0"/>
              <a:t> Acid Cycle (TCA cycle) (=Krebs Cycle)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6"/>
            <a:ext cx="9143999" cy="54498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cycle contain 8 steps to complete the oxidation of glucose.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Takes place in the cytoplasm.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Oxygen is required (can’t be used by anaerobic bacteria)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starts with acetyl group form the transition step.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Net reaction can be summarized as follows: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lang="en-US" sz="2595" dirty="0" err="1" smtClean="0">
                <a:solidFill>
                  <a:srgbClr val="0000FF"/>
                </a:solidFill>
                <a:latin typeface="Arial"/>
                <a:cs typeface="Arial"/>
              </a:rPr>
              <a:t>Acetyle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</a:rPr>
              <a:t> Groups (2C) 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</a:rPr>
              <a:t> 6 NAD</a:t>
            </a:r>
            <a:r>
              <a:rPr lang="en-US" sz="2595" baseline="30000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</a:rPr>
              <a:t> 2FAD 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</a:rPr>
              <a:t> 2ADP 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</a:rPr>
              <a:t>  2 P</a:t>
            </a:r>
            <a:r>
              <a:rPr lang="en-US" sz="2595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</a:p>
          <a:p>
            <a:pPr>
              <a:buNone/>
            </a:pPr>
            <a:endParaRPr lang="en-US" sz="2595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595" b="1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4 CO</a:t>
            </a:r>
            <a:r>
              <a:rPr lang="en-US" sz="2595" baseline="-25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2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 6 NADH  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 6H</a:t>
            </a:r>
            <a:r>
              <a:rPr lang="en-US" sz="2595" baseline="30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2 FADH</a:t>
            </a:r>
            <a:r>
              <a:rPr lang="en-US" sz="2595" baseline="-25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2</a:t>
            </a:r>
            <a:r>
              <a:rPr lang="en-US" sz="2595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sz="2595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 2ATP</a:t>
            </a:r>
            <a:endParaRPr lang="en-US" sz="2595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025" y="344577"/>
            <a:ext cx="5880532" cy="6159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Prokaryotes in general are grouped according to the energy and carbon sources they utilize.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Tricarboxylic</a:t>
            </a:r>
            <a:r>
              <a:rPr lang="en-US" dirty="0" smtClean="0"/>
              <a:t> Acid Cycle (TCA cycle) (=Krebs Cycle)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TCA cycle generate: </a:t>
            </a:r>
          </a:p>
          <a:p>
            <a:pPr lvl="2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latin typeface="Arial"/>
                <a:cs typeface="Arial"/>
              </a:rPr>
              <a:t>2 ATP</a:t>
            </a:r>
          </a:p>
          <a:p>
            <a:pPr lvl="2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latin typeface="Arial"/>
                <a:cs typeface="Arial"/>
              </a:rPr>
              <a:t>Reducing power in the form of 6 NADH + 6H</a:t>
            </a:r>
            <a:r>
              <a:rPr lang="en-US" baseline="30000" dirty="0" smtClean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 and 2 FADH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</a:p>
          <a:p>
            <a:pPr lvl="2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latin typeface="Arial"/>
                <a:cs typeface="Arial"/>
              </a:rPr>
              <a:t>Two different precursor metabolites.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0" y="-260350"/>
            <a:ext cx="9385300" cy="737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0086" y="3630265"/>
            <a:ext cx="206005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Krebs cycle </a:t>
            </a: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718"/>
          <a:stretch>
            <a:fillRect/>
          </a:stretch>
        </p:blipFill>
        <p:spPr>
          <a:xfrm>
            <a:off x="1281361" y="234950"/>
            <a:ext cx="6770439" cy="6388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 fontScale="92500" lnSpcReduction="10000"/>
          </a:bodyPr>
          <a:lstStyle/>
          <a:p>
            <a:pPr algn="just">
              <a:spcAft>
                <a:spcPts val="5400"/>
              </a:spcAft>
            </a:pPr>
            <a:r>
              <a:rPr lang="en-US" b="1" dirty="0" err="1" smtClean="0">
                <a:solidFill>
                  <a:srgbClr val="FF0000"/>
                </a:solidFill>
              </a:rPr>
              <a:t>Glycolysis</a:t>
            </a:r>
            <a:r>
              <a:rPr lang="en-US" dirty="0" smtClean="0"/>
              <a:t> oxidize glucose to </a:t>
            </a:r>
            <a:r>
              <a:rPr lang="en-US" dirty="0" err="1" smtClean="0"/>
              <a:t>pyruvate</a:t>
            </a:r>
            <a:r>
              <a:rPr lang="en-US" dirty="0" smtClean="0"/>
              <a:t>, yielding some ATP, NADH and some precursor metabolites. The </a:t>
            </a:r>
            <a:r>
              <a:rPr lang="en-US" b="1" dirty="0" smtClean="0">
                <a:solidFill>
                  <a:srgbClr val="FF0000"/>
                </a:solidFill>
              </a:rPr>
              <a:t>Pentose Phosphate Pathway </a:t>
            </a:r>
            <a:r>
              <a:rPr lang="en-US" dirty="0" smtClean="0"/>
              <a:t>initiates the breakdown of glucose and it gives NADPH and to precursor metabolites that are used in biosynthesis. The </a:t>
            </a:r>
            <a:r>
              <a:rPr lang="en-US" b="1" dirty="0" smtClean="0">
                <a:solidFill>
                  <a:srgbClr val="FF0000"/>
                </a:solidFill>
              </a:rPr>
              <a:t>transition step and the TCA cycle</a:t>
            </a:r>
            <a:r>
              <a:rPr lang="en-US" dirty="0" smtClean="0"/>
              <a:t>, repeated twice, complete the oxidation of glucose , yielding some ATP , a great deal of reducing power and precursor metabolites.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1775191"/>
            <a:ext cx="8780239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uses the reducing power (NADH &amp; FADH2) that is generated in </a:t>
            </a:r>
            <a:r>
              <a:rPr lang="en-US" dirty="0" err="1" smtClean="0"/>
              <a:t>glycolysis</a:t>
            </a:r>
            <a:r>
              <a:rPr lang="en-US" dirty="0" smtClean="0"/>
              <a:t>, the transitional step, and TCA (Krebs cycle) to synthesize ATP.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process is called: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oxidative </a:t>
            </a:r>
            <a:r>
              <a:rPr lang="en-US" b="1" dirty="0" err="1" smtClean="0">
                <a:solidFill>
                  <a:srgbClr val="FF0000"/>
                </a:solidFill>
              </a:rPr>
              <a:t>phosphorylations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occur through the action of two mechanisms:</a:t>
            </a:r>
          </a:p>
          <a:p>
            <a:pPr lvl="2">
              <a:buFont typeface="Wingdings" charset="2"/>
              <a:buChar char="ü"/>
            </a:pPr>
            <a:r>
              <a:rPr lang="en-US" sz="2378" b="1" dirty="0" smtClean="0">
                <a:solidFill>
                  <a:srgbClr val="008000"/>
                </a:solidFill>
                <a:sym typeface="Wingdings"/>
              </a:rPr>
              <a:t>El</a:t>
            </a:r>
            <a:r>
              <a:rPr lang="en-US" b="1" dirty="0" smtClean="0">
                <a:solidFill>
                  <a:srgbClr val="008000"/>
                </a:solidFill>
              </a:rPr>
              <a:t>ectron transport chain</a:t>
            </a:r>
            <a:r>
              <a:rPr lang="en-US" dirty="0" smtClean="0">
                <a:sym typeface="Wingdings"/>
              </a:rPr>
              <a:t>which generates proton motive force. </a:t>
            </a:r>
          </a:p>
          <a:p>
            <a:pPr lvl="2">
              <a:buFont typeface="Wingdings" charset="2"/>
              <a:buChar char="ü"/>
            </a:pPr>
            <a:r>
              <a:rPr lang="en-US" sz="2378" b="1" dirty="0" smtClean="0">
                <a:solidFill>
                  <a:srgbClr val="008000"/>
                </a:solidFill>
                <a:sym typeface="Wingdings"/>
              </a:rPr>
              <a:t>ATP </a:t>
            </a:r>
            <a:r>
              <a:rPr lang="en-US" sz="2378" b="1" dirty="0" err="1" smtClean="0">
                <a:solidFill>
                  <a:srgbClr val="008000"/>
                </a:solidFill>
                <a:sym typeface="Wingdings"/>
              </a:rPr>
              <a:t>synthase</a:t>
            </a:r>
            <a:r>
              <a:rPr lang="en-US" dirty="0" smtClean="0">
                <a:sym typeface="Wingdings"/>
              </a:rPr>
              <a:t>enzyme.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Electron Transport Chain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generate proton motive force.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happens through </a:t>
            </a:r>
            <a:r>
              <a:rPr lang="en-US" dirty="0" err="1" smtClean="0"/>
              <a:t>redox</a:t>
            </a:r>
            <a:r>
              <a:rPr lang="en-US" dirty="0" smtClean="0"/>
              <a:t> reactions.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takes place in the </a:t>
            </a:r>
            <a:r>
              <a:rPr lang="en-US" dirty="0" err="1" smtClean="0"/>
              <a:t>cytoplasmic</a:t>
            </a:r>
            <a:r>
              <a:rPr lang="en-US" dirty="0" smtClean="0"/>
              <a:t> membrane where a group of membrane-embedded electron carriers pass electrons sequentially from one to another.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result in ejection of protons to the outside of the cells.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expulsion of protons creates a proton gradient.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Energy of this gradient, proton motive force, can be harvested by cells and used to fuel the synthesis of ATP.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Electron Transport Chain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07" y="1459014"/>
            <a:ext cx="8093034" cy="530673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ATP </a:t>
            </a:r>
            <a:r>
              <a:rPr lang="en-US" dirty="0" err="1" smtClean="0">
                <a:solidFill>
                  <a:srgbClr val="008000"/>
                </a:solidFill>
              </a:rPr>
              <a:t>Synthase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Harvesting the proton motive force to synthesize ATP.</a:t>
            </a:r>
          </a:p>
          <a:p>
            <a:endParaRPr lang="en-US" dirty="0" smtClean="0"/>
          </a:p>
          <a:p>
            <a:r>
              <a:rPr lang="en-US" dirty="0" smtClean="0"/>
              <a:t>Just as energy is required to establish a concentration gradient, energy is released when a gradient is eased.</a:t>
            </a:r>
          </a:p>
          <a:p>
            <a:endParaRPr/>
          </a:p>
          <a:p>
            <a:r>
              <a:rPr lang="en-US" dirty="0" smtClean="0"/>
              <a:t>The enzyme ATP </a:t>
            </a:r>
            <a:r>
              <a:rPr lang="en-US" dirty="0" err="1" smtClean="0"/>
              <a:t>synthase</a:t>
            </a:r>
            <a:r>
              <a:rPr lang="en-US" dirty="0" smtClean="0"/>
              <a:t> uses that energy to synthesize ATP.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One ATP molecule is formed from the entry of approximately three protons.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precise mechanism of how this occurs is not well understood.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7" y="1079829"/>
            <a:ext cx="5957454" cy="47536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22" y="254051"/>
            <a:ext cx="6083300" cy="443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622" y="4883727"/>
            <a:ext cx="6338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Reducing power (like NADH) gives H</a:t>
            </a:r>
            <a:r>
              <a:rPr lang="en-US" baseline="30000" dirty="0" smtClean="0"/>
              <a:t>+</a:t>
            </a:r>
          </a:p>
          <a:p>
            <a:pPr algn="ctr"/>
            <a:r>
              <a:rPr lang="en-US" dirty="0" smtClean="0"/>
              <a:t>Which consist of electron and proton.</a:t>
            </a:r>
          </a:p>
          <a:p>
            <a:pPr algn="ctr"/>
            <a:r>
              <a:rPr lang="en-US" dirty="0" smtClean="0"/>
              <a:t>The electrons are carried through special proteins in the cell wall tell they are accepted at the end by an electron accepter like O</a:t>
            </a:r>
            <a:r>
              <a:rPr lang="en-US" baseline="-25000" dirty="0" smtClean="0"/>
              <a:t>2.</a:t>
            </a:r>
          </a:p>
          <a:p>
            <a:pPr algn="ctr"/>
            <a:endParaRPr lang="en-US" baseline="-2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nutritional patterns as determined according to</a:t>
            </a:r>
            <a:r>
              <a:rPr lang="en-US" b="1" dirty="0" smtClean="0">
                <a:solidFill>
                  <a:srgbClr val="008000"/>
                </a:solidFill>
              </a:rPr>
              <a:t>Energy Source: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pPr>
              <a:buFont typeface="Monotype Sorts" pitchFamily="-112" charset="2"/>
              <a:buNone/>
            </a:pPr>
            <a:r>
              <a:rPr lang="en-US" dirty="0" smtClean="0">
                <a:solidFill>
                  <a:srgbClr val="D9272F"/>
                </a:solidFill>
              </a:rPr>
              <a:t>1.	</a:t>
            </a:r>
            <a:r>
              <a:rPr lang="en-US" b="1" dirty="0" err="1" smtClean="0">
                <a:solidFill>
                  <a:srgbClr val="D9272F"/>
                </a:solidFill>
              </a:rPr>
              <a:t>Phototrophs</a:t>
            </a:r>
            <a:r>
              <a:rPr lang="en-US" dirty="0" smtClean="0">
                <a:solidFill>
                  <a:srgbClr val="D9272F"/>
                </a:solidFill>
                <a:sym typeface="Wingdings"/>
              </a:rPr>
              <a:t> </a:t>
            </a:r>
            <a:r>
              <a:rPr lang="en-US" dirty="0" smtClean="0"/>
              <a:t>Light is the energy source</a:t>
            </a:r>
          </a:p>
          <a:p>
            <a:pPr>
              <a:buFont typeface="Monotype Sorts" pitchFamily="-112" charset="2"/>
              <a:buNone/>
            </a:pPr>
            <a:endParaRPr lang="en-US" dirty="0" smtClean="0"/>
          </a:p>
          <a:p>
            <a:pPr>
              <a:buFont typeface="Monotype Sorts" pitchFamily="-112" charset="2"/>
              <a:buNone/>
            </a:pPr>
            <a:r>
              <a:rPr lang="en-US" dirty="0" smtClean="0">
                <a:solidFill>
                  <a:srgbClr val="D9272F"/>
                </a:solidFill>
              </a:rPr>
              <a:t>2.	</a:t>
            </a:r>
            <a:r>
              <a:rPr lang="en-US" b="1" dirty="0" err="1" smtClean="0">
                <a:solidFill>
                  <a:srgbClr val="D9272F"/>
                </a:solidFill>
              </a:rPr>
              <a:t>Chemotrophs</a:t>
            </a:r>
            <a:r>
              <a:rPr lang="en-US" dirty="0" smtClean="0">
                <a:solidFill>
                  <a:srgbClr val="D9272F"/>
                </a:solidFill>
                <a:sym typeface="Wingdings"/>
              </a:rPr>
              <a:t> </a:t>
            </a:r>
            <a:r>
              <a:rPr lang="en-US" dirty="0" err="1" smtClean="0"/>
              <a:t>Redox</a:t>
            </a:r>
            <a:r>
              <a:rPr lang="en-US" dirty="0" smtClean="0"/>
              <a:t> reactions act as the energy source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80" y="277091"/>
            <a:ext cx="6870459" cy="486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481" y="5483876"/>
            <a:ext cx="675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protons are high outside the membrane and that enhances the proton motive force.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6" y="259196"/>
            <a:ext cx="7048919" cy="5028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910" y="5610983"/>
            <a:ext cx="497609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In aerobic respiration the electron accepter is O2 and water is formed.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186458"/>
            <a:ext cx="6587259" cy="4752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545" y="5356938"/>
            <a:ext cx="7262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enzyme ATP </a:t>
            </a:r>
            <a:r>
              <a:rPr lang="en-US" dirty="0" err="1" smtClean="0"/>
              <a:t>synthase</a:t>
            </a:r>
            <a:r>
              <a:rPr lang="en-US" dirty="0" smtClean="0"/>
              <a:t> utilize the H</a:t>
            </a:r>
            <a:r>
              <a:rPr lang="en-US" baseline="30000" dirty="0" smtClean="0"/>
              <a:t>+</a:t>
            </a:r>
            <a:r>
              <a:rPr lang="en-US" dirty="0" smtClean="0"/>
              <a:t> to form ATP from ADP.</a:t>
            </a:r>
          </a:p>
          <a:p>
            <a:pPr algn="ctr"/>
            <a:r>
              <a:rPr lang="en-US" dirty="0" smtClean="0"/>
              <a:t>This enzyme allows the H</a:t>
            </a:r>
            <a:r>
              <a:rPr lang="en-US" baseline="30000" dirty="0" smtClean="0"/>
              <a:t>+</a:t>
            </a:r>
            <a:r>
              <a:rPr lang="en-US" dirty="0" smtClean="0"/>
              <a:t> to go back into the cells and use the energy for the </a:t>
            </a:r>
            <a:r>
              <a:rPr lang="en-US" dirty="0" err="1" smtClean="0"/>
              <a:t>phosphorelation</a:t>
            </a:r>
            <a:r>
              <a:rPr lang="en-US" dirty="0" smtClean="0"/>
              <a:t> of ADP to from ATP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4364" y="6396243"/>
            <a:ext cx="485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www.youtube.com/watch?v</a:t>
            </a:r>
            <a:r>
              <a:rPr lang="en-US" dirty="0" smtClean="0">
                <a:solidFill>
                  <a:srgbClr val="0000FF"/>
                </a:solidFill>
              </a:rPr>
              <a:t>=lRlTBRPv6xM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bacteria use O</a:t>
            </a:r>
            <a:r>
              <a:rPr lang="en-US" baseline="-25000" dirty="0" smtClean="0"/>
              <a:t>2</a:t>
            </a:r>
            <a:r>
              <a:rPr lang="en-US" dirty="0" smtClean="0"/>
              <a:t> as a terminal electron acceptor then this is called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aerobic respiration.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If the bacteria uses molecules other than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as terminal electron acceptor then this is called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anaerobic respiration.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The process of anaerobic respiration harvests less energy than aerobic respiration.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Anaerobic Respiration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-112" charset="2"/>
              <a:buChar char="§"/>
            </a:pPr>
            <a:r>
              <a:rPr lang="en-US" dirty="0" smtClean="0"/>
              <a:t>Sulfate reducer:  final electron acceptor is sodium sulfate (Na2 SO4)</a:t>
            </a:r>
          </a:p>
          <a:p>
            <a:pPr>
              <a:buClr>
                <a:schemeClr val="tx1"/>
              </a:buClr>
              <a:buFont typeface="Wingdings" pitchFamily="-112" charset="2"/>
              <a:buChar char="§"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-112" charset="2"/>
              <a:buChar char="§"/>
            </a:pPr>
            <a:r>
              <a:rPr lang="en-US" dirty="0" smtClean="0"/>
              <a:t>Methane reducer:  final electron acceptor is CO2</a:t>
            </a:r>
          </a:p>
          <a:p>
            <a:pPr>
              <a:buClr>
                <a:schemeClr val="tx1"/>
              </a:buClr>
              <a:buFont typeface="Wingdings" pitchFamily="-112" charset="2"/>
              <a:buChar char="§"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-112" charset="2"/>
              <a:buChar char="§"/>
            </a:pPr>
            <a:r>
              <a:rPr lang="en-US" dirty="0" smtClean="0"/>
              <a:t>Nitrate reducer :  final </a:t>
            </a:r>
            <a:r>
              <a:rPr lang="en-US" dirty="0" err="1" smtClean="0"/>
              <a:t>electroon</a:t>
            </a:r>
            <a:r>
              <a:rPr lang="en-US" dirty="0" smtClean="0"/>
              <a:t> acceptor is sodium nitrate (NaNO3)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Fermentation – the (usually) anaerobic process by which </a:t>
            </a:r>
            <a:r>
              <a:rPr lang="en-US" dirty="0" err="1" smtClean="0"/>
              <a:t>pyruvate</a:t>
            </a:r>
            <a:r>
              <a:rPr lang="en-US" dirty="0" smtClean="0"/>
              <a:t> is converted to </a:t>
            </a:r>
            <a:r>
              <a:rPr lang="en-US" dirty="0" err="1" smtClean="0"/>
              <a:t>simplier</a:t>
            </a:r>
            <a:r>
              <a:rPr lang="en-US" dirty="0" smtClean="0"/>
              <a:t> organic (usually acid) or inorganic compounds (i.e., 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used by organisms that cannot respire, either because a suitable inorganic terminal electron acceptor is not available or because they lack an electron transport chain.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only ATP-yielding reactions of fermentation are those of </a:t>
            </a:r>
            <a:r>
              <a:rPr lang="en-US" dirty="0" err="1" smtClean="0"/>
              <a:t>glycolysis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other steps are mainly to recycle the reducing power (NADH), if this was not done their will be no NAD</a:t>
            </a:r>
            <a:r>
              <a:rPr lang="en-US" baseline="30000" dirty="0" smtClean="0"/>
              <a:t>+</a:t>
            </a:r>
            <a:r>
              <a:rPr lang="en-US" dirty="0" smtClean="0"/>
              <a:t> to be used in </a:t>
            </a:r>
            <a:r>
              <a:rPr lang="en-US" dirty="0" err="1" smtClean="0"/>
              <a:t>glycolysis</a:t>
            </a:r>
            <a:r>
              <a:rPr lang="en-US" dirty="0" smtClean="0"/>
              <a:t> and so the ATP </a:t>
            </a:r>
            <a:r>
              <a:rPr lang="en-US" dirty="0" err="1" smtClean="0"/>
              <a:t>generataing</a:t>
            </a:r>
            <a:r>
              <a:rPr lang="en-US" dirty="0" smtClean="0"/>
              <a:t> pathway will be blocked. 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different organisms use different fermentation pathways the end product of fermentation can be used for identification.</a:t>
            </a:r>
          </a:p>
          <a:p>
            <a:pPr>
              <a:buNone/>
            </a:pPr>
            <a:endParaRPr/>
          </a:p>
          <a:p>
            <a:r>
              <a:rPr lang="en-US" dirty="0" smtClean="0"/>
              <a:t>Also fermentation of some organism can be used to produced certain beverage and food.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some end product of some organisms: </a:t>
            </a:r>
          </a:p>
          <a:p>
            <a:endParaRPr lang="en-US" dirty="0" smtClean="0"/>
          </a:p>
          <a:p>
            <a:pPr marL="633222" indent="-514350">
              <a:buClrTx/>
              <a:buFont typeface="+mj-lt"/>
              <a:buAutoNum type="alphaLcParenR"/>
            </a:pPr>
            <a:r>
              <a:rPr lang="en-US" b="1" u="sng" dirty="0" smtClean="0">
                <a:solidFill>
                  <a:srgbClr val="008000"/>
                </a:solidFill>
              </a:rPr>
              <a:t>Lactic acid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Lactic acid bacteria are used in creating the flavor and texture of cheese, yogurt, pickles and other food. (e.g</a:t>
            </a:r>
            <a:r>
              <a:rPr lang="en-US" i="1" dirty="0" smtClean="0"/>
              <a:t>. lactobacilli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On the other hand lactic acid causes tooth decay and spoilage of some foods.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ClrTx/>
              <a:buFont typeface="+mj-lt"/>
              <a:buAutoNum type="arabicParenR" startAt="2"/>
            </a:pPr>
            <a:r>
              <a:rPr lang="en-US" b="1" u="sng" dirty="0" smtClean="0">
                <a:solidFill>
                  <a:srgbClr val="008000"/>
                </a:solidFill>
              </a:rPr>
              <a:t>Ethanol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dirty="0" smtClean="0"/>
              <a:t>This is important in the production of </a:t>
            </a:r>
            <a:r>
              <a:rPr lang="en-US" dirty="0" err="1" smtClean="0"/>
              <a:t>biofuel</a:t>
            </a:r>
            <a:r>
              <a:rPr lang="en-US" dirty="0" smtClean="0"/>
              <a:t>. 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dirty="0" smtClean="0"/>
              <a:t>E.g. </a:t>
            </a:r>
            <a:r>
              <a:rPr lang="en-US" i="1" dirty="0" err="1" smtClean="0"/>
              <a:t>Zymomonas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arenR" startAt="2"/>
            </a:pPr>
            <a:r>
              <a:rPr lang="en-US" b="1" u="sng" dirty="0" smtClean="0">
                <a:solidFill>
                  <a:srgbClr val="008000"/>
                </a:solidFill>
              </a:rPr>
              <a:t>Mixed acids: 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dirty="0" smtClean="0"/>
              <a:t>Many different acids can be produced and this helps in identification especially in the members of </a:t>
            </a:r>
            <a:r>
              <a:rPr lang="en-US" i="1" dirty="0" err="1" smtClean="0"/>
              <a:t>Enterobacteriaceae</a:t>
            </a:r>
            <a:endParaRPr lang="en-US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nutritional patterns as determined according to</a:t>
            </a:r>
            <a:r>
              <a:rPr lang="en-US" b="1" dirty="0" smtClean="0">
                <a:solidFill>
                  <a:srgbClr val="008000"/>
                </a:solidFill>
              </a:rPr>
              <a:t>Principle Carbon Source: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pPr>
              <a:buFont typeface="Monotype Sorts" pitchFamily="-11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1.	</a:t>
            </a:r>
            <a:r>
              <a:rPr lang="en-US" b="1" dirty="0" err="1" smtClean="0">
                <a:solidFill>
                  <a:srgbClr val="FF0000"/>
                </a:solidFill>
              </a:rPr>
              <a:t>Autotrophs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="1" dirty="0" smtClean="0"/>
          </a:p>
          <a:p>
            <a:pPr>
              <a:buFont typeface="Monotype Sorts" pitchFamily="-112" charset="2"/>
              <a:buNone/>
            </a:pPr>
            <a:endParaRPr lang="en-US" dirty="0" smtClean="0"/>
          </a:p>
          <a:p>
            <a:pPr>
              <a:buFont typeface="Monotype Sorts" pitchFamily="-11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2.	</a:t>
            </a:r>
            <a:r>
              <a:rPr lang="en-US" b="1" dirty="0" err="1" smtClean="0">
                <a:solidFill>
                  <a:srgbClr val="FF0000"/>
                </a:solidFill>
              </a:rPr>
              <a:t>Heterotrophs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/>
              <a:t>Organic compounds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5-18b_Fermentation.jpg                                        000163BEMacintosh HD                   ABA78158: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360488"/>
            <a:ext cx="91408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Cell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104" y="1800467"/>
            <a:ext cx="69342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Energy Generating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Tx/>
              <a:buChar char="–"/>
            </a:pPr>
            <a:r>
              <a:rPr lang="en-US" dirty="0" smtClean="0"/>
              <a:t>After Sugars are made or obtained, they are the energy source of life.  </a:t>
            </a:r>
          </a:p>
          <a:p>
            <a:pPr>
              <a:buClr>
                <a:schemeClr val="tx1"/>
              </a:buClr>
              <a:buFontTx/>
              <a:buChar char="–"/>
            </a:pPr>
            <a:r>
              <a:rPr lang="en-US" dirty="0" smtClean="0"/>
              <a:t>Breakdown of sugar (catabolism) different ways:</a:t>
            </a:r>
          </a:p>
          <a:p>
            <a:pPr lvl="2"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olidFill>
                  <a:srgbClr val="8C188C"/>
                </a:solidFill>
                <a:ea typeface="ＭＳ Ｐゴシック" pitchFamily="-112" charset="-128"/>
              </a:rPr>
              <a:t>Aerobic respiration </a:t>
            </a:r>
            <a:r>
              <a:rPr lang="en-US" sz="3200" dirty="0" err="1" smtClean="0">
                <a:solidFill>
                  <a:srgbClr val="8C188C"/>
                </a:solidFill>
                <a:ea typeface="ＭＳ Ｐゴシック" pitchFamily="-112" charset="-128"/>
                <a:sym typeface="Wingdings"/>
              </a:rPr>
              <a:t></a:t>
            </a:r>
            <a:r>
              <a:rPr lang="en-US" sz="3200" dirty="0" smtClean="0">
                <a:ea typeface="ＭＳ Ｐゴシック" pitchFamily="-112" charset="-128"/>
                <a:sym typeface="Wingdings"/>
              </a:rPr>
              <a:t>final electron acceptor always O</a:t>
            </a:r>
            <a:r>
              <a:rPr lang="en-US" sz="3200" baseline="-25000" dirty="0" smtClean="0">
                <a:ea typeface="ＭＳ Ｐゴシック" pitchFamily="-112" charset="-128"/>
                <a:sym typeface="Wingdings"/>
              </a:rPr>
              <a:t>2</a:t>
            </a:r>
            <a:endParaRPr lang="en-US" sz="3200" baseline="-25000" dirty="0" smtClean="0">
              <a:ea typeface="ＭＳ Ｐゴシック" pitchFamily="-112" charset="-128"/>
            </a:endParaRPr>
          </a:p>
          <a:p>
            <a:pPr lvl="2"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olidFill>
                  <a:srgbClr val="8C188C"/>
                </a:solidFill>
                <a:ea typeface="ＭＳ Ｐゴシック" pitchFamily="-112" charset="-128"/>
              </a:rPr>
              <a:t>Anaerobic respiration</a:t>
            </a:r>
            <a:r>
              <a:rPr lang="en-US" sz="3200" dirty="0" err="1" smtClean="0">
                <a:solidFill>
                  <a:srgbClr val="8C188C"/>
                </a:solidFill>
                <a:ea typeface="ＭＳ Ｐゴシック" pitchFamily="-112" charset="-128"/>
                <a:sym typeface="Wingdings"/>
              </a:rPr>
              <a:t></a:t>
            </a: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  <a:sym typeface="Wingdings"/>
              </a:rPr>
              <a:t>final electron acceptor never O</a:t>
            </a:r>
            <a:r>
              <a:rPr lang="en-US" sz="3200" baseline="-25000" dirty="0" smtClean="0">
                <a:solidFill>
                  <a:srgbClr val="000000"/>
                </a:solidFill>
                <a:ea typeface="ＭＳ Ｐゴシック" pitchFamily="-112" charset="-128"/>
                <a:sym typeface="Wingdings"/>
              </a:rPr>
              <a:t>2</a:t>
            </a:r>
            <a:endParaRPr lang="en-US" sz="3200" baseline="-25000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2"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olidFill>
                  <a:srgbClr val="8C188C"/>
                </a:solidFill>
                <a:ea typeface="ＭＳ Ｐゴシック" pitchFamily="-112" charset="-128"/>
              </a:rPr>
              <a:t>Fermentation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621" y="286048"/>
            <a:ext cx="5425809" cy="61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516" y="216454"/>
            <a:ext cx="5743084" cy="64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Catabolism of organic Compounds Other Than Glucose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Microbes can use a variety of organic compounds other than glucose as energy sources (e.g. polysaccharides, lipids, and proteins).</a:t>
            </a:r>
          </a:p>
          <a:p>
            <a:endParaRPr lang="en-US" dirty="0" smtClean="0"/>
          </a:p>
          <a:p>
            <a:r>
              <a:rPr lang="en-US" dirty="0" smtClean="0"/>
              <a:t>Hydrolytic enzymes are needed for that.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Cells secrete the appropriate hydrolytic enzyme in the surrounding medium to break these macromolecule and then transport the resulting subunits into the cell.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Catabolism of organic Compounds Other Than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the cells these subunits are further degraded to form appropriate precursor metabolites.</a:t>
            </a:r>
          </a:p>
          <a:p>
            <a:endParaRPr lang="en-US" dirty="0" smtClean="0"/>
          </a:p>
          <a:p>
            <a:r>
              <a:rPr lang="en-US" dirty="0" smtClean="0"/>
              <a:t>The precursor metabolites can be: </a:t>
            </a:r>
          </a:p>
          <a:p>
            <a:pPr lvl="1">
              <a:buClr>
                <a:srgbClr val="D9272F"/>
              </a:buClr>
              <a:buFont typeface="Wingdings" charset="2"/>
              <a:buChar char="ü"/>
            </a:pPr>
            <a:r>
              <a:rPr lang="en-US" dirty="0" smtClean="0"/>
              <a:t>Oxidized in one of the central metabolic pathways</a:t>
            </a:r>
          </a:p>
          <a:p>
            <a:pPr lvl="1">
              <a:buClr>
                <a:srgbClr val="D9272F"/>
              </a:buClr>
              <a:buFont typeface="Wingdings" charset="2"/>
              <a:buChar char="ü"/>
            </a:pPr>
            <a:r>
              <a:rPr lang="en-US" dirty="0" smtClean="0"/>
              <a:t>Or used in biosynthesis.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Polysaccharides and Disaccharides.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Glucose can enter </a:t>
            </a:r>
            <a:r>
              <a:rPr lang="en-US" dirty="0" err="1" smtClean="0"/>
              <a:t>glycolysis</a:t>
            </a:r>
            <a:r>
              <a:rPr lang="en-US" dirty="0" smtClean="0"/>
              <a:t> directly but the other sugars must first be modified.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 of some of the enzymes that modify sugar other than glucose:</a:t>
            </a:r>
          </a:p>
          <a:p>
            <a:pPr lvl="1">
              <a:buClr>
                <a:srgbClr val="D9272F"/>
              </a:buClr>
              <a:buFont typeface="Wingdings" charset="2"/>
              <a:buChar char="ü"/>
            </a:pPr>
            <a:r>
              <a:rPr lang="en-US" dirty="0" smtClean="0"/>
              <a:t>Amylases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digest starches. </a:t>
            </a:r>
          </a:p>
          <a:p>
            <a:pPr lvl="1">
              <a:buClr>
                <a:srgbClr val="D9272F"/>
              </a:buClr>
              <a:buFont typeface="Wingdings" charset="2"/>
              <a:buChar char="ü"/>
            </a:pPr>
            <a:r>
              <a:rPr lang="en-US" dirty="0" err="1" smtClean="0">
                <a:sym typeface="Wingdings"/>
              </a:rPr>
              <a:t>Cellulases</a:t>
            </a:r>
            <a:r>
              <a:rPr lang="en-US" dirty="0" smtClean="0">
                <a:sym typeface="Wingdings"/>
              </a:rPr>
              <a:t> digest cellulose</a:t>
            </a:r>
          </a:p>
          <a:p>
            <a:pPr lvl="1">
              <a:buClr>
                <a:srgbClr val="D9272F"/>
              </a:buClr>
              <a:buFont typeface="Wingdings" charset="2"/>
              <a:buChar char="ü"/>
            </a:pPr>
            <a:r>
              <a:rPr lang="en-US" dirty="0" err="1" smtClean="0">
                <a:sym typeface="Wingdings"/>
              </a:rPr>
              <a:t>Disaccharidases</a:t>
            </a:r>
            <a:r>
              <a:rPr lang="en-US" dirty="0" smtClean="0">
                <a:sym typeface="Wingdings"/>
              </a:rPr>
              <a:t> digest disaccharides including lactose, maltose, and sucrose. 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Lipids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lipase enzymes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fatty acids joined to glycerol.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Glycerol </a:t>
            </a:r>
            <a:r>
              <a:rPr lang="en-US" dirty="0" err="1" smtClean="0">
                <a:sym typeface="Wingdings"/>
              </a:rPr>
              <a:t>componenet</a:t>
            </a:r>
            <a:r>
              <a:rPr lang="en-US" dirty="0" smtClean="0">
                <a:sym typeface="Wingdings"/>
              </a:rPr>
              <a:t> is then converted to precursor metabolite which enters the </a:t>
            </a:r>
            <a:r>
              <a:rPr lang="en-US" dirty="0" err="1" smtClean="0">
                <a:sym typeface="Wingdings"/>
              </a:rPr>
              <a:t>glycolytic</a:t>
            </a:r>
            <a:r>
              <a:rPr lang="en-US" dirty="0" smtClean="0">
                <a:sym typeface="Wingdings"/>
              </a:rPr>
              <a:t> pathway.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Fatty acid is degraded giving carbon unit to form acetyl-</a:t>
            </a:r>
            <a:r>
              <a:rPr lang="en-US" dirty="0" err="1" smtClean="0">
                <a:sym typeface="Wingdings"/>
              </a:rPr>
              <a:t>CoA</a:t>
            </a:r>
            <a:r>
              <a:rPr lang="en-US" dirty="0" smtClean="0">
                <a:sym typeface="Wingdings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Proteins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enzymes proteases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amino acid subunits.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We end up with carbon skeletons that are converted into the appropriate precursor molecules.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Harvesting Energy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97182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48708"/>
                <a:gridCol w="2637692"/>
                <a:gridCol w="2743200"/>
              </a:tblGrid>
              <a:tr h="8723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Energy Source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Carbon Source</a:t>
                      </a:r>
                      <a:endParaRPr lang="en-US" sz="2400" dirty="0"/>
                    </a:p>
                  </a:txBody>
                  <a:tcPr anchor="ctr"/>
                </a:tc>
              </a:tr>
              <a:tr h="707572">
                <a:tc>
                  <a:txBody>
                    <a:bodyPr/>
                    <a:lstStyle/>
                    <a:p>
                      <a:r>
                        <a:rPr lang="en-US" dirty="0" smtClean="0"/>
                        <a:t>Photoautotroph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</a:tr>
              <a:tr h="7075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Photohetrotroph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Organic Compounds</a:t>
                      </a:r>
                      <a:endParaRPr lang="en-US" dirty="0"/>
                    </a:p>
                  </a:txBody>
                  <a:tcPr/>
                </a:tc>
              </a:tr>
              <a:tr h="12212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Chemolithoautotroph</a:t>
                      </a:r>
                      <a:r>
                        <a:rPr lang="en-US" baseline="0" dirty="0" smtClean="0"/>
                        <a:t> (=chemoautotroph)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Inorganic chemicals (H2, NH3, H2S</a:t>
                      </a:r>
                      <a:r>
                        <a:rPr lang="en-US" baseline="0" dirty="0" smtClean="0"/>
                        <a:t> ..etc)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</a:tr>
              <a:tr h="122128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Chemoorganoheterotroph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(=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Chemoorganotroph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the most common group associated with humans and other animals. 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Organic compounds (sugars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amino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acids..etc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Organic Compounds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Anabolic Pathways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The pathways used for synthesizing subunits from precursor molecules. 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Prokaryotes are similar in their biosynthetic processes. 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Anabolic pathways needs: </a:t>
            </a:r>
          </a:p>
          <a:p>
            <a:pPr lvl="2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Energy in form of ATP</a:t>
            </a:r>
          </a:p>
          <a:p>
            <a:pPr lvl="2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Reducing power in form of NADPH</a:t>
            </a:r>
          </a:p>
          <a:p>
            <a:pPr lvl="2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Precursor metabolites formed in the central metabolic pathways.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Organisms lacking one or more enzymes in a given biosynthetic pathway must have the end product provided from an external source.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Once subunits are synthesized or taken up, they can be assembled to make macromolecules.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way fastidious bacteria require many different growth factors.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Anabolic Pathways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subunits are synthesized from precursor metabolites formed during the main metabolic pathways.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Bacteria can control what to synthesize by regulating the enzymes used in a specific pathway.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Lipid Synthesis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65" y="2712110"/>
            <a:ext cx="7906335" cy="2389772"/>
          </a:xfrm>
        </p:spPr>
        <p:txBody>
          <a:bodyPr/>
          <a:lstStyle/>
          <a:p>
            <a:r>
              <a:rPr lang="en-US" dirty="0" smtClean="0"/>
              <a:t>Have 2 essential components :</a:t>
            </a:r>
          </a:p>
          <a:p>
            <a:pPr marL="1191006" lvl="2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Fatty acid synthesis</a:t>
            </a:r>
          </a:p>
          <a:p>
            <a:pPr marL="1191006" lvl="2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Glycerol synthesis</a:t>
            </a:r>
          </a:p>
          <a:p>
            <a:pPr marL="633222" indent="-514350">
              <a:buClr>
                <a:srgbClr val="FF00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AB916"/>
                </a:solidFill>
              </a:rPr>
              <a:t>Amino Acid Synthesis</a:t>
            </a:r>
            <a:endParaRPr lang="en-US" dirty="0">
              <a:solidFill>
                <a:srgbClr val="7AB9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87" y="2526893"/>
            <a:ext cx="7942713" cy="3556420"/>
          </a:xfrm>
        </p:spPr>
        <p:txBody>
          <a:bodyPr/>
          <a:lstStyle/>
          <a:p>
            <a:r>
              <a:rPr lang="en-US" dirty="0" smtClean="0"/>
              <a:t>Proteins are composed of various combinations of 20 different amino acids.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AB916"/>
                </a:solidFill>
              </a:rPr>
              <a:t>Nucleotide Synthesis</a:t>
            </a:r>
            <a:endParaRPr lang="en-US" dirty="0">
              <a:solidFill>
                <a:srgbClr val="7AB9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 &amp; DNA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are composed of three units: </a:t>
            </a:r>
          </a:p>
          <a:p>
            <a:pPr marL="1191006" lvl="2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5-carbon sugar</a:t>
            </a:r>
          </a:p>
          <a:p>
            <a:pPr marL="1191006" lvl="2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Phosphate group</a:t>
            </a:r>
          </a:p>
          <a:p>
            <a:pPr marL="1191006" lvl="2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Nitrogenous base (</a:t>
            </a:r>
            <a:r>
              <a:rPr lang="en-US" dirty="0" err="1" smtClean="0">
                <a:sym typeface="Wingdings"/>
              </a:rPr>
              <a:t>purine</a:t>
            </a:r>
            <a:r>
              <a:rPr lang="en-US" dirty="0" smtClean="0">
                <a:sym typeface="Wingdings"/>
              </a:rPr>
              <a:t> or </a:t>
            </a:r>
            <a:r>
              <a:rPr lang="en-US" dirty="0" err="1" smtClean="0">
                <a:sym typeface="Wingdings"/>
              </a:rPr>
              <a:t>pyrimidine</a:t>
            </a:r>
            <a:r>
              <a:rPr lang="en-US" smtClean="0">
                <a:sym typeface="Wingdings"/>
              </a:rPr>
              <a:t>)</a:t>
            </a:r>
          </a:p>
          <a:p>
            <a:pPr marL="633222" indent="-514350">
              <a:buFont typeface="Wingdings" charset="2"/>
              <a:buChar char="§"/>
            </a:pPr>
            <a:endParaRPr lang="en-US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81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Metabolic processes occur as a series of sequential chemical reactions, which constitute: 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Metabolic pathway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Series of intermediates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End product.</a:t>
            </a:r>
          </a:p>
          <a:p>
            <a:pPr lvl="2">
              <a:buNone/>
            </a:pPr>
            <a:endParaRPr/>
          </a:p>
          <a:p>
            <a:r>
              <a:rPr lang="en-US" dirty="0" smtClean="0"/>
              <a:t>Can be linear , branched or cyclical.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Cell can regulate these pathways at various intervals to ensure that specific molecules are produced in precise quantities.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Clr>
                <a:schemeClr val="accent3">
                  <a:lumMod val="75000"/>
                </a:schemeClr>
              </a:buCl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Enzymes: </a:t>
            </a:r>
          </a:p>
          <a:p>
            <a:r>
              <a:rPr lang="en-US" dirty="0" smtClean="0"/>
              <a:t>catalysts that speed up and direct chemical reactions.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accelerate the conversion of a substrate into product.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Enzymes are substrate specific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Naming of Enzymes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67" y="1775191"/>
            <a:ext cx="8686800" cy="4625609"/>
          </a:xfrm>
        </p:spPr>
        <p:txBody>
          <a:bodyPr>
            <a:normAutofit lnSpcReduction="1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 smtClean="0">
                <a:solidFill>
                  <a:srgbClr val="785700"/>
                </a:solidFill>
              </a:rPr>
              <a:t>Most are named by adding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ase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” </a:t>
            </a:r>
            <a:r>
              <a:rPr lang="en-US" b="1" dirty="0" smtClean="0">
                <a:solidFill>
                  <a:srgbClr val="785700"/>
                </a:solidFill>
              </a:rPr>
              <a:t>to the substrate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Sucrose				</a:t>
            </a:r>
            <a:r>
              <a:rPr lang="en-US" dirty="0" err="1" smtClean="0"/>
              <a:t>Sucrase</a:t>
            </a:r>
            <a:endParaRPr lang="en-US" dirty="0" smtClean="0"/>
          </a:p>
          <a:p>
            <a:pPr lvl="1"/>
            <a:r>
              <a:rPr lang="en-US" dirty="0" smtClean="0"/>
              <a:t>Lipids					Lipase</a:t>
            </a:r>
          </a:p>
          <a:p>
            <a:pPr lvl="1"/>
            <a:r>
              <a:rPr lang="en-US" dirty="0" smtClean="0"/>
              <a:t>Urea					</a:t>
            </a:r>
            <a:r>
              <a:rPr lang="en-US" dirty="0" err="1" smtClean="0"/>
              <a:t>Ureases</a:t>
            </a:r>
            <a:endParaRPr lang="en-US" dirty="0" smtClean="0"/>
          </a:p>
          <a:p>
            <a:pPr lvl="1"/>
            <a:r>
              <a:rPr lang="en-US" dirty="0" smtClean="0"/>
              <a:t>DNA					</a:t>
            </a:r>
            <a:r>
              <a:rPr lang="en-US" dirty="0" err="1" smtClean="0"/>
              <a:t>DNase</a:t>
            </a:r>
            <a:endParaRPr lang="en-US" dirty="0" smtClean="0"/>
          </a:p>
          <a:p>
            <a:pPr lvl="1"/>
            <a:r>
              <a:rPr lang="en-US" dirty="0" smtClean="0"/>
              <a:t>Proteins				Protease</a:t>
            </a:r>
          </a:p>
          <a:p>
            <a:pPr lvl="1"/>
            <a:r>
              <a:rPr lang="en-US" dirty="0" smtClean="0"/>
              <a:t>removes a Hydrogen		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pPr lvl="1"/>
            <a:r>
              <a:rPr lang="en-US" dirty="0" smtClean="0"/>
              <a:t>removes a phosphate		</a:t>
            </a:r>
            <a:r>
              <a:rPr lang="en-US" dirty="0" err="1" smtClean="0"/>
              <a:t>phosphotase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1944</TotalTime>
  <Words>2270</Words>
  <Application>Microsoft Macintosh PowerPoint</Application>
  <PresentationFormat>On-screen Show (4:3)</PresentationFormat>
  <Paragraphs>363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Bacterial Metabolism</vt:lpstr>
      <vt:lpstr>Metabolism - all of the chemical reactions within a living organism </vt:lpstr>
      <vt:lpstr>Energy</vt:lpstr>
      <vt:lpstr>Nutritional Patterns</vt:lpstr>
      <vt:lpstr>Nutritional Patterns</vt:lpstr>
      <vt:lpstr>Harvesting Energy</vt:lpstr>
      <vt:lpstr>Metabolic Pathways</vt:lpstr>
      <vt:lpstr>BASIC CONCEPTS</vt:lpstr>
      <vt:lpstr>Naming of Enzymes </vt:lpstr>
      <vt:lpstr>Naming of Enzymes </vt:lpstr>
      <vt:lpstr>BASIC CONCEPTS</vt:lpstr>
      <vt:lpstr>BASIC CONCEPTS</vt:lpstr>
      <vt:lpstr>Oxidation-Reducion Reactions  (=RedoxReacions)</vt:lpstr>
      <vt:lpstr>RedoxReacions</vt:lpstr>
      <vt:lpstr>RedoxReacions</vt:lpstr>
      <vt:lpstr>BASIC CONCEPT</vt:lpstr>
      <vt:lpstr>Cofactors for Redox Reactions</vt:lpstr>
      <vt:lpstr>Overview of Cell Metabolism</vt:lpstr>
      <vt:lpstr>CENTRAL METABOLIC PATHWAYS</vt:lpstr>
      <vt:lpstr>GLYCOLYSIS</vt:lpstr>
      <vt:lpstr>Glycolysis</vt:lpstr>
      <vt:lpstr>Slide 22</vt:lpstr>
      <vt:lpstr>Slide 23</vt:lpstr>
      <vt:lpstr>CENTRAL METABOLIC PATHWAYS</vt:lpstr>
      <vt:lpstr>Pentose Phosphate Pathway. </vt:lpstr>
      <vt:lpstr>Transition Step </vt:lpstr>
      <vt:lpstr>Slide 27</vt:lpstr>
      <vt:lpstr>Tricarboxylic Acid Cycle (TCA cycle) (=Krebs Cycle)</vt:lpstr>
      <vt:lpstr>Slide 29</vt:lpstr>
      <vt:lpstr>Tricarboxylic Acid Cycle (TCA cycle) (=Krebs Cycle)</vt:lpstr>
      <vt:lpstr>Slide 31</vt:lpstr>
      <vt:lpstr>Slide 32</vt:lpstr>
      <vt:lpstr>Summary </vt:lpstr>
      <vt:lpstr>Respiration</vt:lpstr>
      <vt:lpstr>The Electron Transport Chain </vt:lpstr>
      <vt:lpstr>The Electron Transport Chain </vt:lpstr>
      <vt:lpstr>ATP Synthase</vt:lpstr>
      <vt:lpstr>Slide 38</vt:lpstr>
      <vt:lpstr>Slide 39</vt:lpstr>
      <vt:lpstr>Slide 40</vt:lpstr>
      <vt:lpstr>Slide 41</vt:lpstr>
      <vt:lpstr>Slide 42</vt:lpstr>
      <vt:lpstr>Respiration</vt:lpstr>
      <vt:lpstr>Anaerobic Respiration</vt:lpstr>
      <vt:lpstr>Fermentation</vt:lpstr>
      <vt:lpstr>Fermentation</vt:lpstr>
      <vt:lpstr>Fermentation</vt:lpstr>
      <vt:lpstr>Fermentation</vt:lpstr>
      <vt:lpstr>Fermentation</vt:lpstr>
      <vt:lpstr>Slide 50</vt:lpstr>
      <vt:lpstr>Overview of Cell Metabolism</vt:lpstr>
      <vt:lpstr>Energy Generating Patterns</vt:lpstr>
      <vt:lpstr>Slide 53</vt:lpstr>
      <vt:lpstr>Slide 54</vt:lpstr>
      <vt:lpstr>Catabolism of organic Compounds Other Than Glucose</vt:lpstr>
      <vt:lpstr>Catabolism of organic Compounds Other Than Glucose</vt:lpstr>
      <vt:lpstr>Polysaccharides and Disaccharides. </vt:lpstr>
      <vt:lpstr>Lipids</vt:lpstr>
      <vt:lpstr>Proteins</vt:lpstr>
      <vt:lpstr>Anabolic Pathways </vt:lpstr>
      <vt:lpstr>Anabolic Pathways</vt:lpstr>
      <vt:lpstr>Anabolic Pathways </vt:lpstr>
      <vt:lpstr>Lipid Synthesis</vt:lpstr>
      <vt:lpstr>Amino Acid Synthesis</vt:lpstr>
      <vt:lpstr>Nucleotide Synthesis</vt:lpstr>
    </vt:vector>
  </TitlesOfParts>
  <Company>LORD OF RAYS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Metabolism</dc:title>
  <dc:creator>NIZAR NAKSHABANDI</dc:creator>
  <cp:lastModifiedBy>user</cp:lastModifiedBy>
  <cp:revision>110</cp:revision>
  <dcterms:created xsi:type="dcterms:W3CDTF">2013-03-15T06:59:25Z</dcterms:created>
  <dcterms:modified xsi:type="dcterms:W3CDTF">2013-03-17T04:49:27Z</dcterms:modified>
</cp:coreProperties>
</file>