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4" r:id="rId4"/>
    <p:sldId id="258" r:id="rId5"/>
    <p:sldId id="259" r:id="rId6"/>
    <p:sldId id="260" r:id="rId7"/>
    <p:sldId id="277" r:id="rId8"/>
    <p:sldId id="261" r:id="rId9"/>
    <p:sldId id="262" r:id="rId10"/>
    <p:sldId id="263" r:id="rId11"/>
    <p:sldId id="272" r:id="rId12"/>
    <p:sldId id="264" r:id="rId13"/>
    <p:sldId id="265" r:id="rId14"/>
    <p:sldId id="281" r:id="rId15"/>
    <p:sldId id="282" r:id="rId16"/>
    <p:sldId id="283" r:id="rId17"/>
    <p:sldId id="284" r:id="rId18"/>
    <p:sldId id="267" r:id="rId19"/>
    <p:sldId id="295" r:id="rId20"/>
    <p:sldId id="268" r:id="rId21"/>
    <p:sldId id="285" r:id="rId22"/>
    <p:sldId id="296" r:id="rId23"/>
    <p:sldId id="269" r:id="rId24"/>
    <p:sldId id="286" r:id="rId25"/>
    <p:sldId id="287" r:id="rId26"/>
    <p:sldId id="270" r:id="rId27"/>
    <p:sldId id="288" r:id="rId28"/>
    <p:sldId id="271" r:id="rId29"/>
    <p:sldId id="273" r:id="rId30"/>
    <p:sldId id="274" r:id="rId31"/>
    <p:sldId id="297" r:id="rId32"/>
    <p:sldId id="290" r:id="rId33"/>
    <p:sldId id="275" r:id="rId34"/>
    <p:sldId id="278" r:id="rId35"/>
    <p:sldId id="276" r:id="rId36"/>
    <p:sldId id="299" r:id="rId37"/>
    <p:sldId id="300" r:id="rId38"/>
    <p:sldId id="307" r:id="rId39"/>
    <p:sldId id="306" r:id="rId40"/>
    <p:sldId id="302" r:id="rId41"/>
    <p:sldId id="292" r:id="rId42"/>
    <p:sldId id="294" r:id="rId43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F27"/>
    <a:srgbClr val="FF33CC"/>
    <a:srgbClr val="673104"/>
    <a:srgbClr val="37078A"/>
    <a:srgbClr val="9900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525" autoAdjust="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x-none" smtClean="0"/>
              <a:pPr/>
              <a:t>08/04/13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x-none" smtClean="0"/>
              <a:pPr/>
              <a:t>08/04/13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x-none" smtClean="0"/>
              <a:pPr/>
              <a:t>08/04/13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x-none" smtClean="0"/>
              <a:pPr/>
              <a:t>08/04/13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x-none" smtClean="0"/>
              <a:pPr/>
              <a:t>08/04/13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x-none" smtClean="0"/>
              <a:pPr/>
              <a:t>08/04/13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x-none" smtClean="0"/>
              <a:pPr/>
              <a:t>08/04/13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x-none" smtClean="0"/>
              <a:pPr/>
              <a:t>08/04/13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x-none" smtClean="0"/>
              <a:pPr/>
              <a:t>08/04/13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x-none" smtClean="0"/>
              <a:pPr/>
              <a:t>08/04/13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x-none" smtClean="0"/>
              <a:pPr/>
              <a:t>08/04/13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9EB0-051A-449C-BFDF-AD7753938570}" type="datetimeFigureOut">
              <a:rPr lang="x-none" smtClean="0"/>
              <a:pPr/>
              <a:t>08/04/13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48209-1A86-47BE-B29F-DC45A613FB53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283" y="1988840"/>
            <a:ext cx="7772400" cy="1743086"/>
          </a:xfrm>
        </p:spPr>
        <p:txBody>
          <a:bodyPr>
            <a:noAutofit/>
          </a:bodyPr>
          <a:lstStyle/>
          <a:p>
            <a:pPr rtl="0"/>
            <a:r>
              <a:rPr lang="en-US" sz="5400" b="1" dirty="0" smtClean="0">
                <a:solidFill>
                  <a:srgbClr val="FF33CC"/>
                </a:solidFill>
              </a:rPr>
              <a:t>Inhibiting Microbial Growth </a:t>
            </a:r>
            <a:r>
              <a:rPr lang="en-US" sz="5400" b="1" i="1" dirty="0" smtClean="0">
                <a:solidFill>
                  <a:srgbClr val="FF33CC"/>
                </a:solidFill>
              </a:rPr>
              <a:t>in vitro</a:t>
            </a:r>
            <a:endParaRPr lang="x-none" sz="5400" b="1" i="1" dirty="0">
              <a:solidFill>
                <a:srgbClr val="FF33CC"/>
              </a:solidFill>
            </a:endParaRPr>
          </a:p>
        </p:txBody>
      </p:sp>
      <p:pic>
        <p:nvPicPr>
          <p:cNvPr id="4" name="Content Placeholder 3" descr="bacteria.jpg"/>
          <p:cNvPicPr>
            <a:picLocks noChangeAspect="1"/>
          </p:cNvPicPr>
          <p:nvPr/>
        </p:nvPicPr>
        <p:blipFill>
          <a:blip r:embed="rId2" cstate="print"/>
          <a:srcRect b="6539"/>
          <a:stretch>
            <a:fillRect/>
          </a:stretch>
        </p:blipFill>
        <p:spPr>
          <a:xfrm>
            <a:off x="6356350" y="142852"/>
            <a:ext cx="2787650" cy="1928802"/>
          </a:xfrm>
          <a:prstGeom prst="rect">
            <a:avLst/>
          </a:prstGeom>
        </p:spPr>
      </p:pic>
      <p:pic>
        <p:nvPicPr>
          <p:cNvPr id="5" name="Content Placeholder 5" descr="bacteri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768944"/>
            <a:ext cx="2214546" cy="2089055"/>
          </a:xfrm>
          <a:prstGeom prst="rect">
            <a:avLst/>
          </a:prstGeom>
        </p:spPr>
      </p:pic>
      <p:pic>
        <p:nvPicPr>
          <p:cNvPr id="6" name="Content Placeholder 7" descr="vir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500042"/>
            <a:ext cx="1559261" cy="1571636"/>
          </a:xfrm>
          <a:prstGeom prst="rect">
            <a:avLst/>
          </a:prstGeom>
        </p:spPr>
      </p:pic>
      <p:pic>
        <p:nvPicPr>
          <p:cNvPr id="7" name="Content Placeholder 10" descr="parasite-cleanse.jpg"/>
          <p:cNvPicPr>
            <a:picLocks noChangeAspect="1"/>
          </p:cNvPicPr>
          <p:nvPr/>
        </p:nvPicPr>
        <p:blipFill>
          <a:blip r:embed="rId5" cstate="print"/>
          <a:srcRect t="2344"/>
          <a:stretch>
            <a:fillRect/>
          </a:stretch>
        </p:blipFill>
        <p:spPr>
          <a:xfrm>
            <a:off x="6096000" y="3881438"/>
            <a:ext cx="3048000" cy="2976562"/>
          </a:xfrm>
          <a:prstGeom prst="rect">
            <a:avLst/>
          </a:prstGeom>
        </p:spPr>
      </p:pic>
      <p:pic>
        <p:nvPicPr>
          <p:cNvPr id="8" name="Content Placeholder 12" descr="fungus-the-bogeyman.jpg"/>
          <p:cNvPicPr>
            <a:picLocks noChangeAspect="1"/>
          </p:cNvPicPr>
          <p:nvPr/>
        </p:nvPicPr>
        <p:blipFill>
          <a:blip r:embed="rId6" cstate="print"/>
          <a:srcRect l="14164" t="4854" r="14164" b="18271"/>
          <a:stretch>
            <a:fillRect/>
          </a:stretch>
        </p:blipFill>
        <p:spPr>
          <a:xfrm>
            <a:off x="214282" y="142852"/>
            <a:ext cx="2000264" cy="29289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6400800" cy="1357322"/>
          </a:xfrm>
        </p:spPr>
        <p:txBody>
          <a:bodyPr>
            <a:normAutofit fontScale="85000" lnSpcReduction="20000"/>
          </a:bodyPr>
          <a:lstStyle/>
          <a:p>
            <a:pPr rtl="0"/>
            <a:r>
              <a:rPr lang="en-US" b="1" dirty="0" smtClean="0">
                <a:solidFill>
                  <a:srgbClr val="0070C0"/>
                </a:solidFill>
              </a:rPr>
              <a:t>CLS 311: Basic </a:t>
            </a:r>
            <a:r>
              <a:rPr lang="en-US" b="1" dirty="0" smtClean="0">
                <a:solidFill>
                  <a:srgbClr val="0070C0"/>
                </a:solidFill>
              </a:rPr>
              <a:t>Microbiology</a:t>
            </a:r>
            <a:endParaRPr lang="en-US" b="1" dirty="0" smtClean="0">
              <a:solidFill>
                <a:srgbClr val="0070C0"/>
              </a:solidFill>
            </a:endParaRPr>
          </a:p>
          <a:p>
            <a:pPr rtl="0"/>
            <a:r>
              <a:rPr lang="en-US" b="1" dirty="0" smtClean="0">
                <a:solidFill>
                  <a:srgbClr val="0070C0"/>
                </a:solidFill>
              </a:rPr>
              <a:t>Mrs. </a:t>
            </a:r>
            <a:r>
              <a:rPr lang="en-US" b="1" dirty="0" err="1" smtClean="0">
                <a:solidFill>
                  <a:srgbClr val="0070C0"/>
                </a:solidFill>
              </a:rPr>
              <a:t>Amany</a:t>
            </a:r>
            <a:r>
              <a:rPr lang="en-US" b="1" dirty="0" smtClean="0">
                <a:solidFill>
                  <a:srgbClr val="0070C0"/>
                </a:solidFill>
              </a:rPr>
              <a:t> Ahmed </a:t>
            </a:r>
            <a:r>
              <a:rPr lang="en-US" b="1" dirty="0" err="1" smtClean="0">
                <a:solidFill>
                  <a:srgbClr val="0070C0"/>
                </a:solidFill>
              </a:rPr>
              <a:t>Niazy</a:t>
            </a:r>
            <a:endParaRPr lang="en-US" b="1" dirty="0" smtClean="0">
              <a:solidFill>
                <a:srgbClr val="0070C0"/>
              </a:solidFill>
            </a:endParaRPr>
          </a:p>
          <a:p>
            <a:pPr rtl="0"/>
            <a:r>
              <a:rPr lang="en-US" b="1" dirty="0" smtClean="0">
                <a:solidFill>
                  <a:srgbClr val="0070C0"/>
                </a:solidFill>
              </a:rPr>
              <a:t>                  </a:t>
            </a:r>
            <a:endParaRPr lang="x-none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1" dirty="0">
                <a:solidFill>
                  <a:srgbClr val="FF33CC"/>
                </a:solidFill>
              </a:rPr>
              <a:t>Physical </a:t>
            </a:r>
            <a:r>
              <a:rPr lang="en-GB" b="1" dirty="0" smtClean="0">
                <a:solidFill>
                  <a:srgbClr val="FF33CC"/>
                </a:solidFill>
              </a:rPr>
              <a:t>Method</a:t>
            </a: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3366FF"/>
                </a:solidFill>
              </a:rPr>
              <a:t>I- HEAT</a:t>
            </a:r>
            <a:r>
              <a:rPr lang="en-GB" b="1" dirty="0" smtClean="0">
                <a:solidFill>
                  <a:srgbClr val="00B050"/>
                </a:solidFill>
              </a:rPr>
              <a:t/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1. Dry Heat</a:t>
            </a:r>
            <a:endParaRPr lang="x-none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075240" cy="4439986"/>
          </a:xfrm>
        </p:spPr>
        <p:txBody>
          <a:bodyPr>
            <a:normAutofit fontScale="85000" lnSpcReduction="20000"/>
          </a:bodyPr>
          <a:lstStyle/>
          <a:p>
            <a:pPr lvl="0" algn="l" rtl="0"/>
            <a:r>
              <a:rPr lang="en-GB" dirty="0"/>
              <a:t>An effective way to </a:t>
            </a:r>
            <a:r>
              <a:rPr lang="en-GB" b="1" u="sng" dirty="0">
                <a:solidFill>
                  <a:srgbClr val="00B050"/>
                </a:solidFill>
              </a:rPr>
              <a:t>sterilize</a:t>
            </a:r>
            <a:r>
              <a:rPr lang="en-GB" dirty="0"/>
              <a:t> metals, glassware, some powders, oils, and waxes. </a:t>
            </a:r>
            <a:endParaRPr lang="en-US" dirty="0"/>
          </a:p>
          <a:p>
            <a:pPr lvl="0" algn="l" rtl="0"/>
            <a:endParaRPr lang="en-GB" b="1" dirty="0" smtClean="0"/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 smtClean="0">
                <a:solidFill>
                  <a:srgbClr val="00B0F0"/>
                </a:solidFill>
              </a:rPr>
              <a:t>Hot </a:t>
            </a:r>
            <a:r>
              <a:rPr lang="en-GB" b="1" dirty="0">
                <a:solidFill>
                  <a:srgbClr val="00B0F0"/>
                </a:solidFill>
              </a:rPr>
              <a:t>Air Oven:</a:t>
            </a:r>
            <a:r>
              <a:rPr lang="en-GB" dirty="0"/>
              <a:t> </a:t>
            </a:r>
            <a:endParaRPr lang="en-GB" dirty="0" smtClean="0"/>
          </a:p>
          <a:p>
            <a:pPr marL="514350" lvl="0" indent="-514350" algn="l" rtl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  It </a:t>
            </a:r>
            <a:r>
              <a:rPr lang="en-GB" sz="2800" dirty="0"/>
              <a:t>is done in a 160-165°C oven for 2hours or in 170-180°C oven for 1hour.</a:t>
            </a:r>
            <a:endParaRPr lang="en-US" sz="2800" dirty="0"/>
          </a:p>
          <a:p>
            <a:pPr marL="514350" lvl="0" indent="-514350" algn="l" rtl="0">
              <a:buAutoNum type="arabicPeriod" startAt="2"/>
            </a:pPr>
            <a:r>
              <a:rPr lang="en-GB" b="1" dirty="0" smtClean="0">
                <a:solidFill>
                  <a:srgbClr val="00B0F0"/>
                </a:solidFill>
              </a:rPr>
              <a:t>Burning </a:t>
            </a:r>
            <a:r>
              <a:rPr lang="en-GB" b="1" dirty="0">
                <a:solidFill>
                  <a:srgbClr val="00B0F0"/>
                </a:solidFill>
              </a:rPr>
              <a:t>(incineration)</a:t>
            </a:r>
            <a:r>
              <a:rPr lang="en-GB" dirty="0">
                <a:solidFill>
                  <a:srgbClr val="00B0F0"/>
                </a:solidFill>
              </a:rPr>
              <a:t>:</a:t>
            </a:r>
            <a:r>
              <a:rPr lang="en-GB" dirty="0"/>
              <a:t> </a:t>
            </a:r>
            <a:endParaRPr lang="en-GB" dirty="0" smtClean="0"/>
          </a:p>
          <a:p>
            <a:pPr marL="514350" lvl="0" indent="-514350" algn="l" rtl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  Is </a:t>
            </a:r>
            <a:r>
              <a:rPr lang="en-GB" sz="2800" dirty="0"/>
              <a:t>used to destroy contaminated disposable materials.</a:t>
            </a:r>
            <a:endParaRPr lang="en-US" dirty="0"/>
          </a:p>
          <a:p>
            <a:pPr marL="514350" lvl="0" indent="-514350" algn="l" rtl="0">
              <a:buAutoNum type="arabicPeriod" startAt="3"/>
            </a:pPr>
            <a:r>
              <a:rPr lang="en-GB" b="1" dirty="0" smtClean="0">
                <a:solidFill>
                  <a:srgbClr val="00B0F0"/>
                </a:solidFill>
              </a:rPr>
              <a:t>Direct </a:t>
            </a:r>
            <a:r>
              <a:rPr lang="en-GB" b="1" dirty="0">
                <a:solidFill>
                  <a:srgbClr val="00B0F0"/>
                </a:solidFill>
              </a:rPr>
              <a:t>Flame:</a:t>
            </a:r>
            <a:r>
              <a:rPr lang="en-GB" dirty="0"/>
              <a:t> </a:t>
            </a:r>
            <a:endParaRPr lang="en-GB" dirty="0" smtClean="0"/>
          </a:p>
          <a:p>
            <a:pPr marL="514350" lvl="0" indent="-514350" algn="l" rtl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  Bunsen </a:t>
            </a:r>
            <a:r>
              <a:rPr lang="en-GB" sz="2800" dirty="0"/>
              <a:t>burner or electrical heating device is used to sterile wire loops and forceps used in the laboratory.</a:t>
            </a:r>
            <a:endParaRPr lang="en-US" sz="2800" dirty="0"/>
          </a:p>
          <a:p>
            <a:pPr algn="l"/>
            <a:endParaRPr lang="x-non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ozo\Desktop\Medical Microbiology CLS 212\Inhibiting growth pics\dry ov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333750" cy="26193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2924944"/>
            <a:ext cx="24288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Dry heat Oven</a:t>
            </a:r>
            <a:endParaRPr lang="x-none" sz="2800" b="1" dirty="0"/>
          </a:p>
        </p:txBody>
      </p:sp>
      <p:pic>
        <p:nvPicPr>
          <p:cNvPr id="1028" name="Picture 4" descr="C:\Users\zozo\Desktop\Medical Microbiology CLS 212\Inhibiting growth pics\elecrtic bunsen.jpg"/>
          <p:cNvPicPr>
            <a:picLocks noChangeAspect="1" noChangeArrowheads="1"/>
          </p:cNvPicPr>
          <p:nvPr/>
        </p:nvPicPr>
        <p:blipFill>
          <a:blip r:embed="rId3" cstate="print"/>
          <a:srcRect r="11193"/>
          <a:stretch>
            <a:fillRect/>
          </a:stretch>
        </p:blipFill>
        <p:spPr bwMode="auto">
          <a:xfrm>
            <a:off x="4788024" y="3429000"/>
            <a:ext cx="2833726" cy="31908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6136" y="3501008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Bunsen Burner</a:t>
            </a:r>
            <a:endParaRPr lang="x-none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5949280"/>
            <a:ext cx="250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Electric Bunsen</a:t>
            </a:r>
            <a:endParaRPr lang="x-none" sz="2800" b="1" dirty="0"/>
          </a:p>
        </p:txBody>
      </p:sp>
      <p:pic>
        <p:nvPicPr>
          <p:cNvPr id="1029" name="Picture 5" descr="C:\Users\zozo\Desktop\Medical Microbiology CLS 212\Inhibiting growth pics\dry-heat-sterilizer-216.jpg"/>
          <p:cNvPicPr>
            <a:picLocks noChangeAspect="1" noChangeArrowheads="1"/>
          </p:cNvPicPr>
          <p:nvPr/>
        </p:nvPicPr>
        <p:blipFill>
          <a:blip r:embed="rId4" cstate="print"/>
          <a:srcRect b="7169"/>
          <a:stretch>
            <a:fillRect/>
          </a:stretch>
        </p:blipFill>
        <p:spPr bwMode="auto">
          <a:xfrm>
            <a:off x="395536" y="3482676"/>
            <a:ext cx="3248034" cy="3375324"/>
          </a:xfrm>
          <a:prstGeom prst="rect">
            <a:avLst/>
          </a:prstGeom>
          <a:noFill/>
        </p:spPr>
      </p:pic>
      <p:pic>
        <p:nvPicPr>
          <p:cNvPr id="9" name="Picture 4" descr="bunsenbur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0648"/>
            <a:ext cx="2446338" cy="326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0"/>
            <a:r>
              <a:rPr lang="en-GB" b="1" dirty="0">
                <a:solidFill>
                  <a:srgbClr val="FF33CC"/>
                </a:solidFill>
              </a:rPr>
              <a:t>Physical </a:t>
            </a:r>
            <a:r>
              <a:rPr lang="en-GB" b="1" dirty="0" smtClean="0">
                <a:solidFill>
                  <a:srgbClr val="FF33CC"/>
                </a:solidFill>
              </a:rPr>
              <a:t>Method</a:t>
            </a: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3366FF"/>
                </a:solidFill>
              </a:rPr>
              <a:t>I- HEAT</a:t>
            </a:r>
            <a:r>
              <a:rPr lang="en-GB" b="1" dirty="0" smtClean="0">
                <a:solidFill>
                  <a:srgbClr val="00B050"/>
                </a:solidFill>
              </a:rPr>
              <a:t/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2. Moist Heat</a:t>
            </a:r>
            <a:endParaRPr lang="x-non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147248" cy="4209331"/>
          </a:xfrm>
        </p:spPr>
        <p:txBody>
          <a:bodyPr/>
          <a:lstStyle/>
          <a:p>
            <a:pPr lvl="0" algn="l" rtl="0"/>
            <a:r>
              <a:rPr lang="en-GB" dirty="0" smtClean="0"/>
              <a:t>Is </a:t>
            </a:r>
            <a:r>
              <a:rPr lang="en-GB" dirty="0"/>
              <a:t>used to </a:t>
            </a:r>
            <a:r>
              <a:rPr lang="en-GB" b="1" u="sng" dirty="0">
                <a:solidFill>
                  <a:srgbClr val="00B050"/>
                </a:solidFill>
              </a:rPr>
              <a:t>disinfect</a:t>
            </a:r>
            <a:r>
              <a:rPr lang="en-GB" dirty="0"/>
              <a:t> syringes, needles, and simple instruments by boiling (100°C) for 30 minutes.</a:t>
            </a:r>
            <a:endParaRPr lang="en-US" dirty="0"/>
          </a:p>
          <a:p>
            <a:pPr lvl="0" algn="l" rtl="0"/>
            <a:endParaRPr lang="en-GB" dirty="0" smtClean="0"/>
          </a:p>
          <a:p>
            <a:pPr lvl="0" algn="l" rtl="0"/>
            <a:r>
              <a:rPr lang="en-GB" dirty="0" smtClean="0"/>
              <a:t>Boiling </a:t>
            </a:r>
            <a:r>
              <a:rPr lang="en-GB" dirty="0"/>
              <a:t>is not always effective as </a:t>
            </a:r>
            <a:endParaRPr lang="en-GB" dirty="0" smtClean="0"/>
          </a:p>
          <a:p>
            <a:pPr lvl="0" algn="l" rtl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smtClean="0">
                <a:solidFill>
                  <a:srgbClr val="9900FF"/>
                </a:solidFill>
              </a:rPr>
              <a:t>spores</a:t>
            </a:r>
            <a:r>
              <a:rPr lang="en-GB" dirty="0">
                <a:solidFill>
                  <a:srgbClr val="9900FF"/>
                </a:solidFill>
              </a:rPr>
              <a:t>, </a:t>
            </a:r>
            <a:r>
              <a:rPr lang="en-GB" dirty="0" smtClean="0">
                <a:solidFill>
                  <a:srgbClr val="9900FF"/>
                </a:solidFill>
              </a:rPr>
              <a:t>like </a:t>
            </a:r>
            <a:r>
              <a:rPr lang="en-GB" i="1" dirty="0" err="1" smtClean="0">
                <a:solidFill>
                  <a:srgbClr val="9900FF"/>
                </a:solidFill>
              </a:rPr>
              <a:t>Mycobacteria</a:t>
            </a:r>
            <a:r>
              <a:rPr lang="en-GB" dirty="0">
                <a:solidFill>
                  <a:srgbClr val="9900FF"/>
                </a:solidFill>
              </a:rPr>
              <a:t>, and </a:t>
            </a:r>
            <a:endParaRPr lang="en-GB" dirty="0" smtClean="0">
              <a:solidFill>
                <a:srgbClr val="9900FF"/>
              </a:solidFill>
            </a:endParaRPr>
          </a:p>
          <a:p>
            <a:pPr lvl="0" algn="l" rtl="0">
              <a:buNone/>
            </a:pP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en-GB" dirty="0" smtClean="0">
                <a:solidFill>
                  <a:srgbClr val="9900FF"/>
                </a:solidFill>
              </a:rPr>
              <a:t>   some </a:t>
            </a:r>
            <a:r>
              <a:rPr lang="en-GB" dirty="0">
                <a:solidFill>
                  <a:srgbClr val="9900FF"/>
                </a:solidFill>
              </a:rPr>
              <a:t>viruses are not affected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endParaRPr lang="x-none" dirty="0"/>
          </a:p>
        </p:txBody>
      </p:sp>
      <p:pic>
        <p:nvPicPr>
          <p:cNvPr id="4" name="Content Placeholder 3" descr="JY-Series-Portable-Stainless-Steel-Steam-Steriliz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985643"/>
            <a:ext cx="2528886" cy="38723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0"/>
            <a:r>
              <a:rPr lang="en-GB" b="1" dirty="0">
                <a:solidFill>
                  <a:srgbClr val="FF33CC"/>
                </a:solidFill>
              </a:rPr>
              <a:t>Physical </a:t>
            </a:r>
            <a:r>
              <a:rPr lang="en-GB" b="1" dirty="0" smtClean="0">
                <a:solidFill>
                  <a:srgbClr val="FF33CC"/>
                </a:solidFill>
              </a:rPr>
              <a:t>Method</a:t>
            </a:r>
            <a:br>
              <a:rPr lang="en-GB" b="1" dirty="0" smtClean="0">
                <a:solidFill>
                  <a:srgbClr val="FF33CC"/>
                </a:solidFill>
              </a:rPr>
            </a:br>
            <a:r>
              <a:rPr lang="en-GB" b="1" dirty="0" smtClean="0">
                <a:solidFill>
                  <a:srgbClr val="3366FF"/>
                </a:solidFill>
              </a:rPr>
              <a:t>I- HEAT</a:t>
            </a:r>
            <a:r>
              <a:rPr lang="en-GB" b="1" dirty="0" smtClean="0">
                <a:solidFill>
                  <a:srgbClr val="00B050"/>
                </a:solidFill>
              </a:rPr>
              <a:t/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3. Autoclave</a:t>
            </a:r>
            <a:endParaRPr lang="x-none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8136904" cy="4320480"/>
          </a:xfrm>
        </p:spPr>
        <p:txBody>
          <a:bodyPr>
            <a:normAutofit fontScale="77500" lnSpcReduction="20000"/>
          </a:bodyPr>
          <a:lstStyle/>
          <a:p>
            <a:pPr lvl="0" algn="l" rtl="0"/>
            <a:r>
              <a:rPr lang="en-GB" sz="3000" dirty="0" smtClean="0"/>
              <a:t>It is </a:t>
            </a:r>
            <a:r>
              <a:rPr lang="en-GB" sz="3000" dirty="0"/>
              <a:t>a </a:t>
            </a:r>
            <a:r>
              <a:rPr lang="en-GB" sz="3000" dirty="0" smtClean="0"/>
              <a:t>large </a:t>
            </a:r>
          </a:p>
          <a:p>
            <a:pPr marL="0" lvl="0" indent="0" algn="l" rtl="0">
              <a:buNone/>
            </a:pPr>
            <a:r>
              <a:rPr lang="en-GB" sz="3000" dirty="0" smtClean="0"/>
              <a:t>metal </a:t>
            </a:r>
            <a:r>
              <a:rPr lang="en-GB" sz="3000" dirty="0"/>
              <a:t>chamber that </a:t>
            </a:r>
            <a:r>
              <a:rPr lang="en-GB" sz="3000" dirty="0" smtClean="0"/>
              <a:t>uses</a:t>
            </a:r>
          </a:p>
          <a:p>
            <a:pPr lvl="0" algn="l" rtl="0">
              <a:buNone/>
            </a:pPr>
            <a:r>
              <a:rPr lang="en-GB" sz="3000" b="1" dirty="0" smtClean="0">
                <a:solidFill>
                  <a:srgbClr val="00B0F0"/>
                </a:solidFill>
              </a:rPr>
              <a:t>steam </a:t>
            </a:r>
            <a:r>
              <a:rPr lang="en-GB" sz="3000" b="1" dirty="0">
                <a:solidFill>
                  <a:srgbClr val="00B0F0"/>
                </a:solidFill>
              </a:rPr>
              <a:t>under pressure </a:t>
            </a:r>
            <a:r>
              <a:rPr lang="en-GB" sz="3000" b="1" dirty="0" smtClean="0">
                <a:solidFill>
                  <a:srgbClr val="00B0F0"/>
                </a:solidFill>
              </a:rPr>
              <a:t>for</a:t>
            </a:r>
          </a:p>
          <a:p>
            <a:pPr lvl="0" algn="l" rtl="0">
              <a:buNone/>
            </a:pPr>
            <a:r>
              <a:rPr lang="en-GB" sz="30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sterilization</a:t>
            </a:r>
            <a:r>
              <a:rPr lang="en-GB" sz="3000" dirty="0" smtClean="0"/>
              <a:t> (like the </a:t>
            </a:r>
          </a:p>
          <a:p>
            <a:pPr lvl="0" algn="l" rtl="0">
              <a:buNone/>
            </a:pPr>
            <a:r>
              <a:rPr lang="en-GB" sz="3000" dirty="0" smtClean="0"/>
              <a:t>pressure cooker).</a:t>
            </a:r>
          </a:p>
          <a:p>
            <a:pPr lvl="0" algn="l" rtl="0"/>
            <a:endParaRPr lang="en-US" sz="3000" dirty="0"/>
          </a:p>
          <a:p>
            <a:pPr lvl="0" algn="l" rtl="0"/>
            <a:endParaRPr lang="en-GB" sz="3000" dirty="0" smtClean="0"/>
          </a:p>
          <a:p>
            <a:pPr lvl="0" algn="l" rtl="0"/>
            <a:r>
              <a:rPr lang="en-GB" sz="3000" dirty="0" smtClean="0"/>
              <a:t>Autoclaving </a:t>
            </a:r>
            <a:r>
              <a:rPr lang="en-GB" sz="3000" dirty="0"/>
              <a:t>is done at 121.5°C and 15psi pressure for </a:t>
            </a:r>
            <a:r>
              <a:rPr lang="en-GB" sz="3000" dirty="0" smtClean="0"/>
              <a:t>20 minutes</a:t>
            </a:r>
            <a:r>
              <a:rPr lang="en-GB" sz="3000" dirty="0"/>
              <a:t>.</a:t>
            </a:r>
            <a:endParaRPr lang="en-US" sz="3000" dirty="0"/>
          </a:p>
          <a:p>
            <a:pPr lvl="0" algn="l" rtl="0"/>
            <a:endParaRPr lang="en-GB" sz="3000" dirty="0" smtClean="0"/>
          </a:p>
          <a:p>
            <a:pPr lvl="0" algn="l" rtl="0"/>
            <a:r>
              <a:rPr lang="en-GB" sz="3000" dirty="0" smtClean="0"/>
              <a:t>An </a:t>
            </a:r>
            <a:r>
              <a:rPr lang="en-GB" sz="3000" dirty="0"/>
              <a:t>autoclave tape or </a:t>
            </a:r>
            <a:r>
              <a:rPr lang="en-GB" sz="3000" dirty="0" smtClean="0"/>
              <a:t>strip (commercially available) is </a:t>
            </a:r>
            <a:r>
              <a:rPr lang="en-GB" sz="3000" dirty="0"/>
              <a:t>used to ensure proper functioning.</a:t>
            </a:r>
            <a:endParaRPr lang="en-US" sz="3000" dirty="0"/>
          </a:p>
          <a:p>
            <a:pPr algn="l"/>
            <a:endParaRPr lang="x-none" dirty="0"/>
          </a:p>
        </p:txBody>
      </p:sp>
      <p:pic>
        <p:nvPicPr>
          <p:cNvPr id="4" name="Picture 3" descr="Serie-D_AutoklavenHorizontal.jpg"/>
          <p:cNvPicPr>
            <a:picLocks noChangeAspect="1"/>
          </p:cNvPicPr>
          <p:nvPr/>
        </p:nvPicPr>
        <p:blipFill rotWithShape="1">
          <a:blip r:embed="rId2" cstate="print"/>
          <a:srcRect t="9854" b="3107"/>
          <a:stretch/>
        </p:blipFill>
        <p:spPr>
          <a:xfrm>
            <a:off x="4572000" y="1854671"/>
            <a:ext cx="4445000" cy="26308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utoclav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905"/>
          <a:stretch>
            <a:fillRect/>
          </a:stretch>
        </p:blipFill>
        <p:spPr>
          <a:xfrm>
            <a:off x="467544" y="476672"/>
            <a:ext cx="7486646" cy="592935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642918"/>
            <a:ext cx="3000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GB" sz="3200" b="1" dirty="0" smtClean="0"/>
              <a:t>Autoclave Tapes</a:t>
            </a:r>
            <a:endParaRPr lang="x-none" sz="3200" b="1" dirty="0"/>
          </a:p>
        </p:txBody>
      </p:sp>
      <p:pic>
        <p:nvPicPr>
          <p:cNvPr id="6" name="Picture 5" descr="autoclave tap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3281960"/>
            <a:ext cx="3816424" cy="3243383"/>
          </a:xfrm>
          <a:prstGeom prst="rect">
            <a:avLst/>
          </a:prstGeom>
        </p:spPr>
      </p:pic>
      <p:pic>
        <p:nvPicPr>
          <p:cNvPr id="4" name="Content Placeholder 3" descr="tap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67944" y="188640"/>
            <a:ext cx="4930781" cy="381642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17596"/>
          </a:xfrm>
        </p:spPr>
        <p:txBody>
          <a:bodyPr>
            <a:normAutofit fontScale="90000"/>
          </a:bodyPr>
          <a:lstStyle/>
          <a:p>
            <a:pPr rtl="0"/>
            <a:r>
              <a:rPr lang="en-GB" b="1" dirty="0">
                <a:solidFill>
                  <a:srgbClr val="FF33CC"/>
                </a:solidFill>
              </a:rPr>
              <a:t>Physical </a:t>
            </a:r>
            <a:r>
              <a:rPr lang="en-GB" b="1" dirty="0" smtClean="0">
                <a:solidFill>
                  <a:srgbClr val="FF33CC"/>
                </a:solidFill>
              </a:rPr>
              <a:t>Method</a:t>
            </a: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3366FF"/>
                </a:solidFill>
              </a:rPr>
              <a:t>II-   Cold</a:t>
            </a:r>
            <a:endParaRPr lang="x-none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401080" cy="4857784"/>
          </a:xfrm>
        </p:spPr>
        <p:txBody>
          <a:bodyPr>
            <a:normAutofit/>
          </a:bodyPr>
          <a:lstStyle/>
          <a:p>
            <a:pPr marL="514350" lvl="0" indent="-514350" algn="l" rtl="0">
              <a:buFont typeface="+mj-lt"/>
              <a:buAutoNum type="arabicPeriod"/>
            </a:pPr>
            <a:r>
              <a:rPr lang="en-GB" b="1" dirty="0" smtClean="0">
                <a:solidFill>
                  <a:srgbClr val="0070C0"/>
                </a:solidFill>
              </a:rPr>
              <a:t>Freezing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(below zero)</a:t>
            </a:r>
            <a:r>
              <a:rPr lang="en-GB" dirty="0"/>
              <a:t> </a:t>
            </a:r>
            <a:endParaRPr lang="en-GB" dirty="0" smtClean="0"/>
          </a:p>
          <a:p>
            <a:pPr marL="514350" lvl="0" indent="-514350" algn="l" rtl="0">
              <a:buNone/>
            </a:pPr>
            <a:r>
              <a:rPr lang="en-GB" dirty="0"/>
              <a:t> </a:t>
            </a:r>
            <a:r>
              <a:rPr lang="en-GB" dirty="0" smtClean="0"/>
              <a:t>     Freezing will </a:t>
            </a:r>
            <a:r>
              <a:rPr lang="en-GB" dirty="0"/>
              <a:t>greatly slow the metabolic activities of microorganisms leading to </a:t>
            </a:r>
            <a:r>
              <a:rPr lang="en-GB" b="1" u="sng" dirty="0">
                <a:solidFill>
                  <a:srgbClr val="00B050"/>
                </a:solidFill>
              </a:rPr>
              <a:t>inhibition</a:t>
            </a:r>
            <a:r>
              <a:rPr lang="en-GB" dirty="0"/>
              <a:t> of their growth.</a:t>
            </a:r>
            <a:endParaRPr lang="en-US" dirty="0"/>
          </a:p>
          <a:p>
            <a:pPr marL="514350" lvl="0" indent="-514350" algn="l" rtl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2.  Refrigeration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(4°C)</a:t>
            </a:r>
            <a:r>
              <a:rPr lang="en-GB" dirty="0"/>
              <a:t> </a:t>
            </a:r>
            <a:endParaRPr lang="en-GB" dirty="0" smtClean="0"/>
          </a:p>
          <a:p>
            <a:pPr marL="514350" lvl="0" indent="-514350" algn="l" rtl="0">
              <a:buNone/>
            </a:pPr>
            <a:r>
              <a:rPr lang="en-GB" dirty="0"/>
              <a:t> </a:t>
            </a:r>
            <a:r>
              <a:rPr lang="en-GB" dirty="0" smtClean="0"/>
              <a:t>     Refrigeration will </a:t>
            </a:r>
            <a:r>
              <a:rPr lang="en-GB" dirty="0"/>
              <a:t>slightly affect the </a:t>
            </a:r>
            <a:r>
              <a:rPr lang="en-GB" dirty="0" smtClean="0"/>
              <a:t>metabolic     activities </a:t>
            </a:r>
            <a:r>
              <a:rPr lang="en-GB" dirty="0"/>
              <a:t>of </a:t>
            </a:r>
            <a:r>
              <a:rPr lang="en-GB" dirty="0" smtClean="0"/>
              <a:t>most microorganisms </a:t>
            </a:r>
            <a:r>
              <a:rPr lang="en-GB" dirty="0"/>
              <a:t>but it would </a:t>
            </a:r>
            <a:r>
              <a:rPr lang="en-GB" b="1" u="sng" dirty="0">
                <a:solidFill>
                  <a:srgbClr val="00B050"/>
                </a:solidFill>
              </a:rPr>
              <a:t>not completely inhibit growth</a:t>
            </a:r>
            <a:r>
              <a:rPr lang="en-GB" b="1" u="sng" dirty="0" smtClean="0">
                <a:solidFill>
                  <a:srgbClr val="00B050"/>
                </a:solidFill>
              </a:rPr>
              <a:t>. </a:t>
            </a:r>
            <a:r>
              <a:rPr lang="en-US" dirty="0" smtClean="0"/>
              <a:t>I</a:t>
            </a:r>
            <a:r>
              <a:rPr lang="en-GB" dirty="0" smtClean="0"/>
              <a:t>t will slow down their growth.</a:t>
            </a:r>
          </a:p>
          <a:p>
            <a:pPr marL="514350" lvl="0" indent="-514350" algn="l" rtl="0">
              <a:buNone/>
            </a:pPr>
            <a:endParaRPr lang="en-US" b="1" u="sng" dirty="0">
              <a:solidFill>
                <a:srgbClr val="00B050"/>
              </a:solidFill>
            </a:endParaRPr>
          </a:p>
          <a:p>
            <a:pPr algn="l"/>
            <a:endParaRPr lang="x-non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28800"/>
            <a:ext cx="7643192" cy="4872034"/>
          </a:xfrm>
        </p:spPr>
        <p:txBody>
          <a:bodyPr>
            <a:normAutofit lnSpcReduction="10000"/>
          </a:bodyPr>
          <a:lstStyle/>
          <a:p>
            <a:pPr lvl="0" algn="l" rtl="0"/>
            <a:r>
              <a:rPr lang="en-GB" b="1" dirty="0" smtClean="0">
                <a:solidFill>
                  <a:srgbClr val="3366FF"/>
                </a:solidFill>
              </a:rPr>
              <a:t>Slow Freezing </a:t>
            </a:r>
            <a:r>
              <a:rPr lang="en-GB" dirty="0" smtClean="0"/>
              <a:t>is the most effective way as ice crystals that forms may rapture the cell membrane and cell wall of microbes.</a:t>
            </a:r>
            <a:endParaRPr lang="en-US" dirty="0" smtClean="0"/>
          </a:p>
          <a:p>
            <a:pPr lvl="0" algn="l" rtl="0"/>
            <a:endParaRPr lang="en-GB" b="1" dirty="0" smtClean="0"/>
          </a:p>
          <a:p>
            <a:pPr lvl="0" algn="l" rtl="0"/>
            <a:r>
              <a:rPr lang="en-GB" b="1" dirty="0" smtClean="0">
                <a:solidFill>
                  <a:srgbClr val="9900FF"/>
                </a:solidFill>
              </a:rPr>
              <a:t>CAUSION:</a:t>
            </a:r>
            <a:r>
              <a:rPr lang="en-GB" dirty="0" smtClean="0">
                <a:solidFill>
                  <a:srgbClr val="9900FF"/>
                </a:solidFill>
              </a:rPr>
              <a:t> </a:t>
            </a:r>
          </a:p>
          <a:p>
            <a:pPr lvl="0" algn="l" rtl="0">
              <a:buNone/>
            </a:pPr>
            <a:r>
              <a:rPr lang="en-GB" dirty="0"/>
              <a:t> </a:t>
            </a:r>
            <a:r>
              <a:rPr lang="en-GB" dirty="0" smtClean="0"/>
              <a:t>  Thawing and refreezing of </a:t>
            </a:r>
          </a:p>
          <a:p>
            <a:pPr lvl="0" algn="l" rtl="0">
              <a:buNone/>
            </a:pPr>
            <a:r>
              <a:rPr lang="en-GB" dirty="0"/>
              <a:t> </a:t>
            </a:r>
            <a:r>
              <a:rPr lang="en-GB" dirty="0" smtClean="0"/>
              <a:t>  food will allow the bacteria</a:t>
            </a:r>
          </a:p>
          <a:p>
            <a:pPr lvl="0" algn="l" rtl="0">
              <a:buNone/>
            </a:pPr>
            <a:r>
              <a:rPr lang="en-GB" dirty="0"/>
              <a:t> </a:t>
            </a:r>
            <a:r>
              <a:rPr lang="en-GB" dirty="0" smtClean="0"/>
              <a:t>  and its spores to resume</a:t>
            </a:r>
          </a:p>
          <a:p>
            <a:pPr lvl="0" algn="l" rtl="0">
              <a:buNone/>
            </a:pPr>
            <a:r>
              <a:rPr lang="en-GB" dirty="0"/>
              <a:t> </a:t>
            </a:r>
            <a:r>
              <a:rPr lang="en-GB" dirty="0" smtClean="0"/>
              <a:t>  growing.</a:t>
            </a:r>
            <a:endParaRPr lang="en-US" dirty="0" smtClean="0"/>
          </a:p>
          <a:p>
            <a:pPr algn="l"/>
            <a:endParaRPr lang="x-none" dirty="0"/>
          </a:p>
        </p:txBody>
      </p:sp>
      <p:pic>
        <p:nvPicPr>
          <p:cNvPr id="6" name="Content Placeholder 3" descr="refrigerator-with-tem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357562"/>
            <a:ext cx="3651362" cy="3143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1720" y="2606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>
                <a:solidFill>
                  <a:srgbClr val="FF33CC"/>
                </a:solidFill>
              </a:rPr>
              <a:t>Physical Method</a:t>
            </a:r>
            <a:r>
              <a:rPr lang="en-GB" sz="4000" b="1" dirty="0">
                <a:solidFill>
                  <a:srgbClr val="0070C0"/>
                </a:solidFill>
              </a:rPr>
              <a:t/>
            </a:r>
            <a:br>
              <a:rPr lang="en-GB" sz="4000" b="1" dirty="0">
                <a:solidFill>
                  <a:srgbClr val="0070C0"/>
                </a:solidFill>
              </a:rPr>
            </a:br>
            <a:r>
              <a:rPr lang="en-GB" sz="4000" b="1" dirty="0">
                <a:solidFill>
                  <a:srgbClr val="3366FF"/>
                </a:solidFill>
              </a:rPr>
              <a:t>II-   Cold</a:t>
            </a:r>
            <a:endParaRPr lang="en-US" sz="4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1" dirty="0">
                <a:solidFill>
                  <a:srgbClr val="FF33CC"/>
                </a:solidFill>
              </a:rPr>
              <a:t>Physical </a:t>
            </a:r>
            <a:r>
              <a:rPr lang="en-GB" b="1" dirty="0" smtClean="0">
                <a:solidFill>
                  <a:srgbClr val="FF33CC"/>
                </a:solidFill>
              </a:rPr>
              <a:t>Method</a:t>
            </a:r>
            <a:br>
              <a:rPr lang="en-GB" b="1" dirty="0" smtClean="0">
                <a:solidFill>
                  <a:srgbClr val="FF33CC"/>
                </a:solidFill>
              </a:rPr>
            </a:br>
            <a:r>
              <a:rPr lang="en-GB" b="1" dirty="0" smtClean="0">
                <a:solidFill>
                  <a:srgbClr val="3366FF"/>
                </a:solidFill>
              </a:rPr>
              <a:t>III-   Desiccation (Drying)</a:t>
            </a:r>
            <a:endParaRPr lang="x-none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l" rtl="0"/>
            <a:r>
              <a:rPr lang="en-GB" dirty="0" smtClean="0"/>
              <a:t>Many </a:t>
            </a:r>
            <a:r>
              <a:rPr lang="en-GB" dirty="0"/>
              <a:t>microorganisms stay viable even after drying but they cannot </a:t>
            </a:r>
            <a:r>
              <a:rPr lang="en-GB" dirty="0" smtClean="0"/>
              <a:t>reproduce i.e. desiccation will </a:t>
            </a:r>
            <a:r>
              <a:rPr lang="en-GB" b="1" u="sng" dirty="0" smtClean="0">
                <a:solidFill>
                  <a:srgbClr val="00B050"/>
                </a:solidFill>
              </a:rPr>
              <a:t>inhibit the growth</a:t>
            </a:r>
            <a:r>
              <a:rPr lang="en-GB" dirty="0" smtClean="0"/>
              <a:t> of microorganisms. </a:t>
            </a:r>
            <a:endParaRPr lang="en-US" dirty="0"/>
          </a:p>
          <a:p>
            <a:pPr lvl="0" algn="l" rtl="0"/>
            <a:endParaRPr lang="en-GB" dirty="0" smtClean="0"/>
          </a:p>
          <a:p>
            <a:pPr lvl="0" algn="l" rtl="0"/>
            <a:r>
              <a:rPr lang="en-GB" dirty="0" smtClean="0"/>
              <a:t>When </a:t>
            </a:r>
            <a:r>
              <a:rPr lang="en-GB" dirty="0"/>
              <a:t>suitable moist and nutrient rich environment is available, the microorganism will grow rapidly</a:t>
            </a:r>
            <a:r>
              <a:rPr lang="en-GB" dirty="0" smtClean="0"/>
              <a:t>.</a:t>
            </a:r>
          </a:p>
          <a:p>
            <a:pPr lvl="0" algn="l" rtl="0"/>
            <a:endParaRPr lang="en-GB" dirty="0" smtClean="0"/>
          </a:p>
          <a:p>
            <a:pPr lvl="0" algn="l" rtl="0"/>
            <a:r>
              <a:rPr lang="en-US" dirty="0" smtClean="0"/>
              <a:t>It is often used for preservation of food,  antisera, antitoxin, antibiotics, and pure culture of microorganisms.</a:t>
            </a:r>
            <a:endParaRPr lang="en-US" dirty="0"/>
          </a:p>
          <a:p>
            <a:pPr algn="l">
              <a:buNone/>
            </a:pPr>
            <a:endParaRPr lang="x-non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43608" y="908720"/>
            <a:ext cx="6480720" cy="4320480"/>
          </a:xfrm>
          <a:prstGeom prst="ellipse">
            <a:avLst/>
          </a:prstGeom>
          <a:ln w="28575" cmpd="sng">
            <a:solidFill>
              <a:srgbClr val="3366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dirty="0" smtClean="0"/>
              <a:t>Keep in mind that dried viable pathogens may be found in blood, pus, fecal material and dust that are found on floors , in bedding, on clothing. Thus wet mopping of floors, damp dusting of furniture rolling bed linens an towels carefully, is very important to avoid transmission of these microbes through air.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913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192688" cy="1426170"/>
          </a:xfrm>
        </p:spPr>
        <p:txBody>
          <a:bodyPr>
            <a:normAutofit/>
          </a:bodyPr>
          <a:lstStyle/>
          <a:p>
            <a:pPr algn="l" rtl="0"/>
            <a:r>
              <a:rPr lang="en-GB" sz="3600" b="1" dirty="0" err="1" smtClean="0">
                <a:solidFill>
                  <a:srgbClr val="FF33CC"/>
                </a:solidFill>
              </a:rPr>
              <a:t>Microbicidal</a:t>
            </a:r>
            <a:r>
              <a:rPr lang="en-GB" sz="3600" b="1" dirty="0" smtClean="0">
                <a:solidFill>
                  <a:srgbClr val="FF33CC"/>
                </a:solidFill>
              </a:rPr>
              <a:t> or </a:t>
            </a:r>
            <a:r>
              <a:rPr lang="en-GB" sz="3600" b="1" dirty="0" err="1" smtClean="0">
                <a:solidFill>
                  <a:srgbClr val="FF33CC"/>
                </a:solidFill>
              </a:rPr>
              <a:t>Microbistatic</a:t>
            </a:r>
            <a:r>
              <a:rPr lang="en-GB" sz="3600" b="1" dirty="0" smtClean="0">
                <a:solidFill>
                  <a:srgbClr val="FF33CC"/>
                </a:solidFill>
              </a:rPr>
              <a:t>?</a:t>
            </a:r>
            <a:endParaRPr lang="x-none" sz="3600" b="1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363272" cy="4584002"/>
          </a:xfrm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    </a:t>
            </a:r>
            <a:r>
              <a:rPr lang="en-GB" b="1" u="sng" dirty="0" err="1" smtClean="0">
                <a:solidFill>
                  <a:srgbClr val="00B050"/>
                </a:solidFill>
              </a:rPr>
              <a:t>Microbicidal</a:t>
            </a:r>
            <a:endParaRPr lang="en-US" b="1" u="sng" dirty="0">
              <a:solidFill>
                <a:srgbClr val="00B050"/>
              </a:solidFill>
            </a:endParaRPr>
          </a:p>
          <a:p>
            <a:pPr algn="l" rtl="0">
              <a:buNone/>
            </a:pPr>
            <a:r>
              <a:rPr lang="en-GB" dirty="0" smtClean="0"/>
              <a:t>    </a:t>
            </a:r>
            <a:r>
              <a:rPr lang="en-GB" dirty="0" err="1" smtClean="0"/>
              <a:t>Microbicidal</a:t>
            </a:r>
            <a:r>
              <a:rPr lang="en-GB" dirty="0" smtClean="0"/>
              <a:t> </a:t>
            </a:r>
            <a:r>
              <a:rPr lang="en-GB" dirty="0"/>
              <a:t>is </a:t>
            </a:r>
            <a:r>
              <a:rPr lang="en-GB" dirty="0" smtClean="0"/>
              <a:t>the process </a:t>
            </a:r>
            <a:r>
              <a:rPr lang="en-GB" dirty="0"/>
              <a:t>or </a:t>
            </a:r>
            <a:r>
              <a:rPr lang="en-GB" dirty="0" smtClean="0"/>
              <a:t>an agent </a:t>
            </a:r>
            <a:r>
              <a:rPr lang="en-GB" dirty="0"/>
              <a:t>that </a:t>
            </a:r>
            <a:r>
              <a:rPr lang="en-GB" b="1" dirty="0"/>
              <a:t>kills</a:t>
            </a:r>
            <a:r>
              <a:rPr lang="en-GB" dirty="0"/>
              <a:t> the microorganism. </a:t>
            </a:r>
            <a:endParaRPr lang="en-GB" dirty="0" smtClean="0"/>
          </a:p>
          <a:p>
            <a:pPr algn="l" rtl="0"/>
            <a:r>
              <a:rPr lang="en-GB" dirty="0" smtClean="0"/>
              <a:t>The </a:t>
            </a:r>
            <a:r>
              <a:rPr lang="en-GB" dirty="0"/>
              <a:t>suffix </a:t>
            </a:r>
            <a:r>
              <a:rPr lang="en-GB" b="1" dirty="0">
                <a:solidFill>
                  <a:srgbClr val="9900FF"/>
                </a:solidFill>
              </a:rPr>
              <a:t>-</a:t>
            </a:r>
            <a:r>
              <a:rPr lang="en-GB" b="1" dirty="0" err="1">
                <a:solidFill>
                  <a:srgbClr val="9900FF"/>
                </a:solidFill>
              </a:rPr>
              <a:t>cidal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en-GB" dirty="0"/>
              <a:t>or </a:t>
            </a:r>
            <a:r>
              <a:rPr lang="en-GB" b="1" dirty="0">
                <a:solidFill>
                  <a:srgbClr val="9900FF"/>
                </a:solidFill>
              </a:rPr>
              <a:t>–</a:t>
            </a:r>
            <a:r>
              <a:rPr lang="en-GB" b="1" dirty="0" err="1">
                <a:solidFill>
                  <a:srgbClr val="9900FF"/>
                </a:solidFill>
              </a:rPr>
              <a:t>cide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en-GB" dirty="0"/>
              <a:t>means </a:t>
            </a:r>
            <a:r>
              <a:rPr lang="en-GB" dirty="0">
                <a:solidFill>
                  <a:srgbClr val="9900FF"/>
                </a:solidFill>
              </a:rPr>
              <a:t>''killing''.</a:t>
            </a:r>
            <a:endParaRPr lang="en-US" dirty="0">
              <a:solidFill>
                <a:srgbClr val="9900FF"/>
              </a:solidFill>
            </a:endParaRPr>
          </a:p>
          <a:p>
            <a:pPr algn="l" rtl="0">
              <a:buNone/>
            </a:pPr>
            <a:endParaRPr lang="en-GB" b="1" dirty="0" smtClean="0">
              <a:solidFill>
                <a:srgbClr val="00B050"/>
              </a:solidFill>
            </a:endParaRPr>
          </a:p>
          <a:p>
            <a:pPr algn="l" rtl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    </a:t>
            </a:r>
            <a:r>
              <a:rPr lang="en-GB" b="1" u="sng" dirty="0" err="1" smtClean="0">
                <a:solidFill>
                  <a:srgbClr val="00B050"/>
                </a:solidFill>
              </a:rPr>
              <a:t>Microbistatic</a:t>
            </a:r>
            <a:endParaRPr lang="en-US" u="sng" dirty="0">
              <a:solidFill>
                <a:srgbClr val="00B050"/>
              </a:solidFill>
            </a:endParaRPr>
          </a:p>
          <a:p>
            <a:pPr algn="l" rtl="0">
              <a:buNone/>
            </a:pPr>
            <a:r>
              <a:rPr lang="en-GB" dirty="0" smtClean="0"/>
              <a:t>    </a:t>
            </a:r>
            <a:r>
              <a:rPr lang="en-GB" dirty="0" err="1" smtClean="0"/>
              <a:t>Microbistatic</a:t>
            </a:r>
            <a:r>
              <a:rPr lang="en-GB" dirty="0" smtClean="0"/>
              <a:t> </a:t>
            </a:r>
            <a:r>
              <a:rPr lang="en-GB" dirty="0"/>
              <a:t>is </a:t>
            </a:r>
            <a:r>
              <a:rPr lang="en-GB" dirty="0" smtClean="0"/>
              <a:t>the </a:t>
            </a:r>
            <a:r>
              <a:rPr lang="en-GB" dirty="0"/>
              <a:t>process or </a:t>
            </a:r>
            <a:r>
              <a:rPr lang="en-GB" dirty="0" smtClean="0"/>
              <a:t>an agent </a:t>
            </a:r>
            <a:r>
              <a:rPr lang="en-GB" dirty="0"/>
              <a:t>that </a:t>
            </a:r>
            <a:r>
              <a:rPr lang="en-GB" b="1" dirty="0"/>
              <a:t>inhibits</a:t>
            </a:r>
            <a:r>
              <a:rPr lang="en-GB" dirty="0"/>
              <a:t> the growth and reproduction of the microorganism. </a:t>
            </a:r>
            <a:endParaRPr lang="en-GB" dirty="0" smtClean="0"/>
          </a:p>
          <a:p>
            <a:pPr algn="l" rtl="0"/>
            <a:r>
              <a:rPr lang="en-GB" dirty="0" smtClean="0"/>
              <a:t>The </a:t>
            </a:r>
            <a:r>
              <a:rPr lang="en-GB" dirty="0"/>
              <a:t>suffix </a:t>
            </a:r>
            <a:r>
              <a:rPr lang="en-GB" b="1" dirty="0">
                <a:solidFill>
                  <a:srgbClr val="9900FF"/>
                </a:solidFill>
              </a:rPr>
              <a:t>-static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en-GB" dirty="0"/>
              <a:t>or </a:t>
            </a:r>
            <a:r>
              <a:rPr lang="en-GB" b="1" dirty="0">
                <a:solidFill>
                  <a:srgbClr val="9900FF"/>
                </a:solidFill>
              </a:rPr>
              <a:t>–state</a:t>
            </a:r>
            <a:r>
              <a:rPr lang="en-GB" dirty="0">
                <a:solidFill>
                  <a:srgbClr val="9900FF"/>
                </a:solidFill>
              </a:rPr>
              <a:t> </a:t>
            </a:r>
            <a:r>
              <a:rPr lang="en-GB" dirty="0"/>
              <a:t>means </a:t>
            </a:r>
            <a:r>
              <a:rPr lang="en-GB" dirty="0">
                <a:solidFill>
                  <a:srgbClr val="9900FF"/>
                </a:solidFill>
              </a:rPr>
              <a:t>''inhibiting or stopping''.</a:t>
            </a:r>
            <a:endParaRPr lang="en-US" dirty="0">
              <a:solidFill>
                <a:srgbClr val="9900FF"/>
              </a:solidFill>
            </a:endParaRPr>
          </a:p>
          <a:p>
            <a:pPr algn="l"/>
            <a:endParaRPr 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989" y="0"/>
            <a:ext cx="2749011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33CC"/>
                </a:solidFill>
              </a:rPr>
              <a:t>Physical </a:t>
            </a:r>
            <a:r>
              <a:rPr lang="en-GB" b="1" dirty="0" smtClean="0">
                <a:solidFill>
                  <a:srgbClr val="FF33CC"/>
                </a:solidFill>
              </a:rPr>
              <a:t>Method</a:t>
            </a:r>
            <a:br>
              <a:rPr lang="en-GB" b="1" dirty="0" smtClean="0">
                <a:solidFill>
                  <a:srgbClr val="FF33CC"/>
                </a:solidFill>
              </a:rPr>
            </a:br>
            <a:r>
              <a:rPr lang="en-GB" b="1" dirty="0" smtClean="0">
                <a:solidFill>
                  <a:srgbClr val="3366FF"/>
                </a:solidFill>
              </a:rPr>
              <a:t>IV</a:t>
            </a:r>
            <a:r>
              <a:rPr lang="en-GB" b="1" dirty="0">
                <a:solidFill>
                  <a:srgbClr val="3366FF"/>
                </a:solidFill>
              </a:rPr>
              <a:t>-   </a:t>
            </a:r>
            <a:r>
              <a:rPr lang="en-GB" b="1" dirty="0" smtClean="0">
                <a:solidFill>
                  <a:srgbClr val="3366FF"/>
                </a:solidFill>
              </a:rPr>
              <a:t>Radiation</a:t>
            </a:r>
            <a:endParaRPr lang="x-none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There are </a:t>
            </a:r>
            <a:r>
              <a:rPr lang="en-GB" b="1" dirty="0" smtClean="0">
                <a:solidFill>
                  <a:srgbClr val="27BF27"/>
                </a:solidFill>
              </a:rPr>
              <a:t>three different types</a:t>
            </a:r>
            <a:r>
              <a:rPr lang="en-GB" dirty="0" smtClean="0">
                <a:solidFill>
                  <a:srgbClr val="27BF27"/>
                </a:solidFill>
              </a:rPr>
              <a:t> </a:t>
            </a:r>
            <a:r>
              <a:rPr lang="en-GB" dirty="0" smtClean="0"/>
              <a:t>of radiation that can be used to control microorganisms:</a:t>
            </a:r>
          </a:p>
          <a:p>
            <a:pPr algn="l" rtl="0"/>
            <a:endParaRPr lang="en-GB" b="1" dirty="0">
              <a:solidFill>
                <a:srgbClr val="0070C0"/>
              </a:solidFill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GB" b="1" dirty="0" smtClean="0">
                <a:solidFill>
                  <a:srgbClr val="0070C0"/>
                </a:solidFill>
              </a:rPr>
              <a:t>Ionizing radiation.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GB" b="1" dirty="0" smtClean="0">
                <a:solidFill>
                  <a:srgbClr val="0070C0"/>
                </a:solidFill>
              </a:rPr>
              <a:t>Ultraviolet radiation.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GB" b="1" dirty="0" smtClean="0">
                <a:solidFill>
                  <a:srgbClr val="0070C0"/>
                </a:solidFill>
              </a:rPr>
              <a:t>Microwave radiation</a:t>
            </a:r>
            <a:r>
              <a:rPr lang="en-GB" b="1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di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8715436" cy="4357718"/>
          </a:xfrm>
        </p:spPr>
      </p:pic>
      <p:sp>
        <p:nvSpPr>
          <p:cNvPr id="3" name="TextBox 2"/>
          <p:cNvSpPr txBox="1"/>
          <p:nvPr/>
        </p:nvSpPr>
        <p:spPr>
          <a:xfrm>
            <a:off x="1979712" y="5517232"/>
            <a:ext cx="4608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Electromagnetic spectrum </a:t>
            </a:r>
            <a:endParaRPr lang="x-none" sz="3200" b="1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94" b="-694"/>
          <a:stretch>
            <a:fillRect/>
          </a:stretch>
        </p:blipFill>
        <p:spPr>
          <a:xfrm>
            <a:off x="1475656" y="1772816"/>
            <a:ext cx="6336776" cy="3484983"/>
          </a:xfrm>
        </p:spPr>
      </p:pic>
    </p:spTree>
    <p:extLst>
      <p:ext uri="{BB962C8B-B14F-4D97-AF65-F5344CB8AC3E}">
        <p14:creationId xmlns:p14="http://schemas.microsoft.com/office/powerpoint/2010/main" xmlns="" val="277617132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0"/>
            <a:r>
              <a:rPr lang="en-GB" b="1" dirty="0">
                <a:solidFill>
                  <a:srgbClr val="FF33CC"/>
                </a:solidFill>
              </a:rPr>
              <a:t>Physical </a:t>
            </a:r>
            <a:r>
              <a:rPr lang="en-GB" b="1" dirty="0" smtClean="0">
                <a:solidFill>
                  <a:srgbClr val="FF33CC"/>
                </a:solidFill>
              </a:rPr>
              <a:t>Method</a:t>
            </a:r>
            <a:br>
              <a:rPr lang="en-GB" b="1" dirty="0" smtClean="0">
                <a:solidFill>
                  <a:srgbClr val="FF33CC"/>
                </a:solidFill>
              </a:rPr>
            </a:br>
            <a:r>
              <a:rPr lang="en-GB" b="1" dirty="0" smtClean="0">
                <a:solidFill>
                  <a:srgbClr val="3366FF"/>
                </a:solidFill>
              </a:rPr>
              <a:t>IV-   Radiation</a:t>
            </a:r>
            <a:r>
              <a:rPr lang="en-US" b="1" dirty="0" smtClean="0">
                <a:solidFill>
                  <a:srgbClr val="9900FF"/>
                </a:solidFill>
              </a:rPr>
              <a:t/>
            </a:r>
            <a:br>
              <a:rPr lang="en-US" b="1" dirty="0" smtClean="0">
                <a:solidFill>
                  <a:srgbClr val="9900FF"/>
                </a:solidFill>
              </a:rPr>
            </a:br>
            <a:r>
              <a:rPr lang="en-US" b="1" dirty="0" smtClean="0">
                <a:solidFill>
                  <a:srgbClr val="9900FF"/>
                </a:solidFill>
              </a:rPr>
              <a:t>A. </a:t>
            </a:r>
            <a:r>
              <a:rPr lang="en-US" b="1" dirty="0" smtClean="0">
                <a:solidFill>
                  <a:srgbClr val="9900FF"/>
                </a:solidFill>
              </a:rPr>
              <a:t>Ionizing Radiation </a:t>
            </a:r>
            <a:r>
              <a:rPr lang="en-US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(Sterilize)</a:t>
            </a:r>
            <a:endParaRPr lang="x-none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6851104" cy="4464496"/>
          </a:xfrm>
        </p:spPr>
        <p:txBody>
          <a:bodyPr>
            <a:normAutofit fontScale="70000" lnSpcReduction="20000"/>
          </a:bodyPr>
          <a:lstStyle/>
          <a:p>
            <a:pPr lvl="0" algn="l" rtl="0"/>
            <a:r>
              <a:rPr lang="en-US" dirty="0" smtClean="0"/>
              <a:t>Gamma </a:t>
            </a:r>
            <a:r>
              <a:rPr lang="en-US" dirty="0"/>
              <a:t>rays, X-rays, and Beta rays from radioactive materials have short wavelengths (less than 1 nanometer</a:t>
            </a:r>
            <a:r>
              <a:rPr lang="en-US" dirty="0" smtClean="0"/>
              <a:t>) </a:t>
            </a:r>
          </a:p>
          <a:p>
            <a:pPr lvl="0" algn="l" rtl="0"/>
            <a:endParaRPr lang="en-US" dirty="0"/>
          </a:p>
          <a:p>
            <a:pPr lvl="0" algn="l" rtl="0"/>
            <a:r>
              <a:rPr lang="en-US" dirty="0"/>
              <a:t>Cause death or mutations in microorganisms as they damage the DNA and proteins</a:t>
            </a:r>
            <a:r>
              <a:rPr lang="en-US" dirty="0" smtClean="0"/>
              <a:t>.</a:t>
            </a:r>
          </a:p>
          <a:p>
            <a:pPr lvl="0" algn="l" rtl="0"/>
            <a:endParaRPr lang="en-US" dirty="0"/>
          </a:p>
          <a:p>
            <a:pPr lvl="0" algn="l" rtl="0"/>
            <a:r>
              <a:rPr lang="en-US" dirty="0" smtClean="0"/>
              <a:t>Used to </a:t>
            </a:r>
            <a:r>
              <a:rPr lang="en-US" b="1" u="sng" dirty="0" smtClean="0">
                <a:solidFill>
                  <a:srgbClr val="9900FF"/>
                </a:solidFill>
              </a:rPr>
              <a:t>sterilize</a:t>
            </a:r>
            <a:r>
              <a:rPr lang="en-US" dirty="0" smtClean="0"/>
              <a:t> heat-sensitive materials including medical equipment, disposable surgical supplies and drugs. Radiation can be carried out after packaging. </a:t>
            </a:r>
          </a:p>
          <a:p>
            <a:pPr lvl="0" algn="l" rtl="0"/>
            <a:endParaRPr lang="en-US" dirty="0"/>
          </a:p>
          <a:p>
            <a:pPr lvl="0" algn="l" rtl="0"/>
            <a:r>
              <a:rPr lang="en-US" dirty="0" smtClean="0"/>
              <a:t>Irradiation has been used for many years to control microorganism on herbs, vegetables, meat. </a:t>
            </a:r>
          </a:p>
          <a:p>
            <a:pPr marL="0" lvl="0" indent="0" algn="l" rtl="0">
              <a:buNone/>
            </a:pPr>
            <a:endParaRPr lang="en-US" dirty="0"/>
          </a:p>
          <a:p>
            <a:pPr algn="l"/>
            <a:endParaRPr lang="x-none" dirty="0"/>
          </a:p>
        </p:txBody>
      </p:sp>
      <p:sp>
        <p:nvSpPr>
          <p:cNvPr id="4" name="Oval 3"/>
          <p:cNvSpPr/>
          <p:nvPr/>
        </p:nvSpPr>
        <p:spPr>
          <a:xfrm>
            <a:off x="7092280" y="2348880"/>
            <a:ext cx="1914835" cy="33843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rgbClr val="FF33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dirty="0" smtClean="0"/>
              <a:t>Is it safe to humans working, and consuming these products??!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240" y="2492896"/>
            <a:ext cx="4495800" cy="337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4318000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ncer due to ionizing radi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8732211" cy="613018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 rtl="0"/>
            <a:r>
              <a:rPr lang="en-GB" b="1" dirty="0">
                <a:solidFill>
                  <a:srgbClr val="FF33CC"/>
                </a:solidFill>
              </a:rPr>
              <a:t>Physical Method</a:t>
            </a:r>
            <a:br>
              <a:rPr lang="en-GB" b="1" dirty="0">
                <a:solidFill>
                  <a:srgbClr val="FF33CC"/>
                </a:solidFill>
              </a:rPr>
            </a:br>
            <a:r>
              <a:rPr lang="en-GB" b="1" dirty="0">
                <a:solidFill>
                  <a:srgbClr val="3366FF"/>
                </a:solidFill>
              </a:rPr>
              <a:t>IV-   </a:t>
            </a:r>
            <a:r>
              <a:rPr lang="en-GB" b="1" dirty="0" smtClean="0">
                <a:solidFill>
                  <a:srgbClr val="3366FF"/>
                </a:solidFill>
              </a:rPr>
              <a:t>Radiation </a:t>
            </a:r>
            <a:r>
              <a:rPr lang="en-US" b="1" dirty="0">
                <a:solidFill>
                  <a:srgbClr val="9900FF"/>
                </a:solidFill>
              </a:rPr>
              <a:t/>
            </a:r>
            <a:br>
              <a:rPr lang="en-US" b="1" dirty="0">
                <a:solidFill>
                  <a:srgbClr val="9900FF"/>
                </a:solidFill>
              </a:rPr>
            </a:br>
            <a:r>
              <a:rPr lang="en-US" sz="3600" b="1" dirty="0" smtClean="0">
                <a:solidFill>
                  <a:srgbClr val="9900FF"/>
                </a:solidFill>
              </a:rPr>
              <a:t>B. </a:t>
            </a:r>
            <a:r>
              <a:rPr lang="en-US" sz="3600" b="1" dirty="0" smtClean="0">
                <a:solidFill>
                  <a:srgbClr val="9900FF"/>
                </a:solidFill>
              </a:rPr>
              <a:t>Ultraviolet light (Non-ionizing Radiation)</a:t>
            </a:r>
            <a:br>
              <a:rPr lang="en-US" sz="3600" b="1" dirty="0" smtClean="0">
                <a:solidFill>
                  <a:srgbClr val="9900FF"/>
                </a:solidFill>
              </a:rPr>
            </a:br>
            <a:r>
              <a:rPr lang="en-US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(disinfect)</a:t>
            </a:r>
            <a:endParaRPr lang="x-none" sz="36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48880"/>
            <a:ext cx="8104414" cy="3963009"/>
          </a:xfrm>
        </p:spPr>
        <p:txBody>
          <a:bodyPr>
            <a:normAutofit fontScale="62500" lnSpcReduction="20000"/>
          </a:bodyPr>
          <a:lstStyle/>
          <a:p>
            <a:pPr lvl="0" algn="l" rtl="0"/>
            <a:r>
              <a:rPr lang="en-US" dirty="0" smtClean="0"/>
              <a:t>Wavelength </a:t>
            </a:r>
            <a:r>
              <a:rPr lang="en-US" dirty="0"/>
              <a:t>is longer than 1 </a:t>
            </a:r>
            <a:r>
              <a:rPr lang="en-US" dirty="0" smtClean="0"/>
              <a:t>nanometer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low penetration.</a:t>
            </a:r>
          </a:p>
          <a:p>
            <a:pPr marL="0" lvl="0" indent="0" algn="l" rtl="0">
              <a:buNone/>
            </a:pPr>
            <a:r>
              <a:rPr lang="en-US" dirty="0" smtClean="0">
                <a:sym typeface="Wingdings"/>
              </a:rPr>
              <a:t> </a:t>
            </a:r>
            <a:endParaRPr lang="en-US" dirty="0"/>
          </a:p>
          <a:p>
            <a:pPr lvl="0" algn="l" rtl="0"/>
            <a:r>
              <a:rPr lang="en-US" dirty="0"/>
              <a:t>Damages DNA which cause mutations or death. </a:t>
            </a:r>
            <a:endParaRPr lang="en-US" dirty="0" smtClean="0"/>
          </a:p>
          <a:p>
            <a:pPr marL="0" lvl="0" indent="0" algn="l" rtl="0">
              <a:buNone/>
            </a:pPr>
            <a:endParaRPr lang="en-US" dirty="0" smtClean="0"/>
          </a:p>
          <a:p>
            <a:pPr lvl="0" algn="l" rtl="0"/>
            <a:r>
              <a:rPr lang="en-US" dirty="0" smtClean="0"/>
              <a:t>Most effective on actively multiplying organisms. </a:t>
            </a:r>
          </a:p>
          <a:p>
            <a:pPr marL="0" lvl="0" indent="0" algn="l" rtl="0">
              <a:buNone/>
            </a:pPr>
            <a:endParaRPr lang="en-US" dirty="0" smtClean="0"/>
          </a:p>
          <a:p>
            <a:pPr lvl="0" algn="l" rtl="0"/>
            <a:r>
              <a:rPr lang="en-US" dirty="0" smtClean="0"/>
              <a:t>Endospores are the most UV-resistant.</a:t>
            </a:r>
          </a:p>
          <a:p>
            <a:pPr marL="0" lvl="0" indent="0" algn="l" rtl="0">
              <a:buNone/>
            </a:pPr>
            <a:endParaRPr lang="en-US" dirty="0"/>
          </a:p>
          <a:p>
            <a:pPr lvl="0" algn="l" rtl="0"/>
            <a:r>
              <a:rPr lang="en-US" dirty="0"/>
              <a:t>Most commonly used as </a:t>
            </a:r>
            <a:r>
              <a:rPr lang="en-US" b="1" dirty="0">
                <a:solidFill>
                  <a:srgbClr val="00B0F0"/>
                </a:solidFill>
              </a:rPr>
              <a:t>UV-lamps that disinfect</a:t>
            </a:r>
            <a:r>
              <a:rPr lang="en-US" dirty="0"/>
              <a:t> </a:t>
            </a:r>
            <a:r>
              <a:rPr lang="en-US" dirty="0" smtClean="0"/>
              <a:t>to destroy microbes in the air or drinking water and to disinfect surfaces. </a:t>
            </a:r>
            <a:endParaRPr lang="en-US" dirty="0"/>
          </a:p>
          <a:p>
            <a:pPr lvl="0" algn="l" rtl="0"/>
            <a:endParaRPr lang="en-US" b="1" dirty="0" smtClean="0">
              <a:solidFill>
                <a:srgbClr val="00B050"/>
              </a:solidFill>
            </a:endParaRPr>
          </a:p>
          <a:p>
            <a:pPr lvl="0" algn="l" rtl="0"/>
            <a:r>
              <a:rPr lang="en-US" b="1" dirty="0" smtClean="0">
                <a:solidFill>
                  <a:srgbClr val="00B050"/>
                </a:solidFill>
              </a:rPr>
              <a:t>Disadvantages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en-US" dirty="0"/>
              <a:t> Damages skin, eyes and does not penetrate paper, glass, and cloth. </a:t>
            </a:r>
          </a:p>
          <a:p>
            <a:pPr algn="l"/>
            <a:endParaRPr lang="x-non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V%20lamps%20and%20INFRARED%20LAMP_12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950" t="38171" r="37592" b="31149"/>
          <a:stretch/>
        </p:blipFill>
        <p:spPr>
          <a:xfrm>
            <a:off x="5004048" y="3933056"/>
            <a:ext cx="3991659" cy="2737572"/>
          </a:xfrm>
        </p:spPr>
      </p:pic>
      <p:sp>
        <p:nvSpPr>
          <p:cNvPr id="7" name="TextBox 6"/>
          <p:cNvSpPr txBox="1"/>
          <p:nvPr/>
        </p:nvSpPr>
        <p:spPr>
          <a:xfrm>
            <a:off x="3428992" y="285728"/>
            <a:ext cx="24288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 smtClean="0"/>
              <a:t>UV-Lamps</a:t>
            </a:r>
            <a:endParaRPr lang="x-none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24744"/>
            <a:ext cx="42545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5652120" cy="2592288"/>
          </a:xfrm>
        </p:spPr>
        <p:txBody>
          <a:bodyPr>
            <a:normAutofit fontScale="90000"/>
          </a:bodyPr>
          <a:lstStyle/>
          <a:p>
            <a:pPr lvl="0" rtl="0"/>
            <a:r>
              <a:rPr lang="en-GB" b="1" dirty="0">
                <a:solidFill>
                  <a:srgbClr val="FF33CC"/>
                </a:solidFill>
              </a:rPr>
              <a:t>Physical Method</a:t>
            </a:r>
            <a:br>
              <a:rPr lang="en-GB" b="1" dirty="0">
                <a:solidFill>
                  <a:srgbClr val="FF33CC"/>
                </a:solidFill>
              </a:rPr>
            </a:br>
            <a:r>
              <a:rPr lang="en-GB" b="1" dirty="0">
                <a:solidFill>
                  <a:srgbClr val="3366FF"/>
                </a:solidFill>
              </a:rPr>
              <a:t>IV-   </a:t>
            </a:r>
            <a:r>
              <a:rPr lang="en-GB" b="1" dirty="0" smtClean="0">
                <a:solidFill>
                  <a:srgbClr val="3366FF"/>
                </a:solidFill>
              </a:rPr>
              <a:t>Radiation</a:t>
            </a:r>
            <a:r>
              <a:rPr lang="en-US" b="1" dirty="0" smtClean="0">
                <a:solidFill>
                  <a:srgbClr val="9900FF"/>
                </a:solidFill>
              </a:rPr>
              <a:t/>
            </a:r>
            <a:br>
              <a:rPr lang="en-US" b="1" dirty="0" smtClean="0">
                <a:solidFill>
                  <a:srgbClr val="9900FF"/>
                </a:solidFill>
              </a:rPr>
            </a:br>
            <a:r>
              <a:rPr lang="en-US" b="1" dirty="0" smtClean="0">
                <a:solidFill>
                  <a:srgbClr val="9900FF"/>
                </a:solidFill>
              </a:rPr>
              <a:t>C. </a:t>
            </a:r>
            <a:r>
              <a:rPr lang="en-US" b="1" dirty="0" smtClean="0">
                <a:solidFill>
                  <a:srgbClr val="9900FF"/>
                </a:solidFill>
              </a:rPr>
              <a:t>Microwave Radiation</a:t>
            </a:r>
            <a:endParaRPr lang="x-none" dirty="0">
              <a:solidFill>
                <a:srgbClr val="99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36912"/>
            <a:ext cx="8496944" cy="4032448"/>
          </a:xfrm>
        </p:spPr>
        <p:txBody>
          <a:bodyPr>
            <a:normAutofit lnSpcReduction="10000"/>
          </a:bodyPr>
          <a:lstStyle/>
          <a:p>
            <a:pPr lvl="0" algn="l" rtl="0">
              <a:buFont typeface="Wingdings" charset="2"/>
              <a:buChar char="§"/>
            </a:pPr>
            <a:r>
              <a:rPr lang="en-US" dirty="0" smtClean="0"/>
              <a:t>Do not affect microorganisms directly, but kill microbes by the heat they generate in an item.</a:t>
            </a:r>
          </a:p>
          <a:p>
            <a:pPr lvl="0" algn="l" rtl="0">
              <a:buFont typeface="Wingdings" charset="2"/>
              <a:buChar char="§"/>
            </a:pPr>
            <a:endParaRPr lang="en-US" dirty="0" smtClean="0"/>
          </a:p>
          <a:p>
            <a:pPr lvl="0" algn="l" rtl="0">
              <a:buFont typeface="Wingdings" charset="2"/>
              <a:buChar char="§"/>
            </a:pPr>
            <a:r>
              <a:rPr lang="en-US" dirty="0" smtClean="0"/>
              <a:t>Organisms often survive microwave cooking, however, because the food heats unevenly. </a:t>
            </a:r>
          </a:p>
          <a:p>
            <a:pPr marL="0" lvl="0" indent="0" algn="l" rtl="0">
              <a:buNone/>
            </a:pPr>
            <a:endParaRPr lang="en-US" dirty="0" smtClean="0"/>
          </a:p>
          <a:p>
            <a:pPr algn="l" rtl="0">
              <a:buFont typeface="Wingdings" charset="2"/>
              <a:buChar char="§"/>
            </a:pPr>
            <a:r>
              <a:rPr lang="en-US" dirty="0" smtClean="0"/>
              <a:t>May </a:t>
            </a:r>
            <a:r>
              <a:rPr lang="en-US" b="1" dirty="0">
                <a:solidFill>
                  <a:srgbClr val="00B050"/>
                </a:solidFill>
              </a:rPr>
              <a:t>kill</a:t>
            </a:r>
            <a:r>
              <a:rPr lang="en-US" dirty="0"/>
              <a:t> microbial cells in moist foods but not spores. </a:t>
            </a:r>
          </a:p>
          <a:p>
            <a:pPr algn="l"/>
            <a:endParaRPr lang="x-none" dirty="0"/>
          </a:p>
        </p:txBody>
      </p:sp>
      <p:pic>
        <p:nvPicPr>
          <p:cNvPr id="4" name="Content Placeholder 3" descr="micro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3292"/>
            <a:ext cx="3563598" cy="255802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33CC"/>
                </a:solidFill>
              </a:rPr>
              <a:t>Physical Method</a:t>
            </a:r>
            <a:br>
              <a:rPr lang="en-GB" b="1" dirty="0">
                <a:solidFill>
                  <a:srgbClr val="FF33CC"/>
                </a:solidFill>
              </a:rPr>
            </a:br>
            <a:r>
              <a:rPr lang="en-GB" b="1" dirty="0">
                <a:solidFill>
                  <a:srgbClr val="3366FF"/>
                </a:solidFill>
              </a:rPr>
              <a:t>V</a:t>
            </a:r>
            <a:r>
              <a:rPr lang="en-GB" b="1" dirty="0" smtClean="0">
                <a:solidFill>
                  <a:srgbClr val="3366FF"/>
                </a:solidFill>
              </a:rPr>
              <a:t>-   Ultrasonic Waves</a:t>
            </a:r>
            <a:endParaRPr lang="x-none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 algn="l" rtl="0"/>
            <a:r>
              <a:rPr lang="en-GB" dirty="0" smtClean="0"/>
              <a:t>Used </a:t>
            </a:r>
            <a:r>
              <a:rPr lang="en-GB" dirty="0"/>
              <a:t>for </a:t>
            </a:r>
            <a:r>
              <a:rPr lang="en-GB" b="1" u="sng" dirty="0">
                <a:solidFill>
                  <a:srgbClr val="27BF27"/>
                </a:solidFill>
              </a:rPr>
              <a:t>cleaning </a:t>
            </a:r>
            <a:r>
              <a:rPr lang="en-GB" dirty="0" smtClean="0"/>
              <a:t>delicate </a:t>
            </a:r>
            <a:r>
              <a:rPr lang="en-GB" dirty="0"/>
              <a:t>equipments.</a:t>
            </a:r>
            <a:endParaRPr lang="en-US" dirty="0"/>
          </a:p>
          <a:p>
            <a:pPr lvl="0" algn="l" rtl="0"/>
            <a:endParaRPr lang="en-GB" dirty="0" smtClean="0"/>
          </a:p>
          <a:p>
            <a:pPr lvl="0" algn="l" rtl="0"/>
            <a:r>
              <a:rPr lang="en-GB" dirty="0" smtClean="0"/>
              <a:t>Ultrasonic </a:t>
            </a:r>
            <a:r>
              <a:rPr lang="en-GB" dirty="0"/>
              <a:t>cleaners consist of water </a:t>
            </a:r>
            <a:r>
              <a:rPr lang="en-GB" dirty="0" smtClean="0"/>
              <a:t>tanks, were </a:t>
            </a:r>
            <a:r>
              <a:rPr lang="en-GB" dirty="0"/>
              <a:t>short sound waves pass </a:t>
            </a:r>
            <a:endParaRPr lang="en-GB" dirty="0" smtClean="0"/>
          </a:p>
          <a:p>
            <a:pPr lvl="0" algn="l" rtl="0">
              <a:buNone/>
            </a:pPr>
            <a:r>
              <a:rPr lang="en-GB" dirty="0" smtClean="0"/>
              <a:t>    through, where it mechanically </a:t>
            </a:r>
          </a:p>
          <a:p>
            <a:pPr lvl="0" algn="l" rtl="0">
              <a:buNone/>
            </a:pPr>
            <a:r>
              <a:rPr lang="en-GB" dirty="0"/>
              <a:t> </a:t>
            </a:r>
            <a:r>
              <a:rPr lang="en-GB" dirty="0" smtClean="0"/>
              <a:t>   remove organic debris.</a:t>
            </a:r>
          </a:p>
          <a:p>
            <a:pPr lvl="0" algn="l" rtl="0">
              <a:buNone/>
            </a:pPr>
            <a:endParaRPr lang="en-GB" dirty="0" smtClean="0"/>
          </a:p>
          <a:p>
            <a:pPr lvl="0" algn="l" rtl="0">
              <a:buFont typeface="Arial"/>
              <a:buChar char="•"/>
            </a:pPr>
            <a:r>
              <a:rPr lang="en-US" dirty="0" smtClean="0"/>
              <a:t>E</a:t>
            </a:r>
            <a:r>
              <a:rPr lang="en-GB" dirty="0" smtClean="0"/>
              <a:t>equipment must then be washed </a:t>
            </a:r>
          </a:p>
          <a:p>
            <a:pPr marL="0" lvl="0" indent="0" algn="l" rtl="0">
              <a:buNone/>
            </a:pPr>
            <a:r>
              <a:rPr lang="en-GB" dirty="0"/>
              <a:t> </a:t>
            </a:r>
            <a:r>
              <a:rPr lang="en-GB" dirty="0" smtClean="0"/>
              <a:t>  and sterilized before use.</a:t>
            </a:r>
          </a:p>
          <a:p>
            <a:pPr lvl="0" algn="l" rtl="0">
              <a:buNone/>
            </a:pPr>
            <a:endParaRPr lang="en-GB" dirty="0" smtClean="0"/>
          </a:p>
          <a:p>
            <a:pPr lvl="0" algn="l" rtl="0">
              <a:buNone/>
            </a:pPr>
            <a:endParaRPr lang="en-GB" dirty="0" smtClean="0"/>
          </a:p>
        </p:txBody>
      </p:sp>
      <p:pic>
        <p:nvPicPr>
          <p:cNvPr id="4" name="Content Placeholder 3" descr="ultrasonic w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496" y="4149080"/>
            <a:ext cx="2857504" cy="24974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43985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33CC"/>
                </a:solidFill>
              </a:rPr>
              <a:t>Cleansing</a:t>
            </a:r>
            <a:endParaRPr lang="ar-SA" b="1" dirty="0" smtClean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525963"/>
          </a:xfrm>
        </p:spPr>
        <p:txBody>
          <a:bodyPr>
            <a:normAutofit fontScale="92500"/>
          </a:bodyPr>
          <a:lstStyle/>
          <a:p>
            <a:pPr marL="349250" indent="-349250" algn="l" rtl="0">
              <a:spcAft>
                <a:spcPct val="30000"/>
              </a:spcAft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9900FF"/>
                </a:solidFill>
              </a:rPr>
              <a:t>Cleansing </a:t>
            </a:r>
            <a:r>
              <a:rPr lang="en-US" sz="4800" b="1" dirty="0" smtClean="0">
                <a:solidFill>
                  <a:srgbClr val="9900FF"/>
                </a:solidFill>
                <a:sym typeface="Wingdings" pitchFamily="2" charset="2"/>
              </a:rPr>
              <a:t> </a:t>
            </a:r>
            <a:r>
              <a:rPr lang="en-US" sz="3600" dirty="0" smtClean="0">
                <a:latin typeface="Helvetica" pitchFamily="34" charset="0"/>
              </a:rPr>
              <a:t> is the removal of organic material from instruments and equipment &amp; may be done, clinically, in four steps:</a:t>
            </a:r>
          </a:p>
          <a:p>
            <a:pPr marL="1149350" lvl="2" indent="-349250" algn="l" rtl="0">
              <a:spcAft>
                <a:spcPct val="30000"/>
              </a:spcAft>
              <a:buFont typeface="Wingdings" pitchFamily="2" charset="2"/>
              <a:buChar char="Ø"/>
            </a:pPr>
            <a:r>
              <a:rPr lang="en-US" dirty="0" smtClean="0">
                <a:latin typeface="Helvetica" pitchFamily="34" charset="0"/>
              </a:rPr>
              <a:t>Rinsing the object under </a:t>
            </a:r>
            <a:r>
              <a:rPr lang="en-US" i="1" dirty="0" smtClean="0">
                <a:latin typeface="Helvetica" pitchFamily="34" charset="0"/>
              </a:rPr>
              <a:t>cold</a:t>
            </a:r>
            <a:r>
              <a:rPr lang="en-US" dirty="0" smtClean="0">
                <a:latin typeface="Helvetica" pitchFamily="34" charset="0"/>
              </a:rPr>
              <a:t>  water</a:t>
            </a:r>
          </a:p>
          <a:p>
            <a:pPr marL="1149350" lvl="2" indent="-349250" algn="l" rtl="0">
              <a:spcAft>
                <a:spcPct val="30000"/>
              </a:spcAft>
              <a:buFont typeface="Wingdings" pitchFamily="2" charset="2"/>
              <a:buChar char="Ø"/>
            </a:pPr>
            <a:r>
              <a:rPr lang="en-US" dirty="0" smtClean="0">
                <a:latin typeface="Helvetica" pitchFamily="34" charset="0"/>
              </a:rPr>
              <a:t>Applying detergent and scrubbing object</a:t>
            </a:r>
          </a:p>
          <a:p>
            <a:pPr marL="1149350" lvl="2" indent="-349250" algn="l" rtl="0">
              <a:spcAft>
                <a:spcPct val="30000"/>
              </a:spcAft>
              <a:buFont typeface="Wingdings" pitchFamily="2" charset="2"/>
              <a:buChar char="Ø"/>
            </a:pPr>
            <a:r>
              <a:rPr lang="en-US" dirty="0" smtClean="0">
                <a:latin typeface="Helvetica" pitchFamily="34" charset="0"/>
              </a:rPr>
              <a:t>Rinsing the object under warm water</a:t>
            </a:r>
          </a:p>
          <a:p>
            <a:pPr marL="1149350" lvl="2" indent="-349250" algn="l" rtl="0">
              <a:spcAft>
                <a:spcPct val="30000"/>
              </a:spcAft>
              <a:buFont typeface="Wingdings" pitchFamily="2" charset="2"/>
              <a:buChar char="Ø"/>
            </a:pPr>
            <a:r>
              <a:rPr lang="en-US" dirty="0" smtClean="0">
                <a:latin typeface="Helvetica" pitchFamily="34" charset="0"/>
              </a:rPr>
              <a:t>Drying the object prior to sterilization or disinfection</a:t>
            </a:r>
          </a:p>
          <a:p>
            <a:pPr algn="l" rtl="0"/>
            <a:endParaRPr lang="ar-SA" dirty="0"/>
          </a:p>
        </p:txBody>
      </p:sp>
      <p:pic>
        <p:nvPicPr>
          <p:cNvPr id="5" name="Picture 4" descr="cleaning in hospi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922" y="0"/>
            <a:ext cx="3225078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1" dirty="0">
                <a:solidFill>
                  <a:srgbClr val="FF33CC"/>
                </a:solidFill>
              </a:rPr>
              <a:t>Physical Method</a:t>
            </a:r>
            <a:br>
              <a:rPr lang="en-GB" b="1" dirty="0">
                <a:solidFill>
                  <a:srgbClr val="FF33CC"/>
                </a:solidFill>
              </a:rPr>
            </a:br>
            <a:r>
              <a:rPr lang="en-GB" b="1" dirty="0">
                <a:solidFill>
                  <a:srgbClr val="3366FF"/>
                </a:solidFill>
              </a:rPr>
              <a:t>VI</a:t>
            </a:r>
            <a:r>
              <a:rPr lang="en-GB" b="1" dirty="0" smtClean="0">
                <a:solidFill>
                  <a:srgbClr val="3366FF"/>
                </a:solidFill>
              </a:rPr>
              <a:t>-   Filtration</a:t>
            </a:r>
            <a:endParaRPr lang="x-none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72072"/>
          </a:xfrm>
        </p:spPr>
        <p:txBody>
          <a:bodyPr>
            <a:normAutofit fontScale="77500" lnSpcReduction="20000"/>
          </a:bodyPr>
          <a:lstStyle/>
          <a:p>
            <a:pPr lvl="0" algn="l" rtl="0"/>
            <a:r>
              <a:rPr lang="en-US" dirty="0" smtClean="0"/>
              <a:t>Filtration </a:t>
            </a:r>
            <a:r>
              <a:rPr lang="en-US" dirty="0"/>
              <a:t>is the</a:t>
            </a:r>
            <a:r>
              <a:rPr lang="en-US" b="1" dirty="0"/>
              <a:t> </a:t>
            </a:r>
            <a:r>
              <a:rPr lang="en-US" dirty="0"/>
              <a:t>removal of microbes by passage of a liquid or gas through a screen like material with small pores</a:t>
            </a:r>
            <a:r>
              <a:rPr lang="en-US" dirty="0" smtClean="0"/>
              <a:t>.</a:t>
            </a:r>
          </a:p>
          <a:p>
            <a:pPr marL="0" lvl="0" indent="0" algn="l" rtl="0">
              <a:buNone/>
            </a:pPr>
            <a:endParaRPr lang="en-US" dirty="0"/>
          </a:p>
          <a:p>
            <a:pPr lvl="0" algn="l" rtl="0"/>
            <a:r>
              <a:rPr lang="en-US" dirty="0"/>
              <a:t>Filters of various pore sizes can be used</a:t>
            </a:r>
            <a:r>
              <a:rPr lang="en-US" dirty="0" smtClean="0"/>
              <a:t>.</a:t>
            </a:r>
          </a:p>
          <a:p>
            <a:pPr marL="0" lvl="0" indent="0" algn="l" rtl="0">
              <a:buNone/>
            </a:pPr>
            <a:endParaRPr lang="en-US" dirty="0"/>
          </a:p>
          <a:p>
            <a:pPr lvl="0" algn="l" rtl="0"/>
            <a:r>
              <a:rPr lang="en-US" dirty="0"/>
              <a:t>Used to </a:t>
            </a:r>
            <a:r>
              <a:rPr lang="en-US" b="1" u="sng" dirty="0">
                <a:solidFill>
                  <a:srgbClr val="00B050"/>
                </a:solidFill>
              </a:rPr>
              <a:t>sterilize</a:t>
            </a:r>
            <a:r>
              <a:rPr lang="en-US" dirty="0"/>
              <a:t> heat sensitive materials like vaccines, enzymes, antibiotics, and some culture media. </a:t>
            </a:r>
            <a:endParaRPr lang="en-US" dirty="0" smtClean="0"/>
          </a:p>
          <a:p>
            <a:pPr lvl="0" algn="l" rtl="0"/>
            <a:endParaRPr lang="en-US" dirty="0"/>
          </a:p>
          <a:p>
            <a:pPr lvl="0" algn="l" rtl="0"/>
            <a:r>
              <a:rPr lang="en-US" b="1" dirty="0" smtClean="0">
                <a:solidFill>
                  <a:srgbClr val="0070C0"/>
                </a:solidFill>
              </a:rPr>
              <a:t>Air Filtration:</a:t>
            </a:r>
          </a:p>
          <a:p>
            <a:pPr lvl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High </a:t>
            </a:r>
            <a:r>
              <a:rPr lang="en-US" b="1" dirty="0">
                <a:solidFill>
                  <a:srgbClr val="0070C0"/>
                </a:solidFill>
              </a:rPr>
              <a:t>Efficiency Particulate Air Filters (HEPA):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pPr lvl="1" algn="l" rtl="0">
              <a:buFont typeface="Wingdings" charset="2"/>
              <a:buChar char="ü"/>
            </a:pPr>
            <a:r>
              <a:rPr lang="en-US" dirty="0" smtClean="0"/>
              <a:t>Used </a:t>
            </a:r>
            <a:r>
              <a:rPr lang="en-US" dirty="0"/>
              <a:t>in operating rooms and burn units to remove bacteria from air</a:t>
            </a:r>
            <a:r>
              <a:rPr lang="en-US" dirty="0" smtClean="0"/>
              <a:t>.</a:t>
            </a:r>
          </a:p>
          <a:p>
            <a:pPr lvl="1" algn="l" rtl="0">
              <a:buFont typeface="Wingdings" charset="2"/>
              <a:buChar char="ü"/>
            </a:pPr>
            <a:r>
              <a:rPr lang="en-US" dirty="0" smtClean="0"/>
              <a:t>Used in biological safety cabinets (laminar flow hoods)</a:t>
            </a:r>
            <a:endParaRPr lang="en-US" dirty="0"/>
          </a:p>
          <a:p>
            <a:pPr algn="l"/>
            <a:endParaRPr lang="x-non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9" r="-388"/>
          <a:stretch/>
        </p:blipFill>
        <p:spPr>
          <a:xfrm>
            <a:off x="5241106" y="1700808"/>
            <a:ext cx="3258949" cy="48139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42418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689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608512" cy="2448272"/>
          </a:xfrm>
        </p:spPr>
        <p:txBody>
          <a:bodyPr>
            <a:normAutofit/>
          </a:bodyPr>
          <a:lstStyle/>
          <a:p>
            <a:pPr rtl="0"/>
            <a:r>
              <a:rPr lang="en-GB" b="1" dirty="0">
                <a:solidFill>
                  <a:srgbClr val="FF33CC"/>
                </a:solidFill>
              </a:rPr>
              <a:t>Physical Method</a:t>
            </a:r>
            <a:br>
              <a:rPr lang="en-GB" b="1" dirty="0">
                <a:solidFill>
                  <a:srgbClr val="FF33CC"/>
                </a:solidFill>
              </a:rPr>
            </a:br>
            <a:r>
              <a:rPr lang="en-GB" b="1" dirty="0">
                <a:solidFill>
                  <a:srgbClr val="3366FF"/>
                </a:solidFill>
              </a:rPr>
              <a:t>VI</a:t>
            </a:r>
            <a:r>
              <a:rPr lang="en-GB" b="1" dirty="0" smtClean="0">
                <a:solidFill>
                  <a:srgbClr val="3366FF"/>
                </a:solidFill>
              </a:rPr>
              <a:t>-   Filtration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27BF27"/>
                </a:solidFill>
              </a:rPr>
              <a:t>HEPA</a:t>
            </a:r>
            <a:endParaRPr lang="x-none" dirty="0">
              <a:solidFill>
                <a:srgbClr val="27BF27"/>
              </a:solidFill>
            </a:endParaRPr>
          </a:p>
        </p:txBody>
      </p:sp>
      <p:pic>
        <p:nvPicPr>
          <p:cNvPr id="4" name="Content Placeholder 5" descr="filt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1521" y="3113584"/>
            <a:ext cx="3557779" cy="374441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857938"/>
            <a:ext cx="4394200" cy="3987800"/>
          </a:xfrm>
          <a:prstGeom prst="rect">
            <a:avLst/>
          </a:prstGeom>
        </p:spPr>
      </p:pic>
      <p:pic>
        <p:nvPicPr>
          <p:cNvPr id="7" name="Picture 6" descr="hepa fil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32656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33CC"/>
                </a:solidFill>
              </a:rPr>
              <a:t>Physical Method</a:t>
            </a:r>
            <a:br>
              <a:rPr lang="en-GB" b="1" dirty="0">
                <a:solidFill>
                  <a:srgbClr val="FF33CC"/>
                </a:solidFill>
              </a:rPr>
            </a:br>
            <a:r>
              <a:rPr lang="en-GB" b="1" dirty="0">
                <a:solidFill>
                  <a:srgbClr val="3366FF"/>
                </a:solidFill>
              </a:rPr>
              <a:t>VII</a:t>
            </a:r>
            <a:r>
              <a:rPr lang="en-GB" b="1" dirty="0" smtClean="0">
                <a:solidFill>
                  <a:srgbClr val="3366FF"/>
                </a:solidFill>
              </a:rPr>
              <a:t>-   Gaseous Atmosphere</a:t>
            </a:r>
            <a:endParaRPr lang="x-none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In </a:t>
            </a:r>
            <a:r>
              <a:rPr lang="en-GB" dirty="0"/>
              <a:t>rare cases, changing the atmosphere can be used as a way to </a:t>
            </a:r>
            <a:r>
              <a:rPr lang="en-GB" b="1" u="sng" dirty="0">
                <a:solidFill>
                  <a:srgbClr val="00B050"/>
                </a:solidFill>
              </a:rPr>
              <a:t>inhibit</a:t>
            </a:r>
            <a:r>
              <a:rPr lang="en-GB" dirty="0"/>
              <a:t> the growth of microorganisms</a:t>
            </a:r>
            <a:r>
              <a:rPr lang="en-GB" dirty="0" smtClean="0"/>
              <a:t>.</a:t>
            </a:r>
          </a:p>
          <a:p>
            <a:pPr algn="l" rtl="0"/>
            <a:endParaRPr lang="en-US" dirty="0"/>
          </a:p>
          <a:p>
            <a:pPr lvl="0" algn="l" rtl="0"/>
            <a:r>
              <a:rPr lang="en-GB" dirty="0"/>
              <a:t>Aerobes and </a:t>
            </a:r>
            <a:r>
              <a:rPr lang="en-GB" dirty="0" err="1"/>
              <a:t>microaerophiles</a:t>
            </a:r>
            <a:r>
              <a:rPr lang="en-GB" dirty="0"/>
              <a:t> can be killed by placing them in oxygen-free atmosphere. Whereas, </a:t>
            </a:r>
            <a:r>
              <a:rPr lang="en-GB" dirty="0" smtClean="0"/>
              <a:t>anaerobes </a:t>
            </a:r>
            <a:r>
              <a:rPr lang="en-GB" dirty="0"/>
              <a:t>can be killed by placing them in oxygen atmosphere</a:t>
            </a:r>
            <a:r>
              <a:rPr lang="en-GB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chemeClr val="accent3">
                    <a:lumMod val="50000"/>
                  </a:schemeClr>
                </a:solidFill>
              </a:rPr>
              <a:t>Chemical Methods</a:t>
            </a:r>
            <a:endParaRPr lang="x-none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45" r="11196"/>
          <a:stretch/>
        </p:blipFill>
        <p:spPr>
          <a:xfrm>
            <a:off x="467544" y="4149080"/>
            <a:ext cx="1756914" cy="2574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700808"/>
            <a:ext cx="1177462" cy="1957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844824"/>
            <a:ext cx="3240360" cy="1907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2996952"/>
            <a:ext cx="5021711" cy="36267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4F6228"/>
                </a:solidFill>
              </a:rPr>
              <a:t>Chemical Methods</a:t>
            </a:r>
            <a:endParaRPr lang="x-none" sz="5400" dirty="0">
              <a:solidFill>
                <a:srgbClr val="4F62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3933056"/>
            <a:ext cx="3744416" cy="2736304"/>
          </a:xfr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37609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rtl="0">
              <a:lnSpc>
                <a:spcPct val="140000"/>
              </a:lnSpc>
              <a:buNone/>
            </a:pPr>
            <a:r>
              <a:rPr lang="en-GB" sz="3600" b="1" dirty="0" smtClean="0">
                <a:solidFill>
                  <a:srgbClr val="FF6600"/>
                </a:solidFill>
              </a:rPr>
              <a:t> </a:t>
            </a:r>
            <a:r>
              <a:rPr lang="en-GB" sz="2300" b="1" dirty="0" smtClean="0">
                <a:solidFill>
                  <a:srgbClr val="FF0000"/>
                </a:solidFill>
              </a:rPr>
              <a:t>Antiseptics</a:t>
            </a:r>
            <a:endParaRPr lang="en-US" sz="2300" b="1" dirty="0">
              <a:solidFill>
                <a:srgbClr val="FF0000"/>
              </a:solidFill>
            </a:endParaRPr>
          </a:p>
          <a:p>
            <a:pPr algn="ctr" rtl="0">
              <a:lnSpc>
                <a:spcPct val="140000"/>
              </a:lnSpc>
              <a:buNone/>
            </a:pPr>
            <a:r>
              <a:rPr lang="en-GB" sz="2300" dirty="0" smtClean="0"/>
              <a:t>    An </a:t>
            </a:r>
            <a:r>
              <a:rPr lang="en-GB" sz="2300" dirty="0"/>
              <a:t>antiseptic is a chemical </a:t>
            </a:r>
            <a:endParaRPr lang="en-GB" sz="2300" dirty="0" smtClean="0"/>
          </a:p>
          <a:p>
            <a:pPr algn="ctr" rtl="0">
              <a:lnSpc>
                <a:spcPct val="140000"/>
              </a:lnSpc>
              <a:buNone/>
            </a:pPr>
            <a:r>
              <a:rPr lang="en-GB" sz="2300" dirty="0"/>
              <a:t> </a:t>
            </a:r>
            <a:r>
              <a:rPr lang="en-GB" sz="2300" dirty="0" smtClean="0"/>
              <a:t>  agent </a:t>
            </a:r>
            <a:r>
              <a:rPr lang="en-GB" sz="2300" dirty="0"/>
              <a:t>that is used to </a:t>
            </a:r>
            <a:r>
              <a:rPr lang="en-GB" sz="2300" b="1" dirty="0">
                <a:solidFill>
                  <a:schemeClr val="accent1">
                    <a:lumMod val="75000"/>
                  </a:schemeClr>
                </a:solidFill>
              </a:rPr>
              <a:t>inhibit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rtl="0">
              <a:lnSpc>
                <a:spcPct val="140000"/>
              </a:lnSpc>
              <a:buNone/>
            </a:pPr>
            <a:r>
              <a:rPr lang="en-GB" sz="2300" dirty="0"/>
              <a:t> </a:t>
            </a:r>
            <a:r>
              <a:rPr lang="en-GB" sz="2300" dirty="0" smtClean="0"/>
              <a:t>  microbial </a:t>
            </a:r>
            <a:r>
              <a:rPr lang="en-GB" sz="2300" dirty="0"/>
              <a:t>growth </a:t>
            </a:r>
            <a:r>
              <a:rPr lang="en-GB" sz="2300" b="1" dirty="0">
                <a:solidFill>
                  <a:srgbClr val="376092"/>
                </a:solidFill>
              </a:rPr>
              <a:t>on human </a:t>
            </a:r>
            <a:endParaRPr lang="en-GB" sz="2300" b="1" dirty="0" smtClean="0">
              <a:solidFill>
                <a:srgbClr val="376092"/>
              </a:solidFill>
            </a:endParaRPr>
          </a:p>
          <a:p>
            <a:pPr algn="ctr" rtl="0">
              <a:lnSpc>
                <a:spcPct val="140000"/>
              </a:lnSpc>
              <a:buNone/>
            </a:pPr>
            <a:r>
              <a:rPr lang="en-GB" sz="2300" b="1" dirty="0">
                <a:solidFill>
                  <a:srgbClr val="376092"/>
                </a:solidFill>
              </a:rPr>
              <a:t> </a:t>
            </a:r>
            <a:r>
              <a:rPr lang="en-GB" sz="2300" b="1" dirty="0" smtClean="0">
                <a:solidFill>
                  <a:srgbClr val="376092"/>
                </a:solidFill>
              </a:rPr>
              <a:t>  skin </a:t>
            </a:r>
            <a:r>
              <a:rPr lang="en-GB" sz="2300" b="1" dirty="0">
                <a:solidFill>
                  <a:srgbClr val="376092"/>
                </a:solidFill>
              </a:rPr>
              <a:t>and mucous membranes.</a:t>
            </a:r>
            <a:endParaRPr lang="en-US" sz="2300" b="1" dirty="0">
              <a:solidFill>
                <a:srgbClr val="376092"/>
              </a:solidFill>
            </a:endParaRPr>
          </a:p>
          <a:p>
            <a:pPr algn="ctr" rtl="0"/>
            <a:endParaRPr lang="x-none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484784"/>
            <a:ext cx="3526314" cy="2189088"/>
          </a:xfrm>
          <a:prstGeom prst="rect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56792"/>
            <a:ext cx="2996828" cy="2276336"/>
          </a:xfrm>
          <a:prstGeom prst="rect">
            <a:avLst/>
          </a:prstGeom>
          <a:ln w="38100" cmpd="sng">
            <a:solidFill>
              <a:srgbClr val="77933C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3568" y="4077072"/>
            <a:ext cx="3816424" cy="2369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rgbClr val="77933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>
              <a:lnSpc>
                <a:spcPct val="130000"/>
              </a:lnSpc>
              <a:buNone/>
            </a:pPr>
            <a:r>
              <a:rPr lang="en-GB" sz="2000" b="1" dirty="0">
                <a:solidFill>
                  <a:srgbClr val="FF6600"/>
                </a:solidFill>
              </a:rPr>
              <a:t>Disinfectants</a:t>
            </a:r>
            <a:endParaRPr lang="en-US" sz="2000" dirty="0">
              <a:solidFill>
                <a:srgbClr val="FF6600"/>
              </a:solidFill>
            </a:endParaRPr>
          </a:p>
          <a:p>
            <a:pPr algn="ctr" rtl="0">
              <a:lnSpc>
                <a:spcPct val="130000"/>
              </a:lnSpc>
              <a:buNone/>
            </a:pPr>
            <a:r>
              <a:rPr lang="en-GB" sz="2000" dirty="0">
                <a:solidFill>
                  <a:srgbClr val="00B050"/>
                </a:solidFill>
              </a:rPr>
              <a:t>    </a:t>
            </a:r>
            <a:r>
              <a:rPr lang="en-GB" sz="2000" dirty="0"/>
              <a:t>A disinfectant is a chemical </a:t>
            </a:r>
          </a:p>
          <a:p>
            <a:pPr algn="ctr" rtl="0">
              <a:lnSpc>
                <a:spcPct val="130000"/>
              </a:lnSpc>
              <a:buNone/>
            </a:pPr>
            <a:r>
              <a:rPr lang="en-GB" sz="2000" dirty="0"/>
              <a:t>   agent that is used to </a:t>
            </a:r>
            <a:r>
              <a:rPr lang="en-GB" sz="2000" b="1" dirty="0">
                <a:solidFill>
                  <a:srgbClr val="77933C"/>
                </a:solidFill>
              </a:rPr>
              <a:t>inhibit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 rtl="0">
              <a:lnSpc>
                <a:spcPct val="130000"/>
              </a:lnSpc>
              <a:buNone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GB" sz="2000" dirty="0"/>
              <a:t>microbial growth 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</a:rPr>
              <a:t>on inanimate </a:t>
            </a:r>
          </a:p>
          <a:p>
            <a:pPr algn="ctr" rtl="0">
              <a:lnSpc>
                <a:spcPct val="130000"/>
              </a:lnSpc>
              <a:buNone/>
            </a:pP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en-GB" sz="2000" b="1" dirty="0">
                <a:solidFill>
                  <a:srgbClr val="77933C"/>
                </a:solidFill>
              </a:rPr>
              <a:t>objects, surfaces, and floors.</a:t>
            </a:r>
            <a:endParaRPr lang="en-US" sz="2000" b="1" dirty="0">
              <a:solidFill>
                <a:srgbClr val="77933C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How to Select an Appropriate Chemical???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Toxicity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what are the risk to humans or environment. </a:t>
            </a:r>
          </a:p>
          <a:p>
            <a:pPr marL="0" indent="0" algn="l" rtl="0">
              <a:buNone/>
            </a:pPr>
            <a:endParaRPr lang="en-US" dirty="0" smtClean="0">
              <a:sym typeface="Wingdings"/>
            </a:endParaRPr>
          </a:p>
          <a:p>
            <a:pPr marL="514350" indent="-514350" algn="l" rtl="0">
              <a:buFont typeface="+mj-lt"/>
              <a:buAutoNum type="arabicPeriod" startAt="2"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Activity in the presence of organic matter  </a:t>
            </a:r>
            <a:r>
              <a:rPr lang="en-US" dirty="0" smtClean="0">
                <a:sym typeface="Wingdings"/>
              </a:rPr>
              <a:t>some chemicals are inactivated by organic matter.</a:t>
            </a:r>
          </a:p>
          <a:p>
            <a:pPr marL="0" indent="0" algn="l" rtl="0">
              <a:buNone/>
            </a:pPr>
            <a:endParaRPr lang="en-US" dirty="0" smtClean="0">
              <a:sym typeface="Wingdings"/>
            </a:endParaRPr>
          </a:p>
          <a:p>
            <a:pPr marL="514350" indent="-514350" algn="l" rtl="0">
              <a:buFont typeface="+mj-lt"/>
              <a:buAutoNum type="arabicPeriod" startAt="3"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Compatibility with the material being treated  </a:t>
            </a:r>
            <a:r>
              <a:rPr lang="en-US" dirty="0" smtClean="0">
                <a:sym typeface="Wingdings"/>
              </a:rPr>
              <a:t>some corrosive like hypochlorite can damage some metals and rubber.</a:t>
            </a:r>
          </a:p>
          <a:p>
            <a:pPr marL="514350" indent="-514350" algn="l" rtl="0">
              <a:buFont typeface="+mj-lt"/>
              <a:buAutoNum type="arabicPeriod" startAt="3"/>
            </a:pPr>
            <a:endParaRPr lang="en-US" dirty="0" smtClean="0">
              <a:sym typeface="Wingdings"/>
            </a:endParaRPr>
          </a:p>
          <a:p>
            <a:pPr marL="514350" indent="-514350" algn="l" rtl="0">
              <a:buFont typeface="+mj-lt"/>
              <a:buAutoNum type="arabicPeriod" startAt="3"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Cost and availability.</a:t>
            </a:r>
          </a:p>
          <a:p>
            <a:pPr marL="514350" indent="-514350" algn="l" rtl="0">
              <a:buFont typeface="+mj-lt"/>
              <a:buAutoNum type="arabicPeriod" startAt="3"/>
            </a:pPr>
            <a:endParaRPr lang="en-US" dirty="0" smtClean="0">
              <a:solidFill>
                <a:srgbClr val="FF6600"/>
              </a:solidFill>
              <a:sym typeface="Wingdings"/>
            </a:endParaRPr>
          </a:p>
          <a:p>
            <a:pPr marL="514350" indent="-514350" algn="l" rtl="0">
              <a:buFont typeface="+mj-lt"/>
              <a:buAutoNum type="arabicPeriod" startAt="3"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Storage and stability  </a:t>
            </a:r>
            <a:r>
              <a:rPr lang="en-US" dirty="0" smtClean="0">
                <a:sym typeface="Wingdings"/>
              </a:rPr>
              <a:t>some have limited shelf life. </a:t>
            </a:r>
          </a:p>
          <a:p>
            <a:pPr marL="514350" indent="-514350" algn="l" rtl="0">
              <a:buFont typeface="+mj-lt"/>
              <a:buAutoNum type="arabicPeriod" startAt="3"/>
            </a:pPr>
            <a:endParaRPr lang="en-US" dirty="0" smtClean="0">
              <a:sym typeface="Wingdings"/>
            </a:endParaRPr>
          </a:p>
          <a:p>
            <a:pPr marL="514350" indent="-514350" algn="l" rtl="0">
              <a:buFont typeface="+mj-lt"/>
              <a:buAutoNum type="arabicPeriod" startAt="3"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Concentration of disinfectant </a:t>
            </a:r>
            <a:r>
              <a:rPr lang="en-US" dirty="0" smtClean="0">
                <a:sym typeface="Wingdings"/>
              </a:rPr>
              <a:t>lose effectiveness when diluted more than the manufacturer recommendation. </a:t>
            </a:r>
          </a:p>
          <a:p>
            <a:pPr marL="514350" indent="-514350" algn="l" rtl="0">
              <a:buFont typeface="+mj-lt"/>
              <a:buAutoNum type="arabicPeriod" startAt="3"/>
            </a:pPr>
            <a:endParaRPr lang="en-US" dirty="0" smtClean="0">
              <a:sym typeface="Wingdings"/>
            </a:endParaRPr>
          </a:p>
          <a:p>
            <a:pPr marL="514350" indent="-514350" algn="l" rtl="0">
              <a:buFont typeface="+mj-lt"/>
              <a:buAutoNum type="arabicPeriod" startAt="3"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Number and type of microorganism to be killed (or inhibited) 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350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Groups of Chemicals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U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sed as Disinfectant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6515890"/>
              </p:ext>
            </p:extLst>
          </p:nvPr>
        </p:nvGraphicFramePr>
        <p:xfrm>
          <a:off x="467544" y="1556793"/>
          <a:ext cx="820891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474"/>
                <a:gridCol w="2226636"/>
                <a:gridCol w="3960802"/>
              </a:tblGrid>
              <a:tr h="43719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Chemical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Example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Uses</a:t>
                      </a:r>
                      <a:endParaRPr lang="en-US" sz="24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Phenol &amp;</a:t>
                      </a:r>
                      <a:r>
                        <a:rPr lang="en-US" baseline="0" dirty="0" smtClean="0"/>
                        <a:t> Phenol Derivatives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Lysol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Widely used to disinfect inanimate objects.</a:t>
                      </a:r>
                      <a:endParaRPr lang="en-US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Alcohols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Ethanol or</a:t>
                      </a:r>
                      <a:r>
                        <a:rPr lang="en-US" baseline="0" dirty="0" smtClean="0">
                          <a:solidFill>
                            <a:srgbClr val="FF6600"/>
                          </a:solidFill>
                        </a:rPr>
                        <a:t> Isopropanol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Antiseptics for skin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Disinfectant</a:t>
                      </a:r>
                      <a:r>
                        <a:rPr lang="en-US" baseline="0" dirty="0" smtClean="0">
                          <a:solidFill>
                            <a:srgbClr val="FF6600"/>
                          </a:solidFill>
                        </a:rPr>
                        <a:t> for treating instruments.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874383"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solidFill>
                          <a:srgbClr val="9900FF"/>
                        </a:solidFill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rgbClr val="9900FF"/>
                          </a:solidFill>
                        </a:rPr>
                        <a:t>Halogens</a:t>
                      </a:r>
                      <a:endParaRPr lang="en-US" dirty="0">
                        <a:solidFill>
                          <a:srgbClr val="99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9900FF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9900FF"/>
                          </a:solidFill>
                        </a:rPr>
                        <a:t>Chlorine &amp;</a:t>
                      </a:r>
                      <a:r>
                        <a:rPr lang="en-US" baseline="0" dirty="0" smtClean="0">
                          <a:solidFill>
                            <a:srgbClr val="9900FF"/>
                          </a:solidFill>
                        </a:rPr>
                        <a:t> Iodine</a:t>
                      </a:r>
                      <a:endParaRPr lang="en-US" dirty="0">
                        <a:solidFill>
                          <a:srgbClr val="99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dirty="0" err="1" smtClean="0">
                          <a:solidFill>
                            <a:srgbClr val="9900FF"/>
                          </a:solidFill>
                        </a:rPr>
                        <a:t>Povidone</a:t>
                      </a:r>
                      <a:r>
                        <a:rPr lang="en-US" dirty="0" smtClean="0">
                          <a:solidFill>
                            <a:srgbClr val="9900FF"/>
                          </a:solidFill>
                        </a:rPr>
                        <a:t> Iodine ar</a:t>
                      </a:r>
                      <a:r>
                        <a:rPr lang="en-US" baseline="0" dirty="0" smtClean="0">
                          <a:solidFill>
                            <a:srgbClr val="9900FF"/>
                          </a:solidFill>
                        </a:rPr>
                        <a:t>e used as antiseptics.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rgbClr val="9900FF"/>
                          </a:solidFill>
                        </a:rPr>
                        <a:t>Solutions of chlorine are widely used to disinfect surfaces, and water. </a:t>
                      </a:r>
                      <a:endParaRPr lang="en-US" dirty="0">
                        <a:solidFill>
                          <a:srgbClr val="9900FF"/>
                        </a:solidFill>
                      </a:endParaRPr>
                    </a:p>
                  </a:txBody>
                  <a:tcPr/>
                </a:tc>
              </a:tr>
              <a:tr h="113669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Aldehydes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Formaldehyde and </a:t>
                      </a:r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Gluteraldehyde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Formalin to preserve biological specimens.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To preserve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 viruses in vaccines. 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6988644"/>
              </p:ext>
            </p:extLst>
          </p:nvPr>
        </p:nvGraphicFramePr>
        <p:xfrm>
          <a:off x="467544" y="5373216"/>
          <a:ext cx="82089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232248"/>
                <a:gridCol w="3960440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 smtClean="0">
                          <a:solidFill>
                            <a:srgbClr val="673104"/>
                          </a:solidFill>
                        </a:rPr>
                        <a:t>Peroxygens</a:t>
                      </a:r>
                      <a:endParaRPr lang="en-US" b="0" dirty="0">
                        <a:solidFill>
                          <a:srgbClr val="673104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673104"/>
                          </a:solidFill>
                        </a:rPr>
                        <a:t>Hydrogen peroxide </a:t>
                      </a:r>
                      <a:endParaRPr lang="en-US" b="0" dirty="0">
                        <a:solidFill>
                          <a:srgbClr val="673104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673104"/>
                          </a:solidFill>
                        </a:rPr>
                        <a:t>Personal care products, like lotions, deodorant soaps.</a:t>
                      </a:r>
                    </a:p>
                    <a:p>
                      <a:pPr algn="ctr"/>
                      <a:endParaRPr lang="en-US" b="0" dirty="0">
                        <a:solidFill>
                          <a:srgbClr val="673104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7924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617" t="25635" r="6250" b="46533"/>
          <a:stretch>
            <a:fillRect/>
          </a:stretch>
        </p:blipFill>
        <p:spPr bwMode="auto">
          <a:xfrm>
            <a:off x="142844" y="928670"/>
            <a:ext cx="8643998" cy="223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Resistance to Killing</a:t>
            </a:r>
            <a:endParaRPr lang="ar-SA" b="1" dirty="0" smtClean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9250" indent="-349250" algn="l" rtl="0">
              <a:spcAft>
                <a:spcPct val="30000"/>
              </a:spcAft>
              <a:buFont typeface="Wingdings" pitchFamily="2" charset="2"/>
              <a:buChar char="Ø"/>
            </a:pPr>
            <a:r>
              <a:rPr kumimoji="1" lang="en-US" altLang="zh-TW" dirty="0" smtClean="0">
                <a:latin typeface="Arial Narrow" pitchFamily="34" charset="0"/>
                <a:ea typeface="PMingLiU" pitchFamily="18" charset="-120"/>
                <a:cs typeface="Arial" charset="0"/>
              </a:rPr>
              <a:t>Gram-negative bacteria (with their outer membrane) are generally more resistant than gram-positive bacteria to disinfectants and antiseptics</a:t>
            </a:r>
          </a:p>
          <a:p>
            <a:pPr marL="349250" indent="-349250" algn="l" rtl="0">
              <a:spcAft>
                <a:spcPct val="30000"/>
              </a:spcAft>
              <a:buFont typeface="Wingdings" pitchFamily="2" charset="2"/>
              <a:buChar char="Ø"/>
            </a:pPr>
            <a:r>
              <a:rPr kumimoji="1" lang="en-US" altLang="zh-TW" dirty="0" smtClean="0">
                <a:latin typeface="Arial Narrow" pitchFamily="34" charset="0"/>
                <a:ea typeface="PMingLiU" pitchFamily="18" charset="-120"/>
                <a:cs typeface="Arial" charset="0"/>
              </a:rPr>
              <a:t>Stationary-phase (I.e., non-growing) bacteria generally are more resistant than log-phase (I.e., growing) bacteria</a:t>
            </a:r>
            <a:endParaRPr lang="en-US" dirty="0" smtClean="0">
              <a:latin typeface="Helvetica" pitchFamily="34" charset="0"/>
            </a:endParaRPr>
          </a:p>
          <a:p>
            <a:pPr marL="349250" indent="-349250" algn="l" rtl="0">
              <a:spcAft>
                <a:spcPct val="30000"/>
              </a:spcAft>
              <a:buFont typeface="Wingdings" pitchFamily="2" charset="2"/>
              <a:buChar char="Ø"/>
            </a:pPr>
            <a:r>
              <a:rPr kumimoji="1" lang="en-US" altLang="zh-TW" dirty="0" err="1" smtClean="0">
                <a:latin typeface="Arial Narrow" pitchFamily="34" charset="0"/>
                <a:ea typeface="PMingLiU" pitchFamily="18" charset="-120"/>
                <a:cs typeface="Arial" charset="0"/>
              </a:rPr>
              <a:t>Mycobacteria</a:t>
            </a:r>
            <a:r>
              <a:rPr kumimoji="1" lang="en-US" altLang="zh-TW" dirty="0" smtClean="0">
                <a:latin typeface="Arial Narrow" pitchFamily="34" charset="0"/>
                <a:ea typeface="PMingLiU" pitchFamily="18" charset="-120"/>
                <a:cs typeface="Arial" charset="0"/>
              </a:rPr>
              <a:t>, </a:t>
            </a:r>
            <a:r>
              <a:rPr kumimoji="1" lang="en-US" altLang="zh-TW" dirty="0" err="1" smtClean="0">
                <a:latin typeface="Arial Narrow" pitchFamily="34" charset="0"/>
                <a:ea typeface="PMingLiU" pitchFamily="18" charset="-120"/>
                <a:cs typeface="Arial" charset="0"/>
              </a:rPr>
              <a:t>endospores</a:t>
            </a:r>
            <a:r>
              <a:rPr kumimoji="1" lang="en-US" altLang="zh-TW" dirty="0" smtClean="0">
                <a:latin typeface="Arial Narrow" pitchFamily="34" charset="0"/>
                <a:ea typeface="PMingLiU" pitchFamily="18" charset="-120"/>
                <a:cs typeface="Arial" charset="0"/>
              </a:rPr>
              <a:t>, and protozoan cysts and </a:t>
            </a:r>
            <a:r>
              <a:rPr kumimoji="1" lang="en-US" altLang="zh-TW" dirty="0" err="1" smtClean="0">
                <a:latin typeface="Arial Narrow" pitchFamily="34" charset="0"/>
                <a:ea typeface="PMingLiU" pitchFamily="18" charset="-120"/>
                <a:cs typeface="Arial" charset="0"/>
              </a:rPr>
              <a:t>oocysts</a:t>
            </a:r>
            <a:r>
              <a:rPr kumimoji="1" lang="en-US" altLang="zh-TW" dirty="0" smtClean="0">
                <a:latin typeface="Arial Narrow" pitchFamily="34" charset="0"/>
                <a:ea typeface="PMingLiU" pitchFamily="18" charset="-120"/>
                <a:cs typeface="Arial" charset="0"/>
              </a:rPr>
              <a:t> are very resistant to disinfectants and antiseptics</a:t>
            </a:r>
            <a:endParaRPr lang="en-US" dirty="0" smtClean="0">
              <a:latin typeface="Helvetica" pitchFamily="34" charset="0"/>
            </a:endParaRPr>
          </a:p>
          <a:p>
            <a:pPr marL="349250" indent="-349250" algn="l" rtl="0">
              <a:spcAft>
                <a:spcPct val="30000"/>
              </a:spcAft>
              <a:buFont typeface="Wingdings" pitchFamily="2" charset="2"/>
              <a:buChar char="Ø"/>
            </a:pPr>
            <a:r>
              <a:rPr kumimoji="1" lang="en-US" altLang="zh-TW" dirty="0" err="1" smtClean="0">
                <a:latin typeface="Arial Narrow" pitchFamily="34" charset="0"/>
                <a:ea typeface="PMingLiU" pitchFamily="18" charset="-120"/>
                <a:cs typeface="Arial" charset="0"/>
              </a:rPr>
              <a:t>Nonenveloped</a:t>
            </a:r>
            <a:r>
              <a:rPr kumimoji="1" lang="en-US" altLang="zh-TW" dirty="0" smtClean="0">
                <a:latin typeface="Arial Narrow" pitchFamily="34" charset="0"/>
                <a:ea typeface="PMingLiU" pitchFamily="18" charset="-120"/>
                <a:cs typeface="Arial" charset="0"/>
              </a:rPr>
              <a:t> viruses are generally more resistant than enveloped viruses to disinfectants and antiseptics</a:t>
            </a:r>
            <a:endParaRPr lang="en-US" dirty="0" smtClean="0">
              <a:latin typeface="Helvetica" pitchFamily="34" charset="0"/>
            </a:endParaRPr>
          </a:p>
          <a:p>
            <a:pPr marL="349250" indent="-349250" algn="l" rtl="0">
              <a:spcAft>
                <a:spcPct val="30000"/>
              </a:spcAft>
              <a:buFont typeface="Wingdings" pitchFamily="2" charset="2"/>
              <a:buChar char="Ø"/>
            </a:pPr>
            <a:r>
              <a:rPr kumimoji="1" lang="en-US" altLang="zh-TW" dirty="0" smtClean="0">
                <a:latin typeface="Arial Narrow" pitchFamily="34" charset="0"/>
                <a:ea typeface="PMingLiU" pitchFamily="18" charset="-120"/>
                <a:cs typeface="Arial" charset="0"/>
              </a:rPr>
              <a:t>Organic matter (such as vomit and feces) frequently affects the actions of chemical control agent</a:t>
            </a:r>
          </a:p>
          <a:p>
            <a:pPr marL="349250" indent="-349250" algn="l" rtl="0">
              <a:spcAft>
                <a:spcPct val="30000"/>
              </a:spcAft>
              <a:buFont typeface="Wingdings" pitchFamily="2" charset="2"/>
              <a:buChar char="Ø"/>
            </a:pPr>
            <a:r>
              <a:rPr kumimoji="1" lang="en-US" altLang="zh-TW" dirty="0" smtClean="0">
                <a:latin typeface="Arial Narrow" pitchFamily="34" charset="0"/>
                <a:ea typeface="PMingLiU" pitchFamily="18" charset="-120"/>
                <a:cs typeface="Arial" charset="0"/>
              </a:rPr>
              <a:t>Disinfectant activity is inhibited by cold temperatures</a:t>
            </a:r>
          </a:p>
          <a:p>
            <a:pPr marL="349250" indent="-349250" algn="l" rtl="0">
              <a:spcAft>
                <a:spcPct val="30000"/>
              </a:spcAft>
              <a:buFont typeface="Wingdings" pitchFamily="2" charset="2"/>
              <a:buChar char="Ø"/>
            </a:pPr>
            <a:r>
              <a:rPr kumimoji="1" lang="en-US" altLang="zh-TW" dirty="0" smtClean="0">
                <a:latin typeface="Arial Narrow" pitchFamily="34" charset="0"/>
                <a:ea typeface="PMingLiU" pitchFamily="18" charset="-120"/>
                <a:cs typeface="Arial" charset="0"/>
              </a:rPr>
              <a:t>Longer application times are preferable to shorter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33CC"/>
                </a:solidFill>
              </a:rPr>
              <a:t>Sterilization or Disinfection?</a:t>
            </a:r>
            <a:endParaRPr lang="x-none" b="1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    </a:t>
            </a:r>
            <a:r>
              <a:rPr lang="en-GB" b="1" u="sng" dirty="0" smtClean="0">
                <a:solidFill>
                  <a:srgbClr val="27BF27"/>
                </a:solidFill>
              </a:rPr>
              <a:t>Sterilization</a:t>
            </a:r>
            <a:endParaRPr lang="en-US" u="sng" dirty="0">
              <a:solidFill>
                <a:srgbClr val="27BF27"/>
              </a:solidFill>
            </a:endParaRPr>
          </a:p>
          <a:p>
            <a:pPr algn="l" rtl="0">
              <a:buNone/>
            </a:pPr>
            <a:r>
              <a:rPr lang="en-GB" dirty="0" smtClean="0"/>
              <a:t>    Sterilization </a:t>
            </a:r>
            <a:r>
              <a:rPr lang="en-GB" dirty="0"/>
              <a:t>is the </a:t>
            </a:r>
            <a:r>
              <a:rPr lang="en-GB" b="1" dirty="0">
                <a:solidFill>
                  <a:srgbClr val="3366FF"/>
                </a:solidFill>
              </a:rPr>
              <a:t>complete destruction</a:t>
            </a:r>
            <a:r>
              <a:rPr lang="en-GB" dirty="0">
                <a:solidFill>
                  <a:srgbClr val="3366FF"/>
                </a:solidFill>
              </a:rPr>
              <a:t> </a:t>
            </a:r>
            <a:r>
              <a:rPr lang="en-GB" dirty="0"/>
              <a:t>of all forms of microbial life including bacteria, viruses, fungi, parasites, </a:t>
            </a:r>
            <a:r>
              <a:rPr lang="en-GB" b="1" u="sng" dirty="0">
                <a:solidFill>
                  <a:srgbClr val="9900FF"/>
                </a:solidFill>
              </a:rPr>
              <a:t>and spores.</a:t>
            </a:r>
            <a:endParaRPr lang="en-US" b="1" u="sng" dirty="0">
              <a:solidFill>
                <a:srgbClr val="9900FF"/>
              </a:solidFill>
            </a:endParaRPr>
          </a:p>
          <a:p>
            <a:pPr algn="l" rtl="0">
              <a:buNone/>
            </a:pPr>
            <a:r>
              <a:rPr lang="en-GB" b="1" dirty="0" smtClean="0"/>
              <a:t>    </a:t>
            </a:r>
          </a:p>
          <a:p>
            <a:pPr algn="l" rtl="0">
              <a:buNone/>
            </a:pPr>
            <a:r>
              <a:rPr lang="en-GB" b="1" dirty="0">
                <a:solidFill>
                  <a:srgbClr val="27BF27"/>
                </a:solidFill>
              </a:rPr>
              <a:t> </a:t>
            </a:r>
            <a:r>
              <a:rPr lang="en-GB" b="1" dirty="0" smtClean="0">
                <a:solidFill>
                  <a:srgbClr val="27BF27"/>
                </a:solidFill>
              </a:rPr>
              <a:t>   </a:t>
            </a:r>
            <a:r>
              <a:rPr lang="en-GB" b="1" u="sng" dirty="0" smtClean="0">
                <a:solidFill>
                  <a:srgbClr val="27BF27"/>
                </a:solidFill>
              </a:rPr>
              <a:t>Disinfection</a:t>
            </a:r>
            <a:endParaRPr lang="en-US" u="sng" dirty="0">
              <a:solidFill>
                <a:srgbClr val="27BF27"/>
              </a:solidFill>
            </a:endParaRPr>
          </a:p>
          <a:p>
            <a:pPr algn="l" rtl="0">
              <a:buNone/>
            </a:pPr>
            <a:r>
              <a:rPr lang="en-GB" dirty="0" smtClean="0"/>
              <a:t>    Disinfection </a:t>
            </a:r>
            <a:r>
              <a:rPr lang="en-GB" dirty="0"/>
              <a:t>is </a:t>
            </a:r>
            <a:r>
              <a:rPr lang="en-GB" b="1" dirty="0">
                <a:solidFill>
                  <a:srgbClr val="3366FF"/>
                </a:solidFill>
              </a:rPr>
              <a:t>reducing or eliminating the number</a:t>
            </a:r>
            <a:r>
              <a:rPr lang="en-GB" dirty="0"/>
              <a:t> of pathogenic microorganisms to the point where they no longer cause disease. But this method </a:t>
            </a:r>
            <a:r>
              <a:rPr lang="en-GB" b="1" u="sng" dirty="0">
                <a:solidFill>
                  <a:srgbClr val="9900FF"/>
                </a:solidFill>
              </a:rPr>
              <a:t>does not affect spores.</a:t>
            </a:r>
            <a:endParaRPr lang="en-US" b="1" u="sng" dirty="0">
              <a:solidFill>
                <a:srgbClr val="9900FF"/>
              </a:solidFill>
            </a:endParaRPr>
          </a:p>
          <a:p>
            <a:pPr algn="l"/>
            <a:endParaRPr lang="x-none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1" t="6737" r="6137" b="5625"/>
          <a:stretch/>
        </p:blipFill>
        <p:spPr>
          <a:xfrm>
            <a:off x="683568" y="764704"/>
            <a:ext cx="7624448" cy="5178897"/>
          </a:xfrm>
        </p:spPr>
      </p:pic>
    </p:spTree>
    <p:extLst>
      <p:ext uri="{BB962C8B-B14F-4D97-AF65-F5344CB8AC3E}">
        <p14:creationId xmlns:p14="http://schemas.microsoft.com/office/powerpoint/2010/main" xmlns="" val="1502814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057" t="2525" r="28786" b="81691"/>
          <a:stretch>
            <a:fillRect/>
          </a:stretch>
        </p:blipFill>
        <p:spPr>
          <a:xfrm>
            <a:off x="3707904" y="476672"/>
            <a:ext cx="5222118" cy="1214446"/>
          </a:xfrm>
        </p:spPr>
      </p:pic>
      <p:pic>
        <p:nvPicPr>
          <p:cNvPr id="5" name="Content Placeholder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573016"/>
            <a:ext cx="2880320" cy="2880320"/>
          </a:xfrm>
          <a:prstGeom prst="rect">
            <a:avLst/>
          </a:prstGeom>
        </p:spPr>
      </p:pic>
      <p:pic>
        <p:nvPicPr>
          <p:cNvPr id="6" name="Content Placeholder 6" descr="1.jpg"/>
          <p:cNvPicPr>
            <a:picLocks noChangeAspect="1"/>
          </p:cNvPicPr>
          <p:nvPr/>
        </p:nvPicPr>
        <p:blipFill>
          <a:blip r:embed="rId4" cstate="print"/>
          <a:srcRect b="5150"/>
          <a:stretch>
            <a:fillRect/>
          </a:stretch>
        </p:blipFill>
        <p:spPr>
          <a:xfrm>
            <a:off x="5508104" y="2060848"/>
            <a:ext cx="2945843" cy="4500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66108" cy="349007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" r="-17" b="13534"/>
          <a:stretch/>
        </p:blipFill>
        <p:spPr>
          <a:xfrm>
            <a:off x="2195736" y="1268760"/>
            <a:ext cx="4696725" cy="3913415"/>
          </a:xfrm>
        </p:spPr>
      </p:pic>
      <p:sp>
        <p:nvSpPr>
          <p:cNvPr id="7" name="Rectangle 6"/>
          <p:cNvSpPr/>
          <p:nvPr/>
        </p:nvSpPr>
        <p:spPr>
          <a:xfrm>
            <a:off x="2195736" y="5157192"/>
            <a:ext cx="4680520" cy="576064"/>
          </a:xfrm>
          <a:prstGeom prst="rect">
            <a:avLst/>
          </a:prstGeom>
          <a:solidFill>
            <a:srgbClr val="3707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Those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umans are starting to annoy me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85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33CC"/>
                </a:solidFill>
              </a:rPr>
              <a:t>Pasteurization and Sanitization</a:t>
            </a:r>
            <a:endParaRPr lang="x-none" b="1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GB" b="1" dirty="0" smtClean="0">
                <a:solidFill>
                  <a:srgbClr val="9900FF"/>
                </a:solidFill>
              </a:rPr>
              <a:t>    </a:t>
            </a:r>
            <a:r>
              <a:rPr lang="en-GB" b="1" u="sng" dirty="0" smtClean="0">
                <a:solidFill>
                  <a:srgbClr val="27BF27"/>
                </a:solidFill>
              </a:rPr>
              <a:t>Pasteurization</a:t>
            </a:r>
            <a:endParaRPr lang="en-US" u="sng" dirty="0">
              <a:solidFill>
                <a:srgbClr val="27BF27"/>
              </a:solidFill>
            </a:endParaRPr>
          </a:p>
          <a:p>
            <a:pPr algn="l" rtl="0">
              <a:buNone/>
            </a:pPr>
            <a:r>
              <a:rPr lang="en-GB" dirty="0" smtClean="0"/>
              <a:t>    Is </a:t>
            </a:r>
            <a:r>
              <a:rPr lang="en-GB" dirty="0"/>
              <a:t>a </a:t>
            </a:r>
            <a:r>
              <a:rPr lang="en-GB" b="1" u="sng" dirty="0">
                <a:solidFill>
                  <a:srgbClr val="9900FF"/>
                </a:solidFill>
              </a:rPr>
              <a:t>disinfecting</a:t>
            </a:r>
            <a:r>
              <a:rPr lang="en-GB" dirty="0"/>
              <a:t> method used to eliminate pathogens from </a:t>
            </a:r>
            <a:r>
              <a:rPr lang="en-GB" b="1" dirty="0">
                <a:solidFill>
                  <a:srgbClr val="9900FF"/>
                </a:solidFill>
              </a:rPr>
              <a:t>liquids</a:t>
            </a:r>
            <a:r>
              <a:rPr lang="en-GB" dirty="0"/>
              <a:t> </a:t>
            </a:r>
            <a:r>
              <a:rPr lang="en-GB" b="1" dirty="0">
                <a:solidFill>
                  <a:srgbClr val="9900FF"/>
                </a:solidFill>
              </a:rPr>
              <a:t>e.g.</a:t>
            </a:r>
            <a:r>
              <a:rPr lang="en-GB" dirty="0"/>
              <a:t> milk, juice</a:t>
            </a:r>
            <a:r>
              <a:rPr lang="en-GB" dirty="0" smtClean="0"/>
              <a:t>,..</a:t>
            </a:r>
            <a:endParaRPr lang="en-US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r>
              <a:rPr lang="en-US" b="1" dirty="0" smtClean="0">
                <a:solidFill>
                  <a:srgbClr val="9900FF"/>
                </a:solidFill>
              </a:rPr>
              <a:t>    </a:t>
            </a:r>
            <a:r>
              <a:rPr lang="en-US" b="1" u="sng" dirty="0" smtClean="0">
                <a:solidFill>
                  <a:srgbClr val="27BF27"/>
                </a:solidFill>
              </a:rPr>
              <a:t>Sanitization</a:t>
            </a:r>
            <a:endParaRPr lang="en-US" b="1" u="sng" dirty="0">
              <a:solidFill>
                <a:srgbClr val="27BF27"/>
              </a:solidFill>
            </a:endParaRPr>
          </a:p>
          <a:p>
            <a:pPr algn="l" rtl="0">
              <a:buNone/>
            </a:pPr>
            <a:r>
              <a:rPr lang="en-US" dirty="0" smtClean="0"/>
              <a:t>    Is the </a:t>
            </a:r>
            <a:r>
              <a:rPr lang="en-US" dirty="0"/>
              <a:t>use of chemical </a:t>
            </a:r>
            <a:r>
              <a:rPr lang="en-US" dirty="0" smtClean="0"/>
              <a:t>agents </a:t>
            </a:r>
            <a:r>
              <a:rPr lang="en-US" dirty="0"/>
              <a:t>on </a:t>
            </a:r>
            <a:r>
              <a:rPr lang="en-US" b="1" u="sng" dirty="0">
                <a:solidFill>
                  <a:srgbClr val="9900FF"/>
                </a:solidFill>
              </a:rPr>
              <a:t>food-handling equipment</a:t>
            </a:r>
            <a:r>
              <a:rPr lang="en-US" u="sng" dirty="0">
                <a:solidFill>
                  <a:srgbClr val="9900FF"/>
                </a:solidFill>
              </a:rPr>
              <a:t> </a:t>
            </a:r>
            <a:r>
              <a:rPr lang="en-US" dirty="0"/>
              <a:t>to meet public health standards and minimize chances of disease </a:t>
            </a:r>
            <a:r>
              <a:rPr lang="en-US" dirty="0" smtClean="0"/>
              <a:t>transmission </a:t>
            </a:r>
            <a:r>
              <a:rPr lang="en-US" b="1" dirty="0" smtClean="0">
                <a:solidFill>
                  <a:srgbClr val="9900FF"/>
                </a:solidFill>
              </a:rPr>
              <a:t>e.g.</a:t>
            </a:r>
            <a:r>
              <a:rPr lang="en-US" dirty="0" smtClean="0"/>
              <a:t> </a:t>
            </a:r>
            <a:r>
              <a:rPr lang="en-US" dirty="0"/>
              <a:t>use of hot </a:t>
            </a:r>
            <a:r>
              <a:rPr lang="en-US" dirty="0" smtClean="0"/>
              <a:t>water &amp; soap </a:t>
            </a:r>
            <a:r>
              <a:rPr lang="en-US" dirty="0"/>
              <a:t>in cleaning restaurants.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GB" b="1" dirty="0" smtClean="0">
                <a:solidFill>
                  <a:srgbClr val="FF33CC"/>
                </a:solidFill>
              </a:rPr>
              <a:t>STERILIZATION AND DISINFECTION METHODS</a:t>
            </a:r>
            <a:endParaRPr lang="x-none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algn="l" rtl="0">
              <a:buNone/>
            </a:pPr>
            <a:r>
              <a:rPr lang="en-GB" dirty="0" smtClean="0"/>
              <a:t>    </a:t>
            </a:r>
            <a:r>
              <a:rPr lang="en-GB" sz="3600" dirty="0" smtClean="0"/>
              <a:t>Methods </a:t>
            </a:r>
            <a:r>
              <a:rPr lang="en-GB" sz="3600" dirty="0"/>
              <a:t>used to destroy or inhibit microorganisms are either </a:t>
            </a:r>
            <a:r>
              <a:rPr lang="en-GB" sz="3600" b="1" dirty="0">
                <a:solidFill>
                  <a:srgbClr val="0070C0"/>
                </a:solidFill>
              </a:rPr>
              <a:t>physical or chemical</a:t>
            </a:r>
            <a:r>
              <a:rPr lang="en-GB" sz="3600" dirty="0"/>
              <a:t>, and sometimes both types are used.  </a:t>
            </a:r>
            <a:endParaRPr lang="en-US" sz="3600" dirty="0"/>
          </a:p>
          <a:p>
            <a:pPr algn="l"/>
            <a:endParaRPr lang="x-non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000" b="1" dirty="0" smtClean="0">
                <a:solidFill>
                  <a:srgbClr val="FF33CC"/>
                </a:solidFill>
              </a:rPr>
              <a:t>Physical Methods</a:t>
            </a:r>
            <a:endParaRPr lang="x-none" sz="8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FF33CC"/>
                </a:solidFill>
              </a:rPr>
              <a:t>Physical Methods</a:t>
            </a:r>
            <a:endParaRPr lang="x-none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GB" dirty="0" smtClean="0"/>
              <a:t>They </a:t>
            </a:r>
            <a:r>
              <a:rPr lang="en-GB" dirty="0"/>
              <a:t>are commonly used in hospitals, clinics, and laboratories. Physical methods include:</a:t>
            </a:r>
            <a:endParaRPr lang="en-US" dirty="0"/>
          </a:p>
          <a:p>
            <a:pPr lvl="0" algn="l" rtl="0"/>
            <a:endParaRPr lang="en-GB" dirty="0" smtClean="0"/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 smtClean="0">
                <a:solidFill>
                  <a:srgbClr val="0070C0"/>
                </a:solidFill>
              </a:rPr>
              <a:t>Heat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(Dray heat, Moist heat, Autoclave)</a:t>
            </a:r>
            <a:endParaRPr lang="en-US" b="1" dirty="0">
              <a:solidFill>
                <a:srgbClr val="0070C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Cold.</a:t>
            </a:r>
            <a:endParaRPr lang="en-US" b="1" dirty="0">
              <a:solidFill>
                <a:srgbClr val="0070C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Desiccation.</a:t>
            </a:r>
            <a:endParaRPr lang="en-US" b="1" dirty="0">
              <a:solidFill>
                <a:srgbClr val="0070C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Radiation.</a:t>
            </a:r>
            <a:endParaRPr lang="en-US" b="1" dirty="0">
              <a:solidFill>
                <a:srgbClr val="0070C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Ultrasonic waves.</a:t>
            </a:r>
            <a:endParaRPr lang="en-US" b="1" dirty="0">
              <a:solidFill>
                <a:srgbClr val="0070C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Filtration.</a:t>
            </a:r>
            <a:endParaRPr lang="en-US" b="1" dirty="0">
              <a:solidFill>
                <a:srgbClr val="0070C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Gaseous atmosphere.</a:t>
            </a:r>
            <a:endParaRPr lang="en-US" b="1" dirty="0">
              <a:solidFill>
                <a:srgbClr val="0070C0"/>
              </a:solidFill>
            </a:endParaRPr>
          </a:p>
          <a:p>
            <a:pPr algn="l"/>
            <a:endParaRPr lang="x-non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sz="4800" b="1" dirty="0" smtClean="0">
                <a:solidFill>
                  <a:srgbClr val="FF33CC"/>
                </a:solidFill>
                <a:latin typeface="+mn-lt"/>
                <a:ea typeface="+mn-ea"/>
                <a:cs typeface="+mn-cs"/>
              </a:rPr>
              <a:t>Physical Method</a:t>
            </a:r>
            <a:r>
              <a:rPr lang="en-GB" sz="4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4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4800" b="1" dirty="0" smtClean="0">
                <a:solidFill>
                  <a:srgbClr val="3366FF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GB" b="1" dirty="0" smtClean="0">
                <a:solidFill>
                  <a:srgbClr val="3366FF"/>
                </a:solidFill>
              </a:rPr>
              <a:t>I- HEAT</a:t>
            </a:r>
            <a:endParaRPr lang="x-none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GB" dirty="0"/>
              <a:t>Heat is considered the most common method for sterilization because it is </a:t>
            </a:r>
            <a:r>
              <a:rPr lang="en-GB" b="1" dirty="0">
                <a:solidFill>
                  <a:srgbClr val="27BF27"/>
                </a:solidFill>
              </a:rPr>
              <a:t>practical, efficient, and inexpensive. </a:t>
            </a:r>
            <a:endParaRPr lang="en-GB" b="1" dirty="0" smtClean="0">
              <a:solidFill>
                <a:srgbClr val="27BF27"/>
              </a:solidFill>
            </a:endParaRPr>
          </a:p>
          <a:p>
            <a:pPr algn="l" rtl="0"/>
            <a:r>
              <a:rPr lang="en-GB" dirty="0" smtClean="0"/>
              <a:t>Heat </a:t>
            </a:r>
            <a:r>
              <a:rPr lang="en-GB" dirty="0"/>
              <a:t>kills microorganisms by denaturing their enzymes and other proteins.</a:t>
            </a:r>
            <a:endParaRPr lang="en-US" dirty="0"/>
          </a:p>
          <a:p>
            <a:pPr algn="l" rtl="0"/>
            <a:r>
              <a:rPr lang="en-GB" dirty="0" smtClean="0"/>
              <a:t>There are </a:t>
            </a:r>
            <a:r>
              <a:rPr lang="en-GB" b="1" dirty="0" smtClean="0">
                <a:solidFill>
                  <a:srgbClr val="00B050"/>
                </a:solidFill>
              </a:rPr>
              <a:t>three methods</a:t>
            </a:r>
            <a:r>
              <a:rPr lang="en-GB" dirty="0" smtClean="0"/>
              <a:t> of sterilization or disinfection by heat: </a:t>
            </a:r>
          </a:p>
          <a:p>
            <a:pPr algn="l" rtl="0"/>
            <a:r>
              <a:rPr lang="en-GB" b="1" dirty="0">
                <a:solidFill>
                  <a:srgbClr val="0070C0"/>
                </a:solidFill>
              </a:rPr>
              <a:t>dry heat </a:t>
            </a:r>
          </a:p>
          <a:p>
            <a:pPr algn="l" rtl="0"/>
            <a:r>
              <a:rPr lang="en-GB" b="1" dirty="0" smtClean="0">
                <a:solidFill>
                  <a:srgbClr val="0070C0"/>
                </a:solidFill>
              </a:rPr>
              <a:t>moist heat</a:t>
            </a:r>
          </a:p>
          <a:p>
            <a:pPr algn="l" rtl="0"/>
            <a:r>
              <a:rPr lang="en-GB" b="1" dirty="0" smtClean="0">
                <a:solidFill>
                  <a:srgbClr val="0070C0"/>
                </a:solidFill>
              </a:rPr>
              <a:t>autoclave.</a:t>
            </a:r>
            <a:endParaRPr lang="x-none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4956</TotalTime>
  <Words>1521</Words>
  <Application>Microsoft Macintosh PowerPoint</Application>
  <PresentationFormat>On-screen Show (4:3)</PresentationFormat>
  <Paragraphs>220</Paragraphs>
  <Slides>42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Inhibiting Microbial Growth in vitro</vt:lpstr>
      <vt:lpstr>Microbicidal or Microbistatic?</vt:lpstr>
      <vt:lpstr>Cleansing</vt:lpstr>
      <vt:lpstr>Sterilization or Disinfection?</vt:lpstr>
      <vt:lpstr>Pasteurization and Sanitization</vt:lpstr>
      <vt:lpstr>STERILIZATION AND DISINFECTION METHODS</vt:lpstr>
      <vt:lpstr>Physical Methods</vt:lpstr>
      <vt:lpstr>Physical Methods</vt:lpstr>
      <vt:lpstr>Physical Method  I- HEAT</vt:lpstr>
      <vt:lpstr>Physical Method I- HEAT 1. Dry Heat</vt:lpstr>
      <vt:lpstr>Slide 11</vt:lpstr>
      <vt:lpstr>Physical Method I- HEAT 2. Moist Heat</vt:lpstr>
      <vt:lpstr>Physical Method I- HEAT 3. Autoclave</vt:lpstr>
      <vt:lpstr>Slide 14</vt:lpstr>
      <vt:lpstr>Slide 15</vt:lpstr>
      <vt:lpstr>Physical Method II-   Cold</vt:lpstr>
      <vt:lpstr>Slide 17</vt:lpstr>
      <vt:lpstr>Physical Method III-   Desiccation (Drying)</vt:lpstr>
      <vt:lpstr>Slide 19</vt:lpstr>
      <vt:lpstr>Physical Method IV-   Radiation</vt:lpstr>
      <vt:lpstr>Slide 21</vt:lpstr>
      <vt:lpstr>Slide 22</vt:lpstr>
      <vt:lpstr>Physical Method IV-   Radiation A. Ionizing Radiation (Sterilize)</vt:lpstr>
      <vt:lpstr>Slide 24</vt:lpstr>
      <vt:lpstr>Slide 25</vt:lpstr>
      <vt:lpstr>Physical Method IV-   Radiation  B. Ultraviolet light (Non-ionizing Radiation) (disinfect)</vt:lpstr>
      <vt:lpstr>Slide 27</vt:lpstr>
      <vt:lpstr>Physical Method IV-   Radiation C. Microwave Radiation</vt:lpstr>
      <vt:lpstr>Physical Method V-   Ultrasonic Waves</vt:lpstr>
      <vt:lpstr>Physical Method VI-   Filtration</vt:lpstr>
      <vt:lpstr>Slide 31</vt:lpstr>
      <vt:lpstr>Physical Method VI-   Filtration HEPA</vt:lpstr>
      <vt:lpstr>Physical Method VII-   Gaseous Atmosphere</vt:lpstr>
      <vt:lpstr>Chemical Methods</vt:lpstr>
      <vt:lpstr>Chemical Methods</vt:lpstr>
      <vt:lpstr>How to Select an Appropriate Chemical??? </vt:lpstr>
      <vt:lpstr>Groups of Chemicals Used as Disinfectant</vt:lpstr>
      <vt:lpstr>Slide 38</vt:lpstr>
      <vt:lpstr>Resistance to Killing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Inhibiting Microbial Growth in vitro</dc:title>
  <dc:creator>Zeina Alkudmani</dc:creator>
  <cp:lastModifiedBy>user</cp:lastModifiedBy>
  <cp:revision>155</cp:revision>
  <dcterms:created xsi:type="dcterms:W3CDTF">2010-04-09T10:26:59Z</dcterms:created>
  <dcterms:modified xsi:type="dcterms:W3CDTF">2013-04-08T05:05:18Z</dcterms:modified>
</cp:coreProperties>
</file>