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sldIdLst>
    <p:sldId id="262" r:id="rId2"/>
    <p:sldId id="258" r:id="rId3"/>
    <p:sldId id="259" r:id="rId4"/>
    <p:sldId id="261" r:id="rId5"/>
    <p:sldId id="266" r:id="rId6"/>
    <p:sldId id="265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F04E"/>
    <a:srgbClr val="3FAD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83E6E4-4E12-466A-9ADA-BF3CDD079926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3436DE-D346-4875-9EED-00BB814E667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07816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436DE-D346-4875-9EED-00BB814E6673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D82105-521C-48C7-9A77-657D729A79ED}" type="datetimeFigureOut">
              <a:rPr lang="ar-SA" smtClean="0"/>
              <a:pPr/>
              <a:t>11/04/36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32BD0-0130-43DF-BFDB-F3CC7628F4C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484784"/>
            <a:ext cx="5112567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/>
              <a:t>Course </a:t>
            </a:r>
            <a:r>
              <a:rPr lang="en-US" sz="5400" dirty="0" smtClean="0"/>
              <a:t>Content</a:t>
            </a:r>
            <a:endParaRPr lang="ar-SA" sz="5400" dirty="0"/>
          </a:p>
        </p:txBody>
      </p:sp>
    </p:spTree>
    <p:extLst>
      <p:ext uri="{BB962C8B-B14F-4D97-AF65-F5344CB8AC3E}">
        <p14:creationId xmlns="" xmlns:p14="http://schemas.microsoft.com/office/powerpoint/2010/main" val="389514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978643"/>
              </p:ext>
            </p:extLst>
          </p:nvPr>
        </p:nvGraphicFramePr>
        <p:xfrm>
          <a:off x="251520" y="260648"/>
          <a:ext cx="8677472" cy="6336704"/>
        </p:xfrm>
        <a:graphic>
          <a:graphicData uri="http://schemas.openxmlformats.org/drawingml/2006/table">
            <a:tbl>
              <a:tblPr/>
              <a:tblGrid>
                <a:gridCol w="8677472"/>
              </a:tblGrid>
              <a:tr h="2391209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Carbohydrates:  function and classification: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monosaccharides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structure,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epimers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, optical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activity,solubility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, cyclic structure,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anomers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, reducing 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sugars, monosaccharide derivatives.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-Functions of glucose ,fructose and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galactose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-Reactions of simple sugars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24640" marR="2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4549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Glycosidic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bonds (Types and structure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oligosaccharides:structure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of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disaccharides(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e.g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maltose, lactose,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            sucrose),structure of </a:t>
                      </a:r>
                      <a:r>
                        <a:rPr lang="en-AU" sz="2400" dirty="0" err="1" smtClean="0">
                          <a:latin typeface="Times New Roman"/>
                          <a:ea typeface="Times New Roman"/>
                        </a:rPr>
                        <a:t>trisaccharides</a:t>
                      </a: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. polysaccharides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: classification, structure 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and 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Function.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Storage polysaccharides: starch. glycogen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Structural Polysaccharides:, cellulose,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            chitin,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24640" marR="2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7010462"/>
              </p:ext>
            </p:extLst>
          </p:nvPr>
        </p:nvGraphicFramePr>
        <p:xfrm>
          <a:off x="323528" y="548680"/>
          <a:ext cx="8568952" cy="548640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192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● </a:t>
                      </a:r>
                      <a:r>
                        <a:rPr lang="en-AU" sz="2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Functional 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polysaccharides: </a:t>
                      </a:r>
                      <a:r>
                        <a:rPr lang="en-AU" sz="2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glycosaminoglycans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and heparin.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2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Gylcoproteins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and there functions : </a:t>
                      </a: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adhesion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immunology, recognition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Introduction to sugar metabolism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60020" algn="l"/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640" marR="2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23154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Lipids: definition, function, fatty acids,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classification: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-simple lipids: structure and function (</a:t>
                      </a:r>
                      <a:r>
                        <a:rPr lang="en-AU" sz="2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TAG,waxes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-compound lipids: structure and function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(phospholipids, </a:t>
                      </a:r>
                      <a:r>
                        <a:rPr lang="en-AU" sz="2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sphingolipids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-derived lipids: structure and function (cholesterol,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bile acids)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Lipoproteins, micelle, membrane structure.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640" marR="2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747324"/>
              </p:ext>
            </p:extLst>
          </p:nvPr>
        </p:nvGraphicFramePr>
        <p:xfrm>
          <a:off x="251520" y="260649"/>
          <a:ext cx="8712968" cy="6754073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158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●    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Glycerophospholipids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(classifications, types&amp; function)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Sphingolipids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(classifications, types&amp; function)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 err="1" smtClean="0">
                          <a:latin typeface="Times New Roman"/>
                          <a:ea typeface="Times New Roman"/>
                        </a:rPr>
                        <a:t>Triglycerides.Steroids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 ( </a:t>
                      </a:r>
                      <a:r>
                        <a:rPr lang="en-AU" sz="2400" dirty="0" err="1" smtClean="0">
                          <a:latin typeface="Times New Roman"/>
                          <a:ea typeface="Times New Roman"/>
                        </a:rPr>
                        <a:t>structure,properties,&amp;functions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 ;cholesterol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terpenes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, vitamins&amp; steroid 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hormones</a:t>
                      </a: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53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●Lipoproteins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616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      ● Introduction to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biomembranes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and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adipocytes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Assembly of lipid molecules (membrane and adipose tissue)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Fluid mosaic model and types of membrane proteins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Fat storage &amp; mobilization in adipose tissue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ADFF"/>
                    </a:solidFill>
                  </a:tcPr>
                </a:tc>
              </a:tr>
              <a:tr h="4686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● Introduction to lipid metabolism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8954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●      Nucleic acids: structure of a nucleotide, types of 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       nitrogen bases, structure of nucleosides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nomenclature of 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       nucleosides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and nucleotides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AU" sz="2400" dirty="0" err="1">
                          <a:latin typeface="Times New Roman"/>
                          <a:ea typeface="Times New Roman"/>
                        </a:rPr>
                        <a:t>phosphodiester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 bonds, properties of </a:t>
                      </a:r>
                      <a:r>
                        <a:rPr lang="en-AU" sz="2400" dirty="0" smtClean="0">
                          <a:latin typeface="Times New Roman"/>
                          <a:ea typeface="Times New Roman"/>
                        </a:rPr>
                        <a:t>nitrogen </a:t>
                      </a:r>
                      <a:r>
                        <a:rPr lang="en-AU" sz="2400" dirty="0">
                          <a:latin typeface="Times New Roman"/>
                          <a:ea typeface="Times New Roman"/>
                        </a:rPr>
                        <a:t>bases,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733256"/>
            <a:ext cx="7416824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AU" sz="2400" dirty="0" smtClean="0"/>
              <a:t>Vitamins, Hormones, Co-enzymes , </a:t>
            </a:r>
            <a:r>
              <a:rPr lang="en-AU" sz="2400" dirty="0" err="1" smtClean="0"/>
              <a:t>Heme</a:t>
            </a:r>
            <a:r>
              <a:rPr lang="en-AU" sz="2400" dirty="0" smtClean="0"/>
              <a:t> and minerals</a:t>
            </a:r>
            <a:endParaRPr lang="ar-SA" sz="24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23528" y="260648"/>
          <a:ext cx="8640960" cy="472440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Roles of functional nucleotides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Nucleotides derivatives ( NAD, NADP, FAD, FMN, c AMP, c GMP)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Over view of DNA and RNA.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DNA primary  structure: Description and orientation of bonds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RNA :  Types, role and structure.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Secondary structure of  DNA (double helix)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Double helix properties, base pairing , reading, stabilizing forces.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DNA </a:t>
                      </a:r>
                      <a:r>
                        <a:rPr lang="en-AU" sz="2000" dirty="0" err="1">
                          <a:latin typeface="Times New Roman"/>
                          <a:ea typeface="Times New Roman"/>
                        </a:rPr>
                        <a:t>denaturation</a:t>
                      </a: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 : significance and factors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Tertiary structure of DNA(relaxed, coiled and associated proteins; </a:t>
                      </a:r>
                      <a:r>
                        <a:rPr lang="en-AU" sz="2000" dirty="0" err="1">
                          <a:latin typeface="Times New Roman"/>
                          <a:ea typeface="Times New Roman"/>
                        </a:rPr>
                        <a:t>histones,protamines</a:t>
                      </a: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Genetic code, </a:t>
                      </a:r>
                      <a:r>
                        <a:rPr lang="en-AU" sz="2000" dirty="0" err="1">
                          <a:latin typeface="Times New Roman"/>
                          <a:ea typeface="Times New Roman"/>
                        </a:rPr>
                        <a:t>exon</a:t>
                      </a: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 and </a:t>
                      </a:r>
                      <a:r>
                        <a:rPr lang="en-AU" sz="2000" dirty="0" err="1">
                          <a:latin typeface="Times New Roman"/>
                          <a:ea typeface="Times New Roman"/>
                        </a:rPr>
                        <a:t>introns</a:t>
                      </a: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: Gene, genome and chromosome.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Introduction to   </a:t>
                      </a:r>
                      <a:r>
                        <a:rPr lang="en-AU" sz="2000" dirty="0" err="1">
                          <a:latin typeface="Times New Roman"/>
                          <a:ea typeface="Times New Roman"/>
                        </a:rPr>
                        <a:t>replication,transcription</a:t>
                      </a: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 and translation and important enzymes.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AU" sz="2000" dirty="0">
                          <a:latin typeface="Times New Roman"/>
                          <a:ea typeface="Times New Roman"/>
                        </a:rPr>
                        <a:t>          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2542056" cy="84124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endParaRPr lang="ar-S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068960"/>
            <a:ext cx="8748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Lehninger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A.L.,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Nelson,D.L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Cox,M.M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Principles of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Biochemistry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,Worth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publishers,Inc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.,NewYork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4221088"/>
            <a:ext cx="8676456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Voet,D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Voet,J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, (1995),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Biochemistry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John Wiley &amp;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Sons,Inc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NewYork</a:t>
            </a:r>
            <a:endParaRPr kumimoji="0" lang="en-A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•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Stryer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L;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Biochemistry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W.H. Freeman and 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company,.,NewYork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A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1340768"/>
            <a:ext cx="8424936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Harvey . R A and Ferrier .D R.</a:t>
            </a:r>
            <a:r>
              <a:rPr lang="en-US" sz="2400" dirty="0" smtClean="0"/>
              <a:t> {2011 ) ,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solidFill>
                  <a:srgbClr val="00B0F0"/>
                </a:solidFill>
              </a:rPr>
              <a:t>Lippincott’s Illustrated Reviews: Biochemistry.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Lippincott Williams &amp; Wilkins, a </a:t>
            </a:r>
            <a:r>
              <a:rPr lang="en-US" sz="2400" dirty="0" err="1" smtClean="0"/>
              <a:t>Wolters</a:t>
            </a:r>
            <a:r>
              <a:rPr lang="en-US" sz="2400" dirty="0" smtClean="0"/>
              <a:t> </a:t>
            </a:r>
            <a:r>
              <a:rPr lang="en-US" sz="2400" dirty="0" err="1" smtClean="0"/>
              <a:t>Kluwer</a:t>
            </a:r>
            <a:r>
              <a:rPr lang="en-US" sz="2400" dirty="0" smtClean="0"/>
              <a:t> business . Philadelphia.</a:t>
            </a:r>
            <a:r>
              <a:rPr lang="en-US" sz="2400" b="1" dirty="0" smtClean="0"/>
              <a:t> Fifth Edition</a:t>
            </a:r>
            <a:endParaRPr lang="ar-SA" sz="2400" dirty="0" smtClean="0"/>
          </a:p>
          <a:p>
            <a:pPr algn="l"/>
            <a:endParaRPr lang="ar-SA" sz="2400" dirty="0" smtClean="0"/>
          </a:p>
          <a:p>
            <a:pPr algn="l"/>
            <a:r>
              <a:rPr lang="en-US" sz="2400" b="1" dirty="0" smtClean="0"/>
              <a:t> </a:t>
            </a:r>
            <a:endParaRPr lang="ar-S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مخصص 9">
      <a:dk1>
        <a:sysClr val="windowText" lastClr="000000"/>
      </a:dk1>
      <a:lt1>
        <a:sysClr val="window" lastClr="FFFFFF"/>
      </a:lt1>
      <a:dk2>
        <a:srgbClr val="4E3B30"/>
      </a:dk2>
      <a:lt2>
        <a:srgbClr val="F7E09E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287</TotalTime>
  <Words>480</Words>
  <Application>Microsoft Office PowerPoint</Application>
  <PresentationFormat>عرض على الشاشة (3:4)‏</PresentationFormat>
  <Paragraphs>64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Nalali</dc:creator>
  <cp:lastModifiedBy>Nalali</cp:lastModifiedBy>
  <cp:revision>29</cp:revision>
  <dcterms:created xsi:type="dcterms:W3CDTF">2013-06-21T10:28:23Z</dcterms:created>
  <dcterms:modified xsi:type="dcterms:W3CDTF">2015-01-31T17:29:55Z</dcterms:modified>
</cp:coreProperties>
</file>