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6" r:id="rId5"/>
    <p:sldId id="258" r:id="rId6"/>
    <p:sldId id="277" r:id="rId7"/>
    <p:sldId id="260" r:id="rId8"/>
    <p:sldId id="278" r:id="rId9"/>
    <p:sldId id="261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6CD79E-11DF-4F60-8A29-F758437147BC}" type="datetimeFigureOut">
              <a:rPr lang="ar-SA"/>
              <a:pPr>
                <a:defRPr/>
              </a:pPr>
              <a:t>05/07/1445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DA73C0-A1C2-462C-B508-2248FCA85FE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325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54DDB3-AA38-4CE4-9144-AC9FC13DFEE2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27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DE1FEB-A1A9-4765-A957-64B5B3676C64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2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56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FA98CC-E447-4168-8830-592077A74713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0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0F91DA-E46D-4251-8417-674230157FF0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9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EFDD9-F6A3-48F7-A4D0-645E0E426785}" type="slidenum">
              <a:rPr lang="ar-SA" smtClean="0">
                <a:latin typeface="Arial" charset="0"/>
                <a:cs typeface="Arial" charset="0"/>
              </a:rPr>
              <a:pPr/>
              <a:t>2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5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552DA-CD91-45A6-8399-A013482F2B41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A4B39E-ACBA-4436-B033-BE456A094904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7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91CEA-86FA-4440-AB22-80504AA3376B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9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CE937B-7B40-43E6-9944-1B6687297C50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3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E398A7-0FCE-4DAB-8511-4D8D8C8DDE0D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2F053-5883-4E46-A7D7-B6B85C24601C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8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826014-7DCF-4F6F-8783-8AD35491BA0D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7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7ABC-FC67-45D2-AC87-5E3FB72A1790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3858-54A5-4E4B-98BD-976FF22F9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A174-D6FB-47CC-9DE9-03C08B8E8BFA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A598-D8B3-4F3E-A499-A4B23A294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2DA9-2FCE-4140-9286-99A56A61D021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F89B-2A7E-4A6C-A854-277533097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F4AB-2344-4D83-91E6-B0100A2F393C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946A-940B-43C6-9BD1-6574E983E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2268-1FED-4FBB-ABD8-A6D81A038CD6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9685-AFD3-496B-BA5E-BE4FF9B0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B515-42E6-44BF-B641-11ADABD7DBC8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22A6-8420-4780-A396-EC5E89A00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43DB-CE6F-435B-A659-89BA7CEB69DE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50A7-B1EC-4F74-A008-ADCE19CF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8599-FBE0-43BC-84E5-46630A034CC0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243C-D96D-40E3-9EAC-C34616F1E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53F9-F102-407E-91BD-8AC1F24340B8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628A-18A1-49DB-9A22-4B0319B3F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75A1-27FA-49B5-9A79-9E0FE352D252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8205-8D43-4804-B255-CB8806281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C286-CF8D-4975-8C35-574F5BCFEDA7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4BD6-2223-4EC7-99B2-F98C46906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1D0E30-B954-4B5F-9C74-AE36241CFA55}" type="datetime1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C2A062-45A2-4B22-A47C-FE03EB36D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034" y="2457271"/>
            <a:ext cx="81387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The muscular tissues</a:t>
            </a:r>
            <a:endParaRPr lang="en-US" sz="7200" dirty="0">
              <a:latin typeface="+mn-lt"/>
              <a:cs typeface="+mn-cs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35B73-9C2A-4704-9D4E-147BE7E01D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81"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371601" y="152400"/>
            <a:ext cx="6705599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L.S of Cardiac Muscles Fibers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2971800" y="1066800"/>
            <a:ext cx="5334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229771" y="5181600"/>
            <a:ext cx="1980029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Muscle fiber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 flipV="1">
            <a:off x="1600200" y="1752600"/>
            <a:ext cx="6858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2362200" y="1752600"/>
            <a:ext cx="1072730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nuclei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5029200" y="2590800"/>
            <a:ext cx="8382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5562600" y="2667000"/>
            <a:ext cx="7620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5918437" y="2209800"/>
            <a:ext cx="3225563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Dark and light bands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1066800" y="3048000"/>
            <a:ext cx="304800" cy="1371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77200" y="2438400"/>
            <a:ext cx="2818400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Connective tissue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قوس كبير أيمن 24"/>
          <p:cNvSpPr/>
          <p:nvPr/>
        </p:nvSpPr>
        <p:spPr>
          <a:xfrm rot="10800000">
            <a:off x="2133600" y="5140325"/>
            <a:ext cx="457200" cy="650875"/>
          </a:xfrm>
          <a:prstGeom prst="rightBrac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6522025" y="4110335"/>
            <a:ext cx="2698175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intercalated disc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رابط كسهم مستقيم 26"/>
          <p:cNvCxnSpPr/>
          <p:nvPr/>
        </p:nvCxnSpPr>
        <p:spPr>
          <a:xfrm flipH="1" flipV="1">
            <a:off x="4572000" y="4038600"/>
            <a:ext cx="19050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flipH="1">
            <a:off x="3733800" y="4495800"/>
            <a:ext cx="27432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flipH="1">
            <a:off x="5029200" y="4572000"/>
            <a:ext cx="17526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عنصر نائب لرقم الشريحة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B3049-A304-42C5-A8D9-6B3D21F912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0" name="عنصر نائب للتذييل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Prepared by : </a:t>
            </a:r>
            <a:r>
              <a:rPr lang="en-US" dirty="0" err="1">
                <a:solidFill>
                  <a:schemeClr val="tx1"/>
                </a:solidFill>
                <a:cs typeface="+mj-cs"/>
              </a:rPr>
              <a:t>Amal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+mj-cs"/>
              </a:rPr>
              <a:t>Awad</a:t>
            </a:r>
            <a:r>
              <a:rPr lang="en-US" dirty="0">
                <a:solidFill>
                  <a:schemeClr val="tx1"/>
                </a:solidFill>
                <a:cs typeface="+mj-cs"/>
              </a:rPr>
              <a:t> Al-</a:t>
            </a:r>
            <a:r>
              <a:rPr lang="en-US" dirty="0" err="1">
                <a:solidFill>
                  <a:schemeClr val="tx1"/>
                </a:solidFill>
                <a:cs typeface="+mj-cs"/>
              </a:rPr>
              <a:t>Harbi</a:t>
            </a:r>
            <a:endParaRPr lang="en-US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0D0C9-C044-416D-AA88-635FC74AB9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048000" y="71438"/>
            <a:ext cx="320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Types of muscle fibers</a:t>
            </a:r>
            <a:endParaRPr lang="en-US" sz="240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52400" y="685800"/>
          <a:ext cx="8839200" cy="5646738"/>
        </p:xfrm>
        <a:graphic>
          <a:graphicData uri="http://schemas.openxmlformats.org/drawingml/2006/table">
            <a:tbl>
              <a:tblPr/>
              <a:tblGrid>
                <a:gridCol w="116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Skeletal (Striated muscle)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Smooth (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Unstriated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muscle)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Cardiac muscle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Shape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elongated,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unbranched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, cylindrical cell, with numerous peripheral flattened nuclei.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elongated, spindle-shaped cells with pointed ends.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elongated, branched, mononucleate or binucleate.</a:t>
                      </a:r>
                      <a:endParaRPr lang="en-US" sz="18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Nucleus shape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 or rod-shaped.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 or rod-shaped.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Oval.</a:t>
                      </a:r>
                      <a:endParaRPr lang="en-US" sz="18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Nucleus location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Peripheral.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Centrally located in the cytoplasm at the widest part of the cell.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Centrally located.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Striation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Transversely striated.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unstriated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Striated.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Voluntariness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Voluntary.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Involuntary.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Involuntary.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Location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Attached to the skeleton.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 the blood vessels, digestive, respiratory, urinary and reproduction system.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 the heart.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BB953-D7B2-4BF2-B379-7EF24E4692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3316" name="Picture 1" descr="C:\Users\hopes\Desktop\145 zoo MY WORK\pp\any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543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457200" y="390525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characteristics of the muscular tissues: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3400" y="127635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cells of the muscular tissues are elongated elements, named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 fibers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533400" y="1806575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cytoplasm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muscle fiber, the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sarcoplasm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contains myofibrils. These fibrils are made up of the proteins actin and myosin.</a:t>
            </a:r>
            <a:endParaRPr lang="en-US" sz="2000" b="1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573088" y="2724150"/>
            <a:ext cx="758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plasma membrane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the muscle fiber is called the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sarcolemma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b="1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609600" y="3330575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Muscle fibers are called striated or smooth (non-striated) according to the presence or absence of transverse striations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609600" y="4168775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Muscle fibers may be voluntary (when their contraction is under the control of will), or involuntary (when it is beyond the control of will).</a:t>
            </a:r>
            <a:endParaRPr lang="en-US" sz="2000" b="1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533400" y="5076825"/>
            <a:ext cx="6518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 three types of muscle fibers:</a:t>
            </a:r>
          </a:p>
          <a:p>
            <a:pPr algn="justLow"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Skeletal muscles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are voluntary and striated.</a:t>
            </a:r>
          </a:p>
          <a:p>
            <a:pPr algn="justLow" eaLnBrk="0" hangingPunct="0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Smooth muscles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are involuntary and non-striated.</a:t>
            </a:r>
          </a:p>
          <a:p>
            <a:pPr algn="justLow" eaLnBrk="0" hangingPunct="0"/>
            <a:r>
              <a:rPr lang="en-US" sz="2000" b="1">
                <a:solidFill>
                  <a:srgbClr val="E46C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Cardiac muscles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are involuntary and striated.</a:t>
            </a:r>
          </a:p>
        </p:txBody>
      </p:sp>
      <p:pic>
        <p:nvPicPr>
          <p:cNvPr id="3081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05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99F19-A4EB-458F-9640-228186AA4A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14600" y="1619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Skeletal (Striated muscle)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elongated, unbranched, cylindrical cell, with numerous peripheral flattened nuclei attached to the skeleton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819400" y="4171950"/>
            <a:ext cx="294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Nucleus shape &amp; location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676400" y="5086350"/>
            <a:ext cx="549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elongated or rod-shaped located peripherally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148013" y="2419350"/>
            <a:ext cx="2490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Transversely striated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743325" y="325755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Voluntary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6A3E8-5CDD-4682-ADED-09600A1E8E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cxnSp>
        <p:nvCxnSpPr>
          <p:cNvPr id="10" name="رابط مستقيم 9"/>
          <p:cNvCxnSpPr/>
          <p:nvPr/>
        </p:nvCxnSpPr>
        <p:spPr>
          <a:xfrm rot="5400000">
            <a:off x="4218781" y="875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4218781" y="208518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4218781" y="307578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>
            <a:off x="4218781" y="38473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4229894" y="48283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print"/>
          <a:srcRect l="1485"/>
          <a:stretch>
            <a:fillRect/>
          </a:stretch>
        </p:blipFill>
        <p:spPr bwMode="auto">
          <a:xfrm>
            <a:off x="-9525" y="0"/>
            <a:ext cx="915352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838200" y="65782"/>
            <a:ext cx="7548607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L.S of Striated Muscles Fibers (skeletal muscle fibers)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5486400" y="1828800"/>
            <a:ext cx="9144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قوس كبير أيمن 4"/>
          <p:cNvSpPr/>
          <p:nvPr/>
        </p:nvSpPr>
        <p:spPr>
          <a:xfrm rot="6279097">
            <a:off x="1742282" y="5142706"/>
            <a:ext cx="685800" cy="1166813"/>
          </a:xfrm>
          <a:prstGeom prst="rightBrace">
            <a:avLst/>
          </a:prstGeom>
          <a:ln w="38100">
            <a:solidFill>
              <a:srgbClr val="C0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914400" y="6091535"/>
            <a:ext cx="205697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Muscle fiber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334000" y="2590800"/>
            <a:ext cx="715963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4451398" y="2133600"/>
            <a:ext cx="111120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nuclei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 flipV="1">
            <a:off x="4343400" y="3733800"/>
            <a:ext cx="14478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3962400" y="4419600"/>
            <a:ext cx="18288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5790197" y="4191000"/>
            <a:ext cx="335380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Dark and light bands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رابط كسهم مستقيم 20"/>
          <p:cNvCxnSpPr>
            <a:stCxn id="23" idx="2"/>
          </p:cNvCxnSpPr>
          <p:nvPr/>
        </p:nvCxnSpPr>
        <p:spPr>
          <a:xfrm>
            <a:off x="1023938" y="2443163"/>
            <a:ext cx="1185862" cy="5286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0" y="1981200"/>
            <a:ext cx="204735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sarcolemma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0" y="4191000"/>
            <a:ext cx="190789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Connective</a:t>
            </a:r>
          </a:p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tissue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رابط كسهم مستقيم 25"/>
          <p:cNvCxnSpPr>
            <a:stCxn id="25" idx="0"/>
          </p:cNvCxnSpPr>
          <p:nvPr/>
        </p:nvCxnSpPr>
        <p:spPr>
          <a:xfrm flipV="1">
            <a:off x="954088" y="3657600"/>
            <a:ext cx="646112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85745-E121-4643-8105-0A4D0E7542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0" name="عنصر نائب للتذييل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175418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buFontTx/>
              <a:buChar char="-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Each individual muscle fiber is surrounded by a delicate connective tissue,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endomysium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Low" eaLnBrk="0" hangingPunct="0"/>
            <a:endParaRPr lang="en-US" sz="24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hangingPunct="0">
              <a:buFontTx/>
              <a:buChar char="-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Bundles or groups of fibers are wrapped by a dense connective tissue called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perimysium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Low" eaLnBrk="0" hangingPunct="0"/>
            <a:endParaRPr lang="en-US" sz="24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hangingPunct="0"/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whole muscle (formed of several bundles) is covered by a dense connective tissue sheath,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epimysium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819400" y="604838"/>
            <a:ext cx="3101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T.S of skeletal muscle: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4A8EA-C9B3-470E-9A36-5086A17265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250" b="1666"/>
          <a:stretch>
            <a:fillRect/>
          </a:stretch>
        </p:blipFill>
        <p:spPr bwMode="auto">
          <a:xfrm>
            <a:off x="0" y="0"/>
            <a:ext cx="91821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52393" y="0"/>
            <a:ext cx="7548607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T.S of Striated Muscles Fibers (skeletal muscle fibers)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6324600" y="1295400"/>
            <a:ext cx="13716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7039795" y="838200"/>
            <a:ext cx="218040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Endomysium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7086600" y="3733800"/>
            <a:ext cx="9906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7260151" y="3276600"/>
            <a:ext cx="188384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Epimysium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3962400" y="2819400"/>
            <a:ext cx="3429000" cy="1752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7149543" y="2286000"/>
            <a:ext cx="199445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Perimysium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عنصر نائب لرقم الشريحة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DC904-9306-4170-B9A1-8D39FD32EB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895600" y="228600"/>
            <a:ext cx="3243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Smooth (Unstriated muscle)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295400" y="10668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elongated, spindle-shaped cells with pointed ends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657600" y="188595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unstriated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733800" y="2647950"/>
            <a:ext cx="1493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Involuntary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304800" y="340995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the blood vessels, digestive, respiratory, urinary and reproduction system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2971800" y="4191000"/>
            <a:ext cx="294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Nucleus shape &amp; location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2789238" y="4933950"/>
            <a:ext cx="3230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elongated or rod-shaped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914400" y="57150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Centrally located in the cytoplasm at the widest part of the cell</a:t>
            </a: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EDC24-630A-4E3E-9AD8-7C66B62ABD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cxnSp>
        <p:nvCxnSpPr>
          <p:cNvPr id="15" name="رابط مستقيم 14"/>
          <p:cNvCxnSpPr/>
          <p:nvPr/>
        </p:nvCxnSpPr>
        <p:spPr>
          <a:xfrm rot="5400000">
            <a:off x="4218781" y="875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4218781" y="17137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4218781" y="24757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4218781" y="324723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4229894" y="39997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4229894" y="48283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4229894" y="55141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l="781"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371601" y="65782"/>
            <a:ext cx="6705599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L.S of Smooth Muscles Fibers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1676400" y="1524000"/>
            <a:ext cx="18288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76627" y="2667000"/>
            <a:ext cx="205697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Muscle fiber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1676400" y="1981200"/>
            <a:ext cx="16764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81000" y="1371600"/>
            <a:ext cx="111120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nuclei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1447800" y="3200400"/>
            <a:ext cx="9906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0" y="3886200"/>
            <a:ext cx="190789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Connective</a:t>
            </a:r>
          </a:p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tissue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1981200" y="4267200"/>
            <a:ext cx="1905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423D0-4935-4DFD-8BEF-C31C897B59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352800" y="228600"/>
            <a:ext cx="2036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Cardiac muscle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295400" y="9906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elongated, branched, mononucleate or binucleate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038600" y="4857750"/>
            <a:ext cx="766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Oval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276600" y="5619750"/>
            <a:ext cx="223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Centrally located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810000" y="1809750"/>
            <a:ext cx="115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Striated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3581400" y="2571750"/>
            <a:ext cx="1614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Involuntary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581400" y="3333750"/>
            <a:ext cx="1598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the heart</a:t>
            </a:r>
          </a:p>
        </p:txBody>
      </p:sp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2971800" y="4095750"/>
            <a:ext cx="294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Nucleus shape &amp; location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DD7B1-E4BD-4AC5-97CE-E24598D692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cxnSp>
        <p:nvCxnSpPr>
          <p:cNvPr id="12" name="رابط مستقيم 11"/>
          <p:cNvCxnSpPr/>
          <p:nvPr/>
        </p:nvCxnSpPr>
        <p:spPr>
          <a:xfrm rot="5400000">
            <a:off x="4218781" y="7993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>
            <a:off x="4218781" y="1637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4218781" y="2399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4218781" y="317103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4229894" y="39235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4229894" y="47521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4229894" y="54379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593</Words>
  <Application>Microsoft Office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salqarzae@outlook.com</cp:lastModifiedBy>
  <cp:revision>17</cp:revision>
  <dcterms:created xsi:type="dcterms:W3CDTF">2011-09-28T10:38:46Z</dcterms:created>
  <dcterms:modified xsi:type="dcterms:W3CDTF">2024-01-15T08:54:39Z</dcterms:modified>
</cp:coreProperties>
</file>