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94" r:id="rId2"/>
    <p:sldId id="307" r:id="rId3"/>
    <p:sldId id="295" r:id="rId4"/>
    <p:sldId id="259" r:id="rId5"/>
    <p:sldId id="267" r:id="rId6"/>
    <p:sldId id="268" r:id="rId7"/>
    <p:sldId id="269" r:id="rId8"/>
    <p:sldId id="299" r:id="rId9"/>
    <p:sldId id="300" r:id="rId10"/>
    <p:sldId id="301" r:id="rId11"/>
    <p:sldId id="302" r:id="rId12"/>
    <p:sldId id="270" r:id="rId13"/>
    <p:sldId id="271" r:id="rId14"/>
    <p:sldId id="298" r:id="rId15"/>
    <p:sldId id="303" r:id="rId16"/>
    <p:sldId id="272" r:id="rId17"/>
    <p:sldId id="311" r:id="rId18"/>
    <p:sldId id="260" r:id="rId19"/>
    <p:sldId id="273" r:id="rId20"/>
    <p:sldId id="274" r:id="rId21"/>
    <p:sldId id="275" r:id="rId22"/>
    <p:sldId id="276" r:id="rId23"/>
    <p:sldId id="277" r:id="rId24"/>
    <p:sldId id="278" r:id="rId25"/>
    <p:sldId id="280" r:id="rId26"/>
    <p:sldId id="261" r:id="rId27"/>
    <p:sldId id="281" r:id="rId28"/>
    <p:sldId id="282" r:id="rId29"/>
    <p:sldId id="285" r:id="rId30"/>
    <p:sldId id="284" r:id="rId31"/>
    <p:sldId id="283" r:id="rId32"/>
    <p:sldId id="286" r:id="rId33"/>
    <p:sldId id="287" r:id="rId34"/>
    <p:sldId id="296" r:id="rId35"/>
    <p:sldId id="288" r:id="rId36"/>
    <p:sldId id="263" r:id="rId37"/>
    <p:sldId id="308" r:id="rId38"/>
    <p:sldId id="309" r:id="rId39"/>
    <p:sldId id="304" r:id="rId40"/>
    <p:sldId id="305" r:id="rId41"/>
    <p:sldId id="310" r:id="rId42"/>
    <p:sldId id="306" r:id="rId43"/>
    <p:sldId id="264" r:id="rId44"/>
    <p:sldId id="289" r:id="rId45"/>
    <p:sldId id="291" r:id="rId46"/>
    <p:sldId id="292" r:id="rId47"/>
  </p:sldIdLst>
  <p:sldSz cx="9144000" cy="6858000" type="screen4x3"/>
  <p:notesSz cx="6794500" cy="10071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0066"/>
    <a:srgbClr val="339933"/>
    <a:srgbClr val="996633"/>
    <a:srgbClr val="FFCCCC"/>
    <a:srgbClr val="FF9999"/>
    <a:srgbClr val="99FF99"/>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7" d="100"/>
          <a:sy n="117" d="100"/>
        </p:scale>
        <p:origin x="-1452" y="-102"/>
      </p:cViewPr>
      <p:guideLst>
        <p:guide orient="horz" pos="2160"/>
        <p:guide orient="horz" pos="229"/>
        <p:guide orient="horz" pos="4092"/>
        <p:guide pos="2880"/>
        <p:guide pos="230"/>
        <p:guide pos="553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49688" y="0"/>
            <a:ext cx="2944812"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879475" y="755650"/>
            <a:ext cx="5035550" cy="3776663"/>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06463" y="4783138"/>
            <a:ext cx="4981575" cy="4532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567863"/>
            <a:ext cx="2944813"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49688" y="9567863"/>
            <a:ext cx="2944812"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47FE773-5636-4F30-8412-7E2D774C7B47}" type="slidenum">
              <a:rPr lang="en-US"/>
              <a:pPr/>
              <a:t>‹#›</a:t>
            </a:fld>
            <a:endParaRPr lang="en-US"/>
          </a:p>
        </p:txBody>
      </p:sp>
    </p:spTree>
    <p:extLst>
      <p:ext uri="{BB962C8B-B14F-4D97-AF65-F5344CB8AC3E}">
        <p14:creationId xmlns:p14="http://schemas.microsoft.com/office/powerpoint/2010/main" val="17274697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15100" y="609600"/>
            <a:ext cx="1943100" cy="548640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85800" y="609600"/>
            <a:ext cx="5676900" cy="5486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a:off x="381000" y="381000"/>
            <a:ext cx="1295400" cy="360363"/>
          </a:xfrm>
          <a:prstGeom prst="rect">
            <a:avLst/>
          </a:prstGeom>
          <a:solidFill>
            <a:schemeClr val="bg1"/>
          </a:solidFill>
          <a:ln w="9525">
            <a:solidFill>
              <a:schemeClr val="tx1"/>
            </a:solidFill>
            <a:miter lim="800000"/>
            <a:headEnd/>
            <a:tailEnd/>
          </a:ln>
          <a:effectLst/>
        </p:spPr>
        <p:txBody>
          <a:bodyPr wrap="none"/>
          <a:lstStyle/>
          <a:p>
            <a:pPr algn="ctr"/>
            <a:r>
              <a:rPr lang="en-GB" sz="1800" b="1">
                <a:solidFill>
                  <a:srgbClr val="0000FF"/>
                </a:solidFill>
                <a:latin typeface="Arial" pitchFamily="34" charset="0"/>
              </a:rPr>
              <a:t>OHT 4.</a:t>
            </a:r>
            <a:fld id="{283A1D9A-9AF3-474C-AD2F-1E215BDE451E}" type="slidenum">
              <a:rPr lang="en-GB" sz="1800" b="1">
                <a:solidFill>
                  <a:srgbClr val="0000FF"/>
                </a:solidFill>
                <a:latin typeface="Arial" pitchFamily="34" charset="0"/>
              </a:rPr>
              <a:pPr algn="ctr"/>
              <a:t>‹#›</a:t>
            </a:fld>
            <a:endParaRPr lang="en-GB" b="1"/>
          </a:p>
        </p:txBody>
      </p:sp>
      <p:sp>
        <p:nvSpPr>
          <p:cNvPr id="1033" name="Text Box 9"/>
          <p:cNvSpPr txBox="1">
            <a:spLocks noChangeArrowheads="1"/>
          </p:cNvSpPr>
          <p:nvPr/>
        </p:nvSpPr>
        <p:spPr bwMode="auto">
          <a:xfrm>
            <a:off x="265113" y="6292850"/>
            <a:ext cx="3000375" cy="274638"/>
          </a:xfrm>
          <a:prstGeom prst="rect">
            <a:avLst/>
          </a:prstGeom>
          <a:noFill/>
          <a:ln w="9525">
            <a:noFill/>
            <a:miter lim="800000"/>
            <a:headEnd/>
            <a:tailEnd/>
          </a:ln>
          <a:effectLst/>
        </p:spPr>
        <p:txBody>
          <a:bodyPr wrap="none">
            <a:spAutoFit/>
          </a:bodyPr>
          <a:lstStyle/>
          <a:p>
            <a:r>
              <a:rPr lang="en-US" sz="1200">
                <a:latin typeface="Arial" pitchFamily="34" charset="0"/>
              </a:rPr>
              <a:t>Galin, </a:t>
            </a:r>
            <a:r>
              <a:rPr lang="en-US" sz="1200" i="1">
                <a:latin typeface="Arial" pitchFamily="34" charset="0"/>
              </a:rPr>
              <a:t>SQA from theory to implementation</a:t>
            </a:r>
            <a:endParaRPr lang="en-GB" b="1"/>
          </a:p>
        </p:txBody>
      </p:sp>
      <p:sp>
        <p:nvSpPr>
          <p:cNvPr id="1034" name="Text Box 10"/>
          <p:cNvSpPr txBox="1">
            <a:spLocks noChangeArrowheads="1"/>
          </p:cNvSpPr>
          <p:nvPr/>
        </p:nvSpPr>
        <p:spPr bwMode="auto">
          <a:xfrm>
            <a:off x="6069013" y="6311900"/>
            <a:ext cx="2830512" cy="360363"/>
          </a:xfrm>
          <a:prstGeom prst="rect">
            <a:avLst/>
          </a:prstGeom>
          <a:noFill/>
          <a:ln w="9525">
            <a:noFill/>
            <a:miter lim="800000"/>
            <a:headEnd/>
            <a:tailEnd/>
          </a:ln>
          <a:effectLst/>
        </p:spPr>
        <p:txBody>
          <a:bodyPr/>
          <a:lstStyle/>
          <a:p>
            <a:pPr algn="r"/>
            <a:r>
              <a:rPr lang="en-GB" sz="1200">
                <a:latin typeface="Arial" pitchFamily="34" charset="0"/>
              </a:rPr>
              <a:t>© Pearson Education Limited 2004</a:t>
            </a:r>
            <a:endParaRPr lang="en-GB" b="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143000"/>
            <a:ext cx="7772400" cy="1470025"/>
          </a:xfrm>
        </p:spPr>
        <p:txBody>
          <a:bodyPr>
            <a:normAutofit/>
          </a:bodyPr>
          <a:lstStyle/>
          <a:p>
            <a:pPr eaLnBrk="1" fontAlgn="auto" hangingPunct="1">
              <a:spcAft>
                <a:spcPts val="0"/>
              </a:spcAft>
              <a:defRPr/>
            </a:pPr>
            <a:r>
              <a:rPr lang="en-US" altLang="zh-CN" dirty="0" smtClean="0">
                <a:ea typeface="宋体" pitchFamily="2" charset="-122"/>
              </a:rPr>
              <a:t>Software Quality assurance (SQA) </a:t>
            </a:r>
            <a:br>
              <a:rPr lang="en-US" altLang="zh-CN" dirty="0" smtClean="0">
                <a:ea typeface="宋体" pitchFamily="2" charset="-122"/>
              </a:rPr>
            </a:br>
            <a:r>
              <a:rPr lang="en-US" altLang="zh-CN" dirty="0" smtClean="0">
                <a:ea typeface="宋体" pitchFamily="2" charset="-122"/>
              </a:rPr>
              <a:t> </a:t>
            </a:r>
            <a:r>
              <a:rPr lang="en-US" dirty="0" smtClean="0"/>
              <a:t>SWE 333</a:t>
            </a:r>
          </a:p>
        </p:txBody>
      </p:sp>
      <p:sp>
        <p:nvSpPr>
          <p:cNvPr id="8195" name="Rectangle 3"/>
          <p:cNvSpPr>
            <a:spLocks noGrp="1" noChangeArrowheads="1"/>
          </p:cNvSpPr>
          <p:nvPr>
            <p:ph type="subTitle" idx="1"/>
          </p:nvPr>
        </p:nvSpPr>
        <p:spPr>
          <a:xfrm>
            <a:off x="1371600" y="3962400"/>
            <a:ext cx="6629400" cy="2438400"/>
          </a:xfrm>
        </p:spPr>
        <p:txBody>
          <a:bodyPr/>
          <a:lstStyle/>
          <a:p>
            <a:pPr marR="0" eaLnBrk="1" hangingPunct="1"/>
            <a:r>
              <a:rPr lang="en-US" altLang="zh-CN" dirty="0" smtClean="0"/>
              <a:t>  </a:t>
            </a:r>
            <a:endParaRPr lang="en-US" dirty="0" smtClean="0"/>
          </a:p>
          <a:p>
            <a:pPr marR="0" eaLnBrk="1" hangingPunct="1"/>
            <a:endParaRPr lang="en-US" altLang="zh-CN" dirty="0" smtClean="0"/>
          </a:p>
          <a:p>
            <a:pPr marR="0" eaLnBrk="1" hangingPunct="1"/>
            <a:r>
              <a:rPr lang="en-US" altLang="zh-CN" dirty="0" smtClean="0"/>
              <a:t>Dr Khalid </a:t>
            </a:r>
            <a:r>
              <a:rPr lang="en-US" altLang="zh-CN" dirty="0" err="1" smtClean="0"/>
              <a:t>Alnafjan</a:t>
            </a:r>
            <a:endParaRPr lang="en-US" altLang="zh-CN" dirty="0" smtClean="0"/>
          </a:p>
          <a:p>
            <a:pPr marR="0" eaLnBrk="1" hangingPunct="1"/>
            <a:r>
              <a:rPr lang="en-US" altLang="zh-CN" dirty="0" smtClean="0"/>
              <a:t>kalnafjan@ksu.edu.sa</a:t>
            </a:r>
            <a:endParaRPr lang="en-US" dirty="0" smtClean="0"/>
          </a:p>
        </p:txBody>
      </p:sp>
      <p:sp>
        <p:nvSpPr>
          <p:cNvPr id="6" name="Rectangle 5"/>
          <p:cNvSpPr/>
          <p:nvPr/>
        </p:nvSpPr>
        <p:spPr>
          <a:xfrm>
            <a:off x="1942737" y="3048000"/>
            <a:ext cx="4585807" cy="769441"/>
          </a:xfrm>
          <a:prstGeom prst="rect">
            <a:avLst/>
          </a:prstGeom>
          <a:noFill/>
        </p:spPr>
        <p:txBody>
          <a:bodyPr wrap="none">
            <a:spAutoFit/>
          </a:bodyPr>
          <a:lstStyle/>
          <a:p>
            <a:pPr algn="ctr">
              <a:defRPr/>
            </a:pPr>
            <a:r>
              <a:rPr lang="en-US" sz="4400" b="1" spc="5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SQA Components</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review – a story</a:t>
            </a:r>
            <a:endParaRPr lang="en-US" dirty="0"/>
          </a:p>
        </p:txBody>
      </p:sp>
      <p:sp>
        <p:nvSpPr>
          <p:cNvPr id="3" name="Content Placeholder 2"/>
          <p:cNvSpPr>
            <a:spLocks noGrp="1"/>
          </p:cNvSpPr>
          <p:nvPr>
            <p:ph idx="1"/>
          </p:nvPr>
        </p:nvSpPr>
        <p:spPr/>
        <p:txBody>
          <a:bodyPr/>
          <a:lstStyle/>
          <a:p>
            <a:pPr marL="0" indent="0">
              <a:buNone/>
            </a:pPr>
            <a:r>
              <a:rPr lang="en-US" sz="2400" b="1" dirty="0"/>
              <a:t>enough. This section stated in a rather innocuous manner that the personnel in all the CFV branches where the software was to be installed would be instructed in its use by the software supplier.” </a:t>
            </a:r>
            <a:r>
              <a:rPr lang="en-US" sz="2400" b="1" dirty="0" smtClean="0"/>
              <a:t>After</a:t>
            </a:r>
            <a:r>
              <a:rPr lang="en-US" sz="2400" dirty="0" smtClean="0"/>
              <a:t> </a:t>
            </a:r>
            <a:r>
              <a:rPr lang="en-US" sz="2400" b="1" dirty="0" smtClean="0"/>
              <a:t>a </a:t>
            </a:r>
            <a:r>
              <a:rPr lang="en-US" sz="2400" b="1" dirty="0"/>
              <a:t>short pause he continued thus: “Nobody tried to find out how many branches our client operates. Nobody mentioned that CFV operates 19 branches – six of them overseas – before signing the contract</a:t>
            </a:r>
            <a:r>
              <a:rPr lang="en-US" sz="2400" b="1" dirty="0" smtClean="0"/>
              <a:t>!</a:t>
            </a:r>
            <a:r>
              <a:rPr lang="en-US" sz="2400" dirty="0" smtClean="0"/>
              <a:t>”</a:t>
            </a:r>
            <a:endParaRPr lang="en-US" sz="2400" dirty="0"/>
          </a:p>
        </p:txBody>
      </p:sp>
    </p:spTree>
    <p:extLst>
      <p:ext uri="{BB962C8B-B14F-4D97-AF65-F5344CB8AC3E}">
        <p14:creationId xmlns:p14="http://schemas.microsoft.com/office/powerpoint/2010/main" val="3326950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review – a story</a:t>
            </a:r>
          </a:p>
        </p:txBody>
      </p:sp>
      <p:sp>
        <p:nvSpPr>
          <p:cNvPr id="3" name="Content Placeholder 2"/>
          <p:cNvSpPr>
            <a:spLocks noGrp="1"/>
          </p:cNvSpPr>
          <p:nvPr>
            <p:ph idx="1"/>
          </p:nvPr>
        </p:nvSpPr>
        <p:spPr/>
        <p:txBody>
          <a:bodyPr/>
          <a:lstStyle/>
          <a:p>
            <a:pPr marL="0" indent="0">
              <a:buNone/>
            </a:pPr>
            <a:r>
              <a:rPr lang="en-US" sz="2200" dirty="0"/>
              <a:t>He continued:</a:t>
            </a:r>
            <a:r>
              <a:rPr lang="en-US" sz="2200" b="1" dirty="0"/>
              <a:t> </a:t>
            </a:r>
            <a:r>
              <a:rPr lang="en-US" sz="2200" dirty="0"/>
              <a:t>“We tried to renegotiate the installation and instruction budget items with</a:t>
            </a:r>
            <a:r>
              <a:rPr lang="en-US" sz="2200" b="1" dirty="0"/>
              <a:t> </a:t>
            </a:r>
            <a:r>
              <a:rPr lang="en-US" sz="2200" dirty="0"/>
              <a:t>the client, but the client insisted on sticking to the original contract.”</a:t>
            </a:r>
            <a:r>
              <a:rPr lang="en-US" sz="2200" b="1" dirty="0"/>
              <a:t> </a:t>
            </a:r>
            <a:r>
              <a:rPr lang="en-US" sz="2200" dirty="0"/>
              <a:t>Though no names were mentioned, it was clear that he blamed the sales</a:t>
            </a:r>
            <a:r>
              <a:rPr lang="en-US" sz="2200" b="1" dirty="0"/>
              <a:t> </a:t>
            </a:r>
            <a:r>
              <a:rPr lang="en-US" sz="2200" dirty="0"/>
              <a:t>negotiating team for the loss.</a:t>
            </a:r>
          </a:p>
          <a:p>
            <a:pPr marL="0" indent="0">
              <a:buNone/>
            </a:pPr>
            <a:r>
              <a:rPr lang="en-US" sz="2200" dirty="0"/>
              <a:t>Contract review is the software quality element that reduces the </a:t>
            </a:r>
            <a:r>
              <a:rPr lang="en-US" sz="2200" dirty="0" smtClean="0"/>
              <a:t>probability of </a:t>
            </a:r>
            <a:r>
              <a:rPr lang="en-US" sz="2200" dirty="0"/>
              <a:t>such undesirable situations. Contract review is a requirement by </a:t>
            </a:r>
            <a:r>
              <a:rPr lang="en-US" sz="2200" dirty="0" smtClean="0"/>
              <a:t>the ISO </a:t>
            </a:r>
            <a:r>
              <a:rPr lang="en-US" sz="2200" dirty="0"/>
              <a:t>9001 standard and ISO 9000-3 Guidelines</a:t>
            </a:r>
          </a:p>
          <a:p>
            <a:endParaRPr lang="en-US" sz="2200" dirty="0"/>
          </a:p>
        </p:txBody>
      </p:sp>
    </p:spTree>
    <p:extLst>
      <p:ext uri="{BB962C8B-B14F-4D97-AF65-F5344CB8AC3E}">
        <p14:creationId xmlns:p14="http://schemas.microsoft.com/office/powerpoint/2010/main" val="128507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b="1" dirty="0" smtClean="0"/>
              <a:t>Pre project component: Development and quality </a:t>
            </a:r>
            <a:r>
              <a:rPr lang="en-US" sz="4000" b="1" dirty="0"/>
              <a:t>p</a:t>
            </a:r>
            <a:r>
              <a:rPr lang="en-US" sz="4000" b="1" dirty="0" smtClean="0"/>
              <a:t>lans </a:t>
            </a:r>
            <a:endParaRPr lang="ar-SA" sz="4000" b="1" dirty="0"/>
          </a:p>
        </p:txBody>
      </p:sp>
      <p:sp>
        <p:nvSpPr>
          <p:cNvPr id="3" name="عنصر نائب للمحتوى 2"/>
          <p:cNvSpPr>
            <a:spLocks noGrp="1"/>
          </p:cNvSpPr>
          <p:nvPr>
            <p:ph idx="1"/>
          </p:nvPr>
        </p:nvSpPr>
        <p:spPr/>
        <p:txBody>
          <a:bodyPr/>
          <a:lstStyle/>
          <a:p>
            <a:r>
              <a:rPr lang="en-US" dirty="0">
                <a:solidFill>
                  <a:schemeClr val="tx1"/>
                </a:solidFill>
                <a:latin typeface="+mn-lt"/>
                <a:ea typeface="+mn-ea"/>
                <a:cs typeface="+mn-cs"/>
              </a:rPr>
              <a:t>Once a software development contract has been signed or a </a:t>
            </a:r>
            <a:r>
              <a:rPr lang="en-US" dirty="0" smtClean="0">
                <a:solidFill>
                  <a:schemeClr val="tx1"/>
                </a:solidFill>
                <a:latin typeface="+mn-lt"/>
                <a:ea typeface="+mn-ea"/>
                <a:cs typeface="+mn-cs"/>
              </a:rPr>
              <a:t>commitment made to undertake </a:t>
            </a:r>
            <a:r>
              <a:rPr lang="en-US" dirty="0">
                <a:solidFill>
                  <a:schemeClr val="tx1"/>
                </a:solidFill>
                <a:latin typeface="+mn-lt"/>
                <a:ea typeface="+mn-ea"/>
                <a:cs typeface="+mn-cs"/>
              </a:rPr>
              <a:t>an internal project for the benefit of another </a:t>
            </a:r>
            <a:r>
              <a:rPr lang="en-US" dirty="0" smtClean="0">
                <a:solidFill>
                  <a:schemeClr val="tx1"/>
                </a:solidFill>
                <a:latin typeface="+mn-lt"/>
                <a:ea typeface="+mn-ea"/>
                <a:cs typeface="+mn-cs"/>
              </a:rPr>
              <a:t>department of </a:t>
            </a:r>
            <a:r>
              <a:rPr lang="en-US" dirty="0">
                <a:solidFill>
                  <a:schemeClr val="tx1"/>
                </a:solidFill>
                <a:latin typeface="+mn-lt"/>
                <a:ea typeface="+mn-ea"/>
                <a:cs typeface="+mn-cs"/>
              </a:rPr>
              <a:t>the organization, a plan is prepared of the project (“</a:t>
            </a:r>
            <a:r>
              <a:rPr lang="en-US" b="1" dirty="0">
                <a:solidFill>
                  <a:schemeClr val="tx1"/>
                </a:solidFill>
                <a:latin typeface="+mn-lt"/>
                <a:ea typeface="+mn-ea"/>
                <a:cs typeface="+mn-cs"/>
              </a:rPr>
              <a:t>development plan</a:t>
            </a:r>
            <a:r>
              <a:rPr lang="en-US" dirty="0" smtClean="0">
                <a:solidFill>
                  <a:schemeClr val="tx1"/>
                </a:solidFill>
                <a:latin typeface="+mn-lt"/>
                <a:ea typeface="+mn-ea"/>
                <a:cs typeface="+mn-cs"/>
              </a:rPr>
              <a:t>”) and </a:t>
            </a:r>
            <a:r>
              <a:rPr lang="en-US" dirty="0">
                <a:solidFill>
                  <a:schemeClr val="tx1"/>
                </a:solidFill>
                <a:latin typeface="+mn-lt"/>
                <a:ea typeface="+mn-ea"/>
                <a:cs typeface="+mn-cs"/>
              </a:rPr>
              <a:t>its integrated quality assurance activities (“</a:t>
            </a:r>
            <a:r>
              <a:rPr lang="en-US" b="1" dirty="0">
                <a:solidFill>
                  <a:schemeClr val="tx1"/>
                </a:solidFill>
                <a:latin typeface="+mn-lt"/>
                <a:ea typeface="+mn-ea"/>
                <a:cs typeface="+mn-cs"/>
              </a:rPr>
              <a:t>quality </a:t>
            </a:r>
            <a:r>
              <a:rPr lang="en-US" b="1" dirty="0" smtClean="0">
                <a:solidFill>
                  <a:schemeClr val="tx1"/>
                </a:solidFill>
                <a:latin typeface="+mn-lt"/>
                <a:ea typeface="+mn-ea"/>
                <a:cs typeface="+mn-cs"/>
              </a:rPr>
              <a:t>plan”)</a:t>
            </a:r>
            <a:endParaRPr lang="en-US" dirty="0" smtClean="0">
              <a:solidFill>
                <a:schemeClr val="tx1"/>
              </a:solidFill>
              <a:latin typeface="+mn-lt"/>
              <a:ea typeface="+mn-ea"/>
              <a:cs typeface="+mn-cs"/>
            </a:endParaRPr>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1052736"/>
            <a:ext cx="7772400" cy="5475312"/>
          </a:xfrm>
        </p:spPr>
        <p:txBody>
          <a:bodyPr/>
          <a:lstStyle/>
          <a:p>
            <a:pPr algn="ctr">
              <a:buNone/>
            </a:pPr>
            <a:r>
              <a:rPr lang="en-US" b="1" dirty="0" smtClean="0">
                <a:solidFill>
                  <a:schemeClr val="tx1"/>
                </a:solidFill>
                <a:latin typeface="+mn-lt"/>
                <a:ea typeface="+mn-ea"/>
                <a:cs typeface="+mn-cs"/>
              </a:rPr>
              <a:t>The </a:t>
            </a:r>
            <a:r>
              <a:rPr lang="en-US" b="1" dirty="0">
                <a:solidFill>
                  <a:schemeClr val="tx1"/>
                </a:solidFill>
                <a:latin typeface="+mn-lt"/>
                <a:ea typeface="+mn-ea"/>
                <a:cs typeface="+mn-cs"/>
              </a:rPr>
              <a:t>main issues treated in the project development plan are:</a:t>
            </a:r>
          </a:p>
          <a:p>
            <a:pPr>
              <a:buNone/>
            </a:pPr>
            <a:r>
              <a:rPr lang="en-US" dirty="0">
                <a:solidFill>
                  <a:schemeClr val="tx1"/>
                </a:solidFill>
                <a:latin typeface="+mn-lt"/>
                <a:ea typeface="+mn-ea"/>
                <a:cs typeface="+mn-cs"/>
              </a:rPr>
              <a:t>■ </a:t>
            </a:r>
            <a:r>
              <a:rPr lang="en-US" sz="3100" dirty="0" smtClean="0">
                <a:solidFill>
                  <a:schemeClr val="tx1"/>
                </a:solidFill>
                <a:latin typeface="+mn-lt"/>
                <a:ea typeface="+mn-ea"/>
                <a:cs typeface="+mn-cs"/>
              </a:rPr>
              <a:t>Schedules (What are tasks and how much time is required)</a:t>
            </a:r>
            <a:endParaRPr lang="en-US" sz="3100" dirty="0">
              <a:solidFill>
                <a:schemeClr val="tx1"/>
              </a:solidFill>
              <a:latin typeface="+mn-lt"/>
              <a:ea typeface="+mn-ea"/>
              <a:cs typeface="+mn-cs"/>
            </a:endParaRPr>
          </a:p>
          <a:p>
            <a:pPr>
              <a:buNone/>
            </a:pPr>
            <a:r>
              <a:rPr lang="en-US" sz="3100" dirty="0">
                <a:solidFill>
                  <a:schemeClr val="tx1"/>
                </a:solidFill>
                <a:latin typeface="+mn-lt"/>
                <a:ea typeface="+mn-ea"/>
                <a:cs typeface="+mn-cs"/>
              </a:rPr>
              <a:t>■ Required manpower and hardware resources</a:t>
            </a:r>
          </a:p>
          <a:p>
            <a:pPr>
              <a:buNone/>
            </a:pPr>
            <a:r>
              <a:rPr lang="en-US" sz="3100" dirty="0">
                <a:solidFill>
                  <a:schemeClr val="tx1"/>
                </a:solidFill>
                <a:latin typeface="+mn-lt"/>
                <a:ea typeface="+mn-ea"/>
                <a:cs typeface="+mn-cs"/>
              </a:rPr>
              <a:t>■ Risk evaluations</a:t>
            </a:r>
          </a:p>
          <a:p>
            <a:pPr>
              <a:buNone/>
            </a:pPr>
            <a:r>
              <a:rPr lang="en-US" sz="3100" dirty="0">
                <a:solidFill>
                  <a:schemeClr val="tx1"/>
                </a:solidFill>
                <a:latin typeface="+mn-lt"/>
                <a:ea typeface="+mn-ea"/>
                <a:cs typeface="+mn-cs"/>
              </a:rPr>
              <a:t>■ Organizational issues: team members, subcontractors and partnerships</a:t>
            </a:r>
          </a:p>
          <a:p>
            <a:pPr>
              <a:buNone/>
            </a:pPr>
            <a:r>
              <a:rPr lang="en-US" sz="3100" dirty="0">
                <a:solidFill>
                  <a:schemeClr val="tx1"/>
                </a:solidFill>
                <a:latin typeface="+mn-lt"/>
                <a:ea typeface="+mn-ea"/>
                <a:cs typeface="+mn-cs"/>
              </a:rPr>
              <a:t>■ Project methodology, development tools, etc.</a:t>
            </a:r>
          </a:p>
          <a:p>
            <a:pPr>
              <a:buNone/>
            </a:pPr>
            <a:r>
              <a:rPr lang="en-US" sz="3100" dirty="0">
                <a:solidFill>
                  <a:schemeClr val="tx1"/>
                </a:solidFill>
                <a:latin typeface="+mn-lt"/>
                <a:ea typeface="+mn-ea"/>
                <a:cs typeface="+mn-cs"/>
              </a:rPr>
              <a:t>■ Software reuse plans.</a:t>
            </a:r>
            <a:endParaRPr lang="ar-SA" sz="3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quality plan</a:t>
            </a:r>
            <a:endParaRPr lang="en-US" dirty="0"/>
          </a:p>
        </p:txBody>
      </p:sp>
      <p:sp>
        <p:nvSpPr>
          <p:cNvPr id="3" name="Content Placeholder 2"/>
          <p:cNvSpPr>
            <a:spLocks noGrp="1"/>
          </p:cNvSpPr>
          <p:nvPr>
            <p:ph idx="1"/>
          </p:nvPr>
        </p:nvSpPr>
        <p:spPr/>
        <p:txBody>
          <a:bodyPr/>
          <a:lstStyle/>
          <a:p>
            <a:r>
              <a:rPr lang="en-GB" altLang="en-US" dirty="0"/>
              <a:t>A quality plan sets out (within a particular project) the desired product qualities and how these are assessed and define the most significant quality attributes</a:t>
            </a:r>
          </a:p>
          <a:p>
            <a:r>
              <a:rPr lang="en-GB" altLang="en-US" dirty="0"/>
              <a:t>It should define the quality assessment process</a:t>
            </a:r>
          </a:p>
          <a:p>
            <a:endParaRPr lang="en-US" dirty="0"/>
          </a:p>
        </p:txBody>
      </p:sp>
    </p:spTree>
    <p:extLst>
      <p:ext uri="{BB962C8B-B14F-4D97-AF65-F5344CB8AC3E}">
        <p14:creationId xmlns:p14="http://schemas.microsoft.com/office/powerpoint/2010/main" val="25629657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quality plan</a:t>
            </a:r>
          </a:p>
        </p:txBody>
      </p:sp>
      <p:sp>
        <p:nvSpPr>
          <p:cNvPr id="3" name="Content Placeholder 2"/>
          <p:cNvSpPr>
            <a:spLocks noGrp="1"/>
          </p:cNvSpPr>
          <p:nvPr>
            <p:ph idx="1"/>
          </p:nvPr>
        </p:nvSpPr>
        <p:spPr/>
        <p:txBody>
          <a:bodyPr/>
          <a:lstStyle/>
          <a:p>
            <a:r>
              <a:rPr lang="en-US" altLang="en-US" dirty="0" smtClean="0">
                <a:solidFill>
                  <a:srgbClr val="000000"/>
                </a:solidFill>
                <a:latin typeface="+mj-lt"/>
              </a:rPr>
              <a:t>Software quality plan is a </a:t>
            </a:r>
            <a:r>
              <a:rPr lang="en-US" altLang="en-US" dirty="0">
                <a:solidFill>
                  <a:srgbClr val="000000"/>
                </a:solidFill>
                <a:latin typeface="+mj-lt"/>
              </a:rPr>
              <a:t>document that describes the </a:t>
            </a:r>
            <a:r>
              <a:rPr lang="en-US" altLang="en-US" u="sng" dirty="0" smtClean="0">
                <a:solidFill>
                  <a:srgbClr val="000000"/>
                </a:solidFill>
                <a:latin typeface="+mj-lt"/>
              </a:rPr>
              <a:t>quality</a:t>
            </a:r>
            <a:r>
              <a:rPr lang="en-US" altLang="en-US" dirty="0" smtClean="0">
                <a:solidFill>
                  <a:srgbClr val="000000"/>
                </a:solidFill>
                <a:latin typeface="+mj-lt"/>
              </a:rPr>
              <a:t> </a:t>
            </a:r>
            <a:r>
              <a:rPr lang="en-US" altLang="en-US" dirty="0">
                <a:solidFill>
                  <a:srgbClr val="000000"/>
                </a:solidFill>
                <a:latin typeface="+mj-lt"/>
              </a:rPr>
              <a:t>activities of </a:t>
            </a:r>
            <a:r>
              <a:rPr lang="en-US" altLang="en-US" dirty="0" smtClean="0">
                <a:solidFill>
                  <a:srgbClr val="000000"/>
                </a:solidFill>
                <a:latin typeface="+mj-lt"/>
              </a:rPr>
              <a:t>a software project </a:t>
            </a:r>
            <a:r>
              <a:rPr lang="en-US" altLang="en-US" dirty="0">
                <a:solidFill>
                  <a:srgbClr val="000000"/>
                </a:solidFill>
                <a:latin typeface="+mj-lt"/>
              </a:rPr>
              <a:t>that should be implemented to ensure that the results of the work performed will satisfy the </a:t>
            </a:r>
            <a:r>
              <a:rPr lang="en-US" altLang="en-US" dirty="0" smtClean="0">
                <a:solidFill>
                  <a:srgbClr val="000000"/>
                </a:solidFill>
                <a:latin typeface="+mj-lt"/>
              </a:rPr>
              <a:t>users and achieve the required quality. </a:t>
            </a:r>
            <a:endParaRPr lang="en-US" altLang="en-US" dirty="0">
              <a:latin typeface="+mj-lt"/>
            </a:endParaRPr>
          </a:p>
          <a:p>
            <a:endParaRPr lang="en-US" dirty="0">
              <a:latin typeface="+mj-lt"/>
            </a:endParaRPr>
          </a:p>
        </p:txBody>
      </p:sp>
    </p:spTree>
    <p:extLst>
      <p:ext uri="{BB962C8B-B14F-4D97-AF65-F5344CB8AC3E}">
        <p14:creationId xmlns:p14="http://schemas.microsoft.com/office/powerpoint/2010/main" val="3662230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1052736"/>
            <a:ext cx="7772400" cy="5475312"/>
          </a:xfrm>
        </p:spPr>
        <p:txBody>
          <a:bodyPr/>
          <a:lstStyle/>
          <a:p>
            <a:pPr algn="ctr">
              <a:buNone/>
            </a:pPr>
            <a:r>
              <a:rPr lang="en-US" b="1" dirty="0" smtClean="0">
                <a:solidFill>
                  <a:schemeClr val="tx1"/>
                </a:solidFill>
                <a:latin typeface="+mn-lt"/>
                <a:ea typeface="+mn-ea"/>
                <a:cs typeface="+mn-cs"/>
              </a:rPr>
              <a:t>Software quality plan</a:t>
            </a:r>
          </a:p>
          <a:p>
            <a:pPr>
              <a:buNone/>
            </a:pPr>
            <a:r>
              <a:rPr lang="en-US" dirty="0" smtClean="0">
                <a:solidFill>
                  <a:schemeClr val="tx1"/>
                </a:solidFill>
                <a:latin typeface="+mn-lt"/>
                <a:ea typeface="+mn-ea"/>
                <a:cs typeface="+mn-cs"/>
              </a:rPr>
              <a:t>Usually a software qual</a:t>
            </a:r>
            <a:r>
              <a:rPr lang="en-US" dirty="0" smtClean="0"/>
              <a:t>ity plan includes:</a:t>
            </a:r>
          </a:p>
          <a:p>
            <a:pPr>
              <a:buNone/>
            </a:pPr>
            <a:endParaRPr lang="en-US" dirty="0" smtClean="0">
              <a:solidFill>
                <a:schemeClr val="tx1"/>
              </a:solidFill>
              <a:latin typeface="+mn-lt"/>
              <a:ea typeface="+mn-ea"/>
              <a:cs typeface="+mn-cs"/>
            </a:endParaRPr>
          </a:p>
          <a:p>
            <a:pPr>
              <a:buNone/>
            </a:pPr>
            <a:r>
              <a:rPr lang="en-US" dirty="0" smtClean="0">
                <a:solidFill>
                  <a:schemeClr val="tx1"/>
                </a:solidFill>
                <a:latin typeface="+mn-lt"/>
                <a:ea typeface="+mn-ea"/>
                <a:cs typeface="+mn-cs"/>
              </a:rPr>
              <a:t>■ Quality </a:t>
            </a:r>
            <a:r>
              <a:rPr lang="en-US" dirty="0">
                <a:solidFill>
                  <a:schemeClr val="tx1"/>
                </a:solidFill>
                <a:latin typeface="+mn-lt"/>
                <a:ea typeface="+mn-ea"/>
                <a:cs typeface="+mn-cs"/>
              </a:rPr>
              <a:t>goals, expressed in the appropriate measurable terms</a:t>
            </a:r>
          </a:p>
          <a:p>
            <a:pPr>
              <a:buNone/>
            </a:pPr>
            <a:r>
              <a:rPr lang="en-US" dirty="0">
                <a:solidFill>
                  <a:schemeClr val="tx1"/>
                </a:solidFill>
                <a:latin typeface="+mn-lt"/>
                <a:ea typeface="+mn-ea"/>
                <a:cs typeface="+mn-cs"/>
              </a:rPr>
              <a:t>■ Criteria for starting and ending each project stage</a:t>
            </a:r>
          </a:p>
          <a:p>
            <a:pPr>
              <a:buNone/>
            </a:pPr>
            <a:r>
              <a:rPr lang="en-US" dirty="0">
                <a:solidFill>
                  <a:schemeClr val="tx1"/>
                </a:solidFill>
                <a:latin typeface="+mn-lt"/>
                <a:ea typeface="+mn-ea"/>
                <a:cs typeface="+mn-cs"/>
              </a:rPr>
              <a:t>■ Lists of reviews, tests, and other scheduled verification and </a:t>
            </a:r>
            <a:r>
              <a:rPr lang="en-US" dirty="0" smtClean="0">
                <a:solidFill>
                  <a:schemeClr val="tx1"/>
                </a:solidFill>
                <a:latin typeface="+mn-lt"/>
                <a:ea typeface="+mn-ea"/>
                <a:cs typeface="+mn-cs"/>
              </a:rPr>
              <a:t>validation activities</a:t>
            </a:r>
            <a:r>
              <a:rPr lang="en-US" dirty="0">
                <a:solidFill>
                  <a:schemeClr val="tx1"/>
                </a:solidFill>
                <a:latin typeface="+mn-lt"/>
                <a:ea typeface="+mn-ea"/>
                <a:cs typeface="+mn-cs"/>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1052736"/>
            <a:ext cx="7772400" cy="5475312"/>
          </a:xfrm>
        </p:spPr>
        <p:txBody>
          <a:bodyPr/>
          <a:lstStyle/>
          <a:p>
            <a:pPr algn="ctr">
              <a:buNone/>
            </a:pPr>
            <a:r>
              <a:rPr lang="en-US" b="1" dirty="0" smtClean="0">
                <a:solidFill>
                  <a:schemeClr val="tx1"/>
                </a:solidFill>
                <a:latin typeface="+mn-lt"/>
                <a:ea typeface="+mn-ea"/>
                <a:cs typeface="+mn-cs"/>
              </a:rPr>
              <a:t>Software quality plan</a:t>
            </a:r>
          </a:p>
          <a:p>
            <a:pPr>
              <a:buNone/>
            </a:pPr>
            <a:r>
              <a:rPr lang="en-US" dirty="0" smtClean="0">
                <a:solidFill>
                  <a:schemeClr val="tx1"/>
                </a:solidFill>
                <a:latin typeface="+mn-lt"/>
                <a:ea typeface="+mn-ea"/>
                <a:cs typeface="+mn-cs"/>
              </a:rPr>
              <a:t>More details about how to prepare and implement a software quality plan will be discussed latter.</a:t>
            </a:r>
            <a:endParaRPr lang="en-US" dirty="0">
              <a:solidFill>
                <a:schemeClr val="tx1"/>
              </a:solidFill>
              <a:latin typeface="+mn-lt"/>
              <a:ea typeface="+mn-ea"/>
              <a:cs typeface="+mn-cs"/>
            </a:endParaRPr>
          </a:p>
        </p:txBody>
      </p:sp>
    </p:spTree>
    <p:extLst>
      <p:ext uri="{BB962C8B-B14F-4D97-AF65-F5344CB8AC3E}">
        <p14:creationId xmlns:p14="http://schemas.microsoft.com/office/powerpoint/2010/main" val="1828970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533400" y="2460625"/>
            <a:ext cx="6400800" cy="3200400"/>
          </a:xfrm>
          <a:ln w="76200">
            <a:solidFill>
              <a:schemeClr val="accent2"/>
            </a:solidFill>
          </a:ln>
        </p:spPr>
        <p:txBody>
          <a:bodyPr/>
          <a:lstStyle/>
          <a:p>
            <a:r>
              <a:rPr lang="en-US" dirty="0" smtClean="0"/>
              <a:t>Several SQA components enter the software development project life cycle at different points. Their use should be planned prior to the project’s initiation. The main components are:</a:t>
            </a:r>
          </a:p>
        </p:txBody>
      </p:sp>
      <p:sp>
        <p:nvSpPr>
          <p:cNvPr id="7180" name="WordArt 12"/>
          <p:cNvSpPr>
            <a:spLocks noChangeArrowheads="1" noChangeShapeType="1" noTextEdit="1"/>
          </p:cNvSpPr>
          <p:nvPr/>
        </p:nvSpPr>
        <p:spPr bwMode="auto">
          <a:xfrm>
            <a:off x="1997075" y="763588"/>
            <a:ext cx="5124450" cy="1152525"/>
          </a:xfrm>
          <a:prstGeom prst="rect">
            <a:avLst/>
          </a:prstGeom>
        </p:spPr>
        <p:txBody>
          <a:bodyPr wrap="none" fromWordArt="1">
            <a:prstTxWarp prst="textPlain">
              <a:avLst>
                <a:gd name="adj" fmla="val 50000"/>
              </a:avLst>
            </a:prstTxWarp>
          </a:bodyPr>
          <a:lstStyle/>
          <a:p>
            <a:pPr algn="ctr"/>
            <a:r>
              <a:rPr lang="en-US" sz="3600" kern="10" dirty="0">
                <a:ln w="12700">
                  <a:solidFill>
                    <a:srgbClr val="000000"/>
                  </a:solidFill>
                  <a:round/>
                  <a:headEnd/>
                  <a:tailEnd/>
                </a:ln>
                <a:solidFill>
                  <a:srgbClr val="33CC33"/>
                </a:solidFill>
                <a:latin typeface="Arial Black"/>
              </a:rPr>
              <a:t>Software project life</a:t>
            </a:r>
          </a:p>
          <a:p>
            <a:pPr algn="ctr"/>
            <a:r>
              <a:rPr lang="en-US" sz="3600" kern="10" dirty="0">
                <a:ln w="12700">
                  <a:solidFill>
                    <a:srgbClr val="000000"/>
                  </a:solidFill>
                  <a:round/>
                  <a:headEnd/>
                  <a:tailEnd/>
                </a:ln>
                <a:solidFill>
                  <a:srgbClr val="33CC33"/>
                </a:solidFill>
                <a:latin typeface="Arial Black"/>
              </a:rPr>
              <a:t>cycle components</a:t>
            </a:r>
            <a:endParaRPr lang="ar-SA" sz="3600" kern="10" dirty="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533400" y="2460625"/>
            <a:ext cx="6400800" cy="3200400"/>
          </a:xfrm>
          <a:ln w="76200">
            <a:solidFill>
              <a:schemeClr val="accent2"/>
            </a:solidFill>
          </a:ln>
        </p:spPr>
        <p:txBody>
          <a:bodyPr/>
          <a:lstStyle/>
          <a:p>
            <a:r>
              <a:rPr lang="en-US" sz="2800" b="1" dirty="0" smtClean="0">
                <a:solidFill>
                  <a:srgbClr val="336699"/>
                </a:solidFill>
              </a:rPr>
              <a:t>Reviews</a:t>
            </a:r>
            <a:endParaRPr lang="en-US" sz="2800" b="1" dirty="0">
              <a:solidFill>
                <a:srgbClr val="336699"/>
              </a:solidFill>
            </a:endParaRPr>
          </a:p>
          <a:p>
            <a:r>
              <a:rPr lang="en-US" sz="2800" b="1" dirty="0">
                <a:solidFill>
                  <a:srgbClr val="FF0066"/>
                </a:solidFill>
              </a:rPr>
              <a:t>Expert opinions</a:t>
            </a:r>
          </a:p>
          <a:p>
            <a:r>
              <a:rPr lang="en-US" sz="2800" b="1" dirty="0">
                <a:solidFill>
                  <a:srgbClr val="00CC00"/>
                </a:solidFill>
              </a:rPr>
              <a:t>Software testing</a:t>
            </a:r>
          </a:p>
          <a:p>
            <a:r>
              <a:rPr lang="en-US" sz="2800" b="1" dirty="0" smtClean="0">
                <a:solidFill>
                  <a:schemeClr val="accent2"/>
                </a:solidFill>
              </a:rPr>
              <a:t>Assurance </a:t>
            </a:r>
            <a:r>
              <a:rPr lang="en-US" sz="2800" b="1" dirty="0">
                <a:solidFill>
                  <a:schemeClr val="accent2"/>
                </a:solidFill>
              </a:rPr>
              <a:t>of the quality of external participants’ work</a:t>
            </a:r>
          </a:p>
        </p:txBody>
      </p:sp>
      <p:sp>
        <p:nvSpPr>
          <p:cNvPr id="7180" name="WordArt 12"/>
          <p:cNvSpPr>
            <a:spLocks noChangeArrowheads="1" noChangeShapeType="1" noTextEdit="1"/>
          </p:cNvSpPr>
          <p:nvPr/>
        </p:nvSpPr>
        <p:spPr bwMode="auto">
          <a:xfrm>
            <a:off x="1997075" y="763588"/>
            <a:ext cx="5124450" cy="1152525"/>
          </a:xfrm>
          <a:prstGeom prst="rect">
            <a:avLst/>
          </a:prstGeom>
        </p:spPr>
        <p:txBody>
          <a:bodyPr wrap="none" fromWordArt="1">
            <a:prstTxWarp prst="textPlain">
              <a:avLst>
                <a:gd name="adj" fmla="val 50000"/>
              </a:avLst>
            </a:prstTxWarp>
          </a:bodyPr>
          <a:lstStyle/>
          <a:p>
            <a:pPr algn="ctr"/>
            <a:r>
              <a:rPr lang="en-US" sz="3600" kern="10" dirty="0">
                <a:ln w="12700">
                  <a:solidFill>
                    <a:srgbClr val="000000"/>
                  </a:solidFill>
                  <a:round/>
                  <a:headEnd/>
                  <a:tailEnd/>
                </a:ln>
                <a:solidFill>
                  <a:srgbClr val="33CC33"/>
                </a:solidFill>
                <a:latin typeface="Arial Black"/>
              </a:rPr>
              <a:t>Software project life</a:t>
            </a:r>
          </a:p>
          <a:p>
            <a:pPr algn="ctr"/>
            <a:r>
              <a:rPr lang="en-US" sz="3600" kern="10" dirty="0">
                <a:ln w="12700">
                  <a:solidFill>
                    <a:srgbClr val="000000"/>
                  </a:solidFill>
                  <a:round/>
                  <a:headEnd/>
                  <a:tailEnd/>
                </a:ln>
                <a:solidFill>
                  <a:srgbClr val="33CC33"/>
                </a:solidFill>
                <a:latin typeface="Arial Black"/>
              </a:rPr>
              <a:t>cycle components</a:t>
            </a:r>
            <a:endParaRPr lang="ar-SA" sz="3600" kern="10" dirty="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kern="10" dirty="0">
                <a:ln w="12700">
                  <a:solidFill>
                    <a:srgbClr val="000000"/>
                  </a:solidFill>
                  <a:round/>
                  <a:headEnd/>
                  <a:tailEnd/>
                </a:ln>
                <a:solidFill>
                  <a:schemeClr val="tx1"/>
                </a:solidFill>
                <a:latin typeface="Arial Black"/>
              </a:rPr>
              <a:t>Components of software quality</a:t>
            </a:r>
            <a:br>
              <a:rPr lang="en-US" sz="2800" kern="10" dirty="0">
                <a:ln w="12700">
                  <a:solidFill>
                    <a:srgbClr val="000000"/>
                  </a:solidFill>
                  <a:round/>
                  <a:headEnd/>
                  <a:tailEnd/>
                </a:ln>
                <a:solidFill>
                  <a:schemeClr val="tx1"/>
                </a:solidFill>
                <a:latin typeface="Arial Black"/>
              </a:rPr>
            </a:br>
            <a:r>
              <a:rPr lang="en-US" sz="2800" kern="10" dirty="0">
                <a:ln w="12700">
                  <a:solidFill>
                    <a:srgbClr val="000000"/>
                  </a:solidFill>
                  <a:round/>
                  <a:headEnd/>
                  <a:tailEnd/>
                </a:ln>
                <a:solidFill>
                  <a:schemeClr val="tx1"/>
                </a:solidFill>
                <a:latin typeface="Arial Black"/>
              </a:rPr>
              <a:t>assurance system overview</a:t>
            </a:r>
            <a:r>
              <a:rPr lang="ar-SA" sz="2800" kern="10" dirty="0">
                <a:ln w="12700">
                  <a:solidFill>
                    <a:srgbClr val="000000"/>
                  </a:solidFill>
                  <a:round/>
                  <a:headEnd/>
                  <a:tailEnd/>
                </a:ln>
                <a:solidFill>
                  <a:schemeClr val="tx1"/>
                </a:solidFill>
                <a:latin typeface="Arial Black"/>
              </a:rPr>
              <a:t/>
            </a:r>
            <a:br>
              <a:rPr lang="ar-SA" sz="2800" kern="10" dirty="0">
                <a:ln w="12700">
                  <a:solidFill>
                    <a:srgbClr val="000000"/>
                  </a:solidFill>
                  <a:round/>
                  <a:headEnd/>
                  <a:tailEnd/>
                </a:ln>
                <a:solidFill>
                  <a:schemeClr val="tx1"/>
                </a:solidFill>
                <a:latin typeface="Arial Black"/>
              </a:rPr>
            </a:br>
            <a:endParaRPr lang="en-US" sz="2800" dirty="0">
              <a:solidFill>
                <a:schemeClr val="tx1"/>
              </a:solidFill>
            </a:endParaRPr>
          </a:p>
        </p:txBody>
      </p:sp>
      <p:sp>
        <p:nvSpPr>
          <p:cNvPr id="3" name="Content Placeholder 2"/>
          <p:cNvSpPr>
            <a:spLocks noGrp="1"/>
          </p:cNvSpPr>
          <p:nvPr>
            <p:ph idx="1"/>
          </p:nvPr>
        </p:nvSpPr>
        <p:spPr/>
        <p:txBody>
          <a:bodyPr/>
          <a:lstStyle/>
          <a:p>
            <a:r>
              <a:rPr lang="en-US" dirty="0" smtClean="0"/>
              <a:t>Software quality assurance consists of different components</a:t>
            </a:r>
          </a:p>
          <a:p>
            <a:r>
              <a:rPr lang="en-US" dirty="0" smtClean="0"/>
              <a:t>Each component is related to a certain part of the software development process</a:t>
            </a:r>
          </a:p>
          <a:p>
            <a:r>
              <a:rPr lang="en-US" dirty="0" smtClean="0"/>
              <a:t>If care is taken to perform every component to the required quality level then a complete system with high quality is achieved</a:t>
            </a:r>
            <a:endParaRPr lang="en-US" dirty="0"/>
          </a:p>
        </p:txBody>
      </p:sp>
    </p:spTree>
    <p:extLst>
      <p:ext uri="{BB962C8B-B14F-4D97-AF65-F5344CB8AC3E}">
        <p14:creationId xmlns:p14="http://schemas.microsoft.com/office/powerpoint/2010/main" val="174668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3256"/>
          </a:xfrm>
        </p:spPr>
        <p:txBody>
          <a:bodyPr/>
          <a:lstStyle/>
          <a:p>
            <a:r>
              <a:rPr lang="en-US" sz="3600" dirty="0" smtClean="0">
                <a:solidFill>
                  <a:srgbClr val="00B050"/>
                </a:solidFill>
              </a:rPr>
              <a:t>Software Project life cycle components: </a:t>
            </a:r>
            <a:r>
              <a:rPr lang="en-US" sz="4800" dirty="0" smtClean="0">
                <a:solidFill>
                  <a:srgbClr val="002060"/>
                </a:solidFill>
              </a:rPr>
              <a:t>Reviews</a:t>
            </a:r>
            <a:endParaRPr lang="ar-SA" sz="4800" dirty="0">
              <a:solidFill>
                <a:srgbClr val="002060"/>
              </a:solidFill>
            </a:endParaRPr>
          </a:p>
        </p:txBody>
      </p:sp>
      <p:sp>
        <p:nvSpPr>
          <p:cNvPr id="3" name="عنصر نائب للمحتوى 2"/>
          <p:cNvSpPr>
            <a:spLocks noGrp="1"/>
          </p:cNvSpPr>
          <p:nvPr>
            <p:ph idx="1"/>
          </p:nvPr>
        </p:nvSpPr>
        <p:spPr/>
        <p:txBody>
          <a:bodyPr/>
          <a:lstStyle/>
          <a:p>
            <a:r>
              <a:rPr lang="en-US" dirty="0" smtClean="0"/>
              <a:t>Several phases of the development process produce a variety of documents.</a:t>
            </a:r>
          </a:p>
          <a:p>
            <a:r>
              <a:rPr lang="en-US" dirty="0" smtClean="0"/>
              <a:t>For example: </a:t>
            </a:r>
            <a:r>
              <a:rPr lang="en-US" b="1" dirty="0" smtClean="0"/>
              <a:t>design reports</a:t>
            </a:r>
            <a:r>
              <a:rPr lang="en-US" dirty="0" smtClean="0"/>
              <a:t>, </a:t>
            </a:r>
            <a:r>
              <a:rPr lang="en-US" b="1" dirty="0" smtClean="0"/>
              <a:t>software test documents</a:t>
            </a:r>
            <a:r>
              <a:rPr lang="en-US" dirty="0" smtClean="0"/>
              <a:t>, </a:t>
            </a:r>
            <a:r>
              <a:rPr lang="en-US" b="1" dirty="0" smtClean="0"/>
              <a:t>software installation plans </a:t>
            </a:r>
            <a:r>
              <a:rPr lang="en-US" dirty="0" smtClean="0"/>
              <a:t>and</a:t>
            </a:r>
            <a:r>
              <a:rPr lang="en-US" b="1" dirty="0" smtClean="0"/>
              <a:t> software manuals.</a:t>
            </a:r>
          </a:p>
          <a:p>
            <a:r>
              <a:rPr lang="en-US" dirty="0" smtClean="0"/>
              <a:t> These have to be reviewed to ensure that specified qualities have been met.</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3256"/>
          </a:xfrm>
        </p:spPr>
        <p:txBody>
          <a:bodyPr/>
          <a:lstStyle/>
          <a:p>
            <a:r>
              <a:rPr lang="en-US" sz="3600" dirty="0" smtClean="0">
                <a:solidFill>
                  <a:srgbClr val="00B050"/>
                </a:solidFill>
              </a:rPr>
              <a:t>Software Project life cycle components: </a:t>
            </a:r>
            <a:r>
              <a:rPr lang="en-US" sz="4800" dirty="0" smtClean="0">
                <a:solidFill>
                  <a:srgbClr val="002060"/>
                </a:solidFill>
              </a:rPr>
              <a:t>Expert opinions</a:t>
            </a:r>
            <a:endParaRPr lang="ar-SA" sz="4800" dirty="0">
              <a:solidFill>
                <a:srgbClr val="002060"/>
              </a:solidFill>
            </a:endParaRPr>
          </a:p>
        </p:txBody>
      </p:sp>
      <p:sp>
        <p:nvSpPr>
          <p:cNvPr id="3" name="عنصر نائب للمحتوى 2"/>
          <p:cNvSpPr>
            <a:spLocks noGrp="1"/>
          </p:cNvSpPr>
          <p:nvPr>
            <p:ph idx="1"/>
          </p:nvPr>
        </p:nvSpPr>
        <p:spPr/>
        <p:txBody>
          <a:bodyPr/>
          <a:lstStyle/>
          <a:p>
            <a:r>
              <a:rPr lang="en-US" dirty="0" smtClean="0"/>
              <a:t>Expert opinions support quality assessment efforts by introducing additional external capabilities into the organization’s in-house development process. Turning to outside experts may be particularly useful in the following situations:</a:t>
            </a:r>
          </a:p>
          <a:p>
            <a:pPr>
              <a:buNone/>
            </a:pP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3256"/>
          </a:xfrm>
        </p:spPr>
        <p:txBody>
          <a:bodyPr/>
          <a:lstStyle/>
          <a:p>
            <a:r>
              <a:rPr lang="en-US" sz="3600" dirty="0" smtClean="0">
                <a:solidFill>
                  <a:srgbClr val="00B050"/>
                </a:solidFill>
              </a:rPr>
              <a:t>Software Project life cycle components: </a:t>
            </a:r>
            <a:r>
              <a:rPr lang="en-US" sz="4800" dirty="0" smtClean="0">
                <a:solidFill>
                  <a:srgbClr val="002060"/>
                </a:solidFill>
              </a:rPr>
              <a:t>Expert opinions</a:t>
            </a:r>
            <a:endParaRPr lang="ar-SA" sz="4800" dirty="0">
              <a:solidFill>
                <a:srgbClr val="002060"/>
              </a:solidFill>
            </a:endParaRPr>
          </a:p>
        </p:txBody>
      </p:sp>
      <p:sp>
        <p:nvSpPr>
          <p:cNvPr id="3" name="عنصر نائب للمحتوى 2"/>
          <p:cNvSpPr>
            <a:spLocks noGrp="1"/>
          </p:cNvSpPr>
          <p:nvPr>
            <p:ph idx="1"/>
          </p:nvPr>
        </p:nvSpPr>
        <p:spPr>
          <a:xfrm>
            <a:off x="685800" y="1981200"/>
            <a:ext cx="7772400" cy="4256112"/>
          </a:xfrm>
        </p:spPr>
        <p:txBody>
          <a:bodyPr/>
          <a:lstStyle/>
          <a:p>
            <a:pPr algn="just"/>
            <a:r>
              <a:rPr lang="en-US" dirty="0" smtClean="0"/>
              <a:t>Insufficient in-house professional capabilities in a given area.</a:t>
            </a:r>
          </a:p>
          <a:p>
            <a:pPr algn="just"/>
            <a:r>
              <a:rPr lang="en-US" dirty="0" smtClean="0"/>
              <a:t>In small organizations in many cases it is difficult to find enough suitable candidates to participate in the design review teams. </a:t>
            </a:r>
          </a:p>
          <a:p>
            <a:pPr algn="just"/>
            <a:r>
              <a:rPr lang="en-US" dirty="0" smtClean="0"/>
              <a:t>In cases of major disagreement among the organization’s senior professionals, an outside expert may support a decision.</a:t>
            </a:r>
          </a:p>
          <a:p>
            <a:pPr algn="just">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3256"/>
          </a:xfrm>
        </p:spPr>
        <p:txBody>
          <a:bodyPr/>
          <a:lstStyle/>
          <a:p>
            <a:r>
              <a:rPr lang="en-US" sz="3600" dirty="0" smtClean="0">
                <a:solidFill>
                  <a:srgbClr val="00B050"/>
                </a:solidFill>
              </a:rPr>
              <a:t>Software Project life cycle components: </a:t>
            </a:r>
            <a:r>
              <a:rPr lang="en-US" sz="4800" dirty="0" smtClean="0"/>
              <a:t>Software testing</a:t>
            </a:r>
            <a:endParaRPr lang="ar-SA" sz="4800" dirty="0">
              <a:solidFill>
                <a:srgbClr val="002060"/>
              </a:solidFill>
            </a:endParaRPr>
          </a:p>
        </p:txBody>
      </p:sp>
      <p:sp>
        <p:nvSpPr>
          <p:cNvPr id="3" name="عنصر نائب للمحتوى 2"/>
          <p:cNvSpPr>
            <a:spLocks noGrp="1"/>
          </p:cNvSpPr>
          <p:nvPr>
            <p:ph idx="1"/>
          </p:nvPr>
        </p:nvSpPr>
        <p:spPr>
          <a:xfrm>
            <a:off x="685800" y="1981200"/>
            <a:ext cx="7772400" cy="4256112"/>
          </a:xfrm>
        </p:spPr>
        <p:txBody>
          <a:bodyPr/>
          <a:lstStyle/>
          <a:p>
            <a:r>
              <a:rPr lang="en-US" dirty="0" smtClean="0"/>
              <a:t>Software tests are formal SQA components that are targeted toward review of the actual running of the software. </a:t>
            </a:r>
          </a:p>
          <a:p>
            <a:r>
              <a:rPr lang="en-US" dirty="0" smtClean="0"/>
              <a:t>The tests are based on a prepared list of test cases that represent a variety of expected scenarios. Software tests examine software modules, software integration, or entire software packages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3256"/>
          </a:xfrm>
        </p:spPr>
        <p:txBody>
          <a:bodyPr/>
          <a:lstStyle/>
          <a:p>
            <a:r>
              <a:rPr lang="en-US" sz="3600" dirty="0" smtClean="0">
                <a:solidFill>
                  <a:srgbClr val="00B050"/>
                </a:solidFill>
              </a:rPr>
              <a:t>Software Project life cycle components: </a:t>
            </a:r>
            <a:r>
              <a:rPr lang="en-US" sz="3600" dirty="0" smtClean="0">
                <a:solidFill>
                  <a:schemeClr val="accent2"/>
                </a:solidFill>
              </a:rPr>
              <a:t>Assurance of the quality of the external participant’s work</a:t>
            </a:r>
            <a:endParaRPr lang="ar-SA" sz="3600" dirty="0">
              <a:solidFill>
                <a:schemeClr val="accent2"/>
              </a:solidFill>
            </a:endParaRPr>
          </a:p>
        </p:txBody>
      </p:sp>
      <p:sp>
        <p:nvSpPr>
          <p:cNvPr id="3" name="عنصر نائب للمحتوى 2"/>
          <p:cNvSpPr>
            <a:spLocks noGrp="1"/>
          </p:cNvSpPr>
          <p:nvPr>
            <p:ph idx="1"/>
          </p:nvPr>
        </p:nvSpPr>
        <p:spPr>
          <a:xfrm>
            <a:off x="755576" y="2132856"/>
            <a:ext cx="7772400" cy="4256112"/>
          </a:xfrm>
        </p:spPr>
        <p:txBody>
          <a:bodyPr/>
          <a:lstStyle/>
          <a:p>
            <a:r>
              <a:rPr lang="en-US" sz="3000" dirty="0" smtClean="0"/>
              <a:t>Subcontractors and customers frequently join the directly contracted developers in carrying out software development projects. </a:t>
            </a:r>
          </a:p>
          <a:p>
            <a:r>
              <a:rPr lang="en-US" sz="3000" dirty="0" smtClean="0"/>
              <a:t>The larger and more complex the project, the greater the likelihood that external participants will be required, and the larger the proportion of work transmitted to them (subcontractors, suppliers of COTS software and the customer).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3256"/>
          </a:xfrm>
        </p:spPr>
        <p:txBody>
          <a:bodyPr/>
          <a:lstStyle/>
          <a:p>
            <a:r>
              <a:rPr lang="en-US" sz="3600" dirty="0" smtClean="0">
                <a:solidFill>
                  <a:srgbClr val="00B050"/>
                </a:solidFill>
              </a:rPr>
              <a:t>Software Project life cycle components: </a:t>
            </a:r>
            <a:r>
              <a:rPr lang="en-US" sz="3600" dirty="0" smtClean="0">
                <a:solidFill>
                  <a:schemeClr val="accent2"/>
                </a:solidFill>
              </a:rPr>
              <a:t>Assurance of the quality of the external participant’s work</a:t>
            </a:r>
            <a:endParaRPr lang="ar-SA" sz="3600" dirty="0">
              <a:solidFill>
                <a:schemeClr val="accent2"/>
              </a:solidFill>
            </a:endParaRPr>
          </a:p>
        </p:txBody>
      </p:sp>
      <p:sp>
        <p:nvSpPr>
          <p:cNvPr id="3" name="عنصر نائب للمحتوى 2"/>
          <p:cNvSpPr>
            <a:spLocks noGrp="1"/>
          </p:cNvSpPr>
          <p:nvPr>
            <p:ph idx="1"/>
          </p:nvPr>
        </p:nvSpPr>
        <p:spPr>
          <a:xfrm>
            <a:off x="755576" y="2132856"/>
            <a:ext cx="7772400" cy="4256112"/>
          </a:xfrm>
        </p:spPr>
        <p:txBody>
          <a:bodyPr/>
          <a:lstStyle/>
          <a:p>
            <a:r>
              <a:rPr lang="en-US" sz="2800" dirty="0" smtClean="0"/>
              <a:t>Most of the SQA controls applied to external participants are defined in the contracts signed between the relevant parties. If an external participant’s work is performed using software assurance standards below those of the supplier’s, risks of not meeting schedule or other requirements are introduced into the project. Hence, special software assurance efforts are required to establish effective controls over the external participant’s work. </a:t>
            </a:r>
            <a:endParaRPr lang="en-US" sz="3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533400" y="2597150"/>
            <a:ext cx="6400800" cy="3352800"/>
          </a:xfrm>
          <a:ln w="76200">
            <a:solidFill>
              <a:schemeClr val="accent2"/>
            </a:solidFill>
          </a:ln>
        </p:spPr>
        <p:txBody>
          <a:bodyPr/>
          <a:lstStyle/>
          <a:p>
            <a:pPr>
              <a:lnSpc>
                <a:spcPct val="90000"/>
              </a:lnSpc>
            </a:pPr>
            <a:r>
              <a:rPr lang="en-US" sz="2800" b="1" dirty="0">
                <a:solidFill>
                  <a:srgbClr val="336699"/>
                </a:solidFill>
              </a:rPr>
              <a:t>Procedures and work instruction</a:t>
            </a:r>
          </a:p>
          <a:p>
            <a:pPr>
              <a:lnSpc>
                <a:spcPct val="90000"/>
              </a:lnSpc>
            </a:pPr>
            <a:r>
              <a:rPr lang="en-US" sz="2800" b="1" dirty="0">
                <a:solidFill>
                  <a:srgbClr val="FF0066"/>
                </a:solidFill>
              </a:rPr>
              <a:t>Templates and checklists</a:t>
            </a:r>
          </a:p>
          <a:p>
            <a:pPr>
              <a:lnSpc>
                <a:spcPct val="90000"/>
              </a:lnSpc>
            </a:pPr>
            <a:r>
              <a:rPr lang="en-US" sz="2800" b="1" dirty="0">
                <a:solidFill>
                  <a:srgbClr val="00CC00"/>
                </a:solidFill>
              </a:rPr>
              <a:t>Staff training, retraining and certification</a:t>
            </a:r>
          </a:p>
          <a:p>
            <a:pPr>
              <a:lnSpc>
                <a:spcPct val="90000"/>
              </a:lnSpc>
            </a:pPr>
            <a:r>
              <a:rPr lang="en-US" sz="2800" b="1" dirty="0">
                <a:solidFill>
                  <a:srgbClr val="996633"/>
                </a:solidFill>
              </a:rPr>
              <a:t>Preventive and corrective actions</a:t>
            </a:r>
          </a:p>
          <a:p>
            <a:pPr>
              <a:lnSpc>
                <a:spcPct val="90000"/>
              </a:lnSpc>
            </a:pPr>
            <a:r>
              <a:rPr lang="en-US" sz="2800" b="1" dirty="0">
                <a:solidFill>
                  <a:schemeClr val="accent2"/>
                </a:solidFill>
              </a:rPr>
              <a:t>Configuration management</a:t>
            </a:r>
          </a:p>
          <a:p>
            <a:pPr>
              <a:lnSpc>
                <a:spcPct val="90000"/>
              </a:lnSpc>
            </a:pPr>
            <a:r>
              <a:rPr lang="en-US" sz="2800" b="1" dirty="0">
                <a:solidFill>
                  <a:srgbClr val="008080"/>
                </a:solidFill>
              </a:rPr>
              <a:t>Documentation control</a:t>
            </a:r>
          </a:p>
        </p:txBody>
      </p:sp>
      <p:sp>
        <p:nvSpPr>
          <p:cNvPr id="12293" name="WordArt 5"/>
          <p:cNvSpPr>
            <a:spLocks noChangeArrowheads="1" noChangeShapeType="1" noTextEdit="1"/>
          </p:cNvSpPr>
          <p:nvPr/>
        </p:nvSpPr>
        <p:spPr bwMode="auto">
          <a:xfrm>
            <a:off x="792163" y="909638"/>
            <a:ext cx="7524750" cy="1295400"/>
          </a:xfrm>
          <a:prstGeom prst="rect">
            <a:avLst/>
          </a:prstGeom>
        </p:spPr>
        <p:txBody>
          <a:bodyPr wrap="none" fromWordArt="1">
            <a:prstTxWarp prst="textPlain">
              <a:avLst>
                <a:gd name="adj" fmla="val 50000"/>
              </a:avLst>
            </a:prstTxWarp>
          </a:bodyPr>
          <a:lstStyle/>
          <a:p>
            <a:pPr algn="ctr"/>
            <a:r>
              <a:rPr lang="en-US" sz="3600" kern="10" dirty="0">
                <a:ln w="12700">
                  <a:solidFill>
                    <a:srgbClr val="000000"/>
                  </a:solidFill>
                  <a:round/>
                  <a:headEnd/>
                  <a:tailEnd/>
                </a:ln>
                <a:solidFill>
                  <a:srgbClr val="33CC33"/>
                </a:solidFill>
                <a:latin typeface="Arial Black"/>
              </a:rPr>
              <a:t>Infrastructure components for</a:t>
            </a:r>
          </a:p>
          <a:p>
            <a:pPr algn="ctr"/>
            <a:r>
              <a:rPr lang="en-US" sz="3600" kern="10" dirty="0">
                <a:ln w="12700">
                  <a:solidFill>
                    <a:srgbClr val="000000"/>
                  </a:solidFill>
                  <a:round/>
                  <a:headEnd/>
                  <a:tailEnd/>
                </a:ln>
                <a:solidFill>
                  <a:srgbClr val="33CC33"/>
                </a:solidFill>
                <a:latin typeface="Arial Black"/>
              </a:rPr>
              <a:t>prevention and improvement</a:t>
            </a:r>
            <a:endParaRPr lang="ar-SA" sz="3600" kern="10" dirty="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3256"/>
          </a:xfrm>
        </p:spPr>
        <p:txBody>
          <a:bodyPr/>
          <a:lstStyle/>
          <a:p>
            <a:r>
              <a:rPr lang="en-US" sz="3200" dirty="0" smtClean="0">
                <a:solidFill>
                  <a:schemeClr val="accent2"/>
                </a:solidFill>
              </a:rPr>
              <a:t>Infrastructure components for error prevention </a:t>
            </a:r>
            <a:br>
              <a:rPr lang="en-US" sz="3200" dirty="0" smtClean="0">
                <a:solidFill>
                  <a:schemeClr val="accent2"/>
                </a:solidFill>
              </a:rPr>
            </a:br>
            <a:r>
              <a:rPr lang="en-US" sz="3200" dirty="0" smtClean="0">
                <a:solidFill>
                  <a:schemeClr val="accent2"/>
                </a:solidFill>
              </a:rPr>
              <a:t>and improvement</a:t>
            </a:r>
            <a:endParaRPr lang="ar-SA" sz="3200" dirty="0">
              <a:solidFill>
                <a:schemeClr val="accent2"/>
              </a:solidFill>
            </a:endParaRPr>
          </a:p>
        </p:txBody>
      </p:sp>
      <p:sp>
        <p:nvSpPr>
          <p:cNvPr id="3" name="عنصر نائب للمحتوى 2"/>
          <p:cNvSpPr>
            <a:spLocks noGrp="1"/>
          </p:cNvSpPr>
          <p:nvPr>
            <p:ph idx="1"/>
          </p:nvPr>
        </p:nvSpPr>
        <p:spPr>
          <a:xfrm>
            <a:off x="755576" y="2132856"/>
            <a:ext cx="7772400" cy="4256112"/>
          </a:xfrm>
        </p:spPr>
        <p:txBody>
          <a:bodyPr/>
          <a:lstStyle/>
          <a:p>
            <a:pPr algn="just"/>
            <a:r>
              <a:rPr lang="en-US" dirty="0" smtClean="0"/>
              <a:t>The goals of SQA infrastructure are the prevention of software faults or, at least, the lowering of software fault rates, together with the improvement of productivity. SQA infrastructure components are developed specifically to this end. These components are devised to serve a wide range of projects and software maintenance services.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523256"/>
          </a:xfrm>
        </p:spPr>
        <p:txBody>
          <a:bodyPr/>
          <a:lstStyle/>
          <a:p>
            <a:r>
              <a:rPr lang="en-US" sz="3200" dirty="0" smtClean="0">
                <a:solidFill>
                  <a:schemeClr val="accent2"/>
                </a:solidFill>
              </a:rPr>
              <a:t>Infrastructure components for error prevention </a:t>
            </a:r>
            <a:br>
              <a:rPr lang="en-US" sz="3200" dirty="0" smtClean="0">
                <a:solidFill>
                  <a:schemeClr val="accent2"/>
                </a:solidFill>
              </a:rPr>
            </a:br>
            <a:r>
              <a:rPr lang="en-US" sz="3200" dirty="0" smtClean="0">
                <a:solidFill>
                  <a:schemeClr val="accent2"/>
                </a:solidFill>
              </a:rPr>
              <a:t>and improvement</a:t>
            </a:r>
            <a:endParaRPr lang="ar-SA" sz="3200" dirty="0">
              <a:solidFill>
                <a:schemeClr val="accent2"/>
              </a:solidFill>
            </a:endParaRPr>
          </a:p>
        </p:txBody>
      </p:sp>
      <p:sp>
        <p:nvSpPr>
          <p:cNvPr id="3" name="عنصر نائب للمحتوى 2"/>
          <p:cNvSpPr>
            <a:spLocks noGrp="1"/>
          </p:cNvSpPr>
          <p:nvPr>
            <p:ph idx="1"/>
          </p:nvPr>
        </p:nvSpPr>
        <p:spPr>
          <a:xfrm>
            <a:off x="755576" y="2132856"/>
            <a:ext cx="7772400" cy="4256112"/>
          </a:xfrm>
        </p:spPr>
        <p:txBody>
          <a:bodyPr/>
          <a:lstStyle/>
          <a:p>
            <a:pPr>
              <a:buNone/>
            </a:pPr>
            <a:r>
              <a:rPr lang="en-US" dirty="0" smtClean="0"/>
              <a:t>This class of SQA components includes:</a:t>
            </a:r>
          </a:p>
          <a:p>
            <a:pPr>
              <a:buNone/>
            </a:pPr>
            <a:r>
              <a:rPr lang="en-US" dirty="0" smtClean="0"/>
              <a:t>■ Procedures and work instructions</a:t>
            </a:r>
          </a:p>
          <a:p>
            <a:pPr>
              <a:buNone/>
            </a:pPr>
            <a:r>
              <a:rPr lang="en-US" dirty="0" smtClean="0"/>
              <a:t>■ Templates and checklists</a:t>
            </a:r>
          </a:p>
          <a:p>
            <a:pPr>
              <a:buNone/>
            </a:pPr>
            <a:r>
              <a:rPr lang="en-US" dirty="0" smtClean="0"/>
              <a:t>■ Staff training, retraining, and certification</a:t>
            </a:r>
          </a:p>
          <a:p>
            <a:pPr>
              <a:buNone/>
            </a:pPr>
            <a:r>
              <a:rPr lang="en-US" dirty="0" smtClean="0"/>
              <a:t>■ Preventive and corrective actions</a:t>
            </a:r>
          </a:p>
          <a:p>
            <a:pPr>
              <a:buNone/>
            </a:pPr>
            <a:r>
              <a:rPr lang="en-US" dirty="0" smtClean="0"/>
              <a:t>■ Configuration management</a:t>
            </a:r>
          </a:p>
          <a:p>
            <a:pPr>
              <a:buNone/>
            </a:pPr>
            <a:r>
              <a:rPr lang="en-US" dirty="0" smtClean="0"/>
              <a:t>■ Documentation control.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7772400" cy="792088"/>
          </a:xfrm>
        </p:spPr>
        <p:txBody>
          <a:bodyPr/>
          <a:lstStyle/>
          <a:p>
            <a:r>
              <a:rPr lang="en-US" sz="3200" dirty="0" smtClean="0">
                <a:solidFill>
                  <a:srgbClr val="FF0000"/>
                </a:solidFill>
              </a:rPr>
              <a:t>Procedures and work instructions</a:t>
            </a:r>
            <a:endParaRPr lang="ar-SA" sz="3200" dirty="0">
              <a:solidFill>
                <a:srgbClr val="FF0000"/>
              </a:solidFill>
            </a:endParaRPr>
          </a:p>
        </p:txBody>
      </p:sp>
      <p:sp>
        <p:nvSpPr>
          <p:cNvPr id="3" name="عنصر نائب للمحتوى 2"/>
          <p:cNvSpPr>
            <a:spLocks noGrp="1"/>
          </p:cNvSpPr>
          <p:nvPr>
            <p:ph idx="1"/>
          </p:nvPr>
        </p:nvSpPr>
        <p:spPr>
          <a:xfrm>
            <a:off x="755576" y="1340768"/>
            <a:ext cx="7772400" cy="5048200"/>
          </a:xfrm>
        </p:spPr>
        <p:txBody>
          <a:bodyPr/>
          <a:lstStyle/>
          <a:p>
            <a:r>
              <a:rPr lang="en-US" sz="3000" dirty="0" smtClean="0"/>
              <a:t>Quality assurance procedures usually provide detailed definitions for the performance of specific types of development activities in a way that assures effective achievement of quality results. Procedures are planned to be generally applicable and to serve the entire organization. Work instructions, in contrast, provide detailed directions for the use of methods that are applied in unique instances and employed by specialized teams.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81000" y="2417763"/>
            <a:ext cx="8534400" cy="3675062"/>
          </a:xfrm>
          <a:prstGeom prst="rect">
            <a:avLst/>
          </a:prstGeom>
          <a:noFill/>
          <a:ln w="76200" cmpd="tri">
            <a:solidFill>
              <a:schemeClr val="accent2"/>
            </a:solidFill>
            <a:miter lim="800000"/>
            <a:headEnd/>
            <a:tailEnd/>
          </a:ln>
          <a:effectLst/>
        </p:spPr>
        <p:txBody>
          <a:bodyPr/>
          <a:lstStyle/>
          <a:p>
            <a:pPr marL="342900" indent="-342900">
              <a:spcBef>
                <a:spcPct val="20000"/>
              </a:spcBef>
              <a:buFontTx/>
              <a:buChar char="•"/>
            </a:pPr>
            <a:r>
              <a:rPr lang="en-US" sz="2200" b="1" dirty="0">
                <a:solidFill>
                  <a:srgbClr val="FF0066"/>
                </a:solidFill>
              </a:rPr>
              <a:t>Pre-project components</a:t>
            </a:r>
          </a:p>
          <a:p>
            <a:pPr marL="342900" indent="-342900">
              <a:spcBef>
                <a:spcPct val="20000"/>
              </a:spcBef>
              <a:buFontTx/>
              <a:buChar char="•"/>
            </a:pPr>
            <a:r>
              <a:rPr lang="en-US" sz="2200" b="1" dirty="0">
                <a:solidFill>
                  <a:srgbClr val="008080"/>
                </a:solidFill>
              </a:rPr>
              <a:t>Software project life cycle components</a:t>
            </a:r>
          </a:p>
          <a:p>
            <a:pPr marL="342900" indent="-342900">
              <a:spcBef>
                <a:spcPct val="20000"/>
              </a:spcBef>
              <a:buFontTx/>
              <a:buChar char="•"/>
            </a:pPr>
            <a:r>
              <a:rPr lang="en-US" sz="2200" b="1" dirty="0">
                <a:solidFill>
                  <a:schemeClr val="accent2"/>
                </a:solidFill>
              </a:rPr>
              <a:t>Infrastructure components for error prevention and improvements</a:t>
            </a:r>
          </a:p>
          <a:p>
            <a:pPr marL="342900" indent="-342900">
              <a:spcBef>
                <a:spcPct val="20000"/>
              </a:spcBef>
              <a:buFontTx/>
              <a:buChar char="•"/>
            </a:pPr>
            <a:r>
              <a:rPr lang="en-US" sz="2200" b="1" dirty="0">
                <a:solidFill>
                  <a:srgbClr val="CC0000"/>
                </a:solidFill>
              </a:rPr>
              <a:t>Management SQA components</a:t>
            </a:r>
          </a:p>
          <a:p>
            <a:pPr marL="342900" indent="-342900">
              <a:spcBef>
                <a:spcPct val="20000"/>
              </a:spcBef>
              <a:buFontTx/>
              <a:buChar char="•"/>
            </a:pPr>
            <a:r>
              <a:rPr lang="en-US" sz="2200" b="1" dirty="0">
                <a:solidFill>
                  <a:srgbClr val="800080"/>
                </a:solidFill>
              </a:rPr>
              <a:t>SQA standards, system certification and assessment components</a:t>
            </a:r>
          </a:p>
          <a:p>
            <a:pPr marL="342900" indent="-342900">
              <a:spcBef>
                <a:spcPct val="20000"/>
              </a:spcBef>
              <a:buFontTx/>
              <a:buChar char="•"/>
            </a:pPr>
            <a:r>
              <a:rPr lang="en-US" sz="2200" b="1" dirty="0">
                <a:solidFill>
                  <a:srgbClr val="FF9900"/>
                </a:solidFill>
              </a:rPr>
              <a:t>Organizing for SQA – the </a:t>
            </a:r>
            <a:r>
              <a:rPr lang="en-US" sz="2200" b="1">
                <a:solidFill>
                  <a:srgbClr val="FF9900"/>
                </a:solidFill>
              </a:rPr>
              <a:t>human </a:t>
            </a:r>
            <a:r>
              <a:rPr lang="en-US" sz="2200" b="1" smtClean="0">
                <a:solidFill>
                  <a:srgbClr val="FF9900"/>
                </a:solidFill>
              </a:rPr>
              <a:t>components</a:t>
            </a:r>
            <a:endParaRPr lang="en-US" sz="1600" b="1" dirty="0">
              <a:solidFill>
                <a:srgbClr val="FF9900"/>
              </a:solidFill>
            </a:endParaRPr>
          </a:p>
        </p:txBody>
      </p:sp>
      <p:sp>
        <p:nvSpPr>
          <p:cNvPr id="2058" name="WordArt 10"/>
          <p:cNvSpPr>
            <a:spLocks noChangeArrowheads="1" noChangeShapeType="1" noTextEdit="1"/>
          </p:cNvSpPr>
          <p:nvPr/>
        </p:nvSpPr>
        <p:spPr bwMode="auto">
          <a:xfrm>
            <a:off x="582613" y="1023938"/>
            <a:ext cx="7953375" cy="1152525"/>
          </a:xfrm>
          <a:prstGeom prst="rect">
            <a:avLst/>
          </a:prstGeom>
        </p:spPr>
        <p:txBody>
          <a:bodyPr wrap="none" fromWordArt="1">
            <a:prstTxWarp prst="textPlain">
              <a:avLst>
                <a:gd name="adj" fmla="val 50000"/>
              </a:avLst>
            </a:prstTxWarp>
          </a:bodyPr>
          <a:lstStyle/>
          <a:p>
            <a:pPr algn="ctr"/>
            <a:r>
              <a:rPr lang="en-US" sz="3600" kern="10" dirty="0">
                <a:ln w="12700">
                  <a:solidFill>
                    <a:srgbClr val="000000"/>
                  </a:solidFill>
                  <a:round/>
                  <a:headEnd/>
                  <a:tailEnd/>
                </a:ln>
                <a:latin typeface="Arial Black"/>
              </a:rPr>
              <a:t>Components of software quality</a:t>
            </a:r>
          </a:p>
          <a:p>
            <a:pPr algn="ctr"/>
            <a:r>
              <a:rPr lang="en-US" sz="3600" kern="10" dirty="0">
                <a:ln w="12700">
                  <a:solidFill>
                    <a:srgbClr val="000000"/>
                  </a:solidFill>
                  <a:round/>
                  <a:headEnd/>
                  <a:tailEnd/>
                </a:ln>
                <a:latin typeface="Arial Black"/>
              </a:rPr>
              <a:t>assurance system overview</a:t>
            </a:r>
            <a:endParaRPr lang="ar-SA" sz="3600" kern="10" dirty="0">
              <a:ln w="12700">
                <a:solidFill>
                  <a:srgbClr val="000000"/>
                </a:solidFill>
                <a:round/>
                <a:headEnd/>
                <a:tailEnd/>
              </a:ln>
              <a:latin typeface="Arial Black"/>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7772400" cy="792088"/>
          </a:xfrm>
        </p:spPr>
        <p:txBody>
          <a:bodyPr/>
          <a:lstStyle/>
          <a:p>
            <a:r>
              <a:rPr lang="en-US" sz="3200" dirty="0" smtClean="0">
                <a:solidFill>
                  <a:srgbClr val="FF0000"/>
                </a:solidFill>
              </a:rPr>
              <a:t>Templates and checklists</a:t>
            </a:r>
          </a:p>
        </p:txBody>
      </p:sp>
      <p:sp>
        <p:nvSpPr>
          <p:cNvPr id="3" name="عنصر نائب للمحتوى 2"/>
          <p:cNvSpPr>
            <a:spLocks noGrp="1"/>
          </p:cNvSpPr>
          <p:nvPr>
            <p:ph idx="1"/>
          </p:nvPr>
        </p:nvSpPr>
        <p:spPr>
          <a:xfrm>
            <a:off x="323528" y="1412776"/>
            <a:ext cx="8568952" cy="4976192"/>
          </a:xfrm>
        </p:spPr>
        <p:txBody>
          <a:bodyPr/>
          <a:lstStyle/>
          <a:p>
            <a:pPr>
              <a:buNone/>
            </a:pPr>
            <a:r>
              <a:rPr lang="en-US" dirty="0" smtClean="0"/>
              <a:t>One way to combine higher quality with higher efficiency is to use </a:t>
            </a:r>
            <a:r>
              <a:rPr lang="en-US" b="1" dirty="0" smtClean="0"/>
              <a:t>Templates and checklists.</a:t>
            </a:r>
          </a:p>
          <a:p>
            <a:pPr>
              <a:buNone/>
            </a:pPr>
            <a:r>
              <a:rPr lang="en-US" dirty="0" smtClean="0"/>
              <a:t>■ Saving the time required to define the structure of the various documents</a:t>
            </a:r>
          </a:p>
          <a:p>
            <a:pPr>
              <a:buNone/>
            </a:pPr>
            <a:r>
              <a:rPr lang="en-US" dirty="0" smtClean="0"/>
              <a:t>■ Contributing to the completeness of the documents and reviews.</a:t>
            </a:r>
          </a:p>
          <a:p>
            <a:pPr>
              <a:buNone/>
            </a:pPr>
            <a:r>
              <a:rPr lang="en-US" dirty="0" smtClean="0"/>
              <a:t>■ Improving communication between development team and review committee members by standardizing documents and agendas.</a:t>
            </a:r>
          </a:p>
          <a:p>
            <a:pPr>
              <a:buNone/>
            </a:pP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92696"/>
            <a:ext cx="7772400" cy="803176"/>
          </a:xfrm>
        </p:spPr>
        <p:txBody>
          <a:bodyPr/>
          <a:lstStyle/>
          <a:p>
            <a:r>
              <a:rPr lang="en-US" sz="3200" dirty="0" smtClean="0">
                <a:solidFill>
                  <a:srgbClr val="FF0000"/>
                </a:solidFill>
              </a:rPr>
              <a:t>Staff training, instruction and certification</a:t>
            </a:r>
            <a:br>
              <a:rPr lang="en-US" sz="3200" dirty="0" smtClean="0">
                <a:solidFill>
                  <a:srgbClr val="FF0000"/>
                </a:solidFill>
              </a:rPr>
            </a:br>
            <a:endParaRPr lang="ar-SA" sz="3200" dirty="0">
              <a:solidFill>
                <a:srgbClr val="FF0000"/>
              </a:solidFill>
            </a:endParaRPr>
          </a:p>
        </p:txBody>
      </p:sp>
      <p:sp>
        <p:nvSpPr>
          <p:cNvPr id="3" name="عنصر نائب للمحتوى 2"/>
          <p:cNvSpPr>
            <a:spLocks noGrp="1"/>
          </p:cNvSpPr>
          <p:nvPr>
            <p:ph idx="1"/>
          </p:nvPr>
        </p:nvSpPr>
        <p:spPr>
          <a:xfrm>
            <a:off x="467544" y="1268760"/>
            <a:ext cx="8424936" cy="5120208"/>
          </a:xfrm>
        </p:spPr>
        <p:txBody>
          <a:bodyPr/>
          <a:lstStyle/>
          <a:p>
            <a:pPr>
              <a:buNone/>
            </a:pPr>
            <a:r>
              <a:rPr lang="en-US" dirty="0" smtClean="0"/>
              <a:t>keeping an organization’s human resources knowledgeable and updated at the level required is achieved mainly by:</a:t>
            </a:r>
          </a:p>
          <a:p>
            <a:pPr>
              <a:buNone/>
            </a:pPr>
            <a:r>
              <a:rPr lang="en-US" dirty="0" smtClean="0"/>
              <a:t>■ Training new employees and retraining those employees who have changed assignments.</a:t>
            </a:r>
          </a:p>
          <a:p>
            <a:pPr>
              <a:buNone/>
            </a:pPr>
            <a:r>
              <a:rPr lang="en-US" dirty="0" smtClean="0"/>
              <a:t>■ Continuously updating staff with respect to professional developments and the in-house, hands-on experience acquired.</a:t>
            </a:r>
          </a:p>
          <a:p>
            <a:r>
              <a:rPr lang="en-US" dirty="0" smtClean="0"/>
              <a:t>■ Certifying employees after their knowledge and ability have been demonstrated.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92696"/>
            <a:ext cx="7772400" cy="803176"/>
          </a:xfrm>
        </p:spPr>
        <p:txBody>
          <a:bodyPr/>
          <a:lstStyle/>
          <a:p>
            <a:r>
              <a:rPr lang="en-US" sz="3600" dirty="0" smtClean="0">
                <a:solidFill>
                  <a:srgbClr val="FF0000"/>
                </a:solidFill>
              </a:rPr>
              <a:t>Preventive and corrective actions</a:t>
            </a:r>
            <a:endParaRPr lang="ar-SA" sz="3600" dirty="0">
              <a:solidFill>
                <a:srgbClr val="FF0000"/>
              </a:solidFill>
            </a:endParaRPr>
          </a:p>
        </p:txBody>
      </p:sp>
      <p:sp>
        <p:nvSpPr>
          <p:cNvPr id="3" name="عنصر نائب للمحتوى 2"/>
          <p:cNvSpPr>
            <a:spLocks noGrp="1"/>
          </p:cNvSpPr>
          <p:nvPr>
            <p:ph idx="1"/>
          </p:nvPr>
        </p:nvSpPr>
        <p:spPr>
          <a:xfrm>
            <a:off x="467544" y="1268760"/>
            <a:ext cx="8424936" cy="5120208"/>
          </a:xfrm>
        </p:spPr>
        <p:txBody>
          <a:bodyPr/>
          <a:lstStyle/>
          <a:p>
            <a:pPr>
              <a:buNone/>
            </a:pPr>
            <a:r>
              <a:rPr lang="en-US" dirty="0" smtClean="0"/>
              <a:t>Systematic study of previous failures and success stories to implement. Among them we can list:</a:t>
            </a:r>
          </a:p>
          <a:p>
            <a:pPr>
              <a:buNone/>
            </a:pPr>
            <a:r>
              <a:rPr lang="en-US" dirty="0" smtClean="0"/>
              <a:t>■ Implementation of changes that prevent similar failures in the future.</a:t>
            </a:r>
          </a:p>
          <a:p>
            <a:pPr>
              <a:buNone/>
            </a:pPr>
            <a:r>
              <a:rPr lang="en-US" dirty="0" smtClean="0"/>
              <a:t>■ Correction of similar faults found in other projects and among the activities performed by other teams.</a:t>
            </a:r>
          </a:p>
          <a:p>
            <a:pPr>
              <a:buNone/>
            </a:pPr>
            <a:r>
              <a:rPr lang="en-US" dirty="0" smtClean="0"/>
              <a:t>■ Implementing proven successful methodologies to enhance the probability of repeat successes.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92696"/>
            <a:ext cx="7772400" cy="803176"/>
          </a:xfrm>
        </p:spPr>
        <p:txBody>
          <a:bodyPr/>
          <a:lstStyle/>
          <a:p>
            <a:r>
              <a:rPr lang="en-US" sz="3600" dirty="0" smtClean="0">
                <a:solidFill>
                  <a:srgbClr val="FF0000"/>
                </a:solidFill>
              </a:rPr>
              <a:t>Configuration Management</a:t>
            </a:r>
            <a:endParaRPr lang="ar-SA" sz="3600" dirty="0">
              <a:solidFill>
                <a:srgbClr val="FF0000"/>
              </a:solidFill>
            </a:endParaRPr>
          </a:p>
        </p:txBody>
      </p:sp>
      <p:sp>
        <p:nvSpPr>
          <p:cNvPr id="3" name="عنصر نائب للمحتوى 2"/>
          <p:cNvSpPr>
            <a:spLocks noGrp="1"/>
          </p:cNvSpPr>
          <p:nvPr>
            <p:ph idx="1"/>
          </p:nvPr>
        </p:nvSpPr>
        <p:spPr>
          <a:xfrm>
            <a:off x="179512" y="1268760"/>
            <a:ext cx="8712968" cy="5120208"/>
          </a:xfrm>
        </p:spPr>
        <p:txBody>
          <a:bodyPr/>
          <a:lstStyle/>
          <a:p>
            <a:pPr algn="just"/>
            <a:r>
              <a:rPr lang="en-US" dirty="0" smtClean="0"/>
              <a:t>The regular software development and maintenance operations involve intensive activities that modify software to create new versions and releases. These activities are conducted throughout the entire software service period in order to cope with the needed corrections, adaptations to specific customer requirements, application improvements, and so forth. Different team members carry out these activities simultaneously.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92696"/>
            <a:ext cx="7772400" cy="803176"/>
          </a:xfrm>
        </p:spPr>
        <p:txBody>
          <a:bodyPr/>
          <a:lstStyle/>
          <a:p>
            <a:r>
              <a:rPr lang="en-US" sz="3600" dirty="0" smtClean="0">
                <a:solidFill>
                  <a:srgbClr val="FF0000"/>
                </a:solidFill>
              </a:rPr>
              <a:t>Configuration Management</a:t>
            </a:r>
            <a:endParaRPr lang="ar-SA" sz="3600" dirty="0">
              <a:solidFill>
                <a:srgbClr val="FF0000"/>
              </a:solidFill>
            </a:endParaRPr>
          </a:p>
        </p:txBody>
      </p:sp>
      <p:sp>
        <p:nvSpPr>
          <p:cNvPr id="3" name="عنصر نائب للمحتوى 2"/>
          <p:cNvSpPr>
            <a:spLocks noGrp="1"/>
          </p:cNvSpPr>
          <p:nvPr>
            <p:ph idx="1"/>
          </p:nvPr>
        </p:nvSpPr>
        <p:spPr>
          <a:xfrm>
            <a:off x="179512" y="1268760"/>
            <a:ext cx="8712968" cy="5120208"/>
          </a:xfrm>
        </p:spPr>
        <p:txBody>
          <a:bodyPr/>
          <a:lstStyle/>
          <a:p>
            <a:r>
              <a:rPr lang="en-US" dirty="0" smtClean="0"/>
              <a:t>Changes may take place at different sites. As a result, serious dangers arise, whether of misidentification of the versions ,releases or documentation loss.</a:t>
            </a:r>
          </a:p>
          <a:p>
            <a:r>
              <a:rPr lang="en-US" dirty="0" smtClean="0"/>
              <a:t>Configuration management deals with these hazards by introducing procedures to control the change process. These procedures relate to the approval of changes, the recording of those changes performed,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92696"/>
            <a:ext cx="7772400" cy="803176"/>
          </a:xfrm>
        </p:spPr>
        <p:txBody>
          <a:bodyPr/>
          <a:lstStyle/>
          <a:p>
            <a:r>
              <a:rPr lang="en-US" sz="3600" dirty="0" smtClean="0">
                <a:solidFill>
                  <a:srgbClr val="FF0000"/>
                </a:solidFill>
              </a:rPr>
              <a:t>Configuration Management</a:t>
            </a:r>
            <a:endParaRPr lang="ar-SA" sz="3600" dirty="0">
              <a:solidFill>
                <a:srgbClr val="FF0000"/>
              </a:solidFill>
            </a:endParaRPr>
          </a:p>
        </p:txBody>
      </p:sp>
      <p:sp>
        <p:nvSpPr>
          <p:cNvPr id="3" name="عنصر نائب للمحتوى 2"/>
          <p:cNvSpPr>
            <a:spLocks noGrp="1"/>
          </p:cNvSpPr>
          <p:nvPr>
            <p:ph idx="1"/>
          </p:nvPr>
        </p:nvSpPr>
        <p:spPr>
          <a:xfrm>
            <a:off x="179512" y="1268760"/>
            <a:ext cx="8964488" cy="5120208"/>
          </a:xfrm>
        </p:spPr>
        <p:txBody>
          <a:bodyPr/>
          <a:lstStyle/>
          <a:p>
            <a:pPr algn="just"/>
            <a:r>
              <a:rPr lang="en-US" dirty="0" smtClean="0"/>
              <a:t>Also the issuing of new software versions and releases, the recording of the version and release specifications of the software installed in each site, and the prevention of any changes in approved versions and releases once they are issued.</a:t>
            </a:r>
          </a:p>
          <a:p>
            <a:pPr algn="just"/>
            <a:r>
              <a:rPr lang="en-US" dirty="0" smtClean="0"/>
              <a:t>Most configuration management systems implement computerized tools to accomplish their tasks. These computerized systems provide the updated and proper versions of the installed software and their documentation.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1219200" y="2276872"/>
            <a:ext cx="5638800" cy="3888432"/>
          </a:xfrm>
          <a:ln w="76200">
            <a:solidFill>
              <a:schemeClr val="accent2"/>
            </a:solidFill>
          </a:ln>
        </p:spPr>
        <p:txBody>
          <a:bodyPr/>
          <a:lstStyle/>
          <a:p>
            <a:r>
              <a:rPr lang="en-US" sz="3600" b="1" dirty="0">
                <a:solidFill>
                  <a:srgbClr val="FF0066"/>
                </a:solidFill>
              </a:rPr>
              <a:t>Project progress </a:t>
            </a:r>
            <a:r>
              <a:rPr lang="en-US" sz="3600" b="1" dirty="0" smtClean="0">
                <a:solidFill>
                  <a:srgbClr val="FF0066"/>
                </a:solidFill>
              </a:rPr>
              <a:t>control in terms of schedule and cost</a:t>
            </a:r>
            <a:endParaRPr lang="en-US" sz="3600" b="1" dirty="0">
              <a:solidFill>
                <a:srgbClr val="FF0066"/>
              </a:solidFill>
            </a:endParaRPr>
          </a:p>
          <a:p>
            <a:r>
              <a:rPr lang="en-US" sz="3600" b="1" dirty="0">
                <a:solidFill>
                  <a:srgbClr val="00CC00"/>
                </a:solidFill>
              </a:rPr>
              <a:t>Software quality </a:t>
            </a:r>
            <a:r>
              <a:rPr lang="en-US" sz="3600" b="1" dirty="0" smtClean="0">
                <a:solidFill>
                  <a:srgbClr val="00CC00"/>
                </a:solidFill>
              </a:rPr>
              <a:t>metrics to measure quality</a:t>
            </a:r>
            <a:endParaRPr lang="en-US" sz="3600" b="1" dirty="0">
              <a:solidFill>
                <a:srgbClr val="00CC00"/>
              </a:solidFill>
            </a:endParaRPr>
          </a:p>
          <a:p>
            <a:r>
              <a:rPr lang="en-US" sz="3600" b="1" dirty="0">
                <a:solidFill>
                  <a:srgbClr val="996633"/>
                </a:solidFill>
              </a:rPr>
              <a:t>Software quality costs</a:t>
            </a:r>
          </a:p>
        </p:txBody>
      </p:sp>
      <p:sp>
        <p:nvSpPr>
          <p:cNvPr id="14341" name="WordArt 5"/>
          <p:cNvSpPr>
            <a:spLocks noChangeArrowheads="1" noChangeShapeType="1" noTextEdit="1"/>
          </p:cNvSpPr>
          <p:nvPr/>
        </p:nvSpPr>
        <p:spPr bwMode="auto">
          <a:xfrm>
            <a:off x="727075" y="1268413"/>
            <a:ext cx="7658100" cy="647700"/>
          </a:xfrm>
          <a:prstGeom prst="rect">
            <a:avLst/>
          </a:prstGeom>
        </p:spPr>
        <p:txBody>
          <a:bodyPr wrap="none" fromWordArt="1">
            <a:prstTxWarp prst="textPlain">
              <a:avLst>
                <a:gd name="adj" fmla="val 50000"/>
              </a:avLst>
            </a:prstTxWarp>
          </a:bodyPr>
          <a:lstStyle/>
          <a:p>
            <a:pPr algn="ctr"/>
            <a:r>
              <a:rPr lang="en-US" sz="3600" kern="10" dirty="0">
                <a:ln w="12700">
                  <a:solidFill>
                    <a:srgbClr val="000000"/>
                  </a:solidFill>
                  <a:round/>
                  <a:headEnd/>
                  <a:tailEnd/>
                </a:ln>
                <a:solidFill>
                  <a:srgbClr val="33CC33"/>
                </a:solidFill>
                <a:latin typeface="Arial Black"/>
              </a:rPr>
              <a:t>Management SQA components</a:t>
            </a:r>
            <a:endParaRPr lang="ar-SA" sz="3600" kern="10" dirty="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0066"/>
                </a:solidFill>
              </a:rPr>
              <a:t>Project progress control in terms of schedule and cost</a:t>
            </a:r>
            <a:r>
              <a:rPr lang="en-US" b="1" dirty="0">
                <a:solidFill>
                  <a:srgbClr val="FF0066"/>
                </a:solidFill>
              </a:rPr>
              <a:t/>
            </a:r>
            <a:br>
              <a:rPr lang="en-US" b="1" dirty="0">
                <a:solidFill>
                  <a:srgbClr val="FF0066"/>
                </a:solidFill>
              </a:rPr>
            </a:br>
            <a:endParaRPr lang="en-US" dirty="0"/>
          </a:p>
        </p:txBody>
      </p:sp>
      <p:sp>
        <p:nvSpPr>
          <p:cNvPr id="3" name="Content Placeholder 2"/>
          <p:cNvSpPr>
            <a:spLocks noGrp="1"/>
          </p:cNvSpPr>
          <p:nvPr>
            <p:ph idx="1"/>
          </p:nvPr>
        </p:nvSpPr>
        <p:spPr>
          <a:xfrm>
            <a:off x="685800" y="1484784"/>
            <a:ext cx="7772400" cy="4611216"/>
          </a:xfrm>
        </p:spPr>
        <p:txBody>
          <a:bodyPr/>
          <a:lstStyle/>
          <a:p>
            <a:r>
              <a:rPr lang="en-US" sz="2800" dirty="0"/>
              <a:t>The main objective of project progress control components is to detect </a:t>
            </a:r>
            <a:r>
              <a:rPr lang="en-US" sz="2800" dirty="0" smtClean="0"/>
              <a:t>the appearance </a:t>
            </a:r>
            <a:r>
              <a:rPr lang="en-US" sz="2800" dirty="0"/>
              <a:t>of any situation that may </a:t>
            </a:r>
            <a:r>
              <a:rPr lang="en-US" sz="2800" dirty="0" smtClean="0"/>
              <a:t>lead to deviations </a:t>
            </a:r>
            <a:r>
              <a:rPr lang="en-US" sz="2800" dirty="0"/>
              <a:t>from the </a:t>
            </a:r>
            <a:r>
              <a:rPr lang="en-US" sz="2800" dirty="0" smtClean="0"/>
              <a:t>project’s plans </a:t>
            </a:r>
            <a:r>
              <a:rPr lang="en-US" sz="2800" dirty="0"/>
              <a:t>and maintenance service performance. Clearly, the effectiveness </a:t>
            </a:r>
            <a:r>
              <a:rPr lang="en-US" sz="2800" dirty="0" smtClean="0"/>
              <a:t>and efficiency </a:t>
            </a:r>
            <a:r>
              <a:rPr lang="en-US" sz="2800" dirty="0"/>
              <a:t>of the corrective measures implemented is dependent on the </a:t>
            </a:r>
            <a:r>
              <a:rPr lang="en-US" sz="2800" dirty="0" smtClean="0"/>
              <a:t>timely discovery </a:t>
            </a:r>
            <a:r>
              <a:rPr lang="en-US" sz="2800" dirty="0"/>
              <a:t>of undesirable situations.</a:t>
            </a:r>
          </a:p>
          <a:p>
            <a:pPr marL="0" indent="0">
              <a:buNone/>
            </a:pPr>
            <a:endParaRPr lang="en-US" sz="2800" dirty="0"/>
          </a:p>
        </p:txBody>
      </p:sp>
    </p:spTree>
    <p:extLst>
      <p:ext uri="{BB962C8B-B14F-4D97-AF65-F5344CB8AC3E}">
        <p14:creationId xmlns:p14="http://schemas.microsoft.com/office/powerpoint/2010/main" val="3264027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0066"/>
                </a:solidFill>
              </a:rPr>
              <a:t>Project progress control in terms of schedule and cost</a:t>
            </a:r>
            <a:r>
              <a:rPr lang="en-US" b="1" dirty="0">
                <a:solidFill>
                  <a:srgbClr val="FF0066"/>
                </a:solidFill>
              </a:rPr>
              <a:t/>
            </a:r>
            <a:br>
              <a:rPr lang="en-US" b="1" dirty="0">
                <a:solidFill>
                  <a:srgbClr val="FF0066"/>
                </a:solidFill>
              </a:rPr>
            </a:br>
            <a:endParaRPr lang="en-US" dirty="0"/>
          </a:p>
        </p:txBody>
      </p:sp>
      <p:sp>
        <p:nvSpPr>
          <p:cNvPr id="3" name="Content Placeholder 2"/>
          <p:cNvSpPr>
            <a:spLocks noGrp="1"/>
          </p:cNvSpPr>
          <p:nvPr>
            <p:ph idx="1"/>
          </p:nvPr>
        </p:nvSpPr>
        <p:spPr/>
        <p:txBody>
          <a:bodyPr/>
          <a:lstStyle/>
          <a:p>
            <a:r>
              <a:rPr lang="en-US" sz="4000" dirty="0" smtClean="0"/>
              <a:t>Project </a:t>
            </a:r>
            <a:r>
              <a:rPr lang="en-US" sz="4000" dirty="0"/>
              <a:t>control activities focus on:</a:t>
            </a:r>
          </a:p>
          <a:p>
            <a:pPr marL="0" indent="0">
              <a:buNone/>
            </a:pPr>
            <a:r>
              <a:rPr lang="en-US" sz="4000" dirty="0" smtClean="0"/>
              <a:t>	■ </a:t>
            </a:r>
            <a:r>
              <a:rPr lang="en-US" sz="4000" dirty="0"/>
              <a:t>Resource usage</a:t>
            </a:r>
          </a:p>
          <a:p>
            <a:pPr marL="0" indent="0">
              <a:buNone/>
            </a:pPr>
            <a:r>
              <a:rPr lang="en-US" sz="4000" dirty="0" smtClean="0"/>
              <a:t>	■ </a:t>
            </a:r>
            <a:r>
              <a:rPr lang="en-US" sz="4000" dirty="0"/>
              <a:t>Schedules</a:t>
            </a:r>
          </a:p>
          <a:p>
            <a:pPr marL="0" indent="0">
              <a:buNone/>
            </a:pPr>
            <a:r>
              <a:rPr lang="en-US" sz="4000" dirty="0" smtClean="0"/>
              <a:t>	■ </a:t>
            </a:r>
            <a:r>
              <a:rPr lang="en-US" sz="4000" dirty="0"/>
              <a:t>Risk management activities</a:t>
            </a:r>
          </a:p>
          <a:p>
            <a:pPr marL="0" indent="0">
              <a:buNone/>
            </a:pPr>
            <a:r>
              <a:rPr lang="en-US" sz="4000" dirty="0" smtClean="0"/>
              <a:t>	■ </a:t>
            </a:r>
            <a:r>
              <a:rPr lang="en-US" sz="4000" dirty="0"/>
              <a:t>The budget.</a:t>
            </a:r>
            <a:endParaRPr lang="en-US" sz="4000" dirty="0"/>
          </a:p>
        </p:txBody>
      </p:sp>
    </p:spTree>
    <p:extLst>
      <p:ext uri="{BB962C8B-B14F-4D97-AF65-F5344CB8AC3E}">
        <p14:creationId xmlns:p14="http://schemas.microsoft.com/office/powerpoint/2010/main" val="1202555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347936"/>
          </a:xfrm>
        </p:spPr>
        <p:txBody>
          <a:bodyPr/>
          <a:lstStyle/>
          <a:p>
            <a:r>
              <a:rPr lang="en-US" sz="3600" b="1" dirty="0">
                <a:solidFill>
                  <a:srgbClr val="FF0066"/>
                </a:solidFill>
              </a:rPr>
              <a:t>Project progress control in terms of schedule and cost</a:t>
            </a:r>
            <a:r>
              <a:rPr lang="en-US" b="1" dirty="0">
                <a:solidFill>
                  <a:srgbClr val="FF0066"/>
                </a:solidFill>
              </a:rPr>
              <a:t/>
            </a:r>
            <a:br>
              <a:rPr lang="en-US" b="1" dirty="0">
                <a:solidFill>
                  <a:srgbClr val="FF0066"/>
                </a:solidFill>
              </a:rPr>
            </a:br>
            <a:endParaRPr lang="en-US" dirty="0"/>
          </a:p>
        </p:txBody>
      </p:sp>
      <p:sp>
        <p:nvSpPr>
          <p:cNvPr id="3" name="Content Placeholder 2"/>
          <p:cNvSpPr>
            <a:spLocks noGrp="1"/>
          </p:cNvSpPr>
          <p:nvPr>
            <p:ph idx="1"/>
          </p:nvPr>
        </p:nvSpPr>
        <p:spPr/>
        <p:txBody>
          <a:bodyPr/>
          <a:lstStyle/>
          <a:p>
            <a:r>
              <a:rPr lang="en-US" dirty="0" smtClean="0"/>
              <a:t>It is important that project managers be able to control cost in terms of budget and time in terms of schedule</a:t>
            </a:r>
          </a:p>
          <a:p>
            <a:r>
              <a:rPr lang="en-US" dirty="0" smtClean="0"/>
              <a:t>The better cost control means a better software quality from the point view of higher management</a:t>
            </a:r>
          </a:p>
          <a:p>
            <a:r>
              <a:rPr lang="en-US" dirty="0" smtClean="0"/>
              <a:t>The same can be said for schedule</a:t>
            </a:r>
            <a:endParaRPr lang="en-US" dirty="0"/>
          </a:p>
        </p:txBody>
      </p:sp>
    </p:spTree>
    <p:extLst>
      <p:ext uri="{BB962C8B-B14F-4D97-AF65-F5344CB8AC3E}">
        <p14:creationId xmlns:p14="http://schemas.microsoft.com/office/powerpoint/2010/main" val="610415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762000" y="2895600"/>
            <a:ext cx="6781800" cy="3053680"/>
          </a:xfrm>
          <a:ln w="76200">
            <a:solidFill>
              <a:schemeClr val="accent2"/>
            </a:solidFill>
          </a:ln>
        </p:spPr>
        <p:txBody>
          <a:bodyPr/>
          <a:lstStyle/>
          <a:p>
            <a:pPr algn="just">
              <a:buNone/>
            </a:pPr>
            <a:r>
              <a:rPr lang="en-US" sz="3600" dirty="0">
                <a:solidFill>
                  <a:schemeClr val="tx1"/>
                </a:solidFill>
                <a:latin typeface="+mn-lt"/>
                <a:ea typeface="+mn-ea"/>
                <a:cs typeface="+mn-cs"/>
              </a:rPr>
              <a:t>The SQA components </a:t>
            </a:r>
            <a:r>
              <a:rPr lang="en-US" sz="3600" dirty="0" smtClean="0">
                <a:solidFill>
                  <a:schemeClr val="tx1"/>
                </a:solidFill>
                <a:latin typeface="+mn-lt"/>
                <a:ea typeface="+mn-ea"/>
                <a:cs typeface="+mn-cs"/>
              </a:rPr>
              <a:t>belonging here </a:t>
            </a:r>
            <a:r>
              <a:rPr lang="en-US" sz="3600" dirty="0">
                <a:solidFill>
                  <a:schemeClr val="tx1"/>
                </a:solidFill>
                <a:latin typeface="+mn-lt"/>
                <a:ea typeface="+mn-ea"/>
                <a:cs typeface="+mn-cs"/>
              </a:rPr>
              <a:t>are meant to improve the </a:t>
            </a:r>
            <a:r>
              <a:rPr lang="en-US" sz="3600" dirty="0" smtClean="0">
                <a:solidFill>
                  <a:schemeClr val="tx1"/>
                </a:solidFill>
                <a:latin typeface="+mn-lt"/>
                <a:ea typeface="+mn-ea"/>
                <a:cs typeface="+mn-cs"/>
              </a:rPr>
              <a:t>preparatory steps </a:t>
            </a:r>
            <a:r>
              <a:rPr lang="en-US" sz="3600" dirty="0">
                <a:solidFill>
                  <a:schemeClr val="tx1"/>
                </a:solidFill>
                <a:latin typeface="+mn-lt"/>
                <a:ea typeface="+mn-ea"/>
                <a:cs typeface="+mn-cs"/>
              </a:rPr>
              <a:t>taken prior to initiating work on the project </a:t>
            </a:r>
            <a:r>
              <a:rPr lang="en-US" sz="3600" dirty="0" smtClean="0">
                <a:solidFill>
                  <a:schemeClr val="tx1"/>
                </a:solidFill>
                <a:latin typeface="+mn-lt"/>
                <a:ea typeface="+mn-ea"/>
                <a:cs typeface="+mn-cs"/>
              </a:rPr>
              <a:t>itself</a:t>
            </a:r>
            <a:endParaRPr lang="en-US" sz="3600" b="1" dirty="0">
              <a:solidFill>
                <a:srgbClr val="FF0066"/>
              </a:solidFill>
            </a:endParaRPr>
          </a:p>
        </p:txBody>
      </p:sp>
      <p:sp>
        <p:nvSpPr>
          <p:cNvPr id="6156" name="WordArt 12"/>
          <p:cNvSpPr>
            <a:spLocks noChangeArrowheads="1" noChangeShapeType="1" noTextEdit="1"/>
          </p:cNvSpPr>
          <p:nvPr/>
        </p:nvSpPr>
        <p:spPr bwMode="auto">
          <a:xfrm>
            <a:off x="957263" y="1270000"/>
            <a:ext cx="7200900" cy="503238"/>
          </a:xfrm>
          <a:prstGeom prst="rect">
            <a:avLst/>
          </a:prstGeom>
        </p:spPr>
        <p:txBody>
          <a:bodyPr wrap="none" fromWordArt="1">
            <a:prstTxWarp prst="textPlain">
              <a:avLst>
                <a:gd name="adj" fmla="val 50000"/>
              </a:avLst>
            </a:prstTxWarp>
          </a:bodyPr>
          <a:lstStyle/>
          <a:p>
            <a:pPr algn="ctr"/>
            <a:r>
              <a:rPr lang="en-US" sz="3600" kern="10" dirty="0">
                <a:ln w="12700">
                  <a:solidFill>
                    <a:srgbClr val="000000"/>
                  </a:solidFill>
                  <a:round/>
                  <a:headEnd/>
                  <a:tailEnd/>
                </a:ln>
                <a:solidFill>
                  <a:srgbClr val="33CC33"/>
                </a:solidFill>
                <a:latin typeface="Arial Black"/>
              </a:rPr>
              <a:t>Pre-project SQA components</a:t>
            </a:r>
            <a:endParaRPr lang="ar-SA" sz="3600" kern="10" dirty="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CC00"/>
                </a:solidFill>
              </a:rPr>
              <a:t>      Software </a:t>
            </a:r>
            <a:r>
              <a:rPr lang="en-US" sz="3600" b="1" dirty="0">
                <a:solidFill>
                  <a:srgbClr val="00CC00"/>
                </a:solidFill>
              </a:rPr>
              <a:t>quality metrics to measure quality</a:t>
            </a:r>
            <a:br>
              <a:rPr lang="en-US" sz="3600" b="1" dirty="0">
                <a:solidFill>
                  <a:srgbClr val="00CC00"/>
                </a:solidFill>
              </a:rPr>
            </a:br>
            <a:endParaRPr lang="en-US" sz="3600" dirty="0"/>
          </a:p>
        </p:txBody>
      </p:sp>
      <p:sp>
        <p:nvSpPr>
          <p:cNvPr id="3" name="Content Placeholder 2"/>
          <p:cNvSpPr>
            <a:spLocks noGrp="1"/>
          </p:cNvSpPr>
          <p:nvPr>
            <p:ph idx="1"/>
          </p:nvPr>
        </p:nvSpPr>
        <p:spPr>
          <a:xfrm>
            <a:off x="685800" y="1484784"/>
            <a:ext cx="7772400" cy="4896544"/>
          </a:xfrm>
        </p:spPr>
        <p:txBody>
          <a:bodyPr/>
          <a:lstStyle/>
          <a:p>
            <a:r>
              <a:rPr lang="en-US" sz="2800" dirty="0" smtClean="0"/>
              <a:t>Software quality metrics are used to measure the quality of software</a:t>
            </a:r>
          </a:p>
          <a:p>
            <a:r>
              <a:rPr lang="en-US" sz="2800" dirty="0" smtClean="0"/>
              <a:t>These are created by project managers</a:t>
            </a:r>
          </a:p>
          <a:p>
            <a:r>
              <a:rPr lang="en-US" sz="2800" dirty="0" smtClean="0"/>
              <a:t>For example</a:t>
            </a:r>
          </a:p>
          <a:p>
            <a:pPr lvl="2"/>
            <a:r>
              <a:rPr lang="en-US" dirty="0" smtClean="0"/>
              <a:t>How many error did the programmer made in one hundred line of code</a:t>
            </a:r>
          </a:p>
          <a:p>
            <a:pPr lvl="2"/>
            <a:r>
              <a:rPr lang="en-US" dirty="0" smtClean="0"/>
              <a:t>How many revision has been made to the requirements document (Software engineers quality of work)</a:t>
            </a:r>
          </a:p>
          <a:p>
            <a:r>
              <a:rPr lang="en-US" sz="2800" dirty="0" smtClean="0"/>
              <a:t>Software quality metrics will be discussed in details later</a:t>
            </a:r>
            <a:endParaRPr lang="en-US" sz="2800" dirty="0"/>
          </a:p>
        </p:txBody>
      </p:sp>
    </p:spTree>
    <p:extLst>
      <p:ext uri="{BB962C8B-B14F-4D97-AF65-F5344CB8AC3E}">
        <p14:creationId xmlns:p14="http://schemas.microsoft.com/office/powerpoint/2010/main" val="30891490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772400" cy="1143000"/>
          </a:xfrm>
        </p:spPr>
        <p:txBody>
          <a:bodyPr/>
          <a:lstStyle/>
          <a:p>
            <a:r>
              <a:rPr lang="en-US" b="1" dirty="0" smtClean="0">
                <a:solidFill>
                  <a:srgbClr val="00CC00"/>
                </a:solidFill>
              </a:rPr>
              <a:t>    </a:t>
            </a:r>
            <a:r>
              <a:rPr lang="en-US" sz="4000" b="1" dirty="0" smtClean="0">
                <a:solidFill>
                  <a:srgbClr val="00CC00"/>
                </a:solidFill>
              </a:rPr>
              <a:t>Software </a:t>
            </a:r>
            <a:r>
              <a:rPr lang="en-US" sz="4000" b="1" dirty="0">
                <a:solidFill>
                  <a:srgbClr val="00CC00"/>
                </a:solidFill>
              </a:rPr>
              <a:t>quality metrics to measure quality</a:t>
            </a:r>
            <a:r>
              <a:rPr lang="en-US" b="1" dirty="0">
                <a:solidFill>
                  <a:srgbClr val="00CC00"/>
                </a:solidFill>
              </a:rPr>
              <a:t/>
            </a:r>
            <a:br>
              <a:rPr lang="en-US" b="1" dirty="0">
                <a:solidFill>
                  <a:srgbClr val="00CC00"/>
                </a:solidFill>
              </a:rPr>
            </a:br>
            <a:endParaRPr lang="en-US" dirty="0"/>
          </a:p>
        </p:txBody>
      </p:sp>
      <p:sp>
        <p:nvSpPr>
          <p:cNvPr id="3" name="Content Placeholder 2"/>
          <p:cNvSpPr>
            <a:spLocks noGrp="1"/>
          </p:cNvSpPr>
          <p:nvPr>
            <p:ph idx="1"/>
          </p:nvPr>
        </p:nvSpPr>
        <p:spPr/>
        <p:txBody>
          <a:bodyPr/>
          <a:lstStyle/>
          <a:p>
            <a:r>
              <a:rPr lang="en-US" sz="2400" dirty="0"/>
              <a:t>Among the software quality metrics available or still in the process </a:t>
            </a:r>
            <a:r>
              <a:rPr lang="en-US" sz="2400" dirty="0" smtClean="0"/>
              <a:t>of development</a:t>
            </a:r>
            <a:r>
              <a:rPr lang="en-US" sz="2400" dirty="0"/>
              <a:t>, we can list metrics for:</a:t>
            </a:r>
          </a:p>
          <a:p>
            <a:pPr marL="0" indent="0">
              <a:buNone/>
            </a:pPr>
            <a:r>
              <a:rPr lang="en-US" sz="2400" dirty="0" smtClean="0"/>
              <a:t>	■ </a:t>
            </a:r>
            <a:r>
              <a:rPr lang="en-US" sz="2400" dirty="0"/>
              <a:t>Quality of software development and maintenance activities</a:t>
            </a:r>
          </a:p>
          <a:p>
            <a:pPr marL="0" indent="0">
              <a:buNone/>
            </a:pPr>
            <a:r>
              <a:rPr lang="en-US" sz="2400" dirty="0" smtClean="0"/>
              <a:t>	■ </a:t>
            </a:r>
            <a:r>
              <a:rPr lang="en-US" sz="2400" dirty="0"/>
              <a:t>Development teams’ productivity</a:t>
            </a:r>
          </a:p>
          <a:p>
            <a:pPr marL="0" indent="0">
              <a:buNone/>
            </a:pPr>
            <a:r>
              <a:rPr lang="en-US" sz="2400" dirty="0" smtClean="0"/>
              <a:t>	■ </a:t>
            </a:r>
            <a:r>
              <a:rPr lang="en-US" sz="2400" dirty="0"/>
              <a:t>Help desk and maintenance teams’ productivity</a:t>
            </a:r>
          </a:p>
          <a:p>
            <a:pPr marL="0" indent="0">
              <a:buNone/>
            </a:pPr>
            <a:r>
              <a:rPr lang="en-US" sz="2400" dirty="0" smtClean="0"/>
              <a:t>	■ </a:t>
            </a:r>
            <a:r>
              <a:rPr lang="en-US" sz="2400" dirty="0"/>
              <a:t>Software faults density</a:t>
            </a:r>
          </a:p>
          <a:p>
            <a:pPr marL="0" indent="0">
              <a:buNone/>
            </a:pPr>
            <a:r>
              <a:rPr lang="en-US" sz="2400" dirty="0" smtClean="0"/>
              <a:t>	■ </a:t>
            </a:r>
            <a:r>
              <a:rPr lang="en-US" sz="2400" dirty="0"/>
              <a:t>Schedule deviations.</a:t>
            </a:r>
            <a:endParaRPr lang="en-US" sz="2400" dirty="0"/>
          </a:p>
        </p:txBody>
      </p:sp>
    </p:spTree>
    <p:extLst>
      <p:ext uri="{BB962C8B-B14F-4D97-AF65-F5344CB8AC3E}">
        <p14:creationId xmlns:p14="http://schemas.microsoft.com/office/powerpoint/2010/main" val="33391229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996633"/>
                </a:solidFill>
              </a:rPr>
              <a:t>Software quality costs</a:t>
            </a:r>
            <a:br>
              <a:rPr lang="en-US" b="1" dirty="0">
                <a:solidFill>
                  <a:srgbClr val="996633"/>
                </a:solidFill>
              </a:rPr>
            </a:br>
            <a:endParaRPr lang="en-US" dirty="0"/>
          </a:p>
        </p:txBody>
      </p:sp>
      <p:sp>
        <p:nvSpPr>
          <p:cNvPr id="3" name="Content Placeholder 2"/>
          <p:cNvSpPr>
            <a:spLocks noGrp="1"/>
          </p:cNvSpPr>
          <p:nvPr>
            <p:ph idx="1"/>
          </p:nvPr>
        </p:nvSpPr>
        <p:spPr/>
        <p:txBody>
          <a:bodyPr/>
          <a:lstStyle/>
          <a:p>
            <a:r>
              <a:rPr lang="en-US" dirty="0" smtClean="0"/>
              <a:t>Quality has a cost</a:t>
            </a:r>
          </a:p>
          <a:p>
            <a:r>
              <a:rPr lang="en-US" dirty="0" smtClean="0"/>
              <a:t>It is the responsibility of the project manager to control that costs</a:t>
            </a:r>
          </a:p>
          <a:p>
            <a:r>
              <a:rPr lang="en-US" dirty="0" smtClean="0"/>
              <a:t>The lower the cost of quality, the better software quality</a:t>
            </a:r>
          </a:p>
          <a:p>
            <a:r>
              <a:rPr lang="en-US" dirty="0" smtClean="0"/>
              <a:t>Software quality cost will be discussed  later</a:t>
            </a:r>
            <a:endParaRPr lang="en-US" dirty="0"/>
          </a:p>
        </p:txBody>
      </p:sp>
    </p:spTree>
    <p:extLst>
      <p:ext uri="{BB962C8B-B14F-4D97-AF65-F5344CB8AC3E}">
        <p14:creationId xmlns:p14="http://schemas.microsoft.com/office/powerpoint/2010/main" val="17009962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2136775" y="2446338"/>
            <a:ext cx="4840288" cy="838200"/>
          </a:xfrm>
          <a:ln w="76200">
            <a:solidFill>
              <a:schemeClr val="accent2"/>
            </a:solidFill>
          </a:ln>
        </p:spPr>
        <p:txBody>
          <a:bodyPr/>
          <a:lstStyle/>
          <a:p>
            <a:pPr>
              <a:lnSpc>
                <a:spcPct val="80000"/>
              </a:lnSpc>
              <a:spcBef>
                <a:spcPct val="0"/>
              </a:spcBef>
            </a:pPr>
            <a:r>
              <a:rPr lang="en-US" sz="2400" b="1" dirty="0">
                <a:solidFill>
                  <a:srgbClr val="00CC00"/>
                </a:solidFill>
              </a:rPr>
              <a:t>Project process standards</a:t>
            </a:r>
          </a:p>
          <a:p>
            <a:pPr>
              <a:lnSpc>
                <a:spcPct val="80000"/>
              </a:lnSpc>
              <a:spcBef>
                <a:spcPct val="0"/>
              </a:spcBef>
            </a:pPr>
            <a:r>
              <a:rPr lang="en-US" sz="2400" b="1" dirty="0">
                <a:solidFill>
                  <a:srgbClr val="FF0066"/>
                </a:solidFill>
              </a:rPr>
              <a:t>Quality management standards</a:t>
            </a:r>
          </a:p>
        </p:txBody>
      </p:sp>
      <p:sp>
        <p:nvSpPr>
          <p:cNvPr id="15365" name="Text Box 5"/>
          <p:cNvSpPr txBox="1">
            <a:spLocks noChangeArrowheads="1"/>
          </p:cNvSpPr>
          <p:nvPr/>
        </p:nvSpPr>
        <p:spPr bwMode="auto">
          <a:xfrm>
            <a:off x="365125" y="3530600"/>
            <a:ext cx="8428038" cy="2635250"/>
          </a:xfrm>
          <a:prstGeom prst="rect">
            <a:avLst/>
          </a:prstGeom>
          <a:noFill/>
          <a:ln w="76200">
            <a:solidFill>
              <a:schemeClr val="accent1"/>
            </a:solidFill>
            <a:miter lim="800000"/>
            <a:headEnd/>
            <a:tailEnd/>
          </a:ln>
          <a:effectLst/>
        </p:spPr>
        <p:txBody>
          <a:bodyPr>
            <a:spAutoFit/>
          </a:bodyPr>
          <a:lstStyle/>
          <a:p>
            <a:pPr marL="363538" indent="-363538">
              <a:spcBef>
                <a:spcPct val="25000"/>
              </a:spcBef>
              <a:buFont typeface="Wingdings" pitchFamily="2" charset="2"/>
              <a:buNone/>
            </a:pPr>
            <a:r>
              <a:rPr lang="en-US" b="1" dirty="0">
                <a:solidFill>
                  <a:schemeClr val="accent2"/>
                </a:solidFill>
              </a:rPr>
              <a:t>Objectives:</a:t>
            </a:r>
          </a:p>
          <a:p>
            <a:pPr marL="363538" indent="-363538">
              <a:spcBef>
                <a:spcPct val="25000"/>
              </a:spcBef>
              <a:buFont typeface="Wingdings" pitchFamily="2" charset="2"/>
              <a:buChar char="§"/>
            </a:pPr>
            <a:r>
              <a:rPr lang="en-US" b="1" dirty="0"/>
              <a:t>Utilization of international professional knowledge</a:t>
            </a:r>
          </a:p>
          <a:p>
            <a:pPr marL="363538" indent="-363538">
              <a:spcBef>
                <a:spcPct val="25000"/>
              </a:spcBef>
              <a:buFont typeface="Wingdings" pitchFamily="2" charset="2"/>
              <a:buChar char="§"/>
            </a:pPr>
            <a:r>
              <a:rPr lang="en-US" b="1" dirty="0"/>
              <a:t>Improvement of coordination with other organizations’ quality systems</a:t>
            </a:r>
          </a:p>
          <a:p>
            <a:pPr marL="363538" indent="-363538">
              <a:spcBef>
                <a:spcPct val="25000"/>
              </a:spcBef>
              <a:buFont typeface="Wingdings" pitchFamily="2" charset="2"/>
              <a:buChar char="§"/>
            </a:pPr>
            <a:r>
              <a:rPr lang="en-US" b="1" dirty="0"/>
              <a:t>Objective professional evaluation and measurement of the organization’s SQA achievement</a:t>
            </a:r>
          </a:p>
        </p:txBody>
      </p:sp>
      <p:sp>
        <p:nvSpPr>
          <p:cNvPr id="15367" name="WordArt 7"/>
          <p:cNvSpPr>
            <a:spLocks noChangeArrowheads="1" noChangeShapeType="1" noTextEdit="1"/>
          </p:cNvSpPr>
          <p:nvPr/>
        </p:nvSpPr>
        <p:spPr bwMode="auto">
          <a:xfrm>
            <a:off x="1306513" y="333375"/>
            <a:ext cx="6505575" cy="1943100"/>
          </a:xfrm>
          <a:prstGeom prst="rect">
            <a:avLst/>
          </a:prstGeom>
        </p:spPr>
        <p:txBody>
          <a:bodyPr wrap="none" fromWordArt="1">
            <a:prstTxWarp prst="textPlain">
              <a:avLst>
                <a:gd name="adj" fmla="val 50000"/>
              </a:avLst>
            </a:prstTxWarp>
          </a:bodyPr>
          <a:lstStyle/>
          <a:p>
            <a:pPr algn="ctr"/>
            <a:r>
              <a:rPr lang="en-US" sz="3600" kern="10" dirty="0">
                <a:ln w="12700">
                  <a:solidFill>
                    <a:srgbClr val="000000"/>
                  </a:solidFill>
                  <a:round/>
                  <a:headEnd/>
                  <a:tailEnd/>
                </a:ln>
                <a:solidFill>
                  <a:srgbClr val="33CC33"/>
                </a:solidFill>
                <a:latin typeface="Arial Black"/>
              </a:rPr>
              <a:t>SQA standards,</a:t>
            </a:r>
          </a:p>
          <a:p>
            <a:pPr algn="ctr"/>
            <a:r>
              <a:rPr lang="en-US" sz="3600" kern="10" dirty="0">
                <a:ln w="12700">
                  <a:solidFill>
                    <a:srgbClr val="000000"/>
                  </a:solidFill>
                  <a:round/>
                  <a:headEnd/>
                  <a:tailEnd/>
                </a:ln>
                <a:solidFill>
                  <a:srgbClr val="33CC33"/>
                </a:solidFill>
                <a:latin typeface="Arial Black"/>
              </a:rPr>
              <a:t>system certification and</a:t>
            </a:r>
          </a:p>
          <a:p>
            <a:pPr algn="ctr"/>
            <a:r>
              <a:rPr lang="en-US" sz="3600" kern="10" dirty="0">
                <a:ln w="12700">
                  <a:solidFill>
                    <a:srgbClr val="000000"/>
                  </a:solidFill>
                  <a:round/>
                  <a:headEnd/>
                  <a:tailEnd/>
                </a:ln>
                <a:solidFill>
                  <a:srgbClr val="33CC33"/>
                </a:solidFill>
                <a:latin typeface="Arial Black"/>
              </a:rPr>
              <a:t>assessment </a:t>
            </a:r>
            <a:r>
              <a:rPr lang="en-US" sz="3600" kern="10" dirty="0" err="1">
                <a:ln w="12700">
                  <a:solidFill>
                    <a:srgbClr val="000000"/>
                  </a:solidFill>
                  <a:round/>
                  <a:headEnd/>
                  <a:tailEnd/>
                </a:ln>
                <a:solidFill>
                  <a:srgbClr val="33CC33"/>
                </a:solidFill>
                <a:latin typeface="Arial Black"/>
              </a:rPr>
              <a:t>componenets</a:t>
            </a:r>
            <a:endParaRPr lang="ar-SA" sz="3600" kern="10" dirty="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92696"/>
            <a:ext cx="7772400" cy="803176"/>
          </a:xfrm>
        </p:spPr>
        <p:txBody>
          <a:bodyPr/>
          <a:lstStyle/>
          <a:p>
            <a:r>
              <a:rPr lang="en-US" sz="3600" dirty="0" smtClean="0">
                <a:solidFill>
                  <a:srgbClr val="FF0000"/>
                </a:solidFill>
              </a:rPr>
              <a:t>Quality Management Standards</a:t>
            </a:r>
            <a:endParaRPr lang="ar-SA" sz="3600" dirty="0">
              <a:solidFill>
                <a:srgbClr val="FF0000"/>
              </a:solidFill>
            </a:endParaRPr>
          </a:p>
        </p:txBody>
      </p:sp>
      <p:sp>
        <p:nvSpPr>
          <p:cNvPr id="3" name="عنصر نائب للمحتوى 2"/>
          <p:cNvSpPr>
            <a:spLocks noGrp="1"/>
          </p:cNvSpPr>
          <p:nvPr>
            <p:ph idx="1"/>
          </p:nvPr>
        </p:nvSpPr>
        <p:spPr>
          <a:xfrm>
            <a:off x="179512" y="1268760"/>
            <a:ext cx="8712968" cy="5120208"/>
          </a:xfrm>
        </p:spPr>
        <p:txBody>
          <a:bodyPr/>
          <a:lstStyle/>
          <a:p>
            <a:r>
              <a:rPr lang="en-US" dirty="0" smtClean="0"/>
              <a:t>The organization can clearly benefit from quality standards that guide the management of software development, maintenance, SQA standards, system certification, and assessment components and infrastructure. These standards focus on </a:t>
            </a:r>
            <a:r>
              <a:rPr lang="en-US" i="1" dirty="0" smtClean="0"/>
              <a:t>what is required and leave the </a:t>
            </a:r>
            <a:r>
              <a:rPr lang="en-US" dirty="0" smtClean="0"/>
              <a:t>decision about </a:t>
            </a:r>
            <a:r>
              <a:rPr lang="en-US" i="1" dirty="0" smtClean="0"/>
              <a:t>how to achieve it to the organization. </a:t>
            </a: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92696"/>
            <a:ext cx="7772400" cy="803176"/>
          </a:xfrm>
        </p:spPr>
        <p:txBody>
          <a:bodyPr/>
          <a:lstStyle/>
          <a:p>
            <a:pPr>
              <a:lnSpc>
                <a:spcPct val="80000"/>
              </a:lnSpc>
            </a:pPr>
            <a:r>
              <a:rPr lang="en-US" sz="3600" b="1" dirty="0" smtClean="0">
                <a:solidFill>
                  <a:srgbClr val="FF0066"/>
                </a:solidFill>
              </a:rPr>
              <a:t>Quality management standards</a:t>
            </a:r>
            <a:endParaRPr lang="en-US" sz="3600" b="1" dirty="0">
              <a:solidFill>
                <a:srgbClr val="FF0066"/>
              </a:solidFill>
            </a:endParaRPr>
          </a:p>
        </p:txBody>
      </p:sp>
      <p:sp>
        <p:nvSpPr>
          <p:cNvPr id="3" name="عنصر نائب للمحتوى 2"/>
          <p:cNvSpPr>
            <a:spLocks noGrp="1"/>
          </p:cNvSpPr>
          <p:nvPr>
            <p:ph idx="1"/>
          </p:nvPr>
        </p:nvSpPr>
        <p:spPr>
          <a:xfrm>
            <a:off x="179512" y="1268760"/>
            <a:ext cx="8712968" cy="5120208"/>
          </a:xfrm>
        </p:spPr>
        <p:txBody>
          <a:bodyPr/>
          <a:lstStyle/>
          <a:p>
            <a:r>
              <a:rPr lang="en-US" i="1" dirty="0" smtClean="0"/>
              <a:t>The application of a </a:t>
            </a:r>
            <a:r>
              <a:rPr lang="en-US" dirty="0" smtClean="0"/>
              <a:t>managerial quality system provides a fairly objective assessment of the organization’s achievements. Organizations that comply with quality achievement requirements can then seek SQA certification. The most familiar examples of this type of standard are:</a:t>
            </a:r>
          </a:p>
          <a:p>
            <a:pPr>
              <a:buNone/>
            </a:pPr>
            <a:r>
              <a:rPr lang="en-US" dirty="0" smtClean="0"/>
              <a:t>	■ SEI CMM assessment standard</a:t>
            </a:r>
          </a:p>
          <a:p>
            <a:pPr>
              <a:buNone/>
            </a:pPr>
            <a:r>
              <a:rPr lang="en-US" dirty="0" smtClean="0"/>
              <a:t>	■ ISO 9001 and ISO 9000-3 standards.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1600" y="692696"/>
            <a:ext cx="7772400" cy="803176"/>
          </a:xfrm>
        </p:spPr>
        <p:txBody>
          <a:bodyPr/>
          <a:lstStyle/>
          <a:p>
            <a:pPr>
              <a:lnSpc>
                <a:spcPct val="80000"/>
              </a:lnSpc>
            </a:pPr>
            <a:r>
              <a:rPr lang="en-US" sz="3600" b="1" dirty="0" smtClean="0">
                <a:solidFill>
                  <a:srgbClr val="FF0066"/>
                </a:solidFill>
              </a:rPr>
              <a:t>Project process standard</a:t>
            </a:r>
            <a:endParaRPr lang="en-US" sz="3600" b="1" dirty="0">
              <a:solidFill>
                <a:srgbClr val="FF0066"/>
              </a:solidFill>
            </a:endParaRPr>
          </a:p>
        </p:txBody>
      </p:sp>
      <p:sp>
        <p:nvSpPr>
          <p:cNvPr id="3" name="عنصر نائب للمحتوى 2"/>
          <p:cNvSpPr>
            <a:spLocks noGrp="1"/>
          </p:cNvSpPr>
          <p:nvPr>
            <p:ph idx="1"/>
          </p:nvPr>
        </p:nvSpPr>
        <p:spPr>
          <a:xfrm>
            <a:off x="179512" y="1268760"/>
            <a:ext cx="8712968" cy="5120208"/>
          </a:xfrm>
        </p:spPr>
        <p:txBody>
          <a:bodyPr/>
          <a:lstStyle/>
          <a:p>
            <a:r>
              <a:rPr lang="en-US" dirty="0" smtClean="0"/>
              <a:t>Project process standards are professional standards that provide methodological guidelines (dealing with the question of “how”) for the development team. Well-known examples of this type of standards are:</a:t>
            </a:r>
          </a:p>
          <a:p>
            <a:pPr>
              <a:buNone/>
            </a:pPr>
            <a:r>
              <a:rPr lang="en-US" dirty="0" smtClean="0"/>
              <a:t>	■ IEEE 1012 standard</a:t>
            </a:r>
          </a:p>
          <a:p>
            <a:pPr>
              <a:buNone/>
            </a:pPr>
            <a:r>
              <a:rPr lang="en-US" dirty="0" smtClean="0"/>
              <a:t>	■ ISO/IEC 12207 standard.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762000" y="1916832"/>
            <a:ext cx="6781800" cy="4248472"/>
          </a:xfrm>
          <a:ln w="76200">
            <a:solidFill>
              <a:schemeClr val="accent2"/>
            </a:solidFill>
          </a:ln>
        </p:spPr>
        <p:txBody>
          <a:bodyPr/>
          <a:lstStyle/>
          <a:p>
            <a:pPr marL="0" indent="0">
              <a:buNone/>
            </a:pPr>
            <a:r>
              <a:rPr lang="en-US" sz="3600" b="1" dirty="0" smtClean="0">
                <a:solidFill>
                  <a:srgbClr val="336699"/>
                </a:solidFill>
              </a:rPr>
              <a:t>There are two components in pre-project stage:</a:t>
            </a:r>
            <a:endParaRPr lang="en-US" sz="3600" b="1" dirty="0" smtClean="0"/>
          </a:p>
          <a:p>
            <a:r>
              <a:rPr lang="en-US" b="1" dirty="0" smtClean="0">
                <a:solidFill>
                  <a:srgbClr val="336699"/>
                </a:solidFill>
              </a:rPr>
              <a:t>Contract reviews: Reviewing the contract prior to final agreement </a:t>
            </a:r>
            <a:endParaRPr lang="en-US" b="1" dirty="0">
              <a:solidFill>
                <a:srgbClr val="336699"/>
              </a:solidFill>
            </a:endParaRPr>
          </a:p>
          <a:p>
            <a:r>
              <a:rPr lang="en-US" b="1" dirty="0">
                <a:solidFill>
                  <a:srgbClr val="FF0066"/>
                </a:solidFill>
              </a:rPr>
              <a:t>Development and quality </a:t>
            </a:r>
            <a:r>
              <a:rPr lang="en-US" b="1" dirty="0" smtClean="0">
                <a:solidFill>
                  <a:srgbClr val="FF0066"/>
                </a:solidFill>
              </a:rPr>
              <a:t>plans: Preparation of plans before the actual work is performed</a:t>
            </a:r>
            <a:endParaRPr lang="en-US" b="1" dirty="0">
              <a:solidFill>
                <a:srgbClr val="FF0066"/>
              </a:solidFill>
            </a:endParaRPr>
          </a:p>
        </p:txBody>
      </p:sp>
      <p:sp>
        <p:nvSpPr>
          <p:cNvPr id="6156" name="WordArt 12"/>
          <p:cNvSpPr>
            <a:spLocks noChangeArrowheads="1" noChangeShapeType="1" noTextEdit="1"/>
          </p:cNvSpPr>
          <p:nvPr/>
        </p:nvSpPr>
        <p:spPr bwMode="auto">
          <a:xfrm>
            <a:off x="957263" y="1270000"/>
            <a:ext cx="7200900" cy="503238"/>
          </a:xfrm>
          <a:prstGeom prst="rect">
            <a:avLst/>
          </a:prstGeom>
        </p:spPr>
        <p:txBody>
          <a:bodyPr wrap="none" fromWordArt="1">
            <a:prstTxWarp prst="textPlain">
              <a:avLst>
                <a:gd name="adj" fmla="val 50000"/>
              </a:avLst>
            </a:prstTxWarp>
          </a:bodyPr>
          <a:lstStyle/>
          <a:p>
            <a:pPr algn="ctr"/>
            <a:r>
              <a:rPr lang="en-US" sz="3600" kern="10" dirty="0">
                <a:ln w="12700">
                  <a:solidFill>
                    <a:srgbClr val="000000"/>
                  </a:solidFill>
                  <a:round/>
                  <a:headEnd/>
                  <a:tailEnd/>
                </a:ln>
                <a:latin typeface="Arial Black"/>
              </a:rPr>
              <a:t>Pre-project SQA components</a:t>
            </a:r>
            <a:endParaRPr lang="ar-SA" sz="3600" kern="10" dirty="0">
              <a:ln w="12700">
                <a:solidFill>
                  <a:srgbClr val="000000"/>
                </a:solidFill>
                <a:round/>
                <a:headEnd/>
                <a:tailEnd/>
              </a:ln>
              <a:latin typeface="Arial Black"/>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b="1" dirty="0" smtClean="0"/>
              <a:t>Pre project component: Contract Review</a:t>
            </a:r>
            <a:endParaRPr lang="ar-SA" sz="4000" b="1" dirty="0"/>
          </a:p>
        </p:txBody>
      </p:sp>
      <p:sp>
        <p:nvSpPr>
          <p:cNvPr id="3" name="عنصر نائب للمحتوى 2"/>
          <p:cNvSpPr>
            <a:spLocks noGrp="1"/>
          </p:cNvSpPr>
          <p:nvPr>
            <p:ph idx="1"/>
          </p:nvPr>
        </p:nvSpPr>
        <p:spPr/>
        <p:txBody>
          <a:bodyPr/>
          <a:lstStyle/>
          <a:p>
            <a:r>
              <a:rPr lang="en-US" sz="2500" dirty="0">
                <a:solidFill>
                  <a:schemeClr val="tx1"/>
                </a:solidFill>
              </a:rPr>
              <a:t>Software may be developed within the framework of a contract </a:t>
            </a:r>
            <a:r>
              <a:rPr lang="en-US" sz="2500" dirty="0" smtClean="0">
                <a:solidFill>
                  <a:schemeClr val="tx1"/>
                </a:solidFill>
              </a:rPr>
              <a:t>negotiated with </a:t>
            </a:r>
            <a:r>
              <a:rPr lang="en-US" sz="2500" dirty="0">
                <a:solidFill>
                  <a:schemeClr val="tx1"/>
                </a:solidFill>
              </a:rPr>
              <a:t>a customer or in response to an internal order originating in </a:t>
            </a:r>
            <a:r>
              <a:rPr lang="en-US" sz="2500" dirty="0" smtClean="0">
                <a:solidFill>
                  <a:schemeClr val="tx1"/>
                </a:solidFill>
              </a:rPr>
              <a:t>another department.</a:t>
            </a:r>
          </a:p>
          <a:p>
            <a:r>
              <a:rPr lang="en-US" sz="2500" dirty="0" smtClean="0">
                <a:solidFill>
                  <a:schemeClr val="tx1"/>
                </a:solidFill>
              </a:rPr>
              <a:t>Contract review activities must include a detailed examination of the project proposal draft and  the contract drafts. </a:t>
            </a:r>
          </a:p>
          <a:p>
            <a:r>
              <a:rPr lang="en-US" sz="2500" b="1" dirty="0" smtClean="0">
                <a:solidFill>
                  <a:schemeClr val="tx1"/>
                </a:solidFill>
              </a:rPr>
              <a:t>Contract review is an important software quality component because it ensures that we understand and agree on all project details. It eliminates any disagreement that might happen between the project parties</a:t>
            </a:r>
          </a:p>
          <a:p>
            <a:endParaRPr lang="ar-SA" sz="2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1052736"/>
            <a:ext cx="7772400" cy="5475312"/>
          </a:xfrm>
        </p:spPr>
        <p:txBody>
          <a:bodyPr/>
          <a:lstStyle/>
          <a:p>
            <a:pPr>
              <a:buNone/>
            </a:pPr>
            <a:r>
              <a:rPr lang="en-US" dirty="0"/>
              <a:t>C</a:t>
            </a:r>
            <a:r>
              <a:rPr lang="en-US" smtClean="0"/>
              <a:t>ontract </a:t>
            </a:r>
            <a:r>
              <a:rPr lang="en-US" dirty="0"/>
              <a:t>review activities include: </a:t>
            </a:r>
            <a:endParaRPr lang="en-US" dirty="0" smtClean="0"/>
          </a:p>
          <a:p>
            <a:pPr>
              <a:buNone/>
            </a:pPr>
            <a:r>
              <a:rPr lang="en-US" dirty="0" smtClean="0"/>
              <a:t>■</a:t>
            </a:r>
            <a:r>
              <a:rPr lang="en-US" dirty="0" smtClean="0">
                <a:solidFill>
                  <a:schemeClr val="tx1"/>
                </a:solidFill>
                <a:latin typeface="+mn-lt"/>
                <a:ea typeface="+mn-ea"/>
                <a:cs typeface="+mn-cs"/>
              </a:rPr>
              <a:t> </a:t>
            </a:r>
            <a:r>
              <a:rPr lang="en-US" dirty="0">
                <a:solidFill>
                  <a:schemeClr val="tx1"/>
                </a:solidFill>
                <a:latin typeface="+mn-lt"/>
                <a:ea typeface="+mn-ea"/>
                <a:cs typeface="+mn-cs"/>
              </a:rPr>
              <a:t>Clarification of the customer’s requirements</a:t>
            </a:r>
          </a:p>
          <a:p>
            <a:pPr>
              <a:buNone/>
            </a:pPr>
            <a:r>
              <a:rPr lang="en-US" dirty="0">
                <a:solidFill>
                  <a:schemeClr val="tx1"/>
                </a:solidFill>
                <a:latin typeface="+mn-lt"/>
                <a:ea typeface="+mn-ea"/>
                <a:cs typeface="+mn-cs"/>
              </a:rPr>
              <a:t>■ Review of the project’s schedule and resource requirement estimates</a:t>
            </a:r>
          </a:p>
          <a:p>
            <a:pPr>
              <a:buNone/>
            </a:pPr>
            <a:r>
              <a:rPr lang="en-US" dirty="0">
                <a:solidFill>
                  <a:schemeClr val="tx1"/>
                </a:solidFill>
                <a:latin typeface="+mn-lt"/>
                <a:ea typeface="+mn-ea"/>
                <a:cs typeface="+mn-cs"/>
              </a:rPr>
              <a:t>■ Evaluation of the professional staff’s capacity to carry out the </a:t>
            </a:r>
            <a:r>
              <a:rPr lang="en-US" dirty="0" smtClean="0">
                <a:solidFill>
                  <a:schemeClr val="tx1"/>
                </a:solidFill>
                <a:latin typeface="+mn-lt"/>
                <a:ea typeface="+mn-ea"/>
                <a:cs typeface="+mn-cs"/>
              </a:rPr>
              <a:t>proposed project</a:t>
            </a:r>
            <a:endParaRPr lang="en-US" dirty="0">
              <a:solidFill>
                <a:schemeClr val="tx1"/>
              </a:solidFill>
              <a:latin typeface="+mn-lt"/>
              <a:ea typeface="+mn-ea"/>
              <a:cs typeface="+mn-cs"/>
            </a:endParaRPr>
          </a:p>
          <a:p>
            <a:pPr>
              <a:buNone/>
            </a:pPr>
            <a:r>
              <a:rPr lang="en-US" dirty="0">
                <a:solidFill>
                  <a:schemeClr val="tx1"/>
                </a:solidFill>
                <a:latin typeface="+mn-lt"/>
                <a:ea typeface="+mn-ea"/>
                <a:cs typeface="+mn-cs"/>
              </a:rPr>
              <a:t>■ Evaluation of the customer’s capacity to fulfill his obligations</a:t>
            </a:r>
          </a:p>
          <a:p>
            <a:pPr>
              <a:buNone/>
            </a:pPr>
            <a:r>
              <a:rPr lang="en-US" dirty="0">
                <a:solidFill>
                  <a:schemeClr val="tx1"/>
                </a:solidFill>
                <a:latin typeface="+mn-lt"/>
                <a:ea typeface="+mn-ea"/>
                <a:cs typeface="+mn-cs"/>
              </a:rPr>
              <a:t>■ Evaluation of development risks.</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review – a story</a:t>
            </a:r>
            <a:endParaRPr lang="en-US" dirty="0"/>
          </a:p>
        </p:txBody>
      </p:sp>
      <p:sp>
        <p:nvSpPr>
          <p:cNvPr id="3" name="Content Placeholder 2"/>
          <p:cNvSpPr>
            <a:spLocks noGrp="1"/>
          </p:cNvSpPr>
          <p:nvPr>
            <p:ph idx="1"/>
          </p:nvPr>
        </p:nvSpPr>
        <p:spPr/>
        <p:txBody>
          <a:bodyPr/>
          <a:lstStyle/>
          <a:p>
            <a:pPr marL="0" indent="0">
              <a:buNone/>
            </a:pPr>
            <a:r>
              <a:rPr lang="en-US" sz="2400" dirty="0"/>
              <a:t>A happy gathering of the CFV project team at a popular  restaurant downtown was called to celebrate the successful completion of a 10-month project for Carnegie Fruits and Vegetables, a produce wholesaler. The new information system registers product receipts from growers, processes clients’ orders and produce shipments to clients (greengrocers and supermarkets), </a:t>
            </a:r>
            <a:r>
              <a:rPr lang="en-US" sz="2400" dirty="0" smtClean="0"/>
              <a:t>bills clients</a:t>
            </a:r>
            <a:r>
              <a:rPr lang="en-US" sz="2400" dirty="0"/>
              <a:t>, and calculates payments made to the growers. The team members were proud to emphasize that the project was </a:t>
            </a:r>
            <a:r>
              <a:rPr lang="en-US" sz="2400" dirty="0" smtClean="0"/>
              <a:t>conducted in </a:t>
            </a:r>
            <a:r>
              <a:rPr lang="en-US" sz="2400" dirty="0"/>
              <a:t>full as originally scheduled. The team was especially jubilant as earlier that morning each member had received a nice bonus for finishing on time.</a:t>
            </a:r>
          </a:p>
        </p:txBody>
      </p:sp>
    </p:spTree>
    <p:extLst>
      <p:ext uri="{BB962C8B-B14F-4D97-AF65-F5344CB8AC3E}">
        <p14:creationId xmlns:p14="http://schemas.microsoft.com/office/powerpoint/2010/main" val="3779754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review – a story</a:t>
            </a:r>
            <a:endParaRPr lang="en-US" dirty="0"/>
          </a:p>
        </p:txBody>
      </p:sp>
      <p:sp>
        <p:nvSpPr>
          <p:cNvPr id="3" name="Content Placeholder 2"/>
          <p:cNvSpPr>
            <a:spLocks noGrp="1"/>
          </p:cNvSpPr>
          <p:nvPr>
            <p:ph idx="1"/>
          </p:nvPr>
        </p:nvSpPr>
        <p:spPr/>
        <p:txBody>
          <a:bodyPr/>
          <a:lstStyle/>
          <a:p>
            <a:pPr marL="0" indent="0">
              <a:buNone/>
            </a:pPr>
            <a:r>
              <a:rPr lang="en-US" sz="2200" dirty="0"/>
              <a:t>The third speaker, the software company’s Vice President for Finance, altered the pleasant atmosphere by mentioning that this very successful project had actually lost about $90 000. During his remarks, he praised the planners for their good estimates of the resources needed for the analysis and design phase, and for the plans for broad reuse of software from other systems that were, this time, completely realized. “</a:t>
            </a:r>
            <a:r>
              <a:rPr lang="en-US" sz="2200" b="1" dirty="0"/>
              <a:t>The only phase where our estimates failed was one of the project’s final phases, the client’s instruction, that where</a:t>
            </a:r>
            <a:endParaRPr lang="en-US" sz="2200" dirty="0"/>
          </a:p>
          <a:p>
            <a:pPr marL="0" indent="0">
              <a:buNone/>
            </a:pPr>
            <a:r>
              <a:rPr lang="en-US" sz="2200" b="1" dirty="0"/>
              <a:t>the client’s staff are instructed on how to use the new information system. It now appears that no one had read the relevant RFP (requirement for proposal) section </a:t>
            </a:r>
            <a:r>
              <a:rPr lang="en-US" sz="2200" b="1" dirty="0" smtClean="0"/>
              <a:t>carefully</a:t>
            </a:r>
            <a:endParaRPr lang="en-US" sz="2200" dirty="0"/>
          </a:p>
        </p:txBody>
      </p:sp>
    </p:spTree>
    <p:extLst>
      <p:ext uri="{BB962C8B-B14F-4D97-AF65-F5344CB8AC3E}">
        <p14:creationId xmlns:p14="http://schemas.microsoft.com/office/powerpoint/2010/main" val="332695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8116</TotalTime>
  <Words>2407</Words>
  <Application>Microsoft Office PowerPoint</Application>
  <PresentationFormat>On-screen Show (4:3)</PresentationFormat>
  <Paragraphs>190</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Default Design</vt:lpstr>
      <vt:lpstr>Software Quality assurance (SQA)   SWE 333</vt:lpstr>
      <vt:lpstr>Components of software quality assurance system overview </vt:lpstr>
      <vt:lpstr>PowerPoint Presentation</vt:lpstr>
      <vt:lpstr>PowerPoint Presentation</vt:lpstr>
      <vt:lpstr>PowerPoint Presentation</vt:lpstr>
      <vt:lpstr>Pre project component: Contract Review</vt:lpstr>
      <vt:lpstr>PowerPoint Presentation</vt:lpstr>
      <vt:lpstr>Contract review – a story</vt:lpstr>
      <vt:lpstr>Contract review – a story</vt:lpstr>
      <vt:lpstr>Contract review – a story</vt:lpstr>
      <vt:lpstr>Contract review – a story</vt:lpstr>
      <vt:lpstr>Pre project component: Development and quality plans </vt:lpstr>
      <vt:lpstr>PowerPoint Presentation</vt:lpstr>
      <vt:lpstr>Software quality plan</vt:lpstr>
      <vt:lpstr>Software quality plan</vt:lpstr>
      <vt:lpstr>PowerPoint Presentation</vt:lpstr>
      <vt:lpstr>PowerPoint Presentation</vt:lpstr>
      <vt:lpstr>PowerPoint Presentation</vt:lpstr>
      <vt:lpstr>PowerPoint Presentation</vt:lpstr>
      <vt:lpstr>Software Project life cycle components: Reviews</vt:lpstr>
      <vt:lpstr>Software Project life cycle components: Expert opinions</vt:lpstr>
      <vt:lpstr>Software Project life cycle components: Expert opinions</vt:lpstr>
      <vt:lpstr>Software Project life cycle components: Software testing</vt:lpstr>
      <vt:lpstr>Software Project life cycle components: Assurance of the quality of the external participant’s work</vt:lpstr>
      <vt:lpstr>Software Project life cycle components: Assurance of the quality of the external participant’s work</vt:lpstr>
      <vt:lpstr>PowerPoint Presentation</vt:lpstr>
      <vt:lpstr>Infrastructure components for error prevention  and improvement</vt:lpstr>
      <vt:lpstr>Infrastructure components for error prevention  and improvement</vt:lpstr>
      <vt:lpstr>Procedures and work instructions</vt:lpstr>
      <vt:lpstr>Templates and checklists</vt:lpstr>
      <vt:lpstr>Staff training, instruction and certification </vt:lpstr>
      <vt:lpstr>Preventive and corrective actions</vt:lpstr>
      <vt:lpstr>Configuration Management</vt:lpstr>
      <vt:lpstr>Configuration Management</vt:lpstr>
      <vt:lpstr>Configuration Management</vt:lpstr>
      <vt:lpstr>PowerPoint Presentation</vt:lpstr>
      <vt:lpstr>Project progress control in terms of schedule and cost </vt:lpstr>
      <vt:lpstr>Project progress control in terms of schedule and cost </vt:lpstr>
      <vt:lpstr>Project progress control in terms of schedule and cost </vt:lpstr>
      <vt:lpstr>      Software quality metrics to measure quality </vt:lpstr>
      <vt:lpstr>    Software quality metrics to measure quality </vt:lpstr>
      <vt:lpstr>Software quality costs </vt:lpstr>
      <vt:lpstr>PowerPoint Presentation</vt:lpstr>
      <vt:lpstr>Quality Management Standards</vt:lpstr>
      <vt:lpstr>Quality management standards</vt:lpstr>
      <vt:lpstr>Project process standard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BOSS</dc:creator>
  <cp:lastModifiedBy>Dr.Khalid</cp:lastModifiedBy>
  <cp:revision>110</cp:revision>
  <dcterms:created xsi:type="dcterms:W3CDTF">2003-09-09T17:49:50Z</dcterms:created>
  <dcterms:modified xsi:type="dcterms:W3CDTF">2014-02-25T06:48:19Z</dcterms:modified>
</cp:coreProperties>
</file>