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72" r:id="rId5"/>
    <p:sldId id="274" r:id="rId6"/>
    <p:sldId id="288" r:id="rId7"/>
    <p:sldId id="275" r:id="rId8"/>
    <p:sldId id="286" r:id="rId9"/>
    <p:sldId id="277" r:id="rId10"/>
    <p:sldId id="279" r:id="rId11"/>
    <p:sldId id="291" r:id="rId12"/>
    <p:sldId id="278" r:id="rId13"/>
    <p:sldId id="287" r:id="rId14"/>
    <p:sldId id="280" r:id="rId15"/>
    <p:sldId id="281" r:id="rId16"/>
    <p:sldId id="282" r:id="rId17"/>
    <p:sldId id="283" r:id="rId18"/>
    <p:sldId id="284" r:id="rId19"/>
    <p:sldId id="285" r:id="rId20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86" d="100"/>
          <a:sy n="86" d="100"/>
        </p:scale>
        <p:origin x="1524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DAA0020F-1FAA-401B-9BDA-DE9C0937E2B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0D67A06-E8DB-4D99-B2D4-9651A0D0853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0953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9A960C12-A240-4846-BF3F-548643A44037}" type="datetimeFigureOut">
              <a:rPr lang="ar-SA" smtClean="0"/>
              <a:t>27/01/40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F778CDA7-4FBF-447B-A3DE-F9CA310F2526}" type="slidenum">
              <a:rPr lang="ar-SA" smtClean="0"/>
              <a:t>‹#›</a:t>
            </a:fld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rtl="0"/>
            <a:r>
              <a:rPr lang="en-US" dirty="0"/>
              <a:t>BCH 312 [PRACTICAL]</a:t>
            </a:r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80934" y="2276872"/>
            <a:ext cx="8424936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2800" b="1" dirty="0"/>
              <a:t>Preparation of Different Buffer Solutions 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3458567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251520" y="260648"/>
            <a:ext cx="7358114" cy="557075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Calculating the PH values :</a:t>
            </a:r>
          </a:p>
          <a:p>
            <a:pPr algn="l" rtl="0"/>
            <a:endParaRPr lang="en-US" sz="2400" dirty="0"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1- </a:t>
            </a:r>
            <a:r>
              <a:rPr lang="en-US" sz="2400" b="1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For weak acid [not buffers]:</a:t>
            </a:r>
          </a:p>
          <a:p>
            <a:pPr algn="l" rtl="0"/>
            <a:endParaRPr lang="en-US" sz="2400" dirty="0"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latin typeface="Aparajita" pitchFamily="34" charset="0"/>
                <a:cs typeface="Aparajita" pitchFamily="34" charset="0"/>
              </a:rPr>
              <a:t>PH =</a:t>
            </a:r>
          </a:p>
          <a:p>
            <a:pPr algn="l" rtl="0"/>
            <a:endParaRPr lang="ar-SA" sz="2400" dirty="0"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latin typeface="Aparajita" pitchFamily="34" charset="0"/>
                <a:cs typeface="Aparajita" pitchFamily="34" charset="0"/>
              </a:rPr>
              <a:t>* P[HA] = -log [HA]</a:t>
            </a:r>
          </a:p>
          <a:p>
            <a:pPr algn="l" rtl="0"/>
            <a:endParaRPr lang="en-US" sz="2400" dirty="0">
              <a:solidFill>
                <a:srgbClr val="0070C0"/>
              </a:solidFill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2- </a:t>
            </a:r>
            <a:r>
              <a:rPr lang="en-US" sz="2400" b="1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For weak base [not buffers] :</a:t>
            </a:r>
          </a:p>
          <a:p>
            <a:pPr algn="l" rtl="0"/>
            <a:endParaRPr lang="en-US" sz="2400" dirty="0"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latin typeface="Aparajita" pitchFamily="34" charset="0"/>
                <a:cs typeface="Aparajita" pitchFamily="34" charset="0"/>
              </a:rPr>
              <a:t>POH = </a:t>
            </a:r>
          </a:p>
          <a:p>
            <a:pPr algn="l" rtl="0"/>
            <a:endParaRPr lang="en-US" sz="2400" dirty="0"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latin typeface="Aparajita" pitchFamily="34" charset="0"/>
                <a:cs typeface="Aparajita" pitchFamily="34" charset="0"/>
              </a:rPr>
              <a:t>Then , PH = </a:t>
            </a:r>
            <a:r>
              <a:rPr lang="en-US" sz="2400" dirty="0" err="1">
                <a:latin typeface="Aparajita" pitchFamily="34" charset="0"/>
                <a:cs typeface="Aparajita" pitchFamily="34" charset="0"/>
              </a:rPr>
              <a:t>Pkw</a:t>
            </a:r>
            <a:r>
              <a:rPr lang="en-US" sz="2400" dirty="0">
                <a:latin typeface="Aparajita" pitchFamily="34" charset="0"/>
                <a:cs typeface="Aparajita" pitchFamily="34" charset="0"/>
              </a:rPr>
              <a:t> – POH.</a:t>
            </a:r>
          </a:p>
          <a:p>
            <a:pPr algn="l" rtl="0"/>
            <a:endParaRPr lang="en-US" sz="2400" dirty="0">
              <a:latin typeface="Aparajita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latin typeface="Aparajita" pitchFamily="34" charset="0"/>
                <a:cs typeface="Aparajita" pitchFamily="34" charset="0"/>
              </a:rPr>
              <a:t> </a:t>
            </a:r>
            <a:r>
              <a:rPr lang="en-US" sz="2400" dirty="0" err="1">
                <a:latin typeface="Aparajita" pitchFamily="34" charset="0"/>
                <a:cs typeface="Aparajita" pitchFamily="34" charset="0"/>
              </a:rPr>
              <a:t>Pkw</a:t>
            </a:r>
            <a:r>
              <a:rPr lang="en-US" sz="2400" dirty="0">
                <a:latin typeface="Aparajita" pitchFamily="34" charset="0"/>
                <a:cs typeface="Aparajita" pitchFamily="34" charset="0"/>
              </a:rPr>
              <a:t> : number of dissociation constant of H2O.</a:t>
            </a:r>
            <a:endParaRPr lang="ar-SA" sz="2400" dirty="0">
              <a:latin typeface="Aparajita" pitchFamily="34" charset="0"/>
            </a:endParaRPr>
          </a:p>
        </p:txBody>
      </p:sp>
      <p:cxnSp>
        <p:nvCxnSpPr>
          <p:cNvPr id="3" name="رابط مستقيم 2"/>
          <p:cNvCxnSpPr/>
          <p:nvPr/>
        </p:nvCxnSpPr>
        <p:spPr>
          <a:xfrm>
            <a:off x="1180370" y="1878369"/>
            <a:ext cx="171451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مربع نص 3"/>
          <p:cNvSpPr txBox="1"/>
          <p:nvPr/>
        </p:nvSpPr>
        <p:spPr>
          <a:xfrm>
            <a:off x="1058271" y="1555203"/>
            <a:ext cx="195871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err="1"/>
              <a:t>Pka</a:t>
            </a:r>
            <a:r>
              <a:rPr lang="en-US" dirty="0"/>
              <a:t> + P[HA]</a:t>
            </a:r>
          </a:p>
          <a:p>
            <a:pPr algn="ctr"/>
            <a:r>
              <a:rPr lang="en-US" dirty="0"/>
              <a:t>2</a:t>
            </a:r>
            <a:endParaRPr lang="ar-SA" dirty="0"/>
          </a:p>
        </p:txBody>
      </p:sp>
      <p:sp>
        <p:nvSpPr>
          <p:cNvPr id="5" name="مربع نص 4"/>
          <p:cNvSpPr txBox="1"/>
          <p:nvPr/>
        </p:nvSpPr>
        <p:spPr>
          <a:xfrm>
            <a:off x="1121883" y="3717032"/>
            <a:ext cx="1988037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err="1"/>
              <a:t>Pkb</a:t>
            </a:r>
            <a:r>
              <a:rPr lang="en-US" dirty="0"/>
              <a:t> + P[OH]</a:t>
            </a:r>
          </a:p>
          <a:p>
            <a:pPr algn="ctr"/>
            <a:r>
              <a:rPr lang="en-US" dirty="0"/>
              <a:t>2</a:t>
            </a:r>
            <a:endParaRPr lang="ar-SA" dirty="0"/>
          </a:p>
        </p:txBody>
      </p:sp>
      <p:cxnSp>
        <p:nvCxnSpPr>
          <p:cNvPr id="6" name="رابط مستقيم 5"/>
          <p:cNvCxnSpPr/>
          <p:nvPr/>
        </p:nvCxnSpPr>
        <p:spPr>
          <a:xfrm>
            <a:off x="1413785" y="4060039"/>
            <a:ext cx="171451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97575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9F48D2B9-DA88-48D5-B6BF-35619DA19FEC}"/>
              </a:ext>
            </a:extLst>
          </p:cNvPr>
          <p:cNvSpPr/>
          <p:nvPr/>
        </p:nvSpPr>
        <p:spPr>
          <a:xfrm>
            <a:off x="612794" y="260648"/>
            <a:ext cx="159370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sz="2400" b="1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3-For buffers</a:t>
            </a:r>
            <a:endParaRPr lang="en-GB" sz="2400" dirty="0"/>
          </a:p>
        </p:txBody>
      </p:sp>
      <p:pic>
        <p:nvPicPr>
          <p:cNvPr id="3" name="Picture 2" descr="http://www.biology.arizona.edu/biochemistry/problem_sets/ph/graphics/HHc.gif">
            <a:extLst>
              <a:ext uri="{FF2B5EF4-FFF2-40B4-BE49-F238E27FC236}">
                <a16:creationId xmlns:a16="http://schemas.microsoft.com/office/drawing/2014/main" id="{575A1849-C363-43B5-A2B2-46272BCAD5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2831342" cy="758287"/>
          </a:xfrm>
          <a:prstGeom prst="rect">
            <a:avLst/>
          </a:prstGeom>
          <a:noFill/>
          <a:ln w="19050">
            <a:solidFill>
              <a:schemeClr val="tx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مستطيل 3">
            <a:extLst>
              <a:ext uri="{FF2B5EF4-FFF2-40B4-BE49-F238E27FC236}">
                <a16:creationId xmlns:a16="http://schemas.microsoft.com/office/drawing/2014/main" id="{085C1747-6D97-4055-ABD7-016256367B7C}"/>
              </a:ext>
            </a:extLst>
          </p:cNvPr>
          <p:cNvSpPr/>
          <p:nvPr/>
        </p:nvSpPr>
        <p:spPr>
          <a:xfrm>
            <a:off x="644348" y="662208"/>
            <a:ext cx="32851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Henderson-Hasselbalch equation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5267184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0" y="76538"/>
            <a:ext cx="892628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1) Nature of buffers: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-You are provided with:   </a:t>
            </a:r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</a:rPr>
              <a:t>0.2M </a:t>
            </a:r>
            <a:r>
              <a:rPr lang="en-US" dirty="0">
                <a:latin typeface="Calibri" panose="020F0502020204030204" pitchFamily="34" charset="0"/>
              </a:rPr>
              <a:t>solution of  CH3COOH</a:t>
            </a:r>
            <a:r>
              <a:rPr lang="en-US" b="1" dirty="0">
                <a:latin typeface="Calibri" panose="020F0502020204030204" pitchFamily="34" charset="0"/>
              </a:rPr>
              <a:t>,</a:t>
            </a:r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</a:rPr>
              <a:t> 0.2M</a:t>
            </a:r>
            <a:r>
              <a:rPr lang="en-US" dirty="0">
                <a:latin typeface="Calibri" panose="020F0502020204030204" pitchFamily="34" charset="0"/>
              </a:rPr>
              <a:t> solution of CH3COONa.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-Calculate the volume that you must take from CH3COOH and CH3COONa, With  (the final volume of the solution =20 ml) and </a:t>
            </a:r>
            <a:r>
              <a:rPr lang="en-US" dirty="0" err="1">
                <a:latin typeface="Calibri" panose="020F0502020204030204" pitchFamily="34" charset="0"/>
              </a:rPr>
              <a:t>pKa</a:t>
            </a:r>
            <a:r>
              <a:rPr lang="en-US" dirty="0">
                <a:latin typeface="Calibri" panose="020F0502020204030204" pitchFamily="34" charset="0"/>
              </a:rPr>
              <a:t> of CH3COOH = 4.76 </a:t>
            </a:r>
          </a:p>
        </p:txBody>
      </p:sp>
      <p:graphicFrame>
        <p:nvGraphicFramePr>
          <p:cNvPr id="4" name="جدول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029338"/>
              </p:ext>
            </p:extLst>
          </p:nvPr>
        </p:nvGraphicFramePr>
        <p:xfrm>
          <a:off x="107505" y="1916832"/>
          <a:ext cx="8818784" cy="3973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27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682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52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80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096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618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39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88444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88444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1153560">
                <a:tc>
                  <a:txBody>
                    <a:bodyPr/>
                    <a:lstStyle/>
                    <a:p>
                      <a:pPr algn="l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b="1" dirty="0">
                          <a:effectLst/>
                          <a:latin typeface="Calibri"/>
                          <a:ea typeface="Calibri"/>
                          <a:cs typeface="Arial"/>
                        </a:rPr>
                        <a:t>SOLUTION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HA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[CH3COOH]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ml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A-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[CH3COONa]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effectLst/>
                        </a:rPr>
                        <a:t>ml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Final vol.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[ml]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CALCULATED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pH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MEAURED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pH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Add 0.1 ml</a:t>
                      </a:r>
                    </a:p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2M </a:t>
                      </a:r>
                      <a:r>
                        <a:rPr lang="en-US" sz="1400" dirty="0" err="1">
                          <a:effectLst/>
                        </a:rPr>
                        <a:t>Hcl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Measure pH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The difference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1088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100%HA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20 ml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20 ml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2.729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0.1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059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75%HA, 25%A-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15 ml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5 ml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20 ml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4.28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0.1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059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50%HA, 50%A-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10 ml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10 ml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20 ml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4.76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0.1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400">
                        <a:effectLst/>
                        <a:latin typeface="Calibri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 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0592"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25%HA, 75%A-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5 ml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15 ml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20 ml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5.24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0.1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US" sz="1400" dirty="0">
                        <a:effectLst/>
                        <a:latin typeface="Calibri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3388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232229" y="332657"/>
            <a:ext cx="8588243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Total volume of mixture is 20 ml So,</a:t>
            </a: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1. To Calculate the volume that you must take from CH3COOH and CH3COONa to prepare, </a:t>
            </a:r>
            <a:r>
              <a:rPr lang="en-US" b="1" dirty="0">
                <a:solidFill>
                  <a:schemeClr val="tx2"/>
                </a:solidFill>
              </a:rPr>
              <a:t>100% HA</a:t>
            </a:r>
            <a:r>
              <a:rPr lang="en-US" b="1" dirty="0">
                <a:solidFill>
                  <a:schemeClr val="tx2"/>
                </a:solidFill>
                <a:latin typeface="Calibri"/>
                <a:cs typeface="Arial"/>
              </a:rPr>
              <a:t> in total volume of 20 ml :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</a:p>
          <a:p>
            <a:pPr algn="l" rtl="0"/>
            <a:endParaRPr lang="en-US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= (20 x 100)/100 = 20 ml 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So, take 20ml HA and measure the PH.</a:t>
            </a:r>
          </a:p>
          <a:p>
            <a:pPr algn="l" rtl="0"/>
            <a:endParaRPr lang="en-US" b="1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2. To Calculate the volume that you must take from CH3COOH and CH3COONa to prepare, 75%HA, 25%A-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rial"/>
              </a:rPr>
              <a:t> </a:t>
            </a:r>
            <a:r>
              <a:rPr lang="en-US" b="1" dirty="0">
                <a:solidFill>
                  <a:schemeClr val="tx2"/>
                </a:solidFill>
                <a:latin typeface="Calibri"/>
                <a:cs typeface="Arial"/>
              </a:rPr>
              <a:t>in total volume of 20 ml :</a:t>
            </a:r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</a:rPr>
              <a:t> </a:t>
            </a:r>
          </a:p>
          <a:p>
            <a:pPr algn="l" rtl="0"/>
            <a:endParaRPr lang="en-US" b="1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b="1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From HA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(75 x 20) /100 = 15 ml</a:t>
            </a:r>
          </a:p>
          <a:p>
            <a:pPr algn="l" rtl="0"/>
            <a:r>
              <a:rPr lang="en-US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From A- 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= (25 x 20)/ 100 = 5 ml 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Mix 15ml HA and 5 ml A- and measure the PH (measured PH) note that the total volume is 20 ml [15ml +5ml =20ml]</a:t>
            </a:r>
          </a:p>
          <a:p>
            <a:pPr algn="l" rtl="0"/>
            <a:endParaRPr lang="ar-SA" dirty="0">
              <a:latin typeface="Calibri" panose="020F0502020204030204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6865900" y="5975121"/>
            <a:ext cx="20020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HA : as </a:t>
            </a:r>
            <a:r>
              <a:rPr lang="en-US" dirty="0">
                <a:latin typeface="Calibri" panose="020F0502020204030204" pitchFamily="34" charset="0"/>
              </a:rPr>
              <a:t>CH3COOH.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</a:t>
            </a:r>
          </a:p>
          <a:p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A-: as </a:t>
            </a:r>
            <a:r>
              <a:rPr lang="en-US" dirty="0">
                <a:latin typeface="Calibri" panose="020F0502020204030204" pitchFamily="34" charset="0"/>
              </a:rPr>
              <a:t>CH3COONa.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251039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9015" y="116632"/>
            <a:ext cx="3626882" cy="42473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dirty="0">
                <a:solidFill>
                  <a:srgbClr val="C00000"/>
                </a:solidFill>
                <a:latin typeface="Aparajita" pitchFamily="34" charset="0"/>
                <a:cs typeface="Aparajita" pitchFamily="34" charset="0"/>
              </a:rPr>
              <a:t>Calculated PH ( table cont.) :</a:t>
            </a:r>
          </a:p>
          <a:p>
            <a:pPr algn="l"/>
            <a:endParaRPr lang="en-US" dirty="0"/>
          </a:p>
          <a:p>
            <a:pPr algn="l"/>
            <a:r>
              <a:rPr lang="en-US" sz="2400" b="1" u="sng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** 100% HA :</a:t>
            </a:r>
          </a:p>
          <a:p>
            <a:pPr algn="l"/>
            <a:endParaRPr lang="en-US" dirty="0"/>
          </a:p>
          <a:p>
            <a:pPr algn="l"/>
            <a:r>
              <a:rPr lang="en-US" dirty="0"/>
              <a:t>PH =</a:t>
            </a:r>
          </a:p>
          <a:p>
            <a:pPr algn="l"/>
            <a:r>
              <a:rPr lang="en-US" dirty="0">
                <a:solidFill>
                  <a:schemeClr val="tx2"/>
                </a:solidFill>
              </a:rPr>
              <a:t>1</a:t>
            </a:r>
            <a:r>
              <a:rPr lang="en-US" baseline="30000" dirty="0">
                <a:solidFill>
                  <a:schemeClr val="tx2"/>
                </a:solidFill>
              </a:rPr>
              <a:t>st</a:t>
            </a:r>
            <a:r>
              <a:rPr lang="en-US" dirty="0">
                <a:solidFill>
                  <a:schemeClr val="tx2"/>
                </a:solidFill>
              </a:rPr>
              <a:t> :</a:t>
            </a:r>
          </a:p>
          <a:p>
            <a:pPr algn="l"/>
            <a:r>
              <a:rPr lang="en-US" sz="2400" dirty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P[HA] =</a:t>
            </a:r>
            <a:r>
              <a:rPr lang="en-US" sz="2400" dirty="0">
                <a:latin typeface="Aparajita" pitchFamily="34" charset="0"/>
                <a:cs typeface="Aparajita" pitchFamily="34" charset="0"/>
              </a:rPr>
              <a:t> - log [HA] </a:t>
            </a:r>
          </a:p>
          <a:p>
            <a:pPr algn="l"/>
            <a:r>
              <a:rPr lang="en-US" sz="2400" dirty="0">
                <a:latin typeface="Aparajita" pitchFamily="34" charset="0"/>
                <a:cs typeface="Aparajita" pitchFamily="34" charset="0"/>
              </a:rPr>
              <a:t>          = -log 0.2 </a:t>
            </a:r>
          </a:p>
          <a:p>
            <a:pPr algn="l"/>
            <a:r>
              <a:rPr lang="en-US" sz="2400" dirty="0">
                <a:latin typeface="Aparajita" pitchFamily="34" charset="0"/>
                <a:cs typeface="Aparajita" pitchFamily="34" charset="0"/>
              </a:rPr>
              <a:t>          = 0.698 </a:t>
            </a:r>
          </a:p>
          <a:p>
            <a:pPr algn="l"/>
            <a:r>
              <a:rPr lang="en-US" dirty="0">
                <a:solidFill>
                  <a:schemeClr val="tx2"/>
                </a:solidFill>
              </a:rPr>
              <a:t>2</a:t>
            </a:r>
            <a:r>
              <a:rPr lang="en-US" baseline="30000" dirty="0">
                <a:solidFill>
                  <a:schemeClr val="tx2"/>
                </a:solidFill>
              </a:rPr>
              <a:t>nd</a:t>
            </a:r>
            <a:r>
              <a:rPr lang="en-US" dirty="0">
                <a:solidFill>
                  <a:schemeClr val="tx2"/>
                </a:solidFill>
              </a:rPr>
              <a:t>  :</a:t>
            </a:r>
          </a:p>
          <a:p>
            <a:pPr algn="l"/>
            <a:r>
              <a:rPr lang="en-US" dirty="0">
                <a:solidFill>
                  <a:schemeClr val="tx2"/>
                </a:solidFill>
              </a:rPr>
              <a:t>PH= </a:t>
            </a:r>
          </a:p>
          <a:p>
            <a:pPr algn="l"/>
            <a:r>
              <a:rPr lang="en-US" dirty="0"/>
              <a:t>           </a:t>
            </a:r>
          </a:p>
          <a:p>
            <a:pPr algn="l"/>
            <a:r>
              <a:rPr lang="en-US" sz="2400" dirty="0">
                <a:latin typeface="Aparajita" pitchFamily="34" charset="0"/>
                <a:cs typeface="Aparajita" pitchFamily="34" charset="0"/>
              </a:rPr>
              <a:t>       PH  = 2.72</a:t>
            </a:r>
          </a:p>
        </p:txBody>
      </p:sp>
      <p:sp>
        <p:nvSpPr>
          <p:cNvPr id="3" name="مربع نص 2"/>
          <p:cNvSpPr txBox="1"/>
          <p:nvPr/>
        </p:nvSpPr>
        <p:spPr>
          <a:xfrm>
            <a:off x="1125758" y="1307222"/>
            <a:ext cx="1714512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 err="1"/>
              <a:t>Pka</a:t>
            </a:r>
            <a:r>
              <a:rPr lang="en-US" dirty="0"/>
              <a:t> + P[HA]</a:t>
            </a:r>
          </a:p>
          <a:p>
            <a:pPr algn="ctr"/>
            <a:r>
              <a:rPr lang="en-US" dirty="0"/>
              <a:t>2</a:t>
            </a:r>
            <a:endParaRPr lang="ar-SA" dirty="0"/>
          </a:p>
        </p:txBody>
      </p:sp>
      <p:cxnSp>
        <p:nvCxnSpPr>
          <p:cNvPr id="4" name="رابط مستقيم 3"/>
          <p:cNvCxnSpPr/>
          <p:nvPr/>
        </p:nvCxnSpPr>
        <p:spPr>
          <a:xfrm>
            <a:off x="1115616" y="1628800"/>
            <a:ext cx="171451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رابط مستقيم 4"/>
          <p:cNvCxnSpPr/>
          <p:nvPr/>
        </p:nvCxnSpPr>
        <p:spPr>
          <a:xfrm>
            <a:off x="1115616" y="3432834"/>
            <a:ext cx="1714512" cy="1588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مربع نص 5"/>
          <p:cNvSpPr txBox="1"/>
          <p:nvPr/>
        </p:nvSpPr>
        <p:spPr>
          <a:xfrm>
            <a:off x="1125758" y="3109668"/>
            <a:ext cx="142876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dirty="0"/>
              <a:t>4.76+ 0.698</a:t>
            </a:r>
          </a:p>
          <a:p>
            <a:pPr algn="ctr"/>
            <a:r>
              <a:rPr lang="en-US" dirty="0"/>
              <a:t>2</a:t>
            </a:r>
            <a:endParaRPr lang="ar-SA" dirty="0"/>
          </a:p>
        </p:txBody>
      </p:sp>
      <p:sp>
        <p:nvSpPr>
          <p:cNvPr id="8" name="مستطيل 7">
            <a:extLst>
              <a:ext uri="{FF2B5EF4-FFF2-40B4-BE49-F238E27FC236}">
                <a16:creationId xmlns:a16="http://schemas.microsoft.com/office/drawing/2014/main" id="{BEF527EF-C606-4404-A8C4-D264C9A72766}"/>
              </a:ext>
            </a:extLst>
          </p:cNvPr>
          <p:cNvSpPr/>
          <p:nvPr/>
        </p:nvSpPr>
        <p:spPr>
          <a:xfrm>
            <a:off x="334928" y="3896489"/>
            <a:ext cx="14287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C846F036-2484-40FF-9EE7-AB8C9653875B}"/>
              </a:ext>
            </a:extLst>
          </p:cNvPr>
          <p:cNvSpPr txBox="1"/>
          <p:nvPr/>
        </p:nvSpPr>
        <p:spPr>
          <a:xfrm>
            <a:off x="4795136" y="116632"/>
            <a:ext cx="3626882" cy="489364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/>
            <a:r>
              <a:rPr lang="en-US" sz="2400" b="1" u="sng" dirty="0">
                <a:solidFill>
                  <a:srgbClr val="0070C0"/>
                </a:solidFill>
                <a:latin typeface="Aparajita" pitchFamily="34" charset="0"/>
                <a:cs typeface="Aparajita" pitchFamily="34" charset="0"/>
              </a:rPr>
              <a:t>** 75%HA , 25% A-</a:t>
            </a:r>
          </a:p>
          <a:p>
            <a:pPr algn="l"/>
            <a:r>
              <a:rPr lang="en-US" sz="2400" dirty="0">
                <a:latin typeface="Aparajita" pitchFamily="34" charset="0"/>
                <a:cs typeface="Aparajita" pitchFamily="34" charset="0"/>
              </a:rPr>
              <a:t>PH = </a:t>
            </a:r>
            <a:r>
              <a:rPr lang="en-US" sz="2400" dirty="0" err="1">
                <a:latin typeface="Aparajita" pitchFamily="34" charset="0"/>
                <a:cs typeface="Aparajita" pitchFamily="34" charset="0"/>
              </a:rPr>
              <a:t>Pka</a:t>
            </a:r>
            <a:r>
              <a:rPr lang="en-US" sz="2400" dirty="0">
                <a:latin typeface="Aparajita" pitchFamily="34" charset="0"/>
                <a:cs typeface="Aparajita" pitchFamily="34" charset="0"/>
              </a:rPr>
              <a:t> + log [A-]/[HA]</a:t>
            </a:r>
          </a:p>
          <a:p>
            <a:pPr algn="l"/>
            <a:r>
              <a:rPr lang="en-US" sz="2400" dirty="0">
                <a:latin typeface="Aparajita" pitchFamily="34" charset="0"/>
                <a:cs typeface="Aparajita" pitchFamily="34" charset="0"/>
              </a:rPr>
              <a:t>PH= 4.76 + log [A-]/[HA]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Aparajita" pitchFamily="34" charset="0"/>
                <a:cs typeface="Aparajita" pitchFamily="34" charset="0"/>
              </a:rPr>
              <a:t> [HA] = </a:t>
            </a:r>
            <a:r>
              <a:rPr lang="en-US" sz="2400" dirty="0">
                <a:latin typeface="Aparajita" pitchFamily="34" charset="0"/>
                <a:cs typeface="Aparajita" pitchFamily="34" charset="0"/>
              </a:rPr>
              <a:t>C1 X V1 = C2 X V2 </a:t>
            </a:r>
          </a:p>
          <a:p>
            <a:pPr algn="l"/>
            <a:r>
              <a:rPr lang="en-US" sz="2400" dirty="0">
                <a:latin typeface="Aparajita" pitchFamily="34" charset="0"/>
                <a:cs typeface="Aparajita" pitchFamily="34" charset="0"/>
              </a:rPr>
              <a:t>         = 0.2 X 15 = C2 X 20 </a:t>
            </a:r>
          </a:p>
          <a:p>
            <a:pPr algn="l"/>
            <a:r>
              <a:rPr lang="en-US" sz="2400" dirty="0">
                <a:latin typeface="Aparajita" pitchFamily="34" charset="0"/>
                <a:cs typeface="Aparajita" pitchFamily="34" charset="0"/>
              </a:rPr>
              <a:t>         C2 = 0.15M </a:t>
            </a:r>
            <a:endParaRPr lang="ar-SA" sz="2400" dirty="0">
              <a:latin typeface="Aparajita" pitchFamily="34" charset="0"/>
              <a:cs typeface="Aparajita" pitchFamily="34" charset="0"/>
            </a:endParaRPr>
          </a:p>
          <a:p>
            <a:pPr algn="l"/>
            <a:endParaRPr lang="ar-SA" sz="2400" dirty="0">
              <a:latin typeface="Aparajita" pitchFamily="34" charset="0"/>
              <a:cs typeface="Aparajita" pitchFamily="34" charset="0"/>
            </a:endParaRPr>
          </a:p>
          <a:p>
            <a:pPr algn="l" rtl="0">
              <a:buFont typeface="Arial" pitchFamily="34" charset="0"/>
              <a:buChar char="•"/>
            </a:pPr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 [A-] = </a:t>
            </a:r>
            <a:r>
              <a:rPr lang="en-US" sz="2400" dirty="0">
                <a:latin typeface="Aparajita" pitchFamily="34" charset="0"/>
              </a:rPr>
              <a:t>C1 X V1 = C2 X V2</a:t>
            </a:r>
          </a:p>
          <a:p>
            <a:pPr algn="l" rtl="0"/>
            <a:r>
              <a:rPr lang="en-US" sz="2400" dirty="0">
                <a:latin typeface="Aparajita" pitchFamily="34" charset="0"/>
              </a:rPr>
              <a:t>           = 0.2 X 5 = C2 X 20</a:t>
            </a:r>
          </a:p>
          <a:p>
            <a:pPr algn="l" rtl="0"/>
            <a:r>
              <a:rPr lang="en-US" sz="2400" dirty="0">
                <a:latin typeface="Aparajita" pitchFamily="34" charset="0"/>
              </a:rPr>
              <a:t>C2 = 0.05 M</a:t>
            </a:r>
          </a:p>
          <a:p>
            <a:pPr algn="l" rtl="0"/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So, PH = </a:t>
            </a:r>
            <a:r>
              <a:rPr lang="en-US" sz="2400" dirty="0">
                <a:latin typeface="Aparajita" pitchFamily="34" charset="0"/>
              </a:rPr>
              <a:t>4.76+log 0.05/0.15</a:t>
            </a:r>
          </a:p>
          <a:p>
            <a:pPr algn="l" rtl="0"/>
            <a:r>
              <a:rPr lang="en-US" sz="2400" dirty="0">
                <a:latin typeface="Aparajita" pitchFamily="34" charset="0"/>
              </a:rPr>
              <a:t>       PH = 4.282</a:t>
            </a:r>
          </a:p>
          <a:p>
            <a:pPr algn="l"/>
            <a:endParaRPr lang="en-US" sz="2400" dirty="0">
              <a:latin typeface="Aparajita" pitchFamily="34" charset="0"/>
              <a:cs typeface="Aparajita" pitchFamily="34" charset="0"/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:a16="http://schemas.microsoft.com/office/drawing/2014/main" id="{2FB4C54E-C4C1-4C9E-9150-2C17FC2D6ADA}"/>
              </a:ext>
            </a:extLst>
          </p:cNvPr>
          <p:cNvSpPr/>
          <p:nvPr/>
        </p:nvSpPr>
        <p:spPr>
          <a:xfrm>
            <a:off x="5364088" y="1982186"/>
            <a:ext cx="1368152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ستطيل 10">
            <a:extLst>
              <a:ext uri="{FF2B5EF4-FFF2-40B4-BE49-F238E27FC236}">
                <a16:creationId xmlns:a16="http://schemas.microsoft.com/office/drawing/2014/main" id="{BFF63216-4897-4698-837D-7FAF85C53A88}"/>
              </a:ext>
            </a:extLst>
          </p:cNvPr>
          <p:cNvSpPr/>
          <p:nvPr/>
        </p:nvSpPr>
        <p:spPr>
          <a:xfrm>
            <a:off x="4752640" y="3429000"/>
            <a:ext cx="168731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ستطيل 11">
            <a:extLst>
              <a:ext uri="{FF2B5EF4-FFF2-40B4-BE49-F238E27FC236}">
                <a16:creationId xmlns:a16="http://schemas.microsoft.com/office/drawing/2014/main" id="{247C8245-EFA9-4BA9-BA29-FA422DC27C71}"/>
              </a:ext>
            </a:extLst>
          </p:cNvPr>
          <p:cNvSpPr/>
          <p:nvPr/>
        </p:nvSpPr>
        <p:spPr>
          <a:xfrm>
            <a:off x="5044924" y="4155735"/>
            <a:ext cx="168731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cxnSp>
        <p:nvCxnSpPr>
          <p:cNvPr id="14" name="رابط مستقيم 13">
            <a:extLst>
              <a:ext uri="{FF2B5EF4-FFF2-40B4-BE49-F238E27FC236}">
                <a16:creationId xmlns:a16="http://schemas.microsoft.com/office/drawing/2014/main" id="{3CCB80AF-2270-4CF4-B969-19D95C307288}"/>
              </a:ext>
            </a:extLst>
          </p:cNvPr>
          <p:cNvCxnSpPr/>
          <p:nvPr/>
        </p:nvCxnSpPr>
        <p:spPr>
          <a:xfrm>
            <a:off x="4067944" y="116632"/>
            <a:ext cx="0" cy="5976664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93282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48380" y="365714"/>
            <a:ext cx="7429552" cy="397031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800" b="1" u="sng" dirty="0">
                <a:solidFill>
                  <a:srgbClr val="0070C0"/>
                </a:solidFill>
                <a:latin typeface="Aparajita" pitchFamily="34" charset="0"/>
              </a:rPr>
              <a:t>50%[HA] , 50%[A]</a:t>
            </a:r>
          </a:p>
          <a:p>
            <a:pPr algn="l" rtl="0"/>
            <a:r>
              <a:rPr lang="en-US" sz="2800" dirty="0">
                <a:latin typeface="Aparajita" pitchFamily="34" charset="0"/>
              </a:rPr>
              <a:t>PH= 4.76 + log [A-]/[HA]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Aparajita" pitchFamily="34" charset="0"/>
              </a:rPr>
              <a:t> [HA] = </a:t>
            </a:r>
            <a:r>
              <a:rPr lang="en-US" sz="2800" dirty="0">
                <a:latin typeface="Aparajita" pitchFamily="34" charset="0"/>
              </a:rPr>
              <a:t>0.2 X 10 = C2 X 20</a:t>
            </a:r>
          </a:p>
          <a:p>
            <a:pPr algn="l" rtl="0"/>
            <a:r>
              <a:rPr lang="en-US" sz="2800" dirty="0">
                <a:latin typeface="Aparajita" pitchFamily="34" charset="0"/>
              </a:rPr>
              <a:t>C2 = 0.1 M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800" dirty="0">
                <a:solidFill>
                  <a:schemeClr val="tx2"/>
                </a:solidFill>
                <a:latin typeface="Aparajita" pitchFamily="34" charset="0"/>
              </a:rPr>
              <a:t> [A-] = </a:t>
            </a:r>
            <a:r>
              <a:rPr lang="en-US" sz="2800" dirty="0">
                <a:latin typeface="Aparajita" pitchFamily="34" charset="0"/>
              </a:rPr>
              <a:t>0.2 X 10 = C2 X 20</a:t>
            </a:r>
          </a:p>
          <a:p>
            <a:pPr algn="l" rtl="0"/>
            <a:r>
              <a:rPr lang="en-US" sz="2800" dirty="0">
                <a:latin typeface="Aparajita" pitchFamily="34" charset="0"/>
              </a:rPr>
              <a:t>C2 = 0.1 M</a:t>
            </a:r>
          </a:p>
          <a:p>
            <a:pPr algn="l" rtl="0"/>
            <a:r>
              <a:rPr lang="en-US" sz="2800" dirty="0">
                <a:solidFill>
                  <a:schemeClr val="tx2"/>
                </a:solidFill>
                <a:latin typeface="Aparajita" pitchFamily="34" charset="0"/>
              </a:rPr>
              <a:t>So, </a:t>
            </a:r>
            <a:r>
              <a:rPr lang="en-US" sz="2800" dirty="0">
                <a:latin typeface="Aparajita" pitchFamily="34" charset="0"/>
              </a:rPr>
              <a:t>PH = 4.76 + log 0.1/0.1</a:t>
            </a:r>
          </a:p>
          <a:p>
            <a:pPr algn="l" rtl="0"/>
            <a:r>
              <a:rPr lang="en-US" sz="2800" dirty="0">
                <a:latin typeface="Aparajita" pitchFamily="34" charset="0"/>
              </a:rPr>
              <a:t>PH = 4.76 + 0</a:t>
            </a:r>
          </a:p>
          <a:p>
            <a:pPr algn="l" rtl="0"/>
            <a:r>
              <a:rPr lang="en-US" sz="2800" dirty="0">
                <a:latin typeface="Aparajita" pitchFamily="34" charset="0"/>
              </a:rPr>
              <a:t>PH = </a:t>
            </a:r>
            <a:r>
              <a:rPr lang="en-US" sz="2800" dirty="0" err="1">
                <a:latin typeface="Aparajita" pitchFamily="34" charset="0"/>
              </a:rPr>
              <a:t>Pka</a:t>
            </a:r>
            <a:r>
              <a:rPr lang="en-US" sz="2800" dirty="0">
                <a:latin typeface="Aparajita" pitchFamily="34" charset="0"/>
              </a:rPr>
              <a:t> </a:t>
            </a:r>
            <a:endParaRPr lang="ar-SA" sz="2800" dirty="0">
              <a:latin typeface="Aparajita" pitchFamily="34" charset="0"/>
            </a:endParaRPr>
          </a:p>
        </p:txBody>
      </p:sp>
      <p:sp>
        <p:nvSpPr>
          <p:cNvPr id="4" name="مستطيل 3"/>
          <p:cNvSpPr/>
          <p:nvPr/>
        </p:nvSpPr>
        <p:spPr>
          <a:xfrm>
            <a:off x="152075" y="2564904"/>
            <a:ext cx="168731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ستطيل 4"/>
          <p:cNvSpPr/>
          <p:nvPr/>
        </p:nvSpPr>
        <p:spPr>
          <a:xfrm>
            <a:off x="148380" y="1700808"/>
            <a:ext cx="168731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7" name="مستطيل 6">
            <a:extLst>
              <a:ext uri="{FF2B5EF4-FFF2-40B4-BE49-F238E27FC236}">
                <a16:creationId xmlns:a16="http://schemas.microsoft.com/office/drawing/2014/main" id="{1D8C52F0-3FE4-4363-AB41-C13473288B86}"/>
              </a:ext>
            </a:extLst>
          </p:cNvPr>
          <p:cNvSpPr/>
          <p:nvPr/>
        </p:nvSpPr>
        <p:spPr>
          <a:xfrm>
            <a:off x="153025" y="3873740"/>
            <a:ext cx="1687316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01973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0" y="428604"/>
            <a:ext cx="8358214" cy="63709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algn="ctr" rtl="0"/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(2)Preparation of buffer:</a:t>
            </a: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You are provided with 0.2M acetic acid and solid sodium acetate , (</a:t>
            </a:r>
            <a:r>
              <a:rPr lang="en-US" sz="2400" dirty="0" err="1">
                <a:latin typeface="Calibri" panose="020F0502020204030204" pitchFamily="34" charset="0"/>
                <a:cs typeface="Aparajita" pitchFamily="34" charset="0"/>
              </a:rPr>
              <a:t>pK</a:t>
            </a:r>
            <a:r>
              <a:rPr lang="en-US" sz="2400" baseline="-25000" dirty="0" err="1">
                <a:latin typeface="Calibri" panose="020F0502020204030204" pitchFamily="34" charset="0"/>
                <a:cs typeface="Aparajita" pitchFamily="34" charset="0"/>
              </a:rPr>
              <a:t>a</a:t>
            </a:r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 =4.76).Prepare 50 ml of a 0.19M  acetate buffer pH =4.86. </a:t>
            </a:r>
          </a:p>
          <a:p>
            <a:pPr algn="l" rtl="0"/>
            <a:endParaRPr lang="en-US" sz="2400" b="1" u="sng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400" b="1" u="sng" dirty="0">
                <a:latin typeface="Calibri" panose="020F0502020204030204" pitchFamily="34" charset="0"/>
                <a:cs typeface="Aparajita" pitchFamily="34" charset="0"/>
              </a:rPr>
              <a:t>Calculations:-</a:t>
            </a: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-Solid sodium acetate [as A-]</a:t>
            </a: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- 0.2M Acetic acid. [as HA]</a:t>
            </a: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- </a:t>
            </a:r>
            <a:r>
              <a:rPr lang="en-US" sz="2400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 = 4.76 </a:t>
            </a: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- buffer pH=4.86 </a:t>
            </a:r>
          </a:p>
          <a:p>
            <a:pPr algn="l" rtl="0"/>
            <a:endParaRPr lang="en-US" sz="24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sz="24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-Final volume of buffer =50ml </a:t>
            </a: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-Buffer concentration = 0.19 M </a:t>
            </a: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    Buffer Concentration = [HA] + [A-]</a:t>
            </a:r>
          </a:p>
          <a:p>
            <a:pPr algn="l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                                  0.19 =[HA] + [A-]</a:t>
            </a:r>
          </a:p>
          <a:p>
            <a:pPr algn="l" rtl="0"/>
            <a:endParaRPr lang="en-US" sz="2400" dirty="0">
              <a:latin typeface="Calibri" panose="020F0502020204030204" pitchFamily="34" charset="0"/>
              <a:cs typeface="Aparajita" pitchFamily="34" charset="0"/>
            </a:endParaRPr>
          </a:p>
          <a:p>
            <a:pPr algn="l"/>
            <a:endParaRPr lang="ar-SA" sz="2400" dirty="0">
              <a:latin typeface="Calibri" panose="020F0502020204030204" pitchFamily="34" charset="0"/>
            </a:endParaRPr>
          </a:p>
        </p:txBody>
      </p:sp>
      <p:sp>
        <p:nvSpPr>
          <p:cNvPr id="5" name="قوس كبير أيمن 4"/>
          <p:cNvSpPr/>
          <p:nvPr/>
        </p:nvSpPr>
        <p:spPr>
          <a:xfrm>
            <a:off x="3797794" y="2420887"/>
            <a:ext cx="432048" cy="1193203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ربع نص 5"/>
          <p:cNvSpPr txBox="1"/>
          <p:nvPr/>
        </p:nvSpPr>
        <p:spPr>
          <a:xfrm>
            <a:off x="4366080" y="2843644"/>
            <a:ext cx="1095173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Provided</a:t>
            </a:r>
            <a:endParaRPr lang="ar-SA" dirty="0"/>
          </a:p>
        </p:txBody>
      </p:sp>
      <p:sp>
        <p:nvSpPr>
          <p:cNvPr id="7" name="قوس كبير أيمن 6"/>
          <p:cNvSpPr/>
          <p:nvPr/>
        </p:nvSpPr>
        <p:spPr>
          <a:xfrm>
            <a:off x="4572000" y="4437112"/>
            <a:ext cx="648072" cy="1584176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8" name="مربع نص 7"/>
          <p:cNvSpPr txBox="1"/>
          <p:nvPr/>
        </p:nvSpPr>
        <p:spPr>
          <a:xfrm>
            <a:off x="5293770" y="5075892"/>
            <a:ext cx="118494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Required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523524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116632"/>
            <a:ext cx="7643866" cy="71096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400" dirty="0">
                <a:latin typeface="Aparajita" pitchFamily="34" charset="0"/>
              </a:rPr>
              <a:t>PH = </a:t>
            </a:r>
            <a:r>
              <a:rPr lang="en-US" sz="2400" dirty="0" err="1">
                <a:latin typeface="Aparajita" pitchFamily="34" charset="0"/>
              </a:rPr>
              <a:t>Pka</a:t>
            </a:r>
            <a:r>
              <a:rPr lang="en-US" sz="2400" dirty="0">
                <a:latin typeface="Aparajita" pitchFamily="34" charset="0"/>
              </a:rPr>
              <a:t> +log [A-] \[HA]</a:t>
            </a:r>
          </a:p>
          <a:p>
            <a:pPr algn="l" rtl="0"/>
            <a:r>
              <a:rPr lang="en-US" sz="2400" dirty="0">
                <a:latin typeface="Aparajita" pitchFamily="34" charset="0"/>
              </a:rPr>
              <a:t>Assume [A-] =y         ,            [HA] = 0.19 –y</a:t>
            </a:r>
          </a:p>
          <a:p>
            <a:pPr algn="l" rtl="0"/>
            <a:endParaRPr lang="en-US" sz="2400" dirty="0">
              <a:latin typeface="Aparajita" pitchFamily="34" charset="0"/>
            </a:endParaRPr>
          </a:p>
          <a:p>
            <a:pPr algn="l" rtl="0"/>
            <a:r>
              <a:rPr lang="en-US" sz="2400" dirty="0">
                <a:latin typeface="Aparajita" pitchFamily="34" charset="0"/>
              </a:rPr>
              <a:t>4.86 = 4.76 +log</a:t>
            </a:r>
          </a:p>
          <a:p>
            <a:pPr algn="l" rtl="0"/>
            <a:endParaRPr lang="en-US" sz="2400" dirty="0">
              <a:latin typeface="Aparajita" pitchFamily="34" charset="0"/>
            </a:endParaRPr>
          </a:p>
          <a:p>
            <a:pPr algn="l" rtl="0"/>
            <a:r>
              <a:rPr lang="en-US" sz="2400" dirty="0">
                <a:latin typeface="Aparajita" pitchFamily="34" charset="0"/>
              </a:rPr>
              <a:t>0.1 = log </a:t>
            </a:r>
          </a:p>
          <a:p>
            <a:pPr algn="l" rtl="0"/>
            <a:endParaRPr lang="en-US" sz="2400" dirty="0">
              <a:latin typeface="Aparajita" pitchFamily="34" charset="0"/>
            </a:endParaRPr>
          </a:p>
          <a:p>
            <a:pPr algn="l" rtl="0"/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-by taking the “Anti log for both sides”: </a:t>
            </a:r>
          </a:p>
          <a:p>
            <a:pPr algn="l" rtl="0"/>
            <a:endParaRPr lang="en-US" sz="2400" dirty="0">
              <a:latin typeface="Aparajita" pitchFamily="34" charset="0"/>
            </a:endParaRPr>
          </a:p>
          <a:p>
            <a:pPr algn="l" rtl="0"/>
            <a:r>
              <a:rPr lang="en-US" sz="2400" dirty="0">
                <a:latin typeface="Aparajita" pitchFamily="34" charset="0"/>
              </a:rPr>
              <a:t>1.26 = </a:t>
            </a:r>
          </a:p>
          <a:p>
            <a:pPr algn="l" rtl="0"/>
            <a:endParaRPr lang="en-US" sz="2400" dirty="0">
              <a:latin typeface="Aparajita" pitchFamily="34" charset="0"/>
            </a:endParaRPr>
          </a:p>
          <a:p>
            <a:pPr algn="l" rtl="0"/>
            <a:r>
              <a:rPr lang="en-US" sz="2400" dirty="0">
                <a:latin typeface="Aparajita" pitchFamily="34" charset="0"/>
              </a:rPr>
              <a:t>y=1.26 x (0.19-y)</a:t>
            </a:r>
          </a:p>
          <a:p>
            <a:pPr algn="l" rtl="0"/>
            <a:r>
              <a:rPr lang="en-US" sz="2400" dirty="0">
                <a:latin typeface="Aparajita" pitchFamily="34" charset="0"/>
              </a:rPr>
              <a:t>y= 0.24 – 1.26 y </a:t>
            </a:r>
          </a:p>
          <a:p>
            <a:pPr algn="l" rtl="0"/>
            <a:r>
              <a:rPr lang="en-US" sz="2400" dirty="0">
                <a:latin typeface="Aparajita" pitchFamily="34" charset="0"/>
              </a:rPr>
              <a:t>y + 1.26 y = 0.24</a:t>
            </a:r>
          </a:p>
          <a:p>
            <a:pPr algn="l" rtl="0"/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y= </a:t>
            </a:r>
            <a:r>
              <a:rPr lang="en-US" sz="2400" dirty="0">
                <a:latin typeface="Aparajita" pitchFamily="34" charset="0"/>
              </a:rPr>
              <a:t>0.11 M [which is the concentration of </a:t>
            </a:r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[A-] </a:t>
            </a:r>
            <a:r>
              <a:rPr lang="en-US" sz="2400" dirty="0">
                <a:latin typeface="Aparajita" pitchFamily="34" charset="0"/>
              </a:rPr>
              <a:t>in the buffer</a:t>
            </a:r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 </a:t>
            </a:r>
            <a:r>
              <a:rPr lang="en-US" sz="2400" dirty="0">
                <a:latin typeface="Aparajita" pitchFamily="34" charset="0"/>
              </a:rPr>
              <a:t>] </a:t>
            </a:r>
          </a:p>
          <a:p>
            <a:pPr algn="l" rtl="0"/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So,</a:t>
            </a:r>
          </a:p>
          <a:p>
            <a:pPr algn="l" rtl="0"/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[HA] = </a:t>
            </a:r>
            <a:r>
              <a:rPr lang="en-US" sz="2400" dirty="0">
                <a:latin typeface="Aparajita" pitchFamily="34" charset="0"/>
              </a:rPr>
              <a:t>0.19 – 0.11</a:t>
            </a:r>
          </a:p>
          <a:p>
            <a:pPr algn="l" rtl="0"/>
            <a:r>
              <a:rPr lang="en-US" sz="2400" dirty="0">
                <a:latin typeface="Aparajita" pitchFamily="34" charset="0"/>
              </a:rPr>
              <a:t>         = 0.08 M  [which is the concentration of </a:t>
            </a:r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[HA] </a:t>
            </a:r>
            <a:r>
              <a:rPr lang="en-US" sz="2400" dirty="0">
                <a:latin typeface="Aparajita" pitchFamily="34" charset="0"/>
              </a:rPr>
              <a:t>in the buffer</a:t>
            </a:r>
            <a:r>
              <a:rPr lang="en-US" sz="2400" dirty="0">
                <a:solidFill>
                  <a:schemeClr val="tx2"/>
                </a:solidFill>
                <a:latin typeface="Aparajita" pitchFamily="34" charset="0"/>
              </a:rPr>
              <a:t> </a:t>
            </a:r>
            <a:r>
              <a:rPr lang="en-US" sz="2400" dirty="0">
                <a:latin typeface="Aparajita" pitchFamily="34" charset="0"/>
              </a:rPr>
              <a:t>] </a:t>
            </a:r>
          </a:p>
          <a:p>
            <a:pPr algn="l" rtl="0"/>
            <a:endParaRPr lang="ar-SA" sz="2400" dirty="0">
              <a:latin typeface="Aparajita" pitchFamily="34" charset="0"/>
            </a:endParaRPr>
          </a:p>
        </p:txBody>
      </p:sp>
      <p:cxnSp>
        <p:nvCxnSpPr>
          <p:cNvPr id="3" name="رابط مستقيم 2"/>
          <p:cNvCxnSpPr/>
          <p:nvPr/>
        </p:nvCxnSpPr>
        <p:spPr>
          <a:xfrm>
            <a:off x="2156027" y="1412776"/>
            <a:ext cx="928694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4" name="مربع نص 3"/>
          <p:cNvSpPr txBox="1"/>
          <p:nvPr/>
        </p:nvSpPr>
        <p:spPr>
          <a:xfrm>
            <a:off x="2200866" y="998865"/>
            <a:ext cx="1026647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2400" dirty="0">
                <a:latin typeface="Aparajita" pitchFamily="34" charset="0"/>
                <a:cs typeface="Aparajita" pitchFamily="34" charset="0"/>
              </a:rPr>
              <a:t>y</a:t>
            </a:r>
          </a:p>
          <a:p>
            <a:pPr algn="ctr" rtl="0"/>
            <a:r>
              <a:rPr lang="en-US" sz="2400" dirty="0">
                <a:latin typeface="Aparajita" pitchFamily="34" charset="0"/>
                <a:cs typeface="Aparajita" pitchFamily="34" charset="0"/>
              </a:rPr>
              <a:t>0.19-y</a:t>
            </a:r>
            <a:endParaRPr lang="ar-SA" sz="2400" dirty="0">
              <a:latin typeface="Aparajita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048738" y="1717357"/>
            <a:ext cx="12858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2400" dirty="0">
                <a:latin typeface="Aparajita" pitchFamily="34" charset="0"/>
                <a:cs typeface="Aparajita" pitchFamily="34" charset="0"/>
              </a:rPr>
              <a:t>y</a:t>
            </a:r>
          </a:p>
          <a:p>
            <a:pPr algn="ctr" rtl="0"/>
            <a:r>
              <a:rPr lang="en-US" sz="2400" dirty="0">
                <a:latin typeface="Aparajita" pitchFamily="34" charset="0"/>
                <a:cs typeface="Aparajita" pitchFamily="34" charset="0"/>
              </a:rPr>
              <a:t>0.19-y</a:t>
            </a:r>
            <a:endParaRPr lang="ar-SA" sz="2400" dirty="0">
              <a:latin typeface="Aparajita" pitchFamily="34" charset="0"/>
            </a:endParaRPr>
          </a:p>
        </p:txBody>
      </p:sp>
      <p:cxnSp>
        <p:nvCxnSpPr>
          <p:cNvPr id="6" name="رابط مستقيم 5"/>
          <p:cNvCxnSpPr/>
          <p:nvPr/>
        </p:nvCxnSpPr>
        <p:spPr>
          <a:xfrm>
            <a:off x="1274561" y="2132856"/>
            <a:ext cx="928694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" name="مربع نص 6"/>
          <p:cNvSpPr txBox="1"/>
          <p:nvPr/>
        </p:nvSpPr>
        <p:spPr>
          <a:xfrm>
            <a:off x="983231" y="3212976"/>
            <a:ext cx="1285884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2400" dirty="0">
                <a:latin typeface="Aparajita" pitchFamily="34" charset="0"/>
                <a:cs typeface="Aparajita" pitchFamily="34" charset="0"/>
              </a:rPr>
              <a:t>y</a:t>
            </a:r>
          </a:p>
          <a:p>
            <a:pPr algn="ctr" rtl="0"/>
            <a:r>
              <a:rPr lang="en-US" sz="2400" dirty="0">
                <a:latin typeface="Aparajita" pitchFamily="34" charset="0"/>
                <a:cs typeface="Aparajita" pitchFamily="34" charset="0"/>
              </a:rPr>
              <a:t>0.19-y</a:t>
            </a:r>
            <a:endParaRPr lang="ar-SA" sz="2400" dirty="0">
              <a:latin typeface="Aparajita" pitchFamily="34" charset="0"/>
            </a:endParaRPr>
          </a:p>
        </p:txBody>
      </p:sp>
      <p:cxnSp>
        <p:nvCxnSpPr>
          <p:cNvPr id="8" name="رابط مستقيم 7"/>
          <p:cNvCxnSpPr/>
          <p:nvPr/>
        </p:nvCxnSpPr>
        <p:spPr>
          <a:xfrm>
            <a:off x="1114598" y="3613236"/>
            <a:ext cx="928694" cy="1588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9" name="مستطيل 8"/>
          <p:cNvSpPr/>
          <p:nvPr/>
        </p:nvSpPr>
        <p:spPr>
          <a:xfrm>
            <a:off x="751564" y="6381328"/>
            <a:ext cx="104711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0" name="مستطيل 9"/>
          <p:cNvSpPr/>
          <p:nvPr/>
        </p:nvSpPr>
        <p:spPr>
          <a:xfrm>
            <a:off x="179512" y="5301208"/>
            <a:ext cx="1144105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قوس كبير أيمن 10"/>
          <p:cNvSpPr/>
          <p:nvPr/>
        </p:nvSpPr>
        <p:spPr>
          <a:xfrm>
            <a:off x="6732240" y="5373216"/>
            <a:ext cx="1296144" cy="108012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2" name="مربع نص 11"/>
          <p:cNvSpPr txBox="1"/>
          <p:nvPr/>
        </p:nvSpPr>
        <p:spPr>
          <a:xfrm>
            <a:off x="8028384" y="5723964"/>
            <a:ext cx="768160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/>
              <a:t>=0.19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9934286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0" y="260648"/>
            <a:ext cx="8964488" cy="68634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To calculate the volume needed from [HA] to prepare the buffer, No. of mole of  [HA] should be calculated first :</a:t>
            </a:r>
          </a:p>
          <a:p>
            <a:pPr algn="l" rtl="0"/>
            <a:endParaRPr lang="en-US" sz="2000" dirty="0">
              <a:solidFill>
                <a:schemeClr val="tx2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No. of mole =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Molarity x Volume of solution in L</a:t>
            </a: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            =0.08 X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0.05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=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0.004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mole</a:t>
            </a:r>
          </a:p>
          <a:p>
            <a:pPr algn="l" rtl="0">
              <a:buClr>
                <a:srgbClr val="29C2F2"/>
              </a:buClr>
            </a:pPr>
            <a:r>
              <a:rPr lang="en-GB" sz="2000" dirty="0">
                <a:solidFill>
                  <a:schemeClr val="tx2"/>
                </a:solidFill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So,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M of stock = no. of mole / Volume  in </a:t>
            </a:r>
            <a:r>
              <a:rPr lang="en-GB" sz="2000" dirty="0" err="1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Liter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 </a:t>
            </a:r>
          </a:p>
          <a:p>
            <a:pPr algn="l" rtl="0">
              <a:buClr>
                <a:srgbClr val="29C2F2"/>
              </a:buClr>
            </a:pPr>
            <a:r>
              <a:rPr lang="en-GB" sz="20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0.2 = 0.004 / V</a:t>
            </a:r>
          </a:p>
          <a:p>
            <a:pPr algn="l" rtl="0">
              <a:buClr>
                <a:srgbClr val="29C2F2"/>
              </a:buClr>
            </a:pPr>
            <a:endParaRPr lang="en-GB" sz="2000" dirty="0">
              <a:latin typeface="Times New Roman" panose="02020603050405020304" pitchFamily="18" charset="0"/>
              <a:ea typeface="Ebrima" panose="02000000000000000000" pitchFamily="2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l" rtl="0">
              <a:buClr>
                <a:srgbClr val="29C2F2"/>
              </a:buClr>
            </a:pPr>
            <a:r>
              <a:rPr lang="en-GB" sz="2000" dirty="0"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  <a:sym typeface="Wingdings" panose="05000000000000000000" pitchFamily="2" charset="2"/>
              </a:rPr>
              <a:t> V = 0.02 L = 20 ml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- To calculate the weight  needed from [A-] to prepare the buffer, No. of mole of  [A- ] should be calculated first :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No. of mole =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0.11 X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0.05  </a:t>
            </a: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          = 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0.0055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mole</a:t>
            </a:r>
          </a:p>
          <a:p>
            <a:pPr algn="l" rtl="0"/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 wt (g) of [A-]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= (</a:t>
            </a:r>
            <a:r>
              <a:rPr lang="en-GB" sz="2000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0.0055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)  x 82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                       = 0.451 g 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Now take </a:t>
            </a:r>
            <a:r>
              <a:rPr lang="en-GB" sz="2000" dirty="0">
                <a:solidFill>
                  <a:schemeClr val="tx2"/>
                </a:solidFill>
                <a:latin typeface="Times New Roman" panose="02020603050405020304" pitchFamily="18" charset="0"/>
                <a:ea typeface="Ebrima" panose="02000000000000000000" pitchFamily="2" charset="0"/>
                <a:cs typeface="Times New Roman" panose="02020603050405020304" pitchFamily="18" charset="0"/>
                <a:sym typeface="Wingdings" panose="05000000000000000000" pitchFamily="2" charset="2"/>
              </a:rPr>
              <a:t>20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ml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from 0.2M acetic acid and </a:t>
            </a:r>
            <a:r>
              <a:rPr lang="en-US" sz="2000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0.451 g </a:t>
            </a:r>
            <a:r>
              <a:rPr lang="en-US" sz="2000" dirty="0">
                <a:latin typeface="Calibri" panose="020F0502020204030204" pitchFamily="34" charset="0"/>
                <a:cs typeface="Aparajita" pitchFamily="34" charset="0"/>
              </a:rPr>
              <a:t>from Solid sodium acetate and complete volume to 50 ml H2O.      (0.19 M acetate buffer)</a:t>
            </a:r>
          </a:p>
          <a:p>
            <a:pPr algn="l" rtl="0"/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323528" y="2653287"/>
            <a:ext cx="2672432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4" name="مستطيل 3"/>
          <p:cNvSpPr/>
          <p:nvPr/>
        </p:nvSpPr>
        <p:spPr>
          <a:xfrm>
            <a:off x="1187624" y="5477974"/>
            <a:ext cx="1584176" cy="43204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22939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0" y="0"/>
            <a:ext cx="8892480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>
                <a:solidFill>
                  <a:schemeClr val="tx2"/>
                </a:solidFill>
                <a:latin typeface="Calibri" panose="020F0502020204030204" pitchFamily="34" charset="0"/>
              </a:rPr>
              <a:t>:</a:t>
            </a:r>
            <a:r>
              <a:rPr lang="en-US" sz="2400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(3)Testing for buffering behavior</a:t>
            </a:r>
          </a:p>
          <a:p>
            <a:pPr algn="ctr"/>
            <a:endParaRPr lang="en-US" sz="2400" dirty="0">
              <a:latin typeface="Calibri" panose="020F0502020204030204" pitchFamily="34" charset="0"/>
              <a:cs typeface="Aparajita" pitchFamily="34" charset="0"/>
            </a:endParaRPr>
          </a:p>
          <a:p>
            <a:pPr algn="ctr" rtl="0"/>
            <a:r>
              <a:rPr lang="en-US" sz="2400" dirty="0">
                <a:latin typeface="Calibri" panose="020F0502020204030204" pitchFamily="34" charset="0"/>
                <a:cs typeface="Aparajita" pitchFamily="34" charset="0"/>
              </a:rPr>
              <a:t> For the 0.19M acetate buffer prepare:</a:t>
            </a:r>
          </a:p>
          <a:p>
            <a:pPr algn="ctr"/>
            <a:endParaRPr lang="en-US" dirty="0">
              <a:latin typeface="Calibri" panose="020F0502020204030204" pitchFamily="34" charset="0"/>
            </a:endParaRPr>
          </a:p>
          <a:p>
            <a:pPr algn="ctr"/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US" dirty="0">
                <a:latin typeface="Calibri" panose="020F0502020204030204" pitchFamily="34" charset="0"/>
              </a:rPr>
              <a:t>  </a:t>
            </a:r>
          </a:p>
          <a:p>
            <a:pPr algn="ctr"/>
            <a:endParaRPr lang="ar-SA" dirty="0">
              <a:latin typeface="Calibri" panose="020F0502020204030204" pitchFamily="34" charset="0"/>
            </a:endParaRPr>
          </a:p>
        </p:txBody>
      </p:sp>
      <p:graphicFrame>
        <p:nvGraphicFramePr>
          <p:cNvPr id="3" name="جدول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57766"/>
              </p:ext>
            </p:extLst>
          </p:nvPr>
        </p:nvGraphicFramePr>
        <p:xfrm>
          <a:off x="755576" y="2060848"/>
          <a:ext cx="7820943" cy="2160240"/>
        </p:xfrm>
        <a:graphic>
          <a:graphicData uri="http://schemas.openxmlformats.org/drawingml/2006/table">
            <a:tbl>
              <a:tblPr rtl="1"/>
              <a:tblGrid>
                <a:gridCol w="1904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8250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253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81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Arial"/>
                        </a:rPr>
                        <a:t>Measured </a:t>
                      </a:r>
                      <a:r>
                        <a:rPr lang="en-US" sz="1600" b="1" dirty="0"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pH after HCl addition</a:t>
                      </a:r>
                      <a:endParaRPr lang="en-US" sz="1600" dirty="0"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Add 2M HCl</a:t>
                      </a:r>
                      <a:endParaRPr lang="en-US" sz="1600" dirty="0"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Measured pH</a:t>
                      </a:r>
                      <a:endParaRPr lang="en-US" sz="1600" dirty="0"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/>
                          </a:solidFill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Solution (10 ml  of each)</a:t>
                      </a:r>
                      <a:endParaRPr lang="en-US" sz="1600" dirty="0">
                        <a:solidFill>
                          <a:schemeClr val="tx2"/>
                        </a:solidFill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0.1 ml</a:t>
                      </a:r>
                      <a:endParaRPr lang="ar-SA" sz="1600" dirty="0"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0.19M acetate buffer.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0.1 ml</a:t>
                      </a:r>
                      <a:endParaRPr lang="ar-SA" sz="1600" dirty="0"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lang="ar-SA" sz="1600" dirty="0">
                        <a:latin typeface="Calibri" panose="020F0502020204030204" pitchFamily="34" charset="0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o.2M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KCl</a:t>
                      </a:r>
                      <a:r>
                        <a:rPr lang="en-US" sz="1600" dirty="0">
                          <a:latin typeface="Calibri" panose="020F0502020204030204" pitchFamily="34" charset="0"/>
                          <a:ea typeface="Times New Roman"/>
                          <a:cs typeface="Arial"/>
                        </a:rPr>
                        <a:t>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3466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620688"/>
            <a:ext cx="6918389" cy="67710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Objective: </a:t>
            </a:r>
          </a:p>
          <a:p>
            <a:pPr algn="l" rtl="0"/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63442" y="1351426"/>
            <a:ext cx="73448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lvl="1" indent="-457200" algn="l" rtl="0">
              <a:buAutoNum type="arabicParenR"/>
            </a:pPr>
            <a:r>
              <a:rPr lang="en-US" sz="2000" dirty="0"/>
              <a:t>To understand the nature of buffers solutions.</a:t>
            </a:r>
          </a:p>
          <a:p>
            <a:pPr lvl="1" algn="l" rtl="0"/>
            <a:endParaRPr lang="en-US" sz="2000" dirty="0"/>
          </a:p>
          <a:p>
            <a:pPr lvl="1" algn="l" rtl="0"/>
            <a:r>
              <a:rPr lang="en-US" sz="2000" dirty="0"/>
              <a:t> 2) To learn how to prepare buffers. </a:t>
            </a:r>
            <a:endParaRPr lang="en-US" sz="2000" dirty="0">
              <a:latin typeface="Calibri" panose="020F0502020204030204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410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313469" y="1037501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</a:rPr>
              <a:t>All biochemical reactions occur under strict conditions of the concentration of hydrogen ion. Biological life cannot withstand large changes in hydrogen ion concentrations which we measure as the </a:t>
            </a:r>
            <a:r>
              <a:rPr lang="en-US" dirty="0" err="1">
                <a:latin typeface="Calibri" panose="020F0502020204030204" pitchFamily="34" charset="0"/>
              </a:rPr>
              <a:t>pH.</a:t>
            </a:r>
            <a:r>
              <a:rPr lang="en-US" dirty="0">
                <a:latin typeface="Calibri" panose="020F0502020204030204" pitchFamily="34" charset="0"/>
              </a:rPr>
              <a:t> </a:t>
            </a:r>
            <a:endParaRPr lang="ar-SA" dirty="0">
              <a:latin typeface="Calibri" panose="020F0502020204030204" pitchFamily="34" charset="0"/>
            </a:endParaRPr>
          </a:p>
        </p:txBody>
      </p:sp>
      <p:sp>
        <p:nvSpPr>
          <p:cNvPr id="5" name="مربع نص 4"/>
          <p:cNvSpPr txBox="1"/>
          <p:nvPr/>
        </p:nvSpPr>
        <p:spPr>
          <a:xfrm>
            <a:off x="179512" y="116632"/>
            <a:ext cx="69183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l" rtl="0"/>
            <a:r>
              <a:rPr lang="en-US" sz="2000" b="1" dirty="0">
                <a:solidFill>
                  <a:schemeClr val="tx2"/>
                </a:solidFill>
                <a:latin typeface="Calibri" panose="020F0502020204030204" pitchFamily="34" charset="0"/>
              </a:rPr>
              <a:t>Introduction: </a:t>
            </a:r>
          </a:p>
        </p:txBody>
      </p:sp>
      <p:sp>
        <p:nvSpPr>
          <p:cNvPr id="6" name="مستطيل 5"/>
          <p:cNvSpPr/>
          <p:nvPr/>
        </p:nvSpPr>
        <p:spPr>
          <a:xfrm>
            <a:off x="289970" y="2481591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dirty="0">
                <a:latin typeface="Calibri" panose="020F0502020204030204" pitchFamily="34" charset="0"/>
              </a:rPr>
              <a:t>-Those solutions that have the </a:t>
            </a:r>
            <a:r>
              <a:rPr lang="en-GB" u="sng" dirty="0">
                <a:latin typeface="Calibri" panose="020F0502020204030204" pitchFamily="34" charset="0"/>
              </a:rPr>
              <a:t>ability to resist changes in pH </a:t>
            </a:r>
            <a:r>
              <a:rPr lang="en-GB" dirty="0">
                <a:latin typeface="Calibri" panose="020F0502020204030204" pitchFamily="34" charset="0"/>
              </a:rPr>
              <a:t>upon the addition of limited amounts of acid or base are called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b="1" dirty="0">
                <a:solidFill>
                  <a:srgbClr val="C00000"/>
                </a:solidFill>
                <a:latin typeface="Calibri" panose="020F0502020204030204" pitchFamily="34" charset="0"/>
              </a:rPr>
              <a:t>B</a:t>
            </a:r>
            <a:r>
              <a:rPr lang="en-US" b="1" dirty="0" err="1">
                <a:solidFill>
                  <a:srgbClr val="C00000"/>
                </a:solidFill>
                <a:latin typeface="Calibri" panose="020F0502020204030204" pitchFamily="34" charset="0"/>
              </a:rPr>
              <a:t>uffers</a:t>
            </a:r>
            <a:r>
              <a:rPr lang="en-GB" b="1" dirty="0">
                <a:solidFill>
                  <a:srgbClr val="C00000"/>
                </a:solidFill>
                <a:latin typeface="Calibri" panose="020F0502020204030204" pitchFamily="34" charset="0"/>
              </a:rPr>
              <a:t>.</a:t>
            </a:r>
          </a:p>
          <a:p>
            <a:pPr algn="l" rtl="0"/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endParaRPr lang="ar-SA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5745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30656" y="404664"/>
            <a:ext cx="146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rtl="0"/>
            <a:r>
              <a:rPr lang="en-US" b="1" dirty="0">
                <a:solidFill>
                  <a:srgbClr val="C00000"/>
                </a:solidFill>
              </a:rPr>
              <a:t>Buffers are,</a:t>
            </a:r>
            <a:endParaRPr lang="ar-SA" dirty="0"/>
          </a:p>
        </p:txBody>
      </p:sp>
      <p:sp>
        <p:nvSpPr>
          <p:cNvPr id="3" name="مستطيل 2"/>
          <p:cNvSpPr/>
          <p:nvPr/>
        </p:nvSpPr>
        <p:spPr>
          <a:xfrm>
            <a:off x="359532" y="1196752"/>
            <a:ext cx="842493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</a:rPr>
              <a:t>-Those solutions that have the </a:t>
            </a:r>
            <a:r>
              <a:rPr lang="en-US" u="sng" dirty="0">
                <a:latin typeface="Calibri" panose="020F0502020204030204" pitchFamily="34" charset="0"/>
              </a:rPr>
              <a:t>ability to resist changes in </a:t>
            </a:r>
            <a:r>
              <a:rPr lang="en-US" u="sng" dirty="0" err="1">
                <a:latin typeface="Calibri" panose="020F0502020204030204" pitchFamily="34" charset="0"/>
              </a:rPr>
              <a:t>pH</a:t>
            </a:r>
            <a:r>
              <a:rPr lang="en-US" dirty="0" err="1">
                <a:latin typeface="Calibri" panose="020F0502020204030204" pitchFamily="34" charset="0"/>
              </a:rPr>
              <a:t>.</a:t>
            </a:r>
            <a:r>
              <a:rPr lang="en-US" dirty="0">
                <a:latin typeface="Calibri" panose="020F0502020204030204" pitchFamily="34" charset="0"/>
              </a:rPr>
              <a:t> </a:t>
            </a:r>
            <a:r>
              <a:rPr lang="en-US" dirty="0"/>
              <a:t>upon the addition of limited amounts of acid or base.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-A buffer is made up of, (types of buffer):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/>
              <a:t>1- a weak acid and its conjugate base(its salt) 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Acidic Buffer</a:t>
            </a:r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r>
              <a:rPr lang="en-US" dirty="0"/>
              <a:t>2- Or a weak base and its conjugate acid (its salt) </a:t>
            </a:r>
            <a:r>
              <a:rPr lang="en-US" dirty="0">
                <a:sym typeface="Wingdings" panose="05000000000000000000" pitchFamily="2" charset="2"/>
              </a:rPr>
              <a:t></a:t>
            </a:r>
            <a:r>
              <a:rPr 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>
                <a:solidFill>
                  <a:srgbClr val="C00000"/>
                </a:solidFill>
              </a:rPr>
              <a:t>Basic Buffer</a:t>
            </a:r>
          </a:p>
          <a:p>
            <a:pPr algn="l" rtl="0"/>
            <a:endParaRPr lang="ar-SA" dirty="0"/>
          </a:p>
          <a:p>
            <a:pPr algn="l" rtl="0"/>
            <a:endParaRPr lang="ar-SA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667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/>
          <p:cNvSpPr txBox="1"/>
          <p:nvPr/>
        </p:nvSpPr>
        <p:spPr>
          <a:xfrm>
            <a:off x="179512" y="214290"/>
            <a:ext cx="8712968" cy="69711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0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Types of Buffer </a:t>
            </a:r>
          </a:p>
          <a:p>
            <a:pPr algn="l" rtl="0"/>
            <a:r>
              <a:rPr lang="en-US" sz="2400" b="1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Examples: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1-Weak acid and its conjugated base[ its salt]</a:t>
            </a:r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 </a:t>
            </a:r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[acidic buffer] </a:t>
            </a:r>
          </a:p>
          <a:p>
            <a:pPr algn="l" rtl="0">
              <a:lnSpc>
                <a:spcPct val="150000"/>
              </a:lnSpc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Example:</a:t>
            </a:r>
          </a:p>
          <a:p>
            <a:pPr algn="l" rtl="0">
              <a:lnSpc>
                <a:spcPct val="150000"/>
              </a:lnSpc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CH</a:t>
            </a:r>
            <a:r>
              <a:rPr lang="pl-PL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COOH / CH</a:t>
            </a:r>
            <a:r>
              <a:rPr lang="pl-PL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3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COONa (Pka)</a:t>
            </a:r>
            <a:endParaRPr lang="en-GB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CH3COOH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(Weak acid)</a:t>
            </a: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l" rtl="0">
              <a:lnSpc>
                <a:spcPct val="150000"/>
              </a:lnSpc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 CH3COONa</a:t>
            </a: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(conjugated base –its salt-)</a:t>
            </a:r>
            <a:endParaRPr lang="pl-PL" dirty="0">
              <a:solidFill>
                <a:schemeClr val="accent1">
                  <a:lumMod val="60000"/>
                  <a:lumOff val="40000"/>
                </a:schemeClr>
              </a:solidFill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GB" dirty="0">
                <a:latin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NaH</a:t>
            </a:r>
            <a:r>
              <a:rPr lang="pl-PL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PO</a:t>
            </a:r>
            <a:r>
              <a:rPr lang="pl-PL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 / Na</a:t>
            </a:r>
            <a:r>
              <a:rPr lang="pl-PL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HPO</a:t>
            </a:r>
            <a:r>
              <a:rPr lang="pl-PL" baseline="-25000" dirty="0">
                <a:latin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pl-PL" dirty="0">
                <a:latin typeface="Calibri" panose="020F0502020204030204" pitchFamily="34" charset="0"/>
                <a:cs typeface="Times New Roman" panose="02020603050405020304" pitchFamily="18" charset="0"/>
              </a:rPr>
              <a:t> (Pka)</a:t>
            </a:r>
            <a:endParaRPr lang="en-US" dirty="0">
              <a:latin typeface="Calibri" panose="020F0502020204030204" pitchFamily="34" charset="0"/>
              <a:cs typeface="Times New Roman" panose="02020603050405020304" pitchFamily="18" charset="0"/>
            </a:endParaRPr>
          </a:p>
          <a:p>
            <a:pPr algn="l" rtl="0">
              <a:lnSpc>
                <a:spcPct val="150000"/>
              </a:lnSpc>
            </a:pPr>
            <a:r>
              <a:rPr lang="en-US" dirty="0">
                <a:latin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( HCO3Na / H2CO3) (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Pka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)</a:t>
            </a:r>
          </a:p>
          <a:p>
            <a:pPr algn="l" rtl="0">
              <a:lnSpc>
                <a:spcPct val="150000"/>
              </a:lnSpc>
            </a:pPr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sz="2400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2- </a:t>
            </a:r>
            <a:r>
              <a:rPr lang="en-US" sz="2400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Weak base and its conjugated acid [ its salt] [basic buffer]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Example: (NH3/NH4Cl) (</a:t>
            </a:r>
            <a:r>
              <a:rPr lang="en-US" dirty="0" err="1">
                <a:latin typeface="Calibri" panose="020F0502020204030204" pitchFamily="34" charset="0"/>
                <a:cs typeface="Aparajita" pitchFamily="34" charset="0"/>
              </a:rPr>
              <a:t>Pkb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)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 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(Weak base)</a:t>
            </a:r>
            <a:endParaRPr lang="en-GB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algn="l" rtl="0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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pl-PL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l-P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l </a:t>
            </a:r>
            <a:r>
              <a:rPr lang="en-GB" dirty="0">
                <a:solidFill>
                  <a:schemeClr val="accent1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(conjugated acid –its salt-)</a:t>
            </a:r>
            <a:endParaRPr lang="pl-PL" dirty="0">
              <a:solidFill>
                <a:schemeClr val="accent1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b="1" dirty="0">
              <a:latin typeface="Calibri" panose="020F0502020204030204" pitchFamily="34" charset="0"/>
              <a:cs typeface="Aparajita" pitchFamily="34" charset="0"/>
              <a:sym typeface="Wingdings" panose="05000000000000000000" pitchFamily="2" charset="2"/>
            </a:endParaRPr>
          </a:p>
          <a:p>
            <a:pPr algn="l" rtl="0"/>
            <a:endParaRPr lang="en-US" b="1" dirty="0">
              <a:latin typeface="Calibri" panose="020F0502020204030204" pitchFamily="34" charset="0"/>
              <a:cs typeface="Aparajit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1115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>
            <a:extLst>
              <a:ext uri="{FF2B5EF4-FFF2-40B4-BE49-F238E27FC236}">
                <a16:creationId xmlns:a16="http://schemas.microsoft.com/office/drawing/2014/main" id="{22F2B040-F042-4C58-8738-82D1E2B6C0B5}"/>
              </a:ext>
            </a:extLst>
          </p:cNvPr>
          <p:cNvSpPr/>
          <p:nvPr/>
        </p:nvSpPr>
        <p:spPr>
          <a:xfrm>
            <a:off x="0" y="33609"/>
            <a:ext cx="8964488" cy="41395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u="sng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Mechanism of Action (Buffer):</a:t>
            </a:r>
          </a:p>
          <a:p>
            <a:pPr algn="l" rtl="0">
              <a:lnSpc>
                <a:spcPct val="150000"/>
              </a:lnSpc>
            </a:pP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Example using  [HA/A-]  as buffer .</a:t>
            </a:r>
          </a:p>
          <a:p>
            <a:pPr algn="l" rtl="0">
              <a:lnSpc>
                <a:spcPct val="150000"/>
              </a:lnSpc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 HA: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Weak acid.</a:t>
            </a:r>
          </a:p>
          <a:p>
            <a:pPr algn="l" rtl="0">
              <a:lnSpc>
                <a:spcPct val="150000"/>
              </a:lnSpc>
            </a:pP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A-: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b="1" dirty="0">
                <a:latin typeface="Calibri" panose="020F0502020204030204" pitchFamily="34" charset="0"/>
                <a:cs typeface="Aparajita" pitchFamily="34" charset="0"/>
              </a:rPr>
              <a:t>conjugated base [its salt].</a:t>
            </a:r>
          </a:p>
          <a:p>
            <a:pPr algn="l" rtl="0"/>
            <a:endParaRPr lang="en-US" b="1" dirty="0">
              <a:solidFill>
                <a:schemeClr val="accent1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a]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If H+ is added to this buffer system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 H+ will react with conjugated base to give conjugate acid.</a:t>
            </a:r>
          </a:p>
          <a:p>
            <a:pPr algn="l" rtl="0"/>
            <a:endParaRPr lang="en-US" sz="2800" b="1" dirty="0">
              <a:latin typeface="Calibri" panose="020F0502020204030204" pitchFamily="34" charset="0"/>
              <a:cs typeface="Aparajita" pitchFamily="34" charset="0"/>
              <a:sym typeface="Wingdings" panose="05000000000000000000" pitchFamily="2" charset="2"/>
            </a:endParaRPr>
          </a:p>
          <a:p>
            <a:pPr algn="l" rtl="0"/>
            <a:r>
              <a:rPr lang="en-US" sz="2800" b="1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                                          A-                HA</a:t>
            </a:r>
          </a:p>
          <a:p>
            <a:pPr algn="l" rtl="0"/>
            <a:endParaRPr lang="en-US" b="1" dirty="0">
              <a:latin typeface="Calibri" panose="020F0502020204030204" pitchFamily="34" charset="0"/>
              <a:cs typeface="Aparajita" pitchFamily="34" charset="0"/>
              <a:sym typeface="Wingdings" panose="05000000000000000000" pitchFamily="2" charset="2"/>
            </a:endParaRP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                                                              A-: conjugated base (salt).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                                                              HA: conjugate acid.</a:t>
            </a:r>
          </a:p>
        </p:txBody>
      </p:sp>
      <p:cxnSp>
        <p:nvCxnSpPr>
          <p:cNvPr id="3" name="رابط كسهم مستقيم 2">
            <a:extLst>
              <a:ext uri="{FF2B5EF4-FFF2-40B4-BE49-F238E27FC236}">
                <a16:creationId xmlns:a16="http://schemas.microsoft.com/office/drawing/2014/main" id="{311948BE-D6D1-4405-8BF2-D608A28A31BC}"/>
              </a:ext>
            </a:extLst>
          </p:cNvPr>
          <p:cNvCxnSpPr/>
          <p:nvPr/>
        </p:nvCxnSpPr>
        <p:spPr>
          <a:xfrm>
            <a:off x="4097590" y="3068960"/>
            <a:ext cx="7200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مربع نص 3">
            <a:extLst>
              <a:ext uri="{FF2B5EF4-FFF2-40B4-BE49-F238E27FC236}">
                <a16:creationId xmlns:a16="http://schemas.microsoft.com/office/drawing/2014/main" id="{B36837E1-AB0C-4746-801D-7D488E5713EA}"/>
              </a:ext>
            </a:extLst>
          </p:cNvPr>
          <p:cNvSpPr txBox="1"/>
          <p:nvPr/>
        </p:nvSpPr>
        <p:spPr>
          <a:xfrm>
            <a:off x="4214615" y="2699628"/>
            <a:ext cx="48603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/>
              <a:t>H+</a:t>
            </a:r>
            <a:endParaRPr lang="ar-SA" b="1" dirty="0"/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99CD11FD-5BC1-49AE-A0C1-363102C69D36}"/>
              </a:ext>
            </a:extLst>
          </p:cNvPr>
          <p:cNvSpPr/>
          <p:nvPr/>
        </p:nvSpPr>
        <p:spPr>
          <a:xfrm>
            <a:off x="146402" y="4517612"/>
            <a:ext cx="8784976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>
                <a:solidFill>
                  <a:schemeClr val="tx2"/>
                </a:solidFill>
                <a:latin typeface="Calibri" panose="020F0502020204030204" pitchFamily="34" charset="0"/>
                <a:cs typeface="Aparajita" pitchFamily="34" charset="0"/>
              </a:rPr>
              <a:t>b)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If OH-  is added to this buffer system [HA/A-]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 OH will react with conjugated acid to give conjugate base and H2O.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  <a:sym typeface="Wingdings" panose="05000000000000000000" pitchFamily="2" charset="2"/>
            </a:endParaRPr>
          </a:p>
          <a:p>
            <a:pPr algn="ctr" rtl="0"/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                </a:t>
            </a:r>
            <a:r>
              <a:rPr lang="en-US" sz="2800" b="1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HA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                     </a:t>
            </a:r>
            <a:r>
              <a:rPr lang="en-US" sz="2800" b="1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A-  +H2O</a:t>
            </a:r>
            <a:endParaRPr lang="en-US" sz="2800" b="1" dirty="0">
              <a:latin typeface="Calibri" panose="020F0502020204030204" pitchFamily="34" charset="0"/>
              <a:cs typeface="Aparajita" pitchFamily="34" charset="0"/>
            </a:endParaRPr>
          </a:p>
        </p:txBody>
      </p:sp>
      <p:cxnSp>
        <p:nvCxnSpPr>
          <p:cNvPr id="6" name="رابط كسهم مستقيم 5">
            <a:extLst>
              <a:ext uri="{FF2B5EF4-FFF2-40B4-BE49-F238E27FC236}">
                <a16:creationId xmlns:a16="http://schemas.microsoft.com/office/drawing/2014/main" id="{11930E9F-397E-46E0-9C38-97440468330A}"/>
              </a:ext>
            </a:extLst>
          </p:cNvPr>
          <p:cNvCxnSpPr/>
          <p:nvPr/>
        </p:nvCxnSpPr>
        <p:spPr>
          <a:xfrm>
            <a:off x="4178850" y="5733256"/>
            <a:ext cx="72008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مستطيل 6">
            <a:extLst>
              <a:ext uri="{FF2B5EF4-FFF2-40B4-BE49-F238E27FC236}">
                <a16:creationId xmlns:a16="http://schemas.microsoft.com/office/drawing/2014/main" id="{90FC5483-3CD9-411F-A5B8-F163C87039ED}"/>
              </a:ext>
            </a:extLst>
          </p:cNvPr>
          <p:cNvSpPr/>
          <p:nvPr/>
        </p:nvSpPr>
        <p:spPr>
          <a:xfrm>
            <a:off x="3563888" y="6161263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HA: conjugated acid.</a:t>
            </a:r>
          </a:p>
          <a:p>
            <a:pPr algn="l" rtl="0"/>
            <a:r>
              <a:rPr lang="en-US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A-: conjugated base (salt).</a:t>
            </a:r>
          </a:p>
        </p:txBody>
      </p:sp>
      <p:sp>
        <p:nvSpPr>
          <p:cNvPr id="8" name="مربع نص 7">
            <a:extLst>
              <a:ext uri="{FF2B5EF4-FFF2-40B4-BE49-F238E27FC236}">
                <a16:creationId xmlns:a16="http://schemas.microsoft.com/office/drawing/2014/main" id="{6F548AA5-6AFF-4EDF-B5B1-E89755AAF189}"/>
              </a:ext>
            </a:extLst>
          </p:cNvPr>
          <p:cNvSpPr txBox="1"/>
          <p:nvPr/>
        </p:nvSpPr>
        <p:spPr>
          <a:xfrm>
            <a:off x="4085412" y="5429194"/>
            <a:ext cx="72008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b="1" dirty="0">
                <a:latin typeface="Calibri" panose="020F0502020204030204" pitchFamily="34" charset="0"/>
                <a:cs typeface="Aparajita" pitchFamily="34" charset="0"/>
                <a:sym typeface="Wingdings" panose="05000000000000000000" pitchFamily="2" charset="2"/>
              </a:rPr>
              <a:t>OH-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730019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مستطيل 5"/>
          <p:cNvSpPr/>
          <p:nvPr/>
        </p:nvSpPr>
        <p:spPr>
          <a:xfrm>
            <a:off x="1619672" y="293456"/>
            <a:ext cx="631844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0"/>
            <a:r>
              <a:rPr lang="en-US" b="1" u="sng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Mechanism of Action (Buffer):</a:t>
            </a:r>
          </a:p>
          <a:p>
            <a:pPr algn="l" rtl="0"/>
            <a:endParaRPr lang="en-US" b="1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r>
              <a:rPr lang="en-US" b="1" u="sng" dirty="0">
                <a:solidFill>
                  <a:srgbClr val="C00000"/>
                </a:solidFill>
                <a:latin typeface="Calibri" panose="020F0502020204030204" pitchFamily="34" charset="0"/>
                <a:cs typeface="Aparajita" pitchFamily="34" charset="0"/>
              </a:rPr>
              <a:t>Example: CH3COOH / CH3COO-</a:t>
            </a:r>
          </a:p>
          <a:p>
            <a:pPr algn="l" rtl="0"/>
            <a:endParaRPr lang="en-US" b="1" u="sng" dirty="0">
              <a:solidFill>
                <a:srgbClr val="C0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/>
            <a:endParaRPr lang="en-US" b="1" u="sng" dirty="0">
              <a:solidFill>
                <a:srgbClr val="C00000"/>
              </a:solidFill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FontTx/>
              <a:buChar char="-"/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When acid added CH3COO- + H+                CH3COOH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FontTx/>
              <a:buChar char="-"/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When base added CH3COOH + OH -                      CH3COO- + H2O </a:t>
            </a:r>
          </a:p>
        </p:txBody>
      </p:sp>
      <p:sp>
        <p:nvSpPr>
          <p:cNvPr id="7" name="مستطيل 6"/>
          <p:cNvSpPr/>
          <p:nvPr/>
        </p:nvSpPr>
        <p:spPr>
          <a:xfrm>
            <a:off x="179512" y="4077947"/>
            <a:ext cx="87849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b="1" dirty="0">
                <a:solidFill>
                  <a:srgbClr val="C00000"/>
                </a:solidFill>
                <a:latin typeface="Calibri" panose="020F0502020204030204" pitchFamily="34" charset="0"/>
              </a:rPr>
              <a:t>NOTE</a:t>
            </a:r>
            <a:r>
              <a:rPr lang="en-US" dirty="0">
                <a:latin typeface="Calibri" panose="020F0502020204030204" pitchFamily="34" charset="0"/>
              </a:rPr>
              <a:t>: It resists pH changes when it’s two components are present in specific proportions</a:t>
            </a:r>
            <a:endParaRPr lang="ar-SA" dirty="0">
              <a:latin typeface="Calibri" panose="020F0502020204030204" pitchFamily="34" charset="0"/>
            </a:endParaRPr>
          </a:p>
        </p:txBody>
      </p:sp>
      <p:sp>
        <p:nvSpPr>
          <p:cNvPr id="8" name="مستطيل 7"/>
          <p:cNvSpPr/>
          <p:nvPr/>
        </p:nvSpPr>
        <p:spPr>
          <a:xfrm>
            <a:off x="395536" y="4729212"/>
            <a:ext cx="80648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dirty="0">
                <a:latin typeface="Calibri" panose="020F0502020204030204" pitchFamily="34" charset="0"/>
              </a:rPr>
              <a:t>Thus a buffer can protect against pH changes from added H+ or OH- ion as long as there is sufficient basic and acidic forms respectively. As soon as you run out of one of the forms you no longer have a buffer </a:t>
            </a:r>
            <a:endParaRPr lang="ar-SA" dirty="0">
              <a:latin typeface="Calibri" panose="020F0502020204030204" pitchFamily="34" charset="0"/>
            </a:endParaRPr>
          </a:p>
        </p:txBody>
      </p:sp>
      <p:cxnSp>
        <p:nvCxnSpPr>
          <p:cNvPr id="9" name="رابط كسهم مستقيم 8"/>
          <p:cNvCxnSpPr/>
          <p:nvPr/>
        </p:nvCxnSpPr>
        <p:spPr>
          <a:xfrm>
            <a:off x="4932040" y="1916832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كسهم مستقيم 9"/>
          <p:cNvCxnSpPr/>
          <p:nvPr/>
        </p:nvCxnSpPr>
        <p:spPr>
          <a:xfrm>
            <a:off x="5364088" y="242088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83872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120201" y="5332"/>
            <a:ext cx="885698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2400" dirty="0">
                <a:solidFill>
                  <a:schemeClr val="accent1"/>
                </a:solidFill>
                <a:latin typeface="Calibri" panose="020F0502020204030204" pitchFamily="34" charset="0"/>
              </a:rPr>
              <a:t>-The Henderson-Hasselbalch equation,  </a:t>
            </a:r>
            <a:r>
              <a:rPr lang="en-US" dirty="0">
                <a:latin typeface="Calibri" panose="020F0502020204030204" pitchFamily="34" charset="0"/>
              </a:rPr>
              <a:t>is an equation that is often used to: </a:t>
            </a:r>
          </a:p>
          <a:p>
            <a:pPr algn="l" rtl="0"/>
            <a:r>
              <a:rPr lang="en-US" dirty="0">
                <a:latin typeface="Calibri" panose="020F0502020204030204" pitchFamily="34" charset="0"/>
              </a:rPr>
              <a:t> </a:t>
            </a:r>
          </a:p>
          <a:p>
            <a:pPr algn="l" rtl="0"/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1-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To calculate the PH of the Buffer.</a:t>
            </a:r>
          </a:p>
          <a:p>
            <a:pPr algn="l" rtl="0"/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2-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To preparation of Buffer.</a:t>
            </a:r>
          </a:p>
          <a:p>
            <a:pPr algn="l" rtl="0"/>
            <a:endParaRPr lang="en-US" dirty="0">
              <a:latin typeface="Calibri" panose="020F0502020204030204" pitchFamily="34" charset="0"/>
              <a:cs typeface="Aparajita" pitchFamily="34" charset="0"/>
            </a:endParaRPr>
          </a:p>
          <a:p>
            <a:pPr algn="l" rtl="0">
              <a:buFontTx/>
              <a:buChar char="-"/>
            </a:pP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It relates the </a:t>
            </a:r>
            <a:r>
              <a:rPr lang="en-US" dirty="0" err="1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Ka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[dissociation constant] of a weak acid , 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[HA]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concentration Of  weak acid component , 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[A-]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concentration Of conjugate base [salt of the weak acid] component and the </a:t>
            </a:r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Aparajita" pitchFamily="34" charset="0"/>
              </a:rPr>
              <a:t>pH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 of the buffer.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93" t="50000" r="58639" b="38730"/>
          <a:stretch/>
        </p:blipFill>
        <p:spPr bwMode="auto">
          <a:xfrm>
            <a:off x="1731842" y="2708920"/>
            <a:ext cx="5144414" cy="20804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مربع نص 3"/>
          <p:cNvSpPr txBox="1"/>
          <p:nvPr/>
        </p:nvSpPr>
        <p:spPr>
          <a:xfrm>
            <a:off x="139031" y="6093296"/>
            <a:ext cx="4241161" cy="369332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en-US" dirty="0">
                <a:latin typeface="Calibri" panose="020F0502020204030204" pitchFamily="34" charset="0"/>
              </a:rPr>
              <a:t>Note: </a:t>
            </a:r>
            <a:r>
              <a:rPr lang="en-US" dirty="0" err="1">
                <a:latin typeface="Calibri" panose="020F0502020204030204" pitchFamily="34" charset="0"/>
              </a:rPr>
              <a:t>Ka</a:t>
            </a:r>
            <a:r>
              <a:rPr lang="en-US" dirty="0">
                <a:latin typeface="Calibri" panose="020F0502020204030204" pitchFamily="34" charset="0"/>
              </a:rPr>
              <a:t> is </a:t>
            </a:r>
            <a:r>
              <a:rPr lang="en-US" dirty="0">
                <a:latin typeface="Calibri" panose="020F0502020204030204" pitchFamily="34" charset="0"/>
                <a:cs typeface="Aparajita" pitchFamily="34" charset="0"/>
              </a:rPr>
              <a:t>weak </a:t>
            </a:r>
            <a:r>
              <a:rPr lang="en-US" dirty="0">
                <a:latin typeface="Calibri" panose="020F0502020204030204" pitchFamily="34" charset="0"/>
              </a:rPr>
              <a:t>acid dissociation constant </a:t>
            </a:r>
            <a:endParaRPr lang="ar-SA" dirty="0">
              <a:latin typeface="Calibri" panose="020F0502020204030204" pitchFamily="34" charset="0"/>
            </a:endParaRP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EC0719CB-E6D2-4CEE-B1BF-A820326B12EE}"/>
              </a:ext>
            </a:extLst>
          </p:cNvPr>
          <p:cNvSpPr/>
          <p:nvPr/>
        </p:nvSpPr>
        <p:spPr>
          <a:xfrm>
            <a:off x="539552" y="5482245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The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Calibri" panose="020F0502020204030204" pitchFamily="34" charset="0"/>
                <a:cs typeface="Aparajita" pitchFamily="34" charset="0"/>
              </a:rPr>
              <a:t>equation is derived from the acid dissociation constant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8172665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Content Placeholder 2"/>
              <p:cNvSpPr txBox="1">
                <a:spLocks/>
              </p:cNvSpPr>
              <p:nvPr/>
            </p:nvSpPr>
            <p:spPr>
              <a:xfrm>
                <a:off x="0" y="332656"/>
                <a:ext cx="9036496" cy="5256584"/>
              </a:xfrm>
              <a:prstGeom prst="rect">
                <a:avLst/>
              </a:prstGeom>
            </p:spPr>
            <p:txBody>
              <a:bodyPr>
                <a:normAutofit/>
              </a:bodyPr>
              <a:lstStyle>
                <a:lvl1pPr marL="0" indent="0" algn="r" defTabSz="914400" rtl="1" eaLnBrk="1" latinLnBrk="0" hangingPunct="1">
                  <a:spcBef>
                    <a:spcPct val="20000"/>
                  </a:spcBef>
                  <a:spcAft>
                    <a:spcPts val="600"/>
                  </a:spcAft>
                  <a:buFont typeface="Arial" pitchFamily="34" charset="0"/>
                  <a:buNone/>
                  <a:defRPr sz="2000" b="1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-182880" algn="r" defTabSz="914400" rtl="1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r" defTabSz="914400" rtl="1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r" defTabSz="914400" rtl="1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r" defTabSz="914400" rtl="1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8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r" defTabSz="914400" rtl="1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r" defTabSz="914400" rtl="1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r" defTabSz="914400" rtl="1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r" defTabSz="914400" rtl="1" eaLnBrk="1" latinLnBrk="0" hangingPunct="1">
                  <a:spcBef>
                    <a:spcPct val="20000"/>
                  </a:spcBef>
                  <a:buClr>
                    <a:schemeClr val="tx2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 rtl="0"/>
                <a:endParaRPr lang="en-US" sz="1800" dirty="0">
                  <a:latin typeface="Calibri" panose="020F0502020204030204" pitchFamily="34" charset="0"/>
                </a:endParaRPr>
              </a:p>
              <a:p>
                <a:pPr algn="l" rtl="0"/>
                <a:endParaRPr lang="en-US" sz="1800" dirty="0">
                  <a:latin typeface="Calibri" panose="020F0502020204030204" pitchFamily="34" charset="0"/>
                </a:endParaRPr>
              </a:p>
              <a:p>
                <a:pPr algn="l" rtl="0"/>
                <a:r>
                  <a:rPr lang="en-US" b="0" dirty="0">
                    <a:latin typeface="Calibri" panose="020F0502020204030204" pitchFamily="34" charset="0"/>
                  </a:rPr>
                  <a:t>-This equation is derived from acid dissociation constant:</a:t>
                </a:r>
              </a:p>
              <a:p>
                <a:pPr algn="l" rtl="0"/>
                <a:r>
                  <a:rPr lang="en-US" sz="2400" dirty="0" err="1">
                    <a:latin typeface="Calibri" panose="020F0502020204030204" pitchFamily="34" charset="0"/>
                  </a:rPr>
                  <a:t>Ka</a:t>
                </a:r>
                <a:r>
                  <a:rPr lang="en-US" sz="2400" dirty="0">
                    <a:latin typeface="Calibri" panose="020F0502020204030204" pitchFamily="34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d>
                          <m:dPr>
                            <m:begChr m:val="["/>
                            <m:endChr m:val="]"/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latin typeface="Cambria Math"/>
                              </a:rPr>
                              <m:t>𝐻</m:t>
                            </m:r>
                            <m:r>
                              <a:rPr lang="en-US" sz="2400" b="0" i="1" smtClean="0">
                                <a:latin typeface="Cambria Math"/>
                              </a:rPr>
                              <m:t>+</m:t>
                            </m:r>
                          </m:e>
                        </m:d>
                        <m:r>
                          <a:rPr lang="en-US" sz="2400" b="0" i="1" smtClean="0">
                            <a:latin typeface="Cambria Math"/>
                          </a:rPr>
                          <m:t>[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𝐴</m:t>
                        </m:r>
                        <m:r>
                          <a:rPr lang="en-US" sz="2400" b="0" i="1" smtClean="0">
                            <a:latin typeface="Cambria Math"/>
                          </a:rPr>
                          <m:t>−]</m:t>
                        </m:r>
                      </m:num>
                      <m:den>
                        <m:r>
                          <a:rPr lang="en-US" sz="2400" b="0" i="1" smtClean="0">
                            <a:latin typeface="Cambria Math"/>
                          </a:rPr>
                          <m:t>[</m:t>
                        </m:r>
                        <m:r>
                          <a:rPr lang="en-US" sz="2400" b="0" i="1" smtClean="0">
                            <a:latin typeface="Cambria Math"/>
                          </a:rPr>
                          <m:t>𝐻𝐴</m:t>
                        </m:r>
                        <m:r>
                          <a:rPr lang="en-US" sz="2400" b="0" i="1" smtClean="0">
                            <a:latin typeface="Cambria Math"/>
                          </a:rPr>
                          <m:t>]</m:t>
                        </m:r>
                      </m:den>
                    </m:f>
                  </m:oMath>
                </a14:m>
                <a:endParaRPr lang="en-US" sz="2400" dirty="0">
                  <a:latin typeface="Calibri" panose="020F0502020204030204" pitchFamily="34" charset="0"/>
                </a:endParaRPr>
              </a:p>
              <a:p>
                <a:pPr algn="l" rtl="0"/>
                <a:endParaRPr lang="en-US" sz="1800" dirty="0">
                  <a:latin typeface="Calibri" panose="020F0502020204030204" pitchFamily="34" charset="0"/>
                </a:endParaRPr>
              </a:p>
              <a:p>
                <a:pPr algn="l" rtl="0"/>
                <a:r>
                  <a:rPr lang="en-US" b="0" dirty="0">
                    <a:latin typeface="Calibri" panose="020F0502020204030204" pitchFamily="34" charset="0"/>
                  </a:rPr>
                  <a:t> -A buffer is best used close to its </a:t>
                </a:r>
                <a:r>
                  <a:rPr lang="en-US" b="0" dirty="0" err="1">
                    <a:latin typeface="Calibri" panose="020F0502020204030204" pitchFamily="34" charset="0"/>
                  </a:rPr>
                  <a:t>pKa</a:t>
                </a:r>
                <a:r>
                  <a:rPr lang="en-US" b="0" dirty="0">
                    <a:latin typeface="Calibri" panose="020F0502020204030204" pitchFamily="34" charset="0"/>
                  </a:rPr>
                  <a:t>.[to act as a good buffer the pH of the solution must be within one pH unit of the </a:t>
                </a:r>
                <a:r>
                  <a:rPr lang="en-US" b="0" dirty="0" err="1">
                    <a:latin typeface="Calibri" panose="020F0502020204030204" pitchFamily="34" charset="0"/>
                  </a:rPr>
                  <a:t>pKa</a:t>
                </a:r>
                <a:r>
                  <a:rPr lang="en-US" b="0" dirty="0">
                    <a:latin typeface="Calibri" panose="020F0502020204030204" pitchFamily="34" charset="0"/>
                  </a:rPr>
                  <a:t>].</a:t>
                </a:r>
              </a:p>
            </p:txBody>
          </p:sp>
        </mc:Choice>
        <mc:Fallback xmlns="">
          <p:sp>
            <p:nvSpPr>
              <p:cNvPr id="2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332656"/>
                <a:ext cx="9036496" cy="5256584"/>
              </a:xfrm>
              <a:prstGeom prst="rect">
                <a:avLst/>
              </a:prstGeom>
              <a:blipFill>
                <a:blip r:embed="rId2"/>
                <a:stretch>
                  <a:fillRect l="-1012"/>
                </a:stretch>
              </a:blipFill>
            </p:spPr>
            <p:txBody>
              <a:bodyPr/>
              <a:lstStyle/>
              <a:p>
                <a:r>
                  <a:rPr lang="ar-SA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504807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أساسية">
  <a:themeElements>
    <a:clrScheme name="مخصص 12">
      <a:dk1>
        <a:sysClr val="windowText" lastClr="000000"/>
      </a:dk1>
      <a:lt1>
        <a:sysClr val="window" lastClr="FFFFFF"/>
      </a:lt1>
      <a:dk2>
        <a:srgbClr val="C00000"/>
      </a:dk2>
      <a:lt2>
        <a:srgbClr val="DEDEE0"/>
      </a:lt2>
      <a:accent1>
        <a:srgbClr val="C00000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13976</TotalTime>
  <Words>1618</Words>
  <Application>Microsoft Office PowerPoint</Application>
  <PresentationFormat>عرض على الشاشة (4:3)</PresentationFormat>
  <Paragraphs>277</Paragraphs>
  <Slides>19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9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19</vt:i4>
      </vt:variant>
    </vt:vector>
  </HeadingPairs>
  <TitlesOfParts>
    <vt:vector size="29" baseType="lpstr">
      <vt:lpstr>Aparajita</vt:lpstr>
      <vt:lpstr>Arial</vt:lpstr>
      <vt:lpstr>Arial Black</vt:lpstr>
      <vt:lpstr>Calibri</vt:lpstr>
      <vt:lpstr>Cambria Math</vt:lpstr>
      <vt:lpstr>Ebrima</vt:lpstr>
      <vt:lpstr>Tahoma</vt:lpstr>
      <vt:lpstr>Times New Roman</vt:lpstr>
      <vt:lpstr>Wingdings</vt:lpstr>
      <vt:lpstr>أساسية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لينة</dc:creator>
  <cp:lastModifiedBy>ls s</cp:lastModifiedBy>
  <cp:revision>99</cp:revision>
  <dcterms:created xsi:type="dcterms:W3CDTF">2015-01-31T18:51:18Z</dcterms:created>
  <dcterms:modified xsi:type="dcterms:W3CDTF">2018-10-07T18:46:22Z</dcterms:modified>
</cp:coreProperties>
</file>