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8" r:id="rId2"/>
    <p:sldId id="260" r:id="rId3"/>
    <p:sldId id="257" r:id="rId4"/>
    <p:sldId id="261" r:id="rId5"/>
    <p:sldId id="265" r:id="rId6"/>
    <p:sldId id="262" r:id="rId7"/>
    <p:sldId id="266" r:id="rId8"/>
    <p:sldId id="276" r:id="rId9"/>
    <p:sldId id="267" r:id="rId10"/>
    <p:sldId id="275" r:id="rId11"/>
    <p:sldId id="268" r:id="rId12"/>
    <p:sldId id="269" r:id="rId13"/>
    <p:sldId id="270" r:id="rId14"/>
    <p:sldId id="271" r:id="rId15"/>
    <p:sldId id="27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DB455E-EEEF-6048-AAEE-C91405208482}" type="datetimeFigureOut">
              <a:rPr lang="en-US" smtClean="0"/>
              <a:pPr/>
              <a:t>10/3/2017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BBEB7-B581-D946-8831-3A1E36F93BCB}" type="slidenum">
              <a:rPr lang="en-US" smtClean="0"/>
              <a:pPr/>
              <a:t>‹#›</a:t>
            </a:fld>
            <a:endParaRPr lang="en-US"/>
          </a:p>
        </p:txBody>
      </p:sp>
    </p:spTree>
    <p:extLst>
      <p:ext uri="{BB962C8B-B14F-4D97-AF65-F5344CB8AC3E}">
        <p14:creationId xmlns:p14="http://schemas.microsoft.com/office/powerpoint/2010/main" val="486580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CBBEB7-B581-D946-8831-3A1E36F93BCB}" type="slidenum">
              <a:rPr lang="en-US" smtClean="0"/>
              <a:pPr/>
              <a:t>3</a:t>
            </a:fld>
            <a:endParaRPr lang="en-US"/>
          </a:p>
        </p:txBody>
      </p:sp>
    </p:spTree>
    <p:extLst>
      <p:ext uri="{BB962C8B-B14F-4D97-AF65-F5344CB8AC3E}">
        <p14:creationId xmlns:p14="http://schemas.microsoft.com/office/powerpoint/2010/main" val="159640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 aim, nomenclature, types</a:t>
            </a:r>
          </a:p>
          <a:p>
            <a:r>
              <a:rPr lang="en-US" dirty="0" smtClean="0"/>
              <a:t>Although inflammation helps clear infections and initiates repair , the</a:t>
            </a:r>
            <a:r>
              <a:rPr lang="en-US" baseline="0" dirty="0" smtClean="0"/>
              <a:t> inflammatory reaction and the subsequent repair process can cause considerable harm (how)? The components of the inflammatory reaction that destroy and eliminate microbes and dead tissues are capable of also injuring normal tissues.</a:t>
            </a:r>
            <a:r>
              <a:rPr lang="en-US" dirty="0" smtClean="0"/>
              <a:t> </a:t>
            </a:r>
            <a:endParaRPr lang="en-US" dirty="0"/>
          </a:p>
        </p:txBody>
      </p:sp>
      <p:sp>
        <p:nvSpPr>
          <p:cNvPr id="4" name="Slide Number Placeholder 3"/>
          <p:cNvSpPr>
            <a:spLocks noGrp="1"/>
          </p:cNvSpPr>
          <p:nvPr>
            <p:ph type="sldNum" sz="quarter" idx="10"/>
          </p:nvPr>
        </p:nvSpPr>
        <p:spPr/>
        <p:txBody>
          <a:bodyPr/>
          <a:lstStyle/>
          <a:p>
            <a:fld id="{71CBBEB7-B581-D946-8831-3A1E36F93BCB}" type="slidenum">
              <a:rPr lang="en-US" smtClean="0"/>
              <a:pPr/>
              <a:t>4</a:t>
            </a:fld>
            <a:endParaRPr lang="en-US"/>
          </a:p>
        </p:txBody>
      </p:sp>
    </p:spTree>
    <p:extLst>
      <p:ext uri="{BB962C8B-B14F-4D97-AF65-F5344CB8AC3E}">
        <p14:creationId xmlns:p14="http://schemas.microsoft.com/office/powerpoint/2010/main" val="109133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Against </a:t>
            </a:r>
            <a:r>
              <a:rPr lang="en-US" dirty="0" err="1" smtClean="0"/>
              <a:t>enviromental</a:t>
            </a:r>
            <a:r>
              <a:rPr lang="en-US" dirty="0" smtClean="0"/>
              <a:t> substance (hypersensitivity)_</a:t>
            </a:r>
          </a:p>
          <a:p>
            <a:r>
              <a:rPr lang="en-US" dirty="0" smtClean="0"/>
              <a:t>Against</a:t>
            </a:r>
            <a:r>
              <a:rPr lang="en-US" baseline="0" dirty="0" smtClean="0"/>
              <a:t> self tissue </a:t>
            </a:r>
            <a:r>
              <a:rPr lang="en-US" baseline="0" smtClean="0"/>
              <a:t>(autoimmunity)</a:t>
            </a:r>
            <a:endParaRPr lang="en-US"/>
          </a:p>
        </p:txBody>
      </p:sp>
      <p:sp>
        <p:nvSpPr>
          <p:cNvPr id="4" name="Slide Number Placeholder 3"/>
          <p:cNvSpPr>
            <a:spLocks noGrp="1"/>
          </p:cNvSpPr>
          <p:nvPr>
            <p:ph type="sldNum" sz="quarter" idx="10"/>
          </p:nvPr>
        </p:nvSpPr>
        <p:spPr/>
        <p:txBody>
          <a:bodyPr/>
          <a:lstStyle/>
          <a:p>
            <a:fld id="{71CBBEB7-B581-D946-8831-3A1E36F93BCB}" type="slidenum">
              <a:rPr lang="en-US" smtClean="0"/>
              <a:pPr/>
              <a:t>5</a:t>
            </a:fld>
            <a:endParaRPr lang="en-US"/>
          </a:p>
        </p:txBody>
      </p:sp>
    </p:spTree>
    <p:extLst>
      <p:ext uri="{BB962C8B-B14F-4D97-AF65-F5344CB8AC3E}">
        <p14:creationId xmlns:p14="http://schemas.microsoft.com/office/powerpoint/2010/main" val="3514503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Chemokines</a:t>
            </a:r>
            <a:r>
              <a:rPr lang="en-US" baseline="0" dirty="0" smtClean="0"/>
              <a:t> released from injured cells as a kind of signal alarm that </a:t>
            </a:r>
            <a:r>
              <a:rPr lang="en-US" baseline="0" dirty="0" err="1" smtClean="0"/>
              <a:t>stg</a:t>
            </a:r>
            <a:r>
              <a:rPr lang="en-US" baseline="0" dirty="0" smtClean="0"/>
              <a:t> is wrong!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Mast cells become activated and release histamine that act on the capillary endothelium (vasodilatation and increase permeability). Mostly neutrophils are attracted to the </a:t>
            </a:r>
            <a:r>
              <a:rPr lang="en-US" baseline="0" dirty="0" err="1" smtClean="0"/>
              <a:t>chemokines</a:t>
            </a:r>
            <a:r>
              <a:rPr lang="en-US" baseline="0" dirty="0" smtClean="0"/>
              <a:t> and now can migrate from the capillary towards the injured tissue (</a:t>
            </a:r>
            <a:r>
              <a:rPr lang="en-US" baseline="0" dirty="0" err="1" smtClean="0"/>
              <a:t>margination</a:t>
            </a:r>
            <a:r>
              <a:rPr lang="en-US" baseline="0" dirty="0" smtClean="0"/>
              <a:t>, diapedesis, positive chemotaxis, </a:t>
            </a:r>
            <a:r>
              <a:rPr lang="en-US" baseline="0" dirty="0" err="1" smtClean="0"/>
              <a:t>phagocytosis</a:t>
            </a:r>
            <a:r>
              <a:rPr lang="en-US" baseline="0" dirty="0" smtClean="0"/>
              <a:t>)  mast cells in the connective tissue release histamine changing the blood </a:t>
            </a:r>
            <a:r>
              <a:rPr lang="en-US" baseline="0" dirty="0" err="1" smtClean="0"/>
              <a:t>vessle</a:t>
            </a:r>
            <a:r>
              <a:rPr lang="en-US" baseline="0" dirty="0" smtClean="0"/>
              <a:t> </a:t>
            </a:r>
            <a:r>
              <a:rPr lang="en-US" baseline="0" dirty="0" err="1" smtClean="0"/>
              <a:t>behaviour</a:t>
            </a:r>
            <a:r>
              <a:rPr lang="en-US" baseline="0" dirty="0" smtClean="0"/>
              <a:t> in at that sight of injury)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Histamine is normally present in (mast cells, </a:t>
            </a:r>
            <a:r>
              <a:rPr lang="en-US" baseline="0" dirty="0" err="1" smtClean="0"/>
              <a:t>basophils</a:t>
            </a:r>
            <a:r>
              <a:rPr lang="en-US" baseline="0" dirty="0" smtClean="0"/>
              <a:t>, </a:t>
            </a:r>
            <a:r>
              <a:rPr lang="en-US" baseline="0" dirty="0" err="1" smtClean="0"/>
              <a:t>eosinophils</a:t>
            </a:r>
            <a:r>
              <a:rPr lang="en-US" baseline="0" dirty="0" smtClean="0"/>
              <a:t>).</a:t>
            </a:r>
          </a:p>
          <a:p>
            <a:r>
              <a:rPr lang="en-US" baseline="0" dirty="0" smtClean="0"/>
              <a:t>Histamine goes to the endothelial cells of the capillaries and make them go further apart. Secreted from mast cells  </a:t>
            </a:r>
            <a:r>
              <a:rPr lang="en-US" baseline="0" dirty="0" err="1" smtClean="0"/>
              <a:t>basophils</a:t>
            </a:r>
            <a:r>
              <a:rPr lang="en-US" baseline="0" dirty="0" smtClean="0"/>
              <a:t> and </a:t>
            </a:r>
            <a:r>
              <a:rPr lang="en-US" baseline="0" dirty="0" err="1" smtClean="0"/>
              <a:t>eosinophils</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1CBBEB7-B581-D946-8831-3A1E36F93BCB}" type="slidenum">
              <a:rPr lang="en-US" smtClean="0"/>
              <a:pPr/>
              <a:t>7</a:t>
            </a:fld>
            <a:endParaRPr lang="en-US"/>
          </a:p>
        </p:txBody>
      </p:sp>
    </p:spTree>
    <p:extLst>
      <p:ext uri="{BB962C8B-B14F-4D97-AF65-F5344CB8AC3E}">
        <p14:creationId xmlns:p14="http://schemas.microsoft.com/office/powerpoint/2010/main" val="103592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Pain is due to the pressure of the exudate on the sensory nerves.</a:t>
            </a:r>
          </a:p>
        </p:txBody>
      </p:sp>
      <p:sp>
        <p:nvSpPr>
          <p:cNvPr id="4" name="Slide Number Placeholder 3"/>
          <p:cNvSpPr>
            <a:spLocks noGrp="1"/>
          </p:cNvSpPr>
          <p:nvPr>
            <p:ph type="sldNum" sz="quarter" idx="10"/>
          </p:nvPr>
        </p:nvSpPr>
        <p:spPr/>
        <p:txBody>
          <a:bodyPr/>
          <a:lstStyle/>
          <a:p>
            <a:fld id="{71CBBEB7-B581-D946-8831-3A1E36F93BCB}" type="slidenum">
              <a:rPr lang="en-US" smtClean="0"/>
              <a:pPr/>
              <a:t>8</a:t>
            </a:fld>
            <a:endParaRPr lang="en-US"/>
          </a:p>
        </p:txBody>
      </p:sp>
    </p:spTree>
    <p:extLst>
      <p:ext uri="{BB962C8B-B14F-4D97-AF65-F5344CB8AC3E}">
        <p14:creationId xmlns:p14="http://schemas.microsoft.com/office/powerpoint/2010/main" val="394450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Diapedesis : also called emigration (squeezing through the walls)</a:t>
            </a:r>
          </a:p>
          <a:p>
            <a:r>
              <a:rPr lang="en-US" dirty="0" smtClean="0"/>
              <a:t>Irritant: bacteria, necrotic</a:t>
            </a:r>
            <a:r>
              <a:rPr lang="en-US" baseline="0" dirty="0" smtClean="0"/>
              <a:t> debris …</a:t>
            </a:r>
          </a:p>
          <a:p>
            <a:r>
              <a:rPr lang="en-US" baseline="0" dirty="0" smtClean="0"/>
              <a:t>How does the </a:t>
            </a:r>
            <a:r>
              <a:rPr lang="en-US" baseline="0" dirty="0" err="1" smtClean="0"/>
              <a:t>wbc</a:t>
            </a:r>
            <a:r>
              <a:rPr lang="en-US" baseline="0" dirty="0" smtClean="0"/>
              <a:t>----ameboid motion </a:t>
            </a:r>
            <a:endParaRPr lang="en-US" dirty="0"/>
          </a:p>
        </p:txBody>
      </p:sp>
      <p:sp>
        <p:nvSpPr>
          <p:cNvPr id="4" name="Slide Number Placeholder 3"/>
          <p:cNvSpPr>
            <a:spLocks noGrp="1"/>
          </p:cNvSpPr>
          <p:nvPr>
            <p:ph type="sldNum" sz="quarter" idx="10"/>
          </p:nvPr>
        </p:nvSpPr>
        <p:spPr/>
        <p:txBody>
          <a:bodyPr/>
          <a:lstStyle/>
          <a:p>
            <a:fld id="{71CBBEB7-B581-D946-8831-3A1E36F93BCB}" type="slidenum">
              <a:rPr lang="en-US" smtClean="0"/>
              <a:pPr/>
              <a:t>9</a:t>
            </a:fld>
            <a:endParaRPr lang="en-US"/>
          </a:p>
        </p:txBody>
      </p:sp>
    </p:spTree>
    <p:extLst>
      <p:ext uri="{BB962C8B-B14F-4D97-AF65-F5344CB8AC3E}">
        <p14:creationId xmlns:p14="http://schemas.microsoft.com/office/powerpoint/2010/main" val="23610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a:t>
            </a:r>
            <a:r>
              <a:rPr lang="en-US" baseline="0" dirty="0" smtClean="0"/>
              <a:t> on the nature and intensity of the injury, the site and tissue affected </a:t>
            </a:r>
          </a:p>
          <a:p>
            <a:r>
              <a:rPr lang="en-US" baseline="0" dirty="0" smtClean="0"/>
              <a:t>Resolution: irritant removed with no or minimal tissue damage. The tissue is capable of replacing the injured cells  </a:t>
            </a:r>
          </a:p>
          <a:p>
            <a:r>
              <a:rPr lang="en-US" dirty="0" smtClean="0"/>
              <a:t>Progression to chronic inflammation: if the irritant isn’t removed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Scarring and fibrosis:</a:t>
            </a:r>
            <a:r>
              <a:rPr lang="en-US" baseline="0" dirty="0" smtClean="0"/>
              <a:t> when inflammation occurs in tissues that don’t regenerate </a:t>
            </a:r>
            <a:r>
              <a:rPr lang="en-US" dirty="0" smtClean="0"/>
              <a:t>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1CBBEB7-B581-D946-8831-3A1E36F93BCB}" type="slidenum">
              <a:rPr lang="en-US" smtClean="0"/>
              <a:pPr/>
              <a:t>11</a:t>
            </a:fld>
            <a:endParaRPr lang="en-US"/>
          </a:p>
        </p:txBody>
      </p:sp>
    </p:spTree>
    <p:extLst>
      <p:ext uri="{BB962C8B-B14F-4D97-AF65-F5344CB8AC3E}">
        <p14:creationId xmlns:p14="http://schemas.microsoft.com/office/powerpoint/2010/main" val="4177053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Multiple bacterial abscesses in lung in case</a:t>
            </a:r>
            <a:r>
              <a:rPr lang="en-US" baseline="0" dirty="0" smtClean="0"/>
              <a:t> of </a:t>
            </a:r>
            <a:r>
              <a:rPr lang="en-US" sz="1200" dirty="0" smtClean="0"/>
              <a:t>bronchopneumonia </a:t>
            </a:r>
            <a:endParaRPr lang="en-US" dirty="0"/>
          </a:p>
        </p:txBody>
      </p:sp>
      <p:sp>
        <p:nvSpPr>
          <p:cNvPr id="4" name="Slide Number Placeholder 3"/>
          <p:cNvSpPr>
            <a:spLocks noGrp="1"/>
          </p:cNvSpPr>
          <p:nvPr>
            <p:ph type="sldNum" sz="quarter" idx="10"/>
          </p:nvPr>
        </p:nvSpPr>
        <p:spPr/>
        <p:txBody>
          <a:bodyPr/>
          <a:lstStyle/>
          <a:p>
            <a:fld id="{71CBBEB7-B581-D946-8831-3A1E36F93BCB}" type="slidenum">
              <a:rPr lang="en-US" smtClean="0"/>
              <a:pPr/>
              <a:t>12</a:t>
            </a:fld>
            <a:endParaRPr lang="en-US"/>
          </a:p>
        </p:txBody>
      </p:sp>
    </p:spTree>
    <p:extLst>
      <p:ext uri="{BB962C8B-B14F-4D97-AF65-F5344CB8AC3E}">
        <p14:creationId xmlns:p14="http://schemas.microsoft.com/office/powerpoint/2010/main" val="80307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Neutrophil</a:t>
            </a:r>
            <a:r>
              <a:rPr lang="en-US" dirty="0" smtClean="0"/>
              <a:t> and monocytes are phagocytes</a:t>
            </a:r>
          </a:p>
          <a:p>
            <a:r>
              <a:rPr lang="en-US" dirty="0" err="1" smtClean="0"/>
              <a:t>Neutrophil</a:t>
            </a:r>
            <a:r>
              <a:rPr lang="en-US" dirty="0" smtClean="0"/>
              <a:t> increases in acute infections</a:t>
            </a:r>
          </a:p>
          <a:p>
            <a:r>
              <a:rPr lang="en-US" dirty="0" smtClean="0"/>
              <a:t>Monocytes increase during </a:t>
            </a:r>
            <a:r>
              <a:rPr lang="en-US" u="sng" dirty="0" smtClean="0"/>
              <a:t>chronic infections</a:t>
            </a:r>
          </a:p>
          <a:p>
            <a:r>
              <a:rPr lang="en-US" dirty="0" smtClean="0"/>
              <a:t>Monocytes are macrophages once they migrate to tissue</a:t>
            </a:r>
          </a:p>
          <a:p>
            <a:r>
              <a:rPr lang="en-US" dirty="0" smtClean="0"/>
              <a:t>Basophils </a:t>
            </a:r>
            <a:r>
              <a:rPr lang="en-US" dirty="0" err="1" smtClean="0"/>
              <a:t>eosinophils</a:t>
            </a:r>
            <a:r>
              <a:rPr lang="en-US" dirty="0" smtClean="0"/>
              <a:t> mast cells secrete </a:t>
            </a:r>
            <a:r>
              <a:rPr lang="en-US" dirty="0" err="1" smtClean="0"/>
              <a:t>histamin</a:t>
            </a:r>
            <a:r>
              <a:rPr lang="en-US" dirty="0" smtClean="0"/>
              <a:t> </a:t>
            </a:r>
          </a:p>
          <a:p>
            <a:r>
              <a:rPr lang="en-US" dirty="0" smtClean="0"/>
              <a:t>Mast cells are not blood cells, they are tissue residents.</a:t>
            </a:r>
          </a:p>
          <a:p>
            <a:r>
              <a:rPr lang="en-US" dirty="0" smtClean="0"/>
              <a:t>Eosinophils increase in case of </a:t>
            </a:r>
            <a:r>
              <a:rPr lang="en-US" u="sng" dirty="0" smtClean="0"/>
              <a:t>parasitic infections</a:t>
            </a:r>
          </a:p>
          <a:p>
            <a:r>
              <a:rPr lang="en-US" dirty="0" smtClean="0"/>
              <a:t>Lymphocytes mostly increase in </a:t>
            </a:r>
            <a:r>
              <a:rPr lang="en-US" u="sng" dirty="0" smtClean="0"/>
              <a:t>viral infections </a:t>
            </a:r>
            <a:r>
              <a:rPr lang="en-US" dirty="0" smtClean="0"/>
              <a:t>and graft rejections and some </a:t>
            </a:r>
            <a:r>
              <a:rPr lang="en-US" i="1" u="sng" dirty="0" smtClean="0"/>
              <a:t>chronic diseases</a:t>
            </a:r>
            <a:r>
              <a:rPr lang="en-US" dirty="0" smtClean="0"/>
              <a:t>.</a:t>
            </a:r>
            <a:endParaRPr lang="en-US" smtClean="0"/>
          </a:p>
          <a:p>
            <a:endParaRPr lang="en-US"/>
          </a:p>
        </p:txBody>
      </p:sp>
      <p:sp>
        <p:nvSpPr>
          <p:cNvPr id="4" name="Slide Number Placeholder 3"/>
          <p:cNvSpPr>
            <a:spLocks noGrp="1"/>
          </p:cNvSpPr>
          <p:nvPr>
            <p:ph type="sldNum" sz="quarter" idx="10"/>
          </p:nvPr>
        </p:nvSpPr>
        <p:spPr/>
        <p:txBody>
          <a:bodyPr/>
          <a:lstStyle/>
          <a:p>
            <a:fld id="{71CBBEB7-B581-D946-8831-3A1E36F93BCB}" type="slidenum">
              <a:rPr lang="en-US" smtClean="0"/>
              <a:pPr/>
              <a:t>15</a:t>
            </a:fld>
            <a:endParaRPr lang="en-US"/>
          </a:p>
        </p:txBody>
      </p:sp>
    </p:spTree>
    <p:extLst>
      <p:ext uri="{BB962C8B-B14F-4D97-AF65-F5344CB8AC3E}">
        <p14:creationId xmlns:p14="http://schemas.microsoft.com/office/powerpoint/2010/main" val="1096238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6E1A5D-7AD7-F542-8C89-735B04233A57}"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7D850-1C57-D646-888F-43E6951B4A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E1A5D-7AD7-F542-8C89-735B04233A57}"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7D850-1C57-D646-888F-43E6951B4A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E1A5D-7AD7-F542-8C89-735B04233A57}"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7D850-1C57-D646-888F-43E6951B4A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E1A5D-7AD7-F542-8C89-735B04233A57}"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7D850-1C57-D646-888F-43E6951B4A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E1A5D-7AD7-F542-8C89-735B04233A57}"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7D850-1C57-D646-888F-43E6951B4A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6E1A5D-7AD7-F542-8C89-735B04233A57}"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7D850-1C57-D646-888F-43E6951B4A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6E1A5D-7AD7-F542-8C89-735B04233A57}" type="datetimeFigureOut">
              <a:rPr lang="en-US" smtClean="0"/>
              <a:pPr/>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7D850-1C57-D646-888F-43E6951B4A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6E1A5D-7AD7-F542-8C89-735B04233A57}" type="datetimeFigureOut">
              <a:rPr lang="en-US" smtClean="0"/>
              <a:pPr/>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7D850-1C57-D646-888F-43E6951B4A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E1A5D-7AD7-F542-8C89-735B04233A57}" type="datetimeFigureOut">
              <a:rPr lang="en-US" smtClean="0"/>
              <a:pPr/>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7D850-1C57-D646-888F-43E6951B4A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E1A5D-7AD7-F542-8C89-735B04233A57}"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7D850-1C57-D646-888F-43E6951B4A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E1A5D-7AD7-F542-8C89-735B04233A57}"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7D850-1C57-D646-888F-43E6951B4A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E1A5D-7AD7-F542-8C89-735B04233A57}" type="datetimeFigureOut">
              <a:rPr lang="en-US" smtClean="0"/>
              <a:pPr/>
              <a:t>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7D850-1C57-D646-888F-43E6951B4A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7772400" cy="1470025"/>
          </a:xfrm>
        </p:spPr>
        <p:txBody>
          <a:bodyPr/>
          <a:lstStyle/>
          <a:p>
            <a:r>
              <a:rPr lang="en-US" dirty="0" smtClean="0"/>
              <a:t>CLS 223</a:t>
            </a:r>
            <a:endParaRPr lang="en-US" dirty="0"/>
          </a:p>
        </p:txBody>
      </p:sp>
      <p:pic>
        <p:nvPicPr>
          <p:cNvPr id="3076" name="Picture 4"/>
          <p:cNvPicPr>
            <a:picLocks noChangeAspect="1" noChangeArrowheads="1"/>
          </p:cNvPicPr>
          <p:nvPr/>
        </p:nvPicPr>
        <p:blipFill>
          <a:blip r:embed="rId2"/>
          <a:srcRect/>
          <a:stretch>
            <a:fillRect/>
          </a:stretch>
        </p:blipFill>
        <p:spPr bwMode="auto">
          <a:xfrm>
            <a:off x="5867400" y="2657231"/>
            <a:ext cx="3276600" cy="4200769"/>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a:stretch>
            <a:fillRect/>
          </a:stretch>
        </p:blipFill>
        <p:spPr bwMode="auto">
          <a:xfrm>
            <a:off x="-1524000" y="0"/>
            <a:ext cx="10127960" cy="2391324"/>
          </a:xfrm>
          <a:prstGeom prst="rect">
            <a:avLst/>
          </a:prstGeom>
          <a:noFill/>
          <a:ln w="9525">
            <a:noFill/>
            <a:miter lim="800000"/>
            <a:headEnd/>
            <a:tailEnd/>
          </a:ln>
          <a:effectLst/>
        </p:spPr>
      </p:pic>
      <p:pic>
        <p:nvPicPr>
          <p:cNvPr id="9" name="Picture 8" descr="ksu logoo.jpeg"/>
          <p:cNvPicPr>
            <a:picLocks noChangeAspect="1"/>
          </p:cNvPicPr>
          <p:nvPr/>
        </p:nvPicPr>
        <p:blipFill>
          <a:blip r:embed="rId4"/>
          <a:stretch>
            <a:fillRect/>
          </a:stretch>
        </p:blipFill>
        <p:spPr>
          <a:xfrm>
            <a:off x="7086600" y="152400"/>
            <a:ext cx="2057400" cy="2391324"/>
          </a:xfrm>
          <a:prstGeom prst="rect">
            <a:avLst/>
          </a:prstGeom>
        </p:spPr>
      </p:pic>
      <p:sp>
        <p:nvSpPr>
          <p:cNvPr id="10" name="Subtitle 2"/>
          <p:cNvSpPr>
            <a:spLocks noGrp="1"/>
          </p:cNvSpPr>
          <p:nvPr>
            <p:ph type="subTitle" idx="1"/>
          </p:nvPr>
        </p:nvSpPr>
        <p:spPr>
          <a:xfrm>
            <a:off x="685800" y="3962400"/>
            <a:ext cx="6400800" cy="1752600"/>
          </a:xfrm>
        </p:spPr>
        <p:txBody>
          <a:bodyPr/>
          <a:lstStyle/>
          <a:p>
            <a:pPr algn="l"/>
            <a:endParaRPr lang="x-non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srcRect/>
          <a:stretch>
            <a:fillRect/>
          </a:stretch>
        </p:blipFill>
        <p:spPr bwMode="auto">
          <a:xfrm>
            <a:off x="0" y="-1371600"/>
            <a:ext cx="9144000" cy="47553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 of acute inflammation</a:t>
            </a:r>
            <a:endParaRPr lang="en-US" dirty="0"/>
          </a:p>
        </p:txBody>
      </p:sp>
      <p:sp>
        <p:nvSpPr>
          <p:cNvPr id="3" name="Content Placeholder 2"/>
          <p:cNvSpPr>
            <a:spLocks noGrp="1"/>
          </p:cNvSpPr>
          <p:nvPr>
            <p:ph idx="1"/>
          </p:nvPr>
        </p:nvSpPr>
        <p:spPr/>
        <p:txBody>
          <a:bodyPr/>
          <a:lstStyle/>
          <a:p>
            <a:r>
              <a:rPr lang="en-US" dirty="0" smtClean="0"/>
              <a:t>Resolution</a:t>
            </a:r>
          </a:p>
          <a:p>
            <a:pPr>
              <a:buNone/>
            </a:pPr>
            <a:endParaRPr lang="en-US" dirty="0" smtClean="0"/>
          </a:p>
          <a:p>
            <a:r>
              <a:rPr lang="en-US" dirty="0" smtClean="0"/>
              <a:t>Progression to chronic inflammation (</a:t>
            </a:r>
            <a:r>
              <a:rPr lang="en-US" dirty="0" err="1" smtClean="0"/>
              <a:t>Chronicity</a:t>
            </a:r>
            <a:r>
              <a:rPr lang="en-US" dirty="0" smtClean="0"/>
              <a:t>)</a:t>
            </a:r>
          </a:p>
          <a:p>
            <a:pPr>
              <a:buNone/>
            </a:pPr>
            <a:endParaRPr lang="en-US" dirty="0" smtClean="0"/>
          </a:p>
          <a:p>
            <a:r>
              <a:rPr lang="en-US" dirty="0" smtClean="0"/>
              <a:t>Scarring and fibrosis</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3"/>
          <a:srcRect/>
          <a:stretch>
            <a:fillRect/>
          </a:stretch>
        </p:blipFill>
        <p:spPr bwMode="auto">
          <a:xfrm rot="5400000">
            <a:off x="5282405" y="2996407"/>
            <a:ext cx="3151187" cy="4572000"/>
          </a:xfrm>
          <a:prstGeom prst="rect">
            <a:avLst/>
          </a:prstGeom>
          <a:noFill/>
          <a:ln w="9525">
            <a:noFill/>
            <a:miter lim="800000"/>
            <a:headEnd/>
            <a:tailEnd/>
          </a:ln>
          <a:effectLst/>
        </p:spPr>
      </p:pic>
      <p:sp>
        <p:nvSpPr>
          <p:cNvPr id="2" name="Title 1"/>
          <p:cNvSpPr>
            <a:spLocks noGrp="1"/>
          </p:cNvSpPr>
          <p:nvPr>
            <p:ph type="title"/>
          </p:nvPr>
        </p:nvSpPr>
        <p:spPr>
          <a:xfrm>
            <a:off x="457200" y="-152400"/>
            <a:ext cx="8229600" cy="1143000"/>
          </a:xfrm>
        </p:spPr>
        <p:txBody>
          <a:bodyPr>
            <a:normAutofit/>
          </a:bodyPr>
          <a:lstStyle/>
          <a:p>
            <a:r>
              <a:rPr lang="en-US" sz="3600" dirty="0" smtClean="0"/>
              <a:t>Types of acute inflammation</a:t>
            </a:r>
            <a:endParaRPr lang="en-US" sz="3600" dirty="0"/>
          </a:p>
        </p:txBody>
      </p:sp>
      <p:sp>
        <p:nvSpPr>
          <p:cNvPr id="3" name="Content Placeholder 2"/>
          <p:cNvSpPr>
            <a:spLocks noGrp="1"/>
          </p:cNvSpPr>
          <p:nvPr>
            <p:ph idx="1"/>
          </p:nvPr>
        </p:nvSpPr>
        <p:spPr>
          <a:xfrm>
            <a:off x="0" y="914400"/>
            <a:ext cx="9372600" cy="3657600"/>
          </a:xfrm>
        </p:spPr>
        <p:txBody>
          <a:bodyPr>
            <a:noAutofit/>
          </a:bodyPr>
          <a:lstStyle/>
          <a:p>
            <a:pPr>
              <a:buNone/>
            </a:pPr>
            <a:r>
              <a:rPr lang="en-US" sz="2400" b="1" dirty="0" smtClean="0">
                <a:solidFill>
                  <a:schemeClr val="accent6"/>
                </a:solidFill>
              </a:rPr>
              <a:t>1)Suppurative inflammation:</a:t>
            </a:r>
            <a:r>
              <a:rPr lang="en-US" sz="2400" b="1" dirty="0" smtClean="0"/>
              <a:t> </a:t>
            </a:r>
            <a:r>
              <a:rPr lang="en-US" sz="2400" dirty="0" smtClean="0"/>
              <a:t>Characterized by pus formation.</a:t>
            </a:r>
          </a:p>
          <a:p>
            <a:pPr>
              <a:buNone/>
            </a:pPr>
            <a:endParaRPr lang="en-US" sz="2400" dirty="0" smtClean="0"/>
          </a:p>
          <a:p>
            <a:pPr>
              <a:buNone/>
            </a:pPr>
            <a:r>
              <a:rPr lang="en-US" sz="2400" dirty="0" smtClean="0"/>
              <a:t>Composition of pus:</a:t>
            </a:r>
          </a:p>
          <a:p>
            <a:pPr>
              <a:buNone/>
            </a:pPr>
            <a:r>
              <a:rPr lang="en-US" sz="2400" dirty="0" smtClean="0"/>
              <a:t>- Bacteria (living &amp; dead) and their toxins - Liquefied necrotic tissue (due to release of </a:t>
            </a:r>
            <a:r>
              <a:rPr lang="en-US" sz="2400" dirty="0" err="1" smtClean="0"/>
              <a:t>proteolytic</a:t>
            </a:r>
            <a:r>
              <a:rPr lang="en-US" sz="2400" dirty="0" smtClean="0"/>
              <a:t> enzymes)</a:t>
            </a:r>
          </a:p>
          <a:p>
            <a:pPr>
              <a:buFontTx/>
              <a:buChar char="-"/>
            </a:pPr>
            <a:r>
              <a:rPr lang="en-US" sz="2400" dirty="0" smtClean="0"/>
              <a:t>Inflammatory cells (neutrophils), </a:t>
            </a:r>
          </a:p>
          <a:p>
            <a:pPr>
              <a:buFontTx/>
              <a:buChar char="-"/>
            </a:pPr>
            <a:r>
              <a:rPr lang="en-US" sz="2400" dirty="0" smtClean="0"/>
              <a:t>pus cells, macrophages and RBC </a:t>
            </a:r>
          </a:p>
          <a:p>
            <a:pPr>
              <a:buFontTx/>
              <a:buChar char="-"/>
            </a:pPr>
            <a:r>
              <a:rPr lang="en-US" sz="2400" dirty="0" smtClean="0"/>
              <a:t> Inflammatory fluid (exudate)</a:t>
            </a:r>
          </a:p>
          <a:p>
            <a:pPr>
              <a:buNone/>
            </a:pPr>
            <a:r>
              <a:rPr lang="en-US" sz="2400" dirty="0" smtClean="0"/>
              <a:t> </a:t>
            </a:r>
          </a:p>
          <a:p>
            <a:pPr>
              <a:buNone/>
            </a:pPr>
            <a:r>
              <a:rPr lang="en-US" sz="2400" dirty="0" smtClean="0"/>
              <a:t>                                                          </a:t>
            </a:r>
          </a:p>
          <a:p>
            <a:pPr>
              <a:buNone/>
            </a:pPr>
            <a:r>
              <a:rPr lang="en-US" sz="2400" dirty="0" smtClean="0"/>
              <a:t>                                                       </a:t>
            </a:r>
            <a:endParaRPr lang="en-US" sz="2400" dirty="0"/>
          </a:p>
        </p:txBody>
      </p:sp>
      <p:pic>
        <p:nvPicPr>
          <p:cNvPr id="27650" name="Picture 2"/>
          <p:cNvPicPr>
            <a:picLocks noChangeAspect="1" noChangeArrowheads="1"/>
          </p:cNvPicPr>
          <p:nvPr/>
        </p:nvPicPr>
        <p:blipFill>
          <a:blip r:embed="rId4"/>
          <a:srcRect/>
          <a:stretch>
            <a:fillRect/>
          </a:stretch>
        </p:blipFill>
        <p:spPr bwMode="auto">
          <a:xfrm>
            <a:off x="0" y="4546601"/>
            <a:ext cx="3505200" cy="2311400"/>
          </a:xfrm>
          <a:prstGeom prst="rect">
            <a:avLst/>
          </a:prstGeom>
          <a:noFill/>
          <a:ln w="9525">
            <a:noFill/>
            <a:miter lim="800000"/>
            <a:headEnd/>
            <a:tailEnd/>
          </a:ln>
          <a:effectLst/>
        </p:spPr>
      </p:pic>
      <p:sp>
        <p:nvSpPr>
          <p:cNvPr id="6" name="Rectangle 5"/>
          <p:cNvSpPr/>
          <p:nvPr/>
        </p:nvSpPr>
        <p:spPr>
          <a:xfrm>
            <a:off x="2211794" y="6292334"/>
            <a:ext cx="1293406" cy="369332"/>
          </a:xfrm>
          <a:prstGeom prst="rect">
            <a:avLst/>
          </a:prstGeom>
        </p:spPr>
        <p:txBody>
          <a:bodyPr wrap="none">
            <a:spAutoFit/>
          </a:bodyPr>
          <a:lstStyle/>
          <a:p>
            <a:r>
              <a:rPr lang="en-US" dirty="0" smtClean="0"/>
              <a:t>e.g. abscess</a:t>
            </a:r>
            <a:endParaRPr lang="en-US" dirty="0"/>
          </a:p>
        </p:txBody>
      </p:sp>
      <p:sp>
        <p:nvSpPr>
          <p:cNvPr id="7" name="Rectangle 6"/>
          <p:cNvSpPr/>
          <p:nvPr/>
        </p:nvSpPr>
        <p:spPr>
          <a:xfrm>
            <a:off x="6713339" y="3337481"/>
            <a:ext cx="2430661" cy="369332"/>
          </a:xfrm>
          <a:prstGeom prst="rect">
            <a:avLst/>
          </a:prstGeom>
        </p:spPr>
        <p:txBody>
          <a:bodyPr wrap="none">
            <a:spAutoFit/>
          </a:bodyPr>
          <a:lstStyle/>
          <a:p>
            <a:r>
              <a:rPr lang="en-US" dirty="0" smtClean="0"/>
              <a:t>e.g. bronchopneumonia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562600" cy="6858000"/>
          </a:xfrm>
        </p:spPr>
        <p:txBody>
          <a:bodyPr>
            <a:normAutofit/>
          </a:bodyPr>
          <a:lstStyle/>
          <a:p>
            <a:pPr>
              <a:buNone/>
            </a:pPr>
            <a:r>
              <a:rPr lang="en-US" sz="2400" b="1" dirty="0" smtClean="0">
                <a:solidFill>
                  <a:srgbClr val="F79646"/>
                </a:solidFill>
              </a:rPr>
              <a:t>2) Non-suppurative inflammation:</a:t>
            </a:r>
          </a:p>
          <a:p>
            <a:pPr>
              <a:buNone/>
            </a:pPr>
            <a:r>
              <a:rPr lang="en-US" sz="2400" b="1" dirty="0" smtClean="0"/>
              <a:t> </a:t>
            </a:r>
          </a:p>
          <a:p>
            <a:pPr>
              <a:buNone/>
            </a:pPr>
            <a:r>
              <a:rPr lang="en-US" sz="2400" dirty="0" smtClean="0"/>
              <a:t>A- </a:t>
            </a:r>
            <a:r>
              <a:rPr lang="en-US" sz="2400" u="sng" dirty="0" smtClean="0"/>
              <a:t>Serous inflammation: </a:t>
            </a:r>
            <a:r>
              <a:rPr lang="en-US" sz="2400" dirty="0" smtClean="0"/>
              <a:t>characterized by excess clear watery fluid. E.g. Mild burns</a:t>
            </a:r>
          </a:p>
          <a:p>
            <a:pPr>
              <a:buNone/>
            </a:pPr>
            <a:endParaRPr lang="en-US" sz="2400" dirty="0" smtClean="0"/>
          </a:p>
          <a:p>
            <a:pPr>
              <a:buNone/>
            </a:pPr>
            <a:endParaRPr lang="en-US" sz="2400" dirty="0" smtClean="0"/>
          </a:p>
          <a:p>
            <a:pPr>
              <a:buNone/>
            </a:pPr>
            <a:r>
              <a:rPr lang="en-US" sz="2400" dirty="0" smtClean="0"/>
              <a:t>B- </a:t>
            </a:r>
            <a:r>
              <a:rPr lang="en-US" sz="2400" u="sng" dirty="0" err="1" smtClean="0"/>
              <a:t>Fibrinous</a:t>
            </a:r>
            <a:r>
              <a:rPr lang="en-US" sz="2400" u="sng" dirty="0" smtClean="0"/>
              <a:t> inflammation: </a:t>
            </a:r>
            <a:r>
              <a:rPr lang="en-US" sz="2400" dirty="0" smtClean="0"/>
              <a:t>characterized by an exudate rich in fibrinogen. E.g. </a:t>
            </a:r>
            <a:r>
              <a:rPr lang="en-US" sz="2400" dirty="0" err="1" smtClean="0"/>
              <a:t>Fibrinous</a:t>
            </a:r>
            <a:r>
              <a:rPr lang="en-US" sz="2400" dirty="0" smtClean="0"/>
              <a:t> </a:t>
            </a:r>
            <a:r>
              <a:rPr lang="en-US" sz="2400" dirty="0" err="1" smtClean="0"/>
              <a:t>pericarditis</a:t>
            </a:r>
            <a:r>
              <a:rPr lang="en-US" sz="2400" dirty="0" smtClean="0"/>
              <a:t> </a:t>
            </a:r>
            <a:r>
              <a:rPr lang="en-US" sz="2400" dirty="0" err="1" smtClean="0">
                <a:sym typeface="Wingdings"/>
              </a:rPr>
              <a:t></a:t>
            </a:r>
            <a:endParaRPr lang="en-US" sz="2400" dirty="0" smtClean="0"/>
          </a:p>
          <a:p>
            <a:pPr>
              <a:buNone/>
            </a:pPr>
            <a:r>
              <a:rPr lang="en-US" sz="2400" dirty="0" smtClean="0"/>
              <a:t>  </a:t>
            </a:r>
          </a:p>
          <a:p>
            <a:pPr>
              <a:buNone/>
            </a:pPr>
            <a:r>
              <a:rPr lang="en-US" sz="2400" dirty="0" smtClean="0"/>
              <a:t>C- </a:t>
            </a:r>
            <a:r>
              <a:rPr lang="en-US" sz="2400" u="sng" dirty="0" err="1" smtClean="0"/>
              <a:t>Haemorrhagic</a:t>
            </a:r>
            <a:r>
              <a:rPr lang="en-US" sz="2400" u="sng" dirty="0" smtClean="0"/>
              <a:t> inflammation: </a:t>
            </a:r>
            <a:r>
              <a:rPr lang="en-US" sz="2400" dirty="0" smtClean="0"/>
              <a:t>characterized by exudate rich in RBC vascular damage. E.g. small pox </a:t>
            </a:r>
            <a:endParaRPr lang="en-US" sz="2400" dirty="0"/>
          </a:p>
        </p:txBody>
      </p:sp>
      <p:pic>
        <p:nvPicPr>
          <p:cNvPr id="29698" name="Picture 2"/>
          <p:cNvPicPr>
            <a:picLocks noChangeAspect="1" noChangeArrowheads="1"/>
          </p:cNvPicPr>
          <p:nvPr/>
        </p:nvPicPr>
        <p:blipFill>
          <a:blip r:embed="rId2"/>
          <a:srcRect/>
          <a:stretch>
            <a:fillRect/>
          </a:stretch>
        </p:blipFill>
        <p:spPr bwMode="auto">
          <a:xfrm>
            <a:off x="5642629" y="1828800"/>
            <a:ext cx="3501371"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normAutofit/>
          </a:bodyPr>
          <a:lstStyle/>
          <a:p>
            <a:pPr>
              <a:buNone/>
            </a:pPr>
            <a:r>
              <a:rPr lang="en-US" sz="2400" dirty="0" smtClean="0"/>
              <a:t>D- </a:t>
            </a:r>
            <a:r>
              <a:rPr lang="en-US" sz="2400" u="sng" dirty="0" smtClean="0"/>
              <a:t>Catarrhal inflammation:  </a:t>
            </a:r>
            <a:r>
              <a:rPr lang="en-US" sz="2400" dirty="0" smtClean="0"/>
              <a:t>mild acute inflammation characterized by excess mucous secretion. E.g. in common cold.</a:t>
            </a:r>
          </a:p>
          <a:p>
            <a:pPr>
              <a:buNone/>
            </a:pPr>
            <a:endParaRPr lang="en-US" sz="2400" dirty="0" smtClean="0"/>
          </a:p>
          <a:p>
            <a:pPr>
              <a:buNone/>
            </a:pPr>
            <a:r>
              <a:rPr lang="en-US" sz="2400" dirty="0" smtClean="0"/>
              <a:t>E- </a:t>
            </a:r>
            <a:r>
              <a:rPr lang="en-US" sz="2400" u="sng" dirty="0" smtClean="0"/>
              <a:t>Membranous inflammation: </a:t>
            </a:r>
            <a:r>
              <a:rPr lang="en-US" sz="2400" dirty="0" smtClean="0"/>
              <a:t>severe acute inflammation characterized by the formation of a </a:t>
            </a:r>
            <a:r>
              <a:rPr lang="en-US" sz="2400" dirty="0" err="1" smtClean="0"/>
              <a:t>Pseudomembrane</a:t>
            </a:r>
            <a:r>
              <a:rPr lang="en-US" sz="2400" dirty="0" smtClean="0"/>
              <a:t> on the affected surface. E.g. Diphtheria.  </a:t>
            </a:r>
          </a:p>
          <a:p>
            <a:pPr>
              <a:buNone/>
            </a:pPr>
            <a:endParaRPr lang="en-US" sz="2400" dirty="0"/>
          </a:p>
        </p:txBody>
      </p:sp>
      <p:pic>
        <p:nvPicPr>
          <p:cNvPr id="30722" name="Picture 2"/>
          <p:cNvPicPr>
            <a:picLocks noChangeAspect="1" noChangeArrowheads="1"/>
          </p:cNvPicPr>
          <p:nvPr/>
        </p:nvPicPr>
        <p:blipFill>
          <a:blip r:embed="rId2"/>
          <a:srcRect/>
          <a:stretch>
            <a:fillRect/>
          </a:stretch>
        </p:blipFill>
        <p:spPr bwMode="auto">
          <a:xfrm>
            <a:off x="2057400" y="4152900"/>
            <a:ext cx="4737100" cy="2705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504D"/>
                </a:solidFill>
              </a:rPr>
              <a:t>Note</a:t>
            </a:r>
            <a:endParaRPr lang="en-US" dirty="0">
              <a:solidFill>
                <a:srgbClr val="C0504D"/>
              </a:solidFill>
            </a:endParaRPr>
          </a:p>
        </p:txBody>
      </p:sp>
      <p:sp>
        <p:nvSpPr>
          <p:cNvPr id="3" name="Content Placeholder 2"/>
          <p:cNvSpPr>
            <a:spLocks noGrp="1"/>
          </p:cNvSpPr>
          <p:nvPr>
            <p:ph idx="1"/>
          </p:nvPr>
        </p:nvSpPr>
        <p:spPr>
          <a:xfrm>
            <a:off x="152400" y="1600200"/>
            <a:ext cx="8686800" cy="4953000"/>
          </a:xfrm>
        </p:spPr>
        <p:txBody>
          <a:bodyPr>
            <a:normAutofit/>
          </a:bodyPr>
          <a:lstStyle/>
          <a:p>
            <a:r>
              <a:rPr lang="en-US" sz="2800" dirty="0" smtClean="0"/>
              <a:t>Although inflammation helps </a:t>
            </a:r>
            <a:r>
              <a:rPr lang="en-US" sz="2800" b="1" dirty="0" smtClean="0"/>
              <a:t>clear</a:t>
            </a:r>
            <a:r>
              <a:rPr lang="en-US" sz="2800" dirty="0" smtClean="0"/>
              <a:t> infections and </a:t>
            </a:r>
            <a:r>
              <a:rPr lang="en-US" sz="2800" b="1" dirty="0" smtClean="0"/>
              <a:t>initiates </a:t>
            </a:r>
            <a:r>
              <a:rPr lang="en-US" sz="2800" dirty="0" smtClean="0"/>
              <a:t>repair (physiological role) , the inflammatory reaction and the subsequent repair process can cause considerable </a:t>
            </a:r>
            <a:r>
              <a:rPr lang="en-US" sz="2800" b="1" dirty="0" smtClean="0"/>
              <a:t>harm</a:t>
            </a:r>
            <a:r>
              <a:rPr lang="en-US" sz="2800" dirty="0" smtClean="0"/>
              <a:t> (pathological consequence of inflammation).</a:t>
            </a:r>
          </a:p>
          <a:p>
            <a:pPr>
              <a:buNone/>
            </a:pPr>
            <a:endParaRPr lang="en-US" sz="2800" dirty="0" smtClean="0"/>
          </a:p>
          <a:p>
            <a:r>
              <a:rPr lang="en-US" sz="2800" dirty="0" smtClean="0"/>
              <a:t>The components of the inflammatory reaction that destroy and eliminate microbes and dead tissues are capable of </a:t>
            </a:r>
            <a:r>
              <a:rPr lang="en-US" sz="2800" b="1" dirty="0" smtClean="0"/>
              <a:t>also injuring normal tissues.</a:t>
            </a:r>
            <a:r>
              <a:rPr lang="en-US" sz="2800" dirty="0" smtClean="0"/>
              <a:t> </a:t>
            </a:r>
          </a:p>
          <a:p>
            <a:pPr>
              <a:buNone/>
            </a:pP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1417638"/>
            <a:ext cx="9144000" cy="345916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Lecture #3</a:t>
            </a:r>
            <a:endParaRPr lang="en-US" dirty="0"/>
          </a:p>
        </p:txBody>
      </p:sp>
      <p:sp>
        <p:nvSpPr>
          <p:cNvPr id="3" name="Content Placeholder 2"/>
          <p:cNvSpPr>
            <a:spLocks noGrp="1"/>
          </p:cNvSpPr>
          <p:nvPr>
            <p:ph idx="1"/>
          </p:nvPr>
        </p:nvSpPr>
        <p:spPr>
          <a:xfrm>
            <a:off x="-533400" y="2332037"/>
            <a:ext cx="8229600" cy="4525963"/>
          </a:xfrm>
        </p:spPr>
        <p:txBody>
          <a:bodyPr>
            <a:normAutofit/>
          </a:bodyPr>
          <a:lstStyle/>
          <a:p>
            <a:pPr algn="ctr">
              <a:buNone/>
            </a:pPr>
            <a:r>
              <a:rPr lang="en-US" sz="4000" dirty="0" smtClean="0">
                <a:solidFill>
                  <a:schemeClr val="bg1"/>
                </a:solidFill>
              </a:rPr>
              <a:t>Inflammation</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1714488"/>
            <a:ext cx="9144000" cy="5143512"/>
          </a:xfrm>
          <a:prstGeom prst="rect">
            <a:avLst/>
          </a:prstGeom>
        </p:spPr>
        <p:txBody>
          <a:bodyPr vert="horz" lIns="0" rIns="18288">
            <a:norm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Tx/>
              <a:buChar char="-"/>
              <a:tabLst/>
              <a:defRPr/>
            </a:pPr>
            <a:endParaRPr/>
          </a:p>
        </p:txBody>
      </p:sp>
      <p:graphicFrame>
        <p:nvGraphicFramePr>
          <p:cNvPr id="6" name="Table 5"/>
          <p:cNvGraphicFramePr>
            <a:graphicFrameLocks noGrp="1"/>
          </p:cNvGraphicFramePr>
          <p:nvPr/>
        </p:nvGraphicFramePr>
        <p:xfrm>
          <a:off x="2057400" y="2362200"/>
          <a:ext cx="7010400" cy="3474720"/>
        </p:xfrm>
        <a:graphic>
          <a:graphicData uri="http://schemas.openxmlformats.org/drawingml/2006/table">
            <a:tbl>
              <a:tblPr firstRow="1" bandRow="1">
                <a:tableStyleId>{5C22544A-7EE6-4342-B048-85BDC9FD1C3A}</a:tableStyleId>
              </a:tblPr>
              <a:tblGrid>
                <a:gridCol w="1905000"/>
                <a:gridCol w="5105400"/>
              </a:tblGrid>
              <a:tr h="370840">
                <a:tc>
                  <a:txBody>
                    <a:bodyPr/>
                    <a:lstStyle/>
                    <a:p>
                      <a:r>
                        <a:rPr lang="en-US" sz="2400" dirty="0" smtClean="0"/>
                        <a:t>Adaptive </a:t>
                      </a:r>
                      <a:endParaRPr lang="en-US" sz="2400" dirty="0"/>
                    </a:p>
                  </a:txBody>
                  <a:tcPr/>
                </a:tc>
                <a:tc>
                  <a:txBody>
                    <a:bodyPr/>
                    <a:lstStyle/>
                    <a:p>
                      <a:r>
                        <a:rPr lang="en-US" sz="2400" dirty="0" smtClean="0"/>
                        <a:t>Non-adaptive (</a:t>
                      </a:r>
                      <a:r>
                        <a:rPr lang="en-US" sz="2400" b="1" dirty="0" smtClean="0">
                          <a:cs typeface="Calibri"/>
                        </a:rPr>
                        <a:t>cell injury-----cell death)</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hypertrophy</a:t>
                      </a:r>
                    </a:p>
                    <a:p>
                      <a:endParaRPr lang="en-US" sz="2400" dirty="0"/>
                    </a:p>
                  </a:txBody>
                  <a:tcPr/>
                </a:tc>
                <a:tc>
                  <a:txBody>
                    <a:bodyPr/>
                    <a:lstStyle/>
                    <a:p>
                      <a:r>
                        <a:rPr lang="en-US" sz="2400" dirty="0" smtClean="0"/>
                        <a:t>Dysplasia</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hyperplasia</a:t>
                      </a:r>
                    </a:p>
                  </a:txBody>
                  <a:tcPr/>
                </a:tc>
                <a:tc>
                  <a:txBody>
                    <a:bodyPr/>
                    <a:lstStyle/>
                    <a:p>
                      <a:r>
                        <a:rPr lang="en-US" sz="2400" dirty="0" smtClean="0"/>
                        <a:t>neoplasia</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Atrophy</a:t>
                      </a:r>
                    </a:p>
                    <a:p>
                      <a:endParaRPr lang="en-US" sz="2400" dirty="0"/>
                    </a:p>
                  </a:txBody>
                  <a:tcPr/>
                </a:tc>
                <a:tc>
                  <a:txBody>
                    <a:bodyPr/>
                    <a:lstStyle/>
                    <a:p>
                      <a:r>
                        <a:rPr lang="en-US" sz="2400" dirty="0" smtClean="0"/>
                        <a:t>Degeneration</a:t>
                      </a:r>
                      <a:endParaRPr lang="en-US" sz="2400" dirty="0"/>
                    </a:p>
                  </a:txBody>
                  <a:tcPr/>
                </a:tc>
              </a:tr>
              <a:tr h="370840">
                <a:tc>
                  <a:txBody>
                    <a:bodyPr/>
                    <a:lstStyle/>
                    <a:p>
                      <a:r>
                        <a:rPr lang="en-US" sz="2400" dirty="0" smtClean="0"/>
                        <a:t>Metaplasia</a:t>
                      </a:r>
                      <a:endParaRPr lang="en-US" sz="2400" dirty="0"/>
                    </a:p>
                  </a:txBody>
                  <a:tcPr/>
                </a:tc>
                <a:tc>
                  <a:txBody>
                    <a:bodyPr/>
                    <a:lstStyle/>
                    <a:p>
                      <a:r>
                        <a:rPr lang="en-US" sz="2400" dirty="0" smtClean="0"/>
                        <a:t>Necrosis, apoptosis</a:t>
                      </a:r>
                      <a:r>
                        <a:rPr lang="en-US" sz="2400" baseline="0" dirty="0" smtClean="0"/>
                        <a:t> &amp; gangrene</a:t>
                      </a:r>
                      <a:endParaRPr lang="en-US" sz="2400" dirty="0"/>
                    </a:p>
                  </a:txBody>
                  <a:tcPr/>
                </a:tc>
              </a:tr>
              <a:tr h="370840">
                <a:tc>
                  <a:txBody>
                    <a:bodyPr/>
                    <a:lstStyle/>
                    <a:p>
                      <a:r>
                        <a:rPr lang="en-US" sz="2400" dirty="0" smtClean="0"/>
                        <a:t>Reversible</a:t>
                      </a:r>
                      <a:endParaRPr lang="en-US" sz="2400" dirty="0"/>
                    </a:p>
                  </a:txBody>
                  <a:tcPr/>
                </a:tc>
                <a:tc>
                  <a:txBody>
                    <a:bodyPr/>
                    <a:lstStyle/>
                    <a:p>
                      <a:r>
                        <a:rPr lang="en-US" sz="2400" dirty="0" smtClean="0"/>
                        <a:t>Reversible* / Irreversible</a:t>
                      </a:r>
                      <a:endParaRPr lang="en-US" sz="2400" dirty="0"/>
                    </a:p>
                  </a:txBody>
                  <a:tcPr/>
                </a:tc>
              </a:tr>
            </a:tbl>
          </a:graphicData>
        </a:graphic>
      </p:graphicFrame>
      <p:sp>
        <p:nvSpPr>
          <p:cNvPr id="7" name="TextBox 6"/>
          <p:cNvSpPr txBox="1"/>
          <p:nvPr/>
        </p:nvSpPr>
        <p:spPr>
          <a:xfrm>
            <a:off x="6010151" y="5715000"/>
            <a:ext cx="2067049" cy="369332"/>
          </a:xfrm>
          <a:prstGeom prst="rect">
            <a:avLst/>
          </a:prstGeom>
          <a:noFill/>
        </p:spPr>
        <p:txBody>
          <a:bodyPr wrap="none" rtlCol="0">
            <a:spAutoFit/>
          </a:bodyPr>
          <a:lstStyle/>
          <a:p>
            <a:r>
              <a:rPr lang="en-US" dirty="0" smtClean="0"/>
              <a:t>*to a certain limit</a:t>
            </a:r>
            <a:endParaRPr lang="en-US" dirty="0"/>
          </a:p>
        </p:txBody>
      </p:sp>
      <p:sp>
        <p:nvSpPr>
          <p:cNvPr id="8" name="Rectangle 7"/>
          <p:cNvSpPr/>
          <p:nvPr/>
        </p:nvSpPr>
        <p:spPr>
          <a:xfrm>
            <a:off x="1371600" y="1175879"/>
            <a:ext cx="6781800" cy="1077218"/>
          </a:xfrm>
          <a:prstGeom prst="rect">
            <a:avLst/>
          </a:prstGeom>
        </p:spPr>
        <p:txBody>
          <a:bodyPr wrap="square">
            <a:spAutoFit/>
          </a:bodyPr>
          <a:lstStyle/>
          <a:p>
            <a:pPr algn="ctr">
              <a:buNone/>
            </a:pPr>
            <a:r>
              <a:rPr lang="en-US" sz="3200" b="1" dirty="0" smtClean="0"/>
              <a:t>Cellular response to stress may be </a:t>
            </a:r>
            <a:r>
              <a:rPr lang="en-US" sz="3200" b="1" u="sng" dirty="0" smtClean="0"/>
              <a:t>adaptive</a:t>
            </a:r>
            <a:r>
              <a:rPr lang="en-US" sz="3200" b="1" dirty="0" smtClean="0"/>
              <a:t> or </a:t>
            </a:r>
            <a:r>
              <a:rPr lang="en-US" sz="3200" b="1" u="sng" dirty="0" smtClean="0"/>
              <a:t>non adaptive</a:t>
            </a:r>
            <a:r>
              <a:rPr lang="en-US" sz="3200" b="1" dirty="0" smtClean="0"/>
              <a:t>.</a:t>
            </a:r>
          </a:p>
        </p:txBody>
      </p:sp>
      <p:sp>
        <p:nvSpPr>
          <p:cNvPr id="9" name="Title 1"/>
          <p:cNvSpPr>
            <a:spLocks noGrp="1"/>
          </p:cNvSpPr>
          <p:nvPr>
            <p:ph type="title"/>
          </p:nvPr>
        </p:nvSpPr>
        <p:spPr>
          <a:xfrm>
            <a:off x="457200" y="0"/>
            <a:ext cx="8229600" cy="1143000"/>
          </a:xfrm>
        </p:spPr>
        <p:txBody>
          <a:bodyPr/>
          <a:lstStyle/>
          <a:p>
            <a:r>
              <a:rPr lang="en-US" dirty="0" smtClean="0">
                <a:solidFill>
                  <a:srgbClr val="3366FF"/>
                </a:solidFill>
              </a:rPr>
              <a:t>Cellular response to stress</a:t>
            </a:r>
            <a:endParaRPr lang="en-US" dirty="0">
              <a:solidFill>
                <a:srgbClr val="3366FF"/>
              </a:solidFill>
            </a:endParaRPr>
          </a:p>
        </p:txBody>
      </p:sp>
      <p:sp>
        <p:nvSpPr>
          <p:cNvPr id="11" name="TextBox 10"/>
          <p:cNvSpPr txBox="1"/>
          <p:nvPr/>
        </p:nvSpPr>
        <p:spPr>
          <a:xfrm>
            <a:off x="0" y="5562600"/>
            <a:ext cx="2590800" cy="923330"/>
          </a:xfrm>
          <a:prstGeom prst="rect">
            <a:avLst/>
          </a:prstGeom>
          <a:noFill/>
        </p:spPr>
        <p:txBody>
          <a:bodyPr wrap="square" rtlCol="0">
            <a:spAutoFit/>
          </a:bodyPr>
          <a:lstStyle/>
          <a:p>
            <a:r>
              <a:rPr lang="en-US" b="1" dirty="0" smtClean="0"/>
              <a:t>2) </a:t>
            </a:r>
            <a:r>
              <a:rPr lang="en-US" b="1" dirty="0" smtClean="0">
                <a:solidFill>
                  <a:schemeClr val="accent6"/>
                </a:solidFill>
              </a:rPr>
              <a:t>Inflammation</a:t>
            </a:r>
            <a:r>
              <a:rPr lang="en-US" b="1" dirty="0" smtClean="0"/>
              <a:t> and repair</a:t>
            </a:r>
          </a:p>
          <a:p>
            <a:r>
              <a:rPr lang="en-US" b="1" dirty="0" smtClean="0"/>
              <a:t>3) Immune response</a:t>
            </a:r>
            <a:endParaRPr lang="en-US" b="1" dirty="0"/>
          </a:p>
        </p:txBody>
      </p:sp>
      <p:sp>
        <p:nvSpPr>
          <p:cNvPr id="12" name="Left Brace 11"/>
          <p:cNvSpPr/>
          <p:nvPr/>
        </p:nvSpPr>
        <p:spPr>
          <a:xfrm>
            <a:off x="1752600" y="2819400"/>
            <a:ext cx="304800" cy="1905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0" y="3581400"/>
            <a:ext cx="1905000" cy="923330"/>
          </a:xfrm>
          <a:prstGeom prst="rect">
            <a:avLst/>
          </a:prstGeom>
          <a:noFill/>
        </p:spPr>
        <p:txBody>
          <a:bodyPr wrap="square" rtlCol="0">
            <a:spAutoFit/>
          </a:bodyPr>
          <a:lstStyle/>
          <a:p>
            <a:r>
              <a:rPr lang="en-US" b="1" dirty="0" smtClean="0"/>
              <a:t>1) Change in cell number, size, type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solidFill>
                  <a:schemeClr val="accent5"/>
                </a:solidFill>
              </a:rPr>
              <a:t>Inflammation</a:t>
            </a:r>
            <a:endParaRPr lang="en-US" sz="4000" dirty="0">
              <a:solidFill>
                <a:schemeClr val="accent5"/>
              </a:solidFill>
            </a:endParaRPr>
          </a:p>
        </p:txBody>
      </p:sp>
      <p:sp>
        <p:nvSpPr>
          <p:cNvPr id="3" name="Content Placeholder 2"/>
          <p:cNvSpPr>
            <a:spLocks noGrp="1"/>
          </p:cNvSpPr>
          <p:nvPr>
            <p:ph idx="1"/>
          </p:nvPr>
        </p:nvSpPr>
        <p:spPr>
          <a:xfrm>
            <a:off x="0" y="1143000"/>
            <a:ext cx="9144000" cy="5715000"/>
          </a:xfrm>
        </p:spPr>
        <p:txBody>
          <a:bodyPr>
            <a:normAutofit/>
          </a:bodyPr>
          <a:lstStyle/>
          <a:p>
            <a:pPr algn="ctr">
              <a:buNone/>
            </a:pPr>
            <a:r>
              <a:rPr lang="en-US" sz="2400" dirty="0" smtClean="0"/>
              <a:t>Inflammation is a </a:t>
            </a:r>
            <a:r>
              <a:rPr lang="en-US" sz="2400" u="sng" dirty="0" smtClean="0"/>
              <a:t>protective</a:t>
            </a:r>
            <a:r>
              <a:rPr lang="en-US" sz="2400" dirty="0" smtClean="0"/>
              <a:t> </a:t>
            </a:r>
            <a:r>
              <a:rPr lang="en-US" sz="2400" u="sng" dirty="0" smtClean="0"/>
              <a:t>adaptive</a:t>
            </a:r>
            <a:r>
              <a:rPr lang="en-US" sz="2400" dirty="0" smtClean="0"/>
              <a:t> response or mechanism</a:t>
            </a:r>
          </a:p>
          <a:p>
            <a:pPr algn="ctr">
              <a:buNone/>
            </a:pPr>
            <a:r>
              <a:rPr lang="en-US" sz="2400" dirty="0" smtClean="0"/>
              <a:t> intended to </a:t>
            </a:r>
            <a:r>
              <a:rPr lang="en-US" sz="2400" b="1" dirty="0" smtClean="0"/>
              <a:t>eliminate</a:t>
            </a:r>
            <a:r>
              <a:rPr lang="en-US" sz="2400" dirty="0" smtClean="0"/>
              <a:t> the initial </a:t>
            </a:r>
            <a:r>
              <a:rPr lang="en-US" sz="2400" dirty="0" smtClean="0">
                <a:solidFill>
                  <a:srgbClr val="FF0000"/>
                </a:solidFill>
              </a:rPr>
              <a:t>cause of cell injury</a:t>
            </a:r>
            <a:r>
              <a:rPr lang="en-US" sz="2400" dirty="0" smtClean="0"/>
              <a:t> </a:t>
            </a:r>
          </a:p>
          <a:p>
            <a:pPr algn="ctr">
              <a:buNone/>
            </a:pPr>
            <a:r>
              <a:rPr lang="en-US" sz="2400" dirty="0" smtClean="0"/>
              <a:t>(foreign invaders e.g. infectious agents) </a:t>
            </a:r>
          </a:p>
          <a:p>
            <a:pPr algn="ctr">
              <a:buNone/>
            </a:pPr>
            <a:r>
              <a:rPr lang="en-US" sz="2400" dirty="0" smtClean="0"/>
              <a:t>as well as  damaged and necrotic tissues. </a:t>
            </a:r>
          </a:p>
          <a:p>
            <a:pPr algn="ctr">
              <a:buNone/>
            </a:pPr>
            <a:r>
              <a:rPr lang="en-US" sz="2400" dirty="0" smtClean="0"/>
              <a:t>It then </a:t>
            </a:r>
            <a:r>
              <a:rPr lang="en-US" sz="2400" b="1" dirty="0" smtClean="0"/>
              <a:t>initiates </a:t>
            </a:r>
            <a:r>
              <a:rPr lang="en-US" sz="2400" dirty="0" smtClean="0"/>
              <a:t>the events that eventually heal and repair the site of injury.  </a:t>
            </a:r>
          </a:p>
          <a:p>
            <a:endParaRPr lang="en-US" sz="2400" dirty="0" smtClean="0"/>
          </a:p>
          <a:p>
            <a:r>
              <a:rPr lang="en-US" sz="2400" dirty="0" smtClean="0"/>
              <a:t>Nomenclature: </a:t>
            </a:r>
          </a:p>
          <a:p>
            <a:pPr>
              <a:buNone/>
            </a:pPr>
            <a:r>
              <a:rPr lang="en-US" sz="2400" dirty="0" smtClean="0"/>
              <a:t>It ends with “</a:t>
            </a:r>
            <a:r>
              <a:rPr lang="en-US" sz="2400" dirty="0" err="1" smtClean="0"/>
              <a:t>itis</a:t>
            </a:r>
            <a:r>
              <a:rPr lang="en-US" sz="2400" dirty="0" smtClean="0"/>
              <a:t>” e.g. hepatitis, meningitis, </a:t>
            </a:r>
            <a:r>
              <a:rPr lang="en-US" sz="2400" dirty="0" err="1" smtClean="0"/>
              <a:t>pancreatitis</a:t>
            </a:r>
            <a:r>
              <a:rPr lang="en-US" sz="2400" dirty="0" smtClean="0"/>
              <a:t>, tonsillitis…</a:t>
            </a:r>
          </a:p>
          <a:p>
            <a:pPr>
              <a:buNone/>
            </a:pPr>
            <a:endParaRPr lang="en-US" sz="2400" dirty="0" smtClean="0"/>
          </a:p>
          <a:p>
            <a:r>
              <a:rPr lang="en-US" sz="2400" dirty="0" smtClean="0"/>
              <a:t>Types: </a:t>
            </a:r>
          </a:p>
          <a:p>
            <a:pPr>
              <a:buNone/>
            </a:pPr>
            <a:r>
              <a:rPr lang="en-US" sz="2400" dirty="0" smtClean="0"/>
              <a:t>Acute, sub-acute, chronic.</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solidFill>
              </a:rPr>
              <a:t>Causes of inflammation</a:t>
            </a:r>
            <a:endParaRPr lang="en-US" sz="4000" dirty="0">
              <a:solidFill>
                <a:schemeClr val="accent5"/>
              </a:solidFill>
            </a:endParaRPr>
          </a:p>
        </p:txBody>
      </p:sp>
      <p:sp>
        <p:nvSpPr>
          <p:cNvPr id="3" name="Content Placeholder 2"/>
          <p:cNvSpPr>
            <a:spLocks noGrp="1"/>
          </p:cNvSpPr>
          <p:nvPr>
            <p:ph idx="1"/>
          </p:nvPr>
        </p:nvSpPr>
        <p:spPr/>
        <p:txBody>
          <a:bodyPr>
            <a:normAutofit/>
          </a:bodyPr>
          <a:lstStyle/>
          <a:p>
            <a:r>
              <a:rPr lang="en-US" dirty="0" smtClean="0"/>
              <a:t>Chemical: acids, </a:t>
            </a:r>
            <a:r>
              <a:rPr lang="en-US" dirty="0" err="1" smtClean="0"/>
              <a:t>alkalies</a:t>
            </a:r>
            <a:r>
              <a:rPr lang="en-US" dirty="0" smtClean="0"/>
              <a:t>, poisons</a:t>
            </a:r>
          </a:p>
          <a:p>
            <a:r>
              <a:rPr lang="en-US" dirty="0" smtClean="0"/>
              <a:t>Physical: excess heat or cold, radiations</a:t>
            </a:r>
          </a:p>
          <a:p>
            <a:r>
              <a:rPr lang="en-US" dirty="0" smtClean="0"/>
              <a:t>Mechanical: trauma, cut</a:t>
            </a:r>
          </a:p>
          <a:p>
            <a:r>
              <a:rPr lang="en-US" dirty="0" smtClean="0"/>
              <a:t>Biological: bacteria, virus, parasite and fungi</a:t>
            </a:r>
          </a:p>
          <a:p>
            <a:r>
              <a:rPr lang="en-US" dirty="0" smtClean="0"/>
              <a:t>Immunological reactions against environmental substances or against self tissue.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3600" dirty="0" smtClean="0"/>
              <a:t>Acute </a:t>
            </a:r>
            <a:r>
              <a:rPr lang="en-US" sz="3600" dirty="0" smtClean="0">
                <a:solidFill>
                  <a:srgbClr val="4BACC6"/>
                </a:solidFill>
              </a:rPr>
              <a:t>inflammation</a:t>
            </a:r>
            <a:endParaRPr lang="en-US" sz="3600" dirty="0">
              <a:solidFill>
                <a:srgbClr val="4BACC6"/>
              </a:solidFill>
            </a:endParaRPr>
          </a:p>
        </p:txBody>
      </p:sp>
      <p:sp>
        <p:nvSpPr>
          <p:cNvPr id="3" name="Content Placeholder 2"/>
          <p:cNvSpPr>
            <a:spLocks noGrp="1"/>
          </p:cNvSpPr>
          <p:nvPr>
            <p:ph idx="1"/>
          </p:nvPr>
        </p:nvSpPr>
        <p:spPr>
          <a:xfrm>
            <a:off x="0" y="1143000"/>
            <a:ext cx="9144000" cy="5440362"/>
          </a:xfrm>
        </p:spPr>
        <p:txBody>
          <a:bodyPr/>
          <a:lstStyle/>
          <a:p>
            <a:pPr>
              <a:buNone/>
            </a:pPr>
            <a:r>
              <a:rPr lang="en-US" sz="2400" dirty="0" smtClean="0"/>
              <a:t>- Rapid in onset and of short duration.</a:t>
            </a:r>
          </a:p>
          <a:p>
            <a:pPr>
              <a:buNone/>
            </a:pPr>
            <a:r>
              <a:rPr lang="en-US" sz="2400" dirty="0" smtClean="0"/>
              <a:t>- Shows classical signs of inflammation which are: </a:t>
            </a:r>
          </a:p>
          <a:p>
            <a:pPr marL="457200" indent="-457200">
              <a:buAutoNum type="arabicParenR"/>
            </a:pPr>
            <a:r>
              <a:rPr lang="en-US" sz="2400" dirty="0" smtClean="0"/>
              <a:t>Redness 2) Hotness 3) Swelling 4) Pain 5) Loss of function</a:t>
            </a:r>
          </a:p>
          <a:p>
            <a:pPr marL="457200" indent="-457200">
              <a:buNone/>
            </a:pPr>
            <a:r>
              <a:rPr lang="en-US" sz="2400" dirty="0" smtClean="0"/>
              <a:t>-mostly neutrophils migrate to the site of injury.</a:t>
            </a:r>
          </a:p>
          <a:p>
            <a:pPr>
              <a:buNone/>
            </a:pPr>
            <a:endParaRPr lang="en-US" dirty="0" smtClean="0"/>
          </a:p>
          <a:p>
            <a:pPr>
              <a:buNone/>
            </a:pPr>
            <a:endParaRPr lang="en-US" dirty="0"/>
          </a:p>
        </p:txBody>
      </p:sp>
      <p:sp>
        <p:nvSpPr>
          <p:cNvPr id="4" name="Title 1"/>
          <p:cNvSpPr txBox="1">
            <a:spLocks/>
          </p:cNvSpPr>
          <p:nvPr/>
        </p:nvSpPr>
        <p:spPr>
          <a:xfrm>
            <a:off x="0" y="4953000"/>
            <a:ext cx="8229600" cy="11430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Sub-acute </a:t>
            </a:r>
            <a:r>
              <a:rPr kumimoji="0" lang="en-US" sz="3200" b="0" i="0" u="none" strike="noStrike" kern="1200" cap="none" spc="0" normalizeH="0" baseline="0" noProof="0" dirty="0" smtClean="0">
                <a:ln>
                  <a:noFill/>
                </a:ln>
                <a:solidFill>
                  <a:srgbClr val="4BACC6"/>
                </a:solidFill>
                <a:effectLst/>
                <a:uLnTx/>
                <a:uFillTx/>
                <a:latin typeface="+mj-lt"/>
                <a:ea typeface="+mj-ea"/>
                <a:cs typeface="+mj-cs"/>
              </a:rPr>
              <a:t>inflammation</a:t>
            </a:r>
            <a:endParaRPr kumimoji="0" lang="en-US" sz="3200" b="0" i="0" u="none" strike="noStrike" kern="1200" cap="none" spc="0" normalizeH="0" baseline="0" noProof="0" dirty="0">
              <a:ln>
                <a:noFill/>
              </a:ln>
              <a:solidFill>
                <a:srgbClr val="4BACC6"/>
              </a:solidFill>
              <a:effectLst/>
              <a:uLnTx/>
              <a:uFillTx/>
              <a:latin typeface="+mj-lt"/>
              <a:ea typeface="+mj-ea"/>
              <a:cs typeface="+mj-cs"/>
            </a:endParaRPr>
          </a:p>
        </p:txBody>
      </p:sp>
      <p:sp>
        <p:nvSpPr>
          <p:cNvPr id="5" name="Content Placeholder 2"/>
          <p:cNvSpPr txBox="1">
            <a:spLocks/>
          </p:cNvSpPr>
          <p:nvPr/>
        </p:nvSpPr>
        <p:spPr>
          <a:xfrm>
            <a:off x="0" y="5791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Between the acute and chronic.</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
          <p:cNvSpPr txBox="1">
            <a:spLocks/>
          </p:cNvSpPr>
          <p:nvPr/>
        </p:nvSpPr>
        <p:spPr>
          <a:xfrm>
            <a:off x="0" y="2743200"/>
            <a:ext cx="8229600" cy="11430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Chronic </a:t>
            </a:r>
            <a:r>
              <a:rPr kumimoji="0" lang="en-US" sz="3200" b="0" i="0" u="none" strike="noStrike" kern="1200" cap="none" spc="0" normalizeH="0" baseline="0" noProof="0" dirty="0" smtClean="0">
                <a:ln>
                  <a:noFill/>
                </a:ln>
                <a:solidFill>
                  <a:srgbClr val="4BACC6"/>
                </a:solidFill>
                <a:effectLst/>
                <a:uLnTx/>
                <a:uFillTx/>
                <a:latin typeface="+mj-lt"/>
                <a:ea typeface="+mj-ea"/>
                <a:cs typeface="+mj-cs"/>
              </a:rPr>
              <a:t>inflammation</a:t>
            </a:r>
            <a:endParaRPr kumimoji="0" lang="en-US" sz="3200" b="0" i="0" u="none" strike="noStrike" kern="1200" cap="none" spc="0" normalizeH="0" baseline="0" noProof="0" dirty="0">
              <a:ln>
                <a:noFill/>
              </a:ln>
              <a:solidFill>
                <a:srgbClr val="4BACC6"/>
              </a:solidFill>
              <a:effectLst/>
              <a:uLnTx/>
              <a:uFillTx/>
              <a:latin typeface="+mj-lt"/>
              <a:ea typeface="+mj-ea"/>
              <a:cs typeface="+mj-cs"/>
            </a:endParaRPr>
          </a:p>
        </p:txBody>
      </p:sp>
      <p:sp>
        <p:nvSpPr>
          <p:cNvPr id="7" name="Content Placeholder 2"/>
          <p:cNvSpPr txBox="1">
            <a:spLocks/>
          </p:cNvSpPr>
          <p:nvPr/>
        </p:nvSpPr>
        <p:spPr>
          <a:xfrm>
            <a:off x="0" y="3657600"/>
            <a:ext cx="9144000" cy="57150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Gradual in onset and of prolonged duration .</a:t>
            </a:r>
          </a:p>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Classical Signs of inflammation may be absent.</a:t>
            </a:r>
          </a:p>
          <a:p>
            <a:pPr marL="342900" marR="0" lvl="0" indent="-342900" algn="l" defTabSz="457200" rtl="0" eaLnBrk="1" fontAlgn="auto" latinLnBrk="0" hangingPunct="1">
              <a:lnSpc>
                <a:spcPct val="100000"/>
              </a:lnSpc>
              <a:spcBef>
                <a:spcPct val="20000"/>
              </a:spcBef>
              <a:spcAft>
                <a:spcPts val="0"/>
              </a:spcAft>
              <a:buClrTx/>
              <a:buSzTx/>
              <a:tabLst/>
              <a:defRPr/>
            </a:pPr>
            <a:r>
              <a:rPr lang="en-US" sz="2400" dirty="0" smtClean="0"/>
              <a:t>- Monocytes (macrophages) and lymphocytes.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9" y="457200"/>
            <a:ext cx="3875171" cy="1143000"/>
          </a:xfrm>
        </p:spPr>
        <p:txBody>
          <a:bodyPr>
            <a:noAutofit/>
          </a:bodyPr>
          <a:lstStyle/>
          <a:p>
            <a:r>
              <a:rPr lang="en-US" sz="3600" dirty="0" smtClean="0"/>
              <a:t>components of the </a:t>
            </a:r>
            <a:r>
              <a:rPr lang="en-US" sz="3600" dirty="0" smtClean="0">
                <a:solidFill>
                  <a:srgbClr val="4BACC6"/>
                </a:solidFill>
              </a:rPr>
              <a:t>inflammatory</a:t>
            </a:r>
            <a:r>
              <a:rPr lang="en-US" sz="3600" dirty="0" smtClean="0"/>
              <a:t> mechanism:</a:t>
            </a:r>
            <a:br>
              <a:rPr lang="en-US" sz="3600" dirty="0" smtClean="0"/>
            </a:br>
            <a:r>
              <a:rPr lang="en-US" sz="3600" dirty="0" smtClean="0"/>
              <a:t/>
            </a:r>
            <a:br>
              <a:rPr lang="en-US" sz="3600" dirty="0" smtClean="0"/>
            </a:br>
            <a:endParaRPr lang="en-US" sz="3600" dirty="0"/>
          </a:p>
        </p:txBody>
      </p:sp>
      <p:sp>
        <p:nvSpPr>
          <p:cNvPr id="4" name="TextBox 3"/>
          <p:cNvSpPr txBox="1"/>
          <p:nvPr/>
        </p:nvSpPr>
        <p:spPr>
          <a:xfrm>
            <a:off x="0" y="2462748"/>
            <a:ext cx="3733800" cy="3785652"/>
          </a:xfrm>
          <a:prstGeom prst="rect">
            <a:avLst/>
          </a:prstGeom>
          <a:noFill/>
        </p:spPr>
        <p:txBody>
          <a:bodyPr wrap="square" rtlCol="0">
            <a:spAutoFit/>
          </a:bodyPr>
          <a:lstStyle/>
          <a:p>
            <a:r>
              <a:rPr lang="en-US" sz="2400" dirty="0" smtClean="0"/>
              <a:t>The main components of inflammation are </a:t>
            </a:r>
            <a:r>
              <a:rPr lang="en-US" sz="2400" b="1" dirty="0" smtClean="0">
                <a:solidFill>
                  <a:srgbClr val="FF0000"/>
                </a:solidFill>
              </a:rPr>
              <a:t>Local Vascular Reaction</a:t>
            </a:r>
            <a:r>
              <a:rPr lang="en-US" sz="2400" b="1" dirty="0" smtClean="0"/>
              <a:t> </a:t>
            </a:r>
            <a:r>
              <a:rPr lang="en-US" sz="2400" dirty="0" smtClean="0"/>
              <a:t>and </a:t>
            </a:r>
            <a:r>
              <a:rPr lang="en-US" sz="2400" b="1" dirty="0" smtClean="0">
                <a:solidFill>
                  <a:schemeClr val="accent4">
                    <a:lumMod val="75000"/>
                  </a:schemeClr>
                </a:solidFill>
              </a:rPr>
              <a:t>cellular response</a:t>
            </a:r>
            <a:r>
              <a:rPr lang="en-US" sz="2400" dirty="0" smtClean="0"/>
              <a:t>; both are activated by </a:t>
            </a:r>
            <a:r>
              <a:rPr lang="en-US" sz="2400" b="1" dirty="0" smtClean="0"/>
              <a:t>chemical mediators </a:t>
            </a:r>
            <a:r>
              <a:rPr lang="en-US" sz="2400" dirty="0" smtClean="0"/>
              <a:t>(e.g. histamine, serotonin, prostaglandins and others) derived from plasma proteins and various cells.</a:t>
            </a:r>
            <a:endParaRPr lang="en-US" sz="2400" dirty="0"/>
          </a:p>
        </p:txBody>
      </p:sp>
      <p:pic>
        <p:nvPicPr>
          <p:cNvPr id="6" name="Picture 5"/>
          <p:cNvPicPr>
            <a:picLocks noChangeAspect="1" noChangeArrowheads="1"/>
          </p:cNvPicPr>
          <p:nvPr/>
        </p:nvPicPr>
        <p:blipFill>
          <a:blip r:embed="rId3"/>
          <a:srcRect/>
          <a:stretch>
            <a:fillRect/>
          </a:stretch>
        </p:blipFill>
        <p:spPr bwMode="auto">
          <a:xfrm>
            <a:off x="4876800" y="236621"/>
            <a:ext cx="5018171" cy="4411579"/>
          </a:xfrm>
          <a:prstGeom prst="rect">
            <a:avLst/>
          </a:prstGeom>
          <a:noFill/>
          <a:ln w="9525">
            <a:noFill/>
            <a:miter lim="800000"/>
            <a:headEnd/>
            <a:tailEnd/>
          </a:ln>
          <a:effectLst/>
        </p:spPr>
      </p:pic>
      <p:pic>
        <p:nvPicPr>
          <p:cNvPr id="7" name="Picture 6"/>
          <p:cNvPicPr>
            <a:picLocks noChangeAspect="1" noChangeArrowheads="1"/>
          </p:cNvPicPr>
          <p:nvPr/>
        </p:nvPicPr>
        <p:blipFill>
          <a:blip r:embed="rId4"/>
          <a:srcRect/>
          <a:stretch>
            <a:fillRect/>
          </a:stretch>
        </p:blipFill>
        <p:spPr bwMode="auto">
          <a:xfrm>
            <a:off x="3581400" y="1238259"/>
            <a:ext cx="3352800" cy="54673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0" y="381000"/>
            <a:ext cx="9144000" cy="6477000"/>
          </a:xfrm>
        </p:spPr>
        <p:txBody>
          <a:bodyPr>
            <a:normAutofit/>
          </a:bodyPr>
          <a:lstStyle/>
          <a:p>
            <a:pPr marL="514350" indent="-514350">
              <a:buAutoNum type="arabicParenR"/>
            </a:pPr>
            <a:r>
              <a:rPr lang="en-US" dirty="0" smtClean="0">
                <a:solidFill>
                  <a:srgbClr val="FF0000"/>
                </a:solidFill>
              </a:rPr>
              <a:t>Local Vascular reaction:</a:t>
            </a:r>
          </a:p>
          <a:p>
            <a:pPr marL="514350" indent="-514350">
              <a:buNone/>
            </a:pPr>
            <a:endParaRPr lang="en-US" dirty="0" smtClean="0"/>
          </a:p>
          <a:p>
            <a:r>
              <a:rPr lang="en-US" sz="2400" dirty="0" smtClean="0"/>
              <a:t>Rapid vasoconstriction of blood vessels occurs in injured area , followed by </a:t>
            </a:r>
            <a:r>
              <a:rPr lang="en-US" sz="2400" dirty="0" err="1" smtClean="0"/>
              <a:t>vasodilation</a:t>
            </a:r>
            <a:r>
              <a:rPr lang="en-US" sz="2400" dirty="0" smtClean="0"/>
              <a:t>.</a:t>
            </a:r>
          </a:p>
          <a:p>
            <a:endParaRPr lang="en-US" sz="2400" b="1" dirty="0" smtClean="0"/>
          </a:p>
          <a:p>
            <a:r>
              <a:rPr lang="en-US" sz="2400" dirty="0" err="1" smtClean="0"/>
              <a:t>Vasodilation</a:t>
            </a:r>
            <a:r>
              <a:rPr lang="en-US" sz="2400" dirty="0" smtClean="0"/>
              <a:t> of arterioles </a:t>
            </a:r>
            <a:r>
              <a:rPr lang="en-US" sz="2400" dirty="0" err="1" smtClean="0">
                <a:sym typeface="Wingdings"/>
              </a:rPr>
              <a:t></a:t>
            </a:r>
            <a:r>
              <a:rPr lang="en-US" sz="2400" dirty="0" smtClean="0">
                <a:sym typeface="Wingdings"/>
              </a:rPr>
              <a:t> increase in local blood flow </a:t>
            </a:r>
            <a:r>
              <a:rPr lang="en-US" sz="2400" dirty="0" err="1" smtClean="0">
                <a:sym typeface="Wingdings"/>
              </a:rPr>
              <a:t></a:t>
            </a:r>
            <a:r>
              <a:rPr lang="en-US" sz="2400" dirty="0" smtClean="0">
                <a:sym typeface="Wingdings"/>
              </a:rPr>
              <a:t> redness and hotness.</a:t>
            </a:r>
          </a:p>
          <a:p>
            <a:pPr>
              <a:buNone/>
            </a:pPr>
            <a:endParaRPr lang="en-US" sz="2400" dirty="0" smtClean="0">
              <a:sym typeface="Wingdings"/>
            </a:endParaRPr>
          </a:p>
          <a:p>
            <a:r>
              <a:rPr lang="en-US" sz="2400" dirty="0" smtClean="0">
                <a:sym typeface="Wingdings"/>
              </a:rPr>
              <a:t>Increase vascular permeability </a:t>
            </a:r>
            <a:r>
              <a:rPr lang="en-US" sz="2400" dirty="0" err="1" smtClean="0">
                <a:sym typeface="Wingdings"/>
              </a:rPr>
              <a:t></a:t>
            </a:r>
            <a:r>
              <a:rPr lang="en-US" sz="2400" dirty="0" smtClean="0">
                <a:sym typeface="Wingdings"/>
              </a:rPr>
              <a:t> leakage of protein rich fluid and leukocytes into the </a:t>
            </a:r>
            <a:r>
              <a:rPr lang="en-US" sz="2400" dirty="0" err="1" smtClean="0">
                <a:sym typeface="Wingdings"/>
              </a:rPr>
              <a:t>extravascular</a:t>
            </a:r>
            <a:r>
              <a:rPr lang="en-US" sz="2400" dirty="0" smtClean="0">
                <a:sym typeface="Wingdings"/>
              </a:rPr>
              <a:t> tissue (exudate) </a:t>
            </a:r>
            <a:r>
              <a:rPr lang="en-US" sz="2400" dirty="0" err="1" smtClean="0">
                <a:sym typeface="Wingdings"/>
              </a:rPr>
              <a:t></a:t>
            </a:r>
            <a:r>
              <a:rPr lang="en-US" sz="2400" dirty="0" smtClean="0">
                <a:sym typeface="Wingdings"/>
              </a:rPr>
              <a:t> swelling or edema.</a:t>
            </a:r>
          </a:p>
          <a:p>
            <a:pPr>
              <a:buNone/>
            </a:pPr>
            <a:endParaRPr lang="en-US" sz="2400" dirty="0" smtClean="0">
              <a:sym typeface="Wingdings"/>
            </a:endParaRPr>
          </a:p>
          <a:p>
            <a:r>
              <a:rPr lang="en-US" sz="2400" dirty="0" smtClean="0">
                <a:sym typeface="Wingdings"/>
              </a:rPr>
              <a:t>Pain + swelling </a:t>
            </a:r>
            <a:r>
              <a:rPr lang="en-US" sz="2400" dirty="0" err="1" smtClean="0">
                <a:sym typeface="Wingdings"/>
              </a:rPr>
              <a:t></a:t>
            </a:r>
            <a:r>
              <a:rPr lang="en-US" sz="2400" dirty="0" smtClean="0">
                <a:sym typeface="Wingdings"/>
              </a:rPr>
              <a:t> loss of function.</a:t>
            </a:r>
          </a:p>
          <a:p>
            <a:endParaRPr lang="en-US" dirty="0" smtClean="0">
              <a:sym typeface="Wingdings"/>
            </a:endParaRP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2) </a:t>
            </a:r>
            <a:r>
              <a:rPr lang="en-US" dirty="0" smtClean="0">
                <a:solidFill>
                  <a:schemeClr val="accent4">
                    <a:lumMod val="75000"/>
                  </a:schemeClr>
                </a:solidFill>
              </a:rPr>
              <a:t>Cellular response:</a:t>
            </a:r>
            <a:r>
              <a:rPr lang="en-US" dirty="0" smtClean="0"/>
              <a:t> (leukocytes -mostly neutrophils- recruitment to site of inflammation)</a:t>
            </a:r>
          </a:p>
          <a:p>
            <a:pPr>
              <a:buNone/>
            </a:pPr>
            <a:endParaRPr lang="en-US" dirty="0" smtClean="0"/>
          </a:p>
          <a:p>
            <a:pPr algn="ctr">
              <a:buNone/>
            </a:pPr>
            <a:r>
              <a:rPr lang="en-US" sz="2800" u="sng" dirty="0" smtClean="0">
                <a:solidFill>
                  <a:srgbClr val="604A7B"/>
                </a:solidFill>
              </a:rPr>
              <a:t>Margination</a:t>
            </a:r>
            <a:r>
              <a:rPr lang="en-US" sz="2400" u="sng" dirty="0" smtClean="0">
                <a:solidFill>
                  <a:srgbClr val="604A7B"/>
                </a:solidFill>
              </a:rPr>
              <a:t>:</a:t>
            </a:r>
            <a:r>
              <a:rPr lang="en-US" sz="2400" u="sng" dirty="0" smtClean="0"/>
              <a:t> </a:t>
            </a:r>
          </a:p>
          <a:p>
            <a:pPr>
              <a:buNone/>
            </a:pPr>
            <a:r>
              <a:rPr lang="en-US" sz="2400" dirty="0" smtClean="0"/>
              <a:t>leukocytes settle on the margin of the endothelial lining of the capillaries and adhere.</a:t>
            </a:r>
          </a:p>
          <a:p>
            <a:pPr algn="ctr">
              <a:buNone/>
            </a:pPr>
            <a:r>
              <a:rPr lang="en-US" sz="2800" u="sng" dirty="0" smtClean="0">
                <a:solidFill>
                  <a:srgbClr val="604A7B"/>
                </a:solidFill>
              </a:rPr>
              <a:t>Diapedesis</a:t>
            </a:r>
            <a:r>
              <a:rPr lang="en-US" sz="2400" u="sng" dirty="0" smtClean="0">
                <a:solidFill>
                  <a:srgbClr val="604A7B"/>
                </a:solidFill>
              </a:rPr>
              <a:t>: </a:t>
            </a:r>
          </a:p>
          <a:p>
            <a:pPr>
              <a:buNone/>
            </a:pPr>
            <a:r>
              <a:rPr lang="en-US" sz="2400" dirty="0" smtClean="0"/>
              <a:t>leukocytes pass through the intact walls of the capillaries. </a:t>
            </a:r>
          </a:p>
          <a:p>
            <a:pPr algn="ctr">
              <a:buNone/>
            </a:pPr>
            <a:r>
              <a:rPr lang="en-US" sz="2800" u="sng" dirty="0" smtClean="0">
                <a:solidFill>
                  <a:srgbClr val="604A7B"/>
                </a:solidFill>
              </a:rPr>
              <a:t>Chemotaxis: </a:t>
            </a:r>
          </a:p>
          <a:p>
            <a:pPr>
              <a:buNone/>
            </a:pPr>
            <a:r>
              <a:rPr lang="en-US" sz="2400" dirty="0" smtClean="0"/>
              <a:t>Leukocytes is directed to the site of injury under the influence of chemotactic agents (</a:t>
            </a:r>
            <a:r>
              <a:rPr lang="en-US" sz="2400" dirty="0" err="1" smtClean="0"/>
              <a:t>chemokines</a:t>
            </a:r>
            <a:r>
              <a:rPr lang="en-US" sz="2400" dirty="0" smtClean="0"/>
              <a:t>). </a:t>
            </a:r>
          </a:p>
          <a:p>
            <a:pPr algn="ctr">
              <a:buNone/>
            </a:pPr>
            <a:r>
              <a:rPr lang="en-US" sz="2800" u="sng" dirty="0" smtClean="0">
                <a:solidFill>
                  <a:srgbClr val="604A7B"/>
                </a:solidFill>
              </a:rPr>
              <a:t>Phagocytosis</a:t>
            </a:r>
            <a:r>
              <a:rPr lang="en-US" sz="2400" u="sng" dirty="0" smtClean="0">
                <a:solidFill>
                  <a:srgbClr val="604A7B"/>
                </a:solidFill>
              </a:rPr>
              <a:t>: </a:t>
            </a:r>
          </a:p>
          <a:p>
            <a:pPr>
              <a:buNone/>
            </a:pPr>
            <a:r>
              <a:rPr lang="en-US" sz="2400" dirty="0" smtClean="0"/>
              <a:t>The recognition, ingestion and destruction of the irritant by phagocytic leukocyte. </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685</TotalTime>
  <Words>1048</Words>
  <Application>Microsoft Office PowerPoint</Application>
  <PresentationFormat>On-screen Show (4:3)</PresentationFormat>
  <Paragraphs>139</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CLS 223</vt:lpstr>
      <vt:lpstr>Lecture #3</vt:lpstr>
      <vt:lpstr>Cellular response to stress</vt:lpstr>
      <vt:lpstr>Inflammation</vt:lpstr>
      <vt:lpstr>Causes of inflammation</vt:lpstr>
      <vt:lpstr>Acute inflammation</vt:lpstr>
      <vt:lpstr>components of the inflammatory mechanism:  </vt:lpstr>
      <vt:lpstr>PowerPoint Presentation</vt:lpstr>
      <vt:lpstr>PowerPoint Presentation</vt:lpstr>
      <vt:lpstr>PowerPoint Presentation</vt:lpstr>
      <vt:lpstr>Prognosis of acute inflammation</vt:lpstr>
      <vt:lpstr>Types of acute inflammation</vt:lpstr>
      <vt:lpstr>PowerPoint Presentation</vt:lpstr>
      <vt:lpstr>PowerPoint Presentation</vt:lpstr>
      <vt:lpstr>Note</vt:lpstr>
    </vt:vector>
  </TitlesOfParts>
  <Company>mac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CLS 223</dc:title>
  <dc:creator>mac pro</dc:creator>
  <cp:lastModifiedBy>abdullah alhokail</cp:lastModifiedBy>
  <cp:revision>73</cp:revision>
  <dcterms:created xsi:type="dcterms:W3CDTF">2014-10-16T04:23:49Z</dcterms:created>
  <dcterms:modified xsi:type="dcterms:W3CDTF">2017-10-03T21:14:05Z</dcterms:modified>
</cp:coreProperties>
</file>