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4" r:id="rId12"/>
    <p:sldId id="282" r:id="rId13"/>
    <p:sldId id="28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B5CBB2-FC55-4D08-A514-ACFB85E8E87A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5CBB2-FC55-4D08-A514-ACFB85E8E87A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5CBB2-FC55-4D08-A514-ACFB85E8E87A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5CBB2-FC55-4D08-A514-ACFB85E8E87A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5CBB2-FC55-4D08-A514-ACFB85E8E87A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5CBB2-FC55-4D08-A514-ACFB85E8E87A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5CBB2-FC55-4D08-A514-ACFB85E8E87A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5CBB2-FC55-4D08-A514-ACFB85E8E87A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5CBB2-FC55-4D08-A514-ACFB85E8E87A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B5CBB2-FC55-4D08-A514-ACFB85E8E87A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B5CBB2-FC55-4D08-A514-ACFB85E8E87A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B5CBB2-FC55-4D08-A514-ACFB85E8E87A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97ED8E3-A241-4AEE-A336-37556A5BB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/>
          </p:cNvSpPr>
          <p:nvPr>
            <p:ph type="ctrTitle"/>
          </p:nvPr>
        </p:nvSpPr>
        <p:spPr>
          <a:xfrm>
            <a:off x="1019543" y="2348880"/>
            <a:ext cx="7872937" cy="1800200"/>
          </a:xfrm>
          <a:ln w="285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anchor="b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5400" dirty="0">
                <a:solidFill>
                  <a:srgbClr val="C00000"/>
                </a:solidFill>
              </a:rPr>
              <a:t/>
            </a:r>
            <a:br>
              <a:rPr lang="en-US" sz="5400" dirty="0">
                <a:solidFill>
                  <a:srgbClr val="C00000"/>
                </a:solidFill>
              </a:rPr>
            </a:br>
            <a:r>
              <a:rPr lang="en-US" sz="5400" dirty="0">
                <a:solidFill>
                  <a:srgbClr val="C00000"/>
                </a:solidFill>
              </a:rPr>
              <a:t/>
            </a:r>
            <a:br>
              <a:rPr lang="en-US" sz="5400" dirty="0">
                <a:solidFill>
                  <a:srgbClr val="C00000"/>
                </a:solidFill>
              </a:rPr>
            </a:br>
            <a:r>
              <a:rPr lang="en-US" sz="5400" dirty="0" smtClean="0">
                <a:solidFill>
                  <a:srgbClr val="C00000"/>
                </a:solidFill>
              </a:rPr>
              <a:t>OUTPUT STATEMENTS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5" name="PPTShape_0"/>
          <p:cNvSpPr txBox="1">
            <a:spLocks/>
          </p:cNvSpPr>
          <p:nvPr/>
        </p:nvSpPr>
        <p:spPr>
          <a:xfrm>
            <a:off x="72008" y="5949280"/>
            <a:ext cx="1895071" cy="64633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ahoma" charset="0"/>
                <a:ea typeface="ＭＳ Ｐゴシック" charset="0"/>
                <a:cs typeface="Arial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5pPr>
            <a:lvl6pPr defTabSz="457200">
              <a:defRPr>
                <a:latin typeface="Tahoma" charset="0"/>
                <a:ea typeface="ＭＳ Ｐゴシック" charset="0"/>
                <a:cs typeface="Arial" charset="0"/>
              </a:defRPr>
            </a:lvl6pPr>
            <a:lvl7pPr defTabSz="457200">
              <a:defRPr>
                <a:latin typeface="Tahoma" charset="0"/>
                <a:ea typeface="ＭＳ Ｐゴシック" charset="0"/>
                <a:cs typeface="Arial" charset="0"/>
              </a:defRPr>
            </a:lvl7pPr>
            <a:lvl8pPr defTabSz="457200">
              <a:defRPr>
                <a:latin typeface="Tahoma" charset="0"/>
                <a:ea typeface="ＭＳ Ｐゴシック" charset="0"/>
                <a:cs typeface="Arial" charset="0"/>
              </a:defRPr>
            </a:lvl8pPr>
            <a:lvl9pPr defTabSz="457200">
              <a:defRPr>
                <a:latin typeface="Tahoma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 dirty="0"/>
              <a:t>CSC 111</a:t>
            </a:r>
          </a:p>
        </p:txBody>
      </p:sp>
    </p:spTree>
    <p:extLst>
      <p:ext uri="{BB962C8B-B14F-4D97-AF65-F5344CB8AC3E}">
        <p14:creationId xmlns:p14="http://schemas.microsoft.com/office/powerpoint/2010/main" val="284357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3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PRINTF STATEMENT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FORMATTING </a:t>
            </a:r>
            <a:r>
              <a:rPr lang="en-US" b="1" dirty="0" smtClean="0">
                <a:solidFill>
                  <a:srgbClr val="FFFF00"/>
                </a:solidFill>
              </a:rPr>
              <a:t>CHARACTER</a:t>
            </a:r>
            <a:r>
              <a:rPr lang="en-US" b="1" dirty="0" smtClean="0"/>
              <a:t> VARIABLES</a:t>
            </a:r>
            <a:endParaRPr lang="en-US" b="1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9512" y="122869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0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%c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the format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specifier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used for </a:t>
            </a:r>
            <a:r>
              <a:rPr lang="en-US" sz="20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values.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51520" y="1700808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Example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691680" y="1700808"/>
            <a:ext cx="7128792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F0"/>
                </a:solidFill>
              </a:rPr>
              <a:t>char </a:t>
            </a:r>
            <a:r>
              <a:rPr lang="en-US" dirty="0" smtClean="0">
                <a:solidFill>
                  <a:schemeClr val="tx1"/>
                </a:solidFill>
              </a:rPr>
              <a:t>option = ‘Y’;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System.out.printf</a:t>
            </a:r>
            <a:r>
              <a:rPr lang="en-US" dirty="0" smtClean="0">
                <a:solidFill>
                  <a:schemeClr val="tx1"/>
                </a:solidFill>
              </a:rPr>
              <a:t> (“Option = </a:t>
            </a:r>
            <a:r>
              <a:rPr lang="en-US" dirty="0" smtClean="0">
                <a:solidFill>
                  <a:srgbClr val="FF00FF"/>
                </a:solidFill>
              </a:rPr>
              <a:t>%c</a:t>
            </a:r>
            <a:r>
              <a:rPr lang="en-US" dirty="0" smtClean="0">
                <a:solidFill>
                  <a:schemeClr val="tx1"/>
                </a:solidFill>
              </a:rPr>
              <a:t>”, </a:t>
            </a:r>
            <a:r>
              <a:rPr lang="en-US" dirty="0" smtClean="0">
                <a:solidFill>
                  <a:srgbClr val="FF00FF"/>
                </a:solidFill>
              </a:rPr>
              <a:t>option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677110" y="2564904"/>
            <a:ext cx="7143361" cy="307777"/>
            <a:chOff x="683568" y="1236822"/>
            <a:chExt cx="7488832" cy="307777"/>
          </a:xfrm>
        </p:grpSpPr>
        <p:sp>
          <p:nvSpPr>
            <p:cNvPr id="28" name="TextBox 27"/>
            <p:cNvSpPr txBox="1"/>
            <p:nvPr/>
          </p:nvSpPr>
          <p:spPr>
            <a:xfrm>
              <a:off x="971600" y="1236822"/>
              <a:ext cx="7200800" cy="307777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Option = Y_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83568" y="1236822"/>
              <a:ext cx="2160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30" name="Rounded Rectangle 29"/>
          <p:cNvSpPr/>
          <p:nvPr/>
        </p:nvSpPr>
        <p:spPr>
          <a:xfrm>
            <a:off x="251520" y="2583488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Output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9512" y="288487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following are other format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specifiers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706800"/>
              </p:ext>
            </p:extLst>
          </p:nvPr>
        </p:nvGraphicFramePr>
        <p:xfrm>
          <a:off x="251518" y="3356992"/>
          <a:ext cx="8640961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10"/>
                <a:gridCol w="676875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Specifier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%d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result is formatted as a (decimal) integer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%f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result is formatted as a</a:t>
                      </a:r>
                      <a:r>
                        <a:rPr lang="en-US" baseline="0" dirty="0" smtClean="0"/>
                        <a:t> decimal floating-number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%c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result is a Unicode character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%s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result is a string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%e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result is formatted as a scientific notation 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%n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Line</a:t>
                      </a:r>
                      <a:r>
                        <a:rPr lang="en-US" baseline="0" dirty="0" smtClean="0"/>
                        <a:t> separator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%%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Prints %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1115616" y="6407944"/>
            <a:ext cx="6696744" cy="36512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Escape </a:t>
            </a: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sequences are also used </a:t>
            </a:r>
            <a:endParaRPr lang="ar-S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79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2" grpId="0"/>
      <p:bldP spid="25" grpId="0" animBg="1"/>
      <p:bldP spid="26" grpId="0" animBg="1"/>
      <p:bldP spid="30" grpId="0" animBg="1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3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PRINTF STATEMENT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NOTES</a:t>
            </a:r>
            <a:endParaRPr lang="en-US" b="1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9512" y="122869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 default, the output is right-justified for all primitive data types.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79512" y="1700808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Example 1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547664" y="1700808"/>
            <a:ext cx="7488392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F0"/>
                </a:solidFill>
              </a:rPr>
              <a:t>String </a:t>
            </a:r>
            <a:r>
              <a:rPr lang="en-US" dirty="0" smtClean="0">
                <a:solidFill>
                  <a:schemeClr val="tx1"/>
                </a:solidFill>
              </a:rPr>
              <a:t>name = “</a:t>
            </a:r>
            <a:r>
              <a:rPr lang="en-US" dirty="0" err="1" smtClean="0">
                <a:solidFill>
                  <a:schemeClr val="tx1"/>
                </a:solidFill>
              </a:rPr>
              <a:t>aly</a:t>
            </a:r>
            <a:r>
              <a:rPr lang="en-US" dirty="0" smtClean="0">
                <a:solidFill>
                  <a:schemeClr val="tx1"/>
                </a:solidFill>
              </a:rPr>
              <a:t>”;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System.out.printf</a:t>
            </a:r>
            <a:r>
              <a:rPr lang="en-US" dirty="0" smtClean="0">
                <a:solidFill>
                  <a:schemeClr val="tx1"/>
                </a:solidFill>
              </a:rPr>
              <a:t> (“First name = </a:t>
            </a:r>
            <a:r>
              <a:rPr lang="en-US" dirty="0" smtClean="0">
                <a:solidFill>
                  <a:srgbClr val="FF00FF"/>
                </a:solidFill>
              </a:rPr>
              <a:t>%6s%n</a:t>
            </a:r>
            <a:r>
              <a:rPr lang="en-US" dirty="0" smtClean="0">
                <a:solidFill>
                  <a:schemeClr val="tx1"/>
                </a:solidFill>
              </a:rPr>
              <a:t>”, </a:t>
            </a:r>
            <a:r>
              <a:rPr lang="en-US" dirty="0" smtClean="0">
                <a:solidFill>
                  <a:srgbClr val="FF00FF"/>
                </a:solidFill>
              </a:rPr>
              <a:t>name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532800" y="2564904"/>
            <a:ext cx="7503696" cy="523220"/>
            <a:chOff x="683568" y="1236822"/>
            <a:chExt cx="7488832" cy="523220"/>
          </a:xfrm>
        </p:grpSpPr>
        <p:sp>
          <p:nvSpPr>
            <p:cNvPr id="20" name="TextBox 19"/>
            <p:cNvSpPr txBox="1"/>
            <p:nvPr/>
          </p:nvSpPr>
          <p:spPr>
            <a:xfrm>
              <a:off x="971600" y="1236822"/>
              <a:ext cx="7200800" cy="523220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First name = ~~~</a:t>
              </a:r>
              <a:r>
                <a:rPr lang="en-US" sz="1400" dirty="0" err="1" smtClean="0">
                  <a:solidFill>
                    <a:schemeClr val="bg1"/>
                  </a:solidFill>
                </a:rPr>
                <a:t>aly</a:t>
              </a:r>
              <a:endParaRPr lang="en-US" sz="1400" dirty="0" smtClean="0">
                <a:solidFill>
                  <a:schemeClr val="bg1"/>
                </a:solidFill>
              </a:endParaRPr>
            </a:p>
            <a:p>
              <a:r>
                <a:rPr lang="en-US" sz="1400" dirty="0" smtClean="0">
                  <a:solidFill>
                    <a:schemeClr val="bg1"/>
                  </a:solidFill>
                </a:rPr>
                <a:t>_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83568" y="1236822"/>
              <a:ext cx="2160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24" name="Rounded Rectangle 23"/>
          <p:cNvSpPr/>
          <p:nvPr/>
        </p:nvSpPr>
        <p:spPr>
          <a:xfrm>
            <a:off x="179512" y="2583488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Output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9512" y="314096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print it left-justified, precede the width with a </a:t>
            </a: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sign: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79512" y="3553852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Example 2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1547664" y="3553852"/>
            <a:ext cx="7488392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F0"/>
                </a:solidFill>
              </a:rPr>
              <a:t>String </a:t>
            </a:r>
            <a:r>
              <a:rPr lang="en-US" dirty="0" smtClean="0">
                <a:solidFill>
                  <a:schemeClr val="tx1"/>
                </a:solidFill>
              </a:rPr>
              <a:t>name </a:t>
            </a:r>
            <a:r>
              <a:rPr lang="en-US" smtClean="0">
                <a:solidFill>
                  <a:schemeClr val="tx1"/>
                </a:solidFill>
              </a:rPr>
              <a:t>= “aly</a:t>
            </a:r>
            <a:r>
              <a:rPr lang="en-US" dirty="0" smtClean="0">
                <a:solidFill>
                  <a:schemeClr val="tx1"/>
                </a:solidFill>
              </a:rPr>
              <a:t>”;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System.out.printf</a:t>
            </a:r>
            <a:r>
              <a:rPr lang="en-US" dirty="0" smtClean="0">
                <a:solidFill>
                  <a:schemeClr val="tx1"/>
                </a:solidFill>
              </a:rPr>
              <a:t> (“First name = </a:t>
            </a:r>
            <a:r>
              <a:rPr lang="en-US" dirty="0" smtClean="0">
                <a:solidFill>
                  <a:srgbClr val="FF00FF"/>
                </a:solidFill>
              </a:rPr>
              <a:t>%-6s%n</a:t>
            </a:r>
            <a:r>
              <a:rPr lang="en-US" dirty="0" smtClean="0">
                <a:solidFill>
                  <a:schemeClr val="tx1"/>
                </a:solidFill>
              </a:rPr>
              <a:t>”, </a:t>
            </a:r>
            <a:r>
              <a:rPr lang="en-US" dirty="0" smtClean="0">
                <a:solidFill>
                  <a:srgbClr val="FF00FF"/>
                </a:solidFill>
              </a:rPr>
              <a:t>name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1532800" y="4417948"/>
            <a:ext cx="7503696" cy="523220"/>
            <a:chOff x="683568" y="1236822"/>
            <a:chExt cx="7488832" cy="523220"/>
          </a:xfrm>
        </p:grpSpPr>
        <p:sp>
          <p:nvSpPr>
            <p:cNvPr id="42" name="TextBox 41"/>
            <p:cNvSpPr txBox="1"/>
            <p:nvPr/>
          </p:nvSpPr>
          <p:spPr>
            <a:xfrm>
              <a:off x="971600" y="1236822"/>
              <a:ext cx="7200800" cy="523220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First name = </a:t>
              </a:r>
              <a:r>
                <a:rPr lang="en-US" sz="1400" dirty="0" err="1" smtClean="0">
                  <a:solidFill>
                    <a:schemeClr val="bg1"/>
                  </a:solidFill>
                </a:rPr>
                <a:t>aly</a:t>
              </a:r>
              <a:r>
                <a:rPr lang="en-US" sz="1400" dirty="0" smtClean="0">
                  <a:solidFill>
                    <a:schemeClr val="bg1"/>
                  </a:solidFill>
                </a:rPr>
                <a:t>~~~</a:t>
              </a:r>
            </a:p>
            <a:p>
              <a:r>
                <a:rPr lang="en-US" sz="1400" dirty="0" smtClean="0">
                  <a:solidFill>
                    <a:schemeClr val="bg1"/>
                  </a:solidFill>
                </a:rPr>
                <a:t>_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83568" y="1236822"/>
              <a:ext cx="2160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44" name="Rounded Rectangle 43"/>
          <p:cNvSpPr/>
          <p:nvPr/>
        </p:nvSpPr>
        <p:spPr>
          <a:xfrm>
            <a:off x="179512" y="4436532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Output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179512" y="5085184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Example 3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547664" y="5085184"/>
            <a:ext cx="7488392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rgbClr val="00B0F0"/>
                </a:solidFill>
              </a:rPr>
              <a:t>int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year = 2015;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System.out.printf</a:t>
            </a:r>
            <a:r>
              <a:rPr lang="en-US" dirty="0" smtClean="0">
                <a:solidFill>
                  <a:schemeClr val="tx1"/>
                </a:solidFill>
              </a:rPr>
              <a:t> (“Academic year = </a:t>
            </a:r>
            <a:r>
              <a:rPr lang="en-US" dirty="0" smtClean="0">
                <a:solidFill>
                  <a:srgbClr val="FF00FF"/>
                </a:solidFill>
              </a:rPr>
              <a:t>%-6d</a:t>
            </a:r>
            <a:r>
              <a:rPr lang="en-US" dirty="0" smtClean="0">
                <a:solidFill>
                  <a:schemeClr val="tx2"/>
                </a:solidFill>
              </a:rPr>
              <a:t>-</a:t>
            </a:r>
            <a:r>
              <a:rPr lang="en-US" dirty="0" smtClean="0">
                <a:solidFill>
                  <a:srgbClr val="FF00FF"/>
                </a:solidFill>
              </a:rPr>
              <a:t>%6d</a:t>
            </a:r>
            <a:r>
              <a:rPr lang="en-US" dirty="0" smtClean="0">
                <a:solidFill>
                  <a:schemeClr val="tx1"/>
                </a:solidFill>
              </a:rPr>
              <a:t>”, </a:t>
            </a:r>
            <a:r>
              <a:rPr lang="en-US" dirty="0" smtClean="0">
                <a:solidFill>
                  <a:srgbClr val="FF00FF"/>
                </a:solidFill>
              </a:rPr>
              <a:t>year, ++year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1532800" y="5949280"/>
            <a:ext cx="7503696" cy="307777"/>
            <a:chOff x="683568" y="1236822"/>
            <a:chExt cx="7488832" cy="307777"/>
          </a:xfrm>
        </p:grpSpPr>
        <p:sp>
          <p:nvSpPr>
            <p:cNvPr id="48" name="TextBox 47"/>
            <p:cNvSpPr txBox="1"/>
            <p:nvPr/>
          </p:nvSpPr>
          <p:spPr>
            <a:xfrm>
              <a:off x="971600" y="1236822"/>
              <a:ext cx="7200800" cy="307777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Academic year = 2015~~-~~2016_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83568" y="1236822"/>
              <a:ext cx="2160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50" name="Rounded Rectangle 49"/>
          <p:cNvSpPr/>
          <p:nvPr/>
        </p:nvSpPr>
        <p:spPr>
          <a:xfrm>
            <a:off x="179512" y="5967864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Output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8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2" grpId="0"/>
      <p:bldP spid="16" grpId="0" animBg="1"/>
      <p:bldP spid="18" grpId="0" animBg="1"/>
      <p:bldP spid="24" grpId="0" animBg="1"/>
      <p:bldP spid="31" grpId="0"/>
      <p:bldP spid="39" grpId="0" animBg="1"/>
      <p:bldP spid="40" grpId="0" animBg="1"/>
      <p:bldP spid="44" grpId="0" animBg="1"/>
      <p:bldP spid="45" grpId="0" animBg="1"/>
      <p:bldP spid="46" grpId="0" animBg="1"/>
      <p:bldP spid="5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 </a:t>
            </a:r>
            <a:fld id="{D8D24581-BA14-4640-B752-9AB0FD1B9A3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558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(1)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179512" y="1412776"/>
            <a:ext cx="8784976" cy="3416322"/>
            <a:chOff x="323528" y="1236822"/>
            <a:chExt cx="7848872" cy="3212447"/>
          </a:xfrm>
        </p:grpSpPr>
        <p:sp>
          <p:nvSpPr>
            <p:cNvPr id="10" name="TextBox 9"/>
            <p:cNvSpPr txBox="1"/>
            <p:nvPr/>
          </p:nvSpPr>
          <p:spPr>
            <a:xfrm>
              <a:off x="971600" y="1236822"/>
              <a:ext cx="7200800" cy="3212447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B0F0"/>
                  </a:solidFill>
                </a:rPr>
                <a:t>public class</a:t>
              </a:r>
              <a:r>
                <a:rPr lang="en-US" dirty="0" smtClean="0">
                  <a:solidFill>
                    <a:srgbClr val="0000FF"/>
                  </a:solidFill>
                </a:rPr>
                <a:t> selfCheck1</a:t>
              </a:r>
            </a:p>
            <a:p>
              <a:r>
                <a:rPr lang="en-US" dirty="0" smtClean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   public static void</a:t>
              </a:r>
              <a:r>
                <a:rPr lang="en-US" dirty="0" smtClean="0">
                  <a:solidFill>
                    <a:srgbClr val="0000FF"/>
                  </a:solidFill>
                </a:rPr>
                <a:t> main (String[] </a:t>
              </a:r>
              <a:r>
                <a:rPr lang="en-US" dirty="0" err="1" smtClean="0">
                  <a:solidFill>
                    <a:srgbClr val="0000FF"/>
                  </a:solidFill>
                </a:rPr>
                <a:t>args</a:t>
              </a:r>
              <a:r>
                <a:rPr lang="en-US" dirty="0" smtClean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smtClean="0">
                  <a:solidFill>
                    <a:srgbClr val="0000FF"/>
                  </a:solidFill>
                </a:rPr>
                <a:t>     {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 </a:t>
              </a:r>
              <a:r>
                <a:rPr lang="en-US" dirty="0" smtClean="0">
                  <a:solidFill>
                    <a:srgbClr val="00B0F0"/>
                  </a:solidFill>
                </a:rPr>
                <a:t>        </a:t>
              </a:r>
              <a:r>
                <a:rPr lang="en-US" dirty="0" err="1" smtClean="0">
                  <a:solidFill>
                    <a:srgbClr val="00B0F0"/>
                  </a:solidFill>
                </a:rPr>
                <a:t>int</a:t>
              </a:r>
              <a:r>
                <a:rPr lang="en-US" dirty="0" smtClean="0">
                  <a:solidFill>
                    <a:srgbClr val="00B0F0"/>
                  </a:solidFill>
                </a:rPr>
                <a:t> </a:t>
              </a:r>
              <a:r>
                <a:rPr lang="en-US" dirty="0" err="1" smtClean="0">
                  <a:solidFill>
                    <a:srgbClr val="0000FF"/>
                  </a:solidFill>
                </a:rPr>
                <a:t>num</a:t>
              </a:r>
              <a:r>
                <a:rPr lang="en-US" dirty="0" smtClean="0">
                  <a:solidFill>
                    <a:srgbClr val="0000FF"/>
                  </a:solidFill>
                </a:rPr>
                <a:t> = 52033;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 </a:t>
              </a:r>
              <a:r>
                <a:rPr lang="en-US" dirty="0" smtClean="0">
                  <a:solidFill>
                    <a:srgbClr val="00B0F0"/>
                  </a:solidFill>
                </a:rPr>
                <a:t>        double</a:t>
              </a:r>
              <a:r>
                <a:rPr lang="en-US" dirty="0" smtClean="0">
                  <a:solidFill>
                    <a:srgbClr val="0000FF"/>
                  </a:solidFill>
                </a:rPr>
                <a:t> x = 9234.8667;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smtClean="0">
                  <a:solidFill>
                    <a:srgbClr val="0000FF"/>
                  </a:solidFill>
                </a:rPr>
                <a:t>        </a:t>
              </a:r>
              <a:r>
                <a:rPr lang="en-US" dirty="0" smtClean="0">
                  <a:solidFill>
                    <a:srgbClr val="00B0F0"/>
                  </a:solidFill>
                </a:rPr>
                <a:t>String</a:t>
              </a:r>
              <a:r>
                <a:rPr lang="en-US" dirty="0" smtClean="0">
                  <a:solidFill>
                    <a:srgbClr val="0000FF"/>
                  </a:solidFill>
                </a:rPr>
                <a:t> </a:t>
              </a:r>
              <a:r>
                <a:rPr lang="en-US" dirty="0" err="1" smtClean="0">
                  <a:solidFill>
                    <a:srgbClr val="0000FF"/>
                  </a:solidFill>
                </a:rPr>
                <a:t>str</a:t>
              </a:r>
              <a:r>
                <a:rPr lang="en-US" dirty="0" smtClean="0">
                  <a:solidFill>
                    <a:srgbClr val="0000FF"/>
                  </a:solidFill>
                </a:rPr>
                <a:t> = “Computer Science”;</a:t>
              </a:r>
            </a:p>
            <a:p>
              <a:r>
                <a:rPr lang="en-US" dirty="0" smtClean="0">
                  <a:solidFill>
                    <a:srgbClr val="0000FF"/>
                  </a:solidFill>
                </a:rPr>
                <a:t>         </a:t>
              </a:r>
              <a:r>
                <a:rPr lang="en-US" dirty="0" err="1" smtClean="0">
                  <a:solidFill>
                    <a:srgbClr val="0000FF"/>
                  </a:solidFill>
                </a:rPr>
                <a:t>System.out.printf</a:t>
              </a:r>
              <a:r>
                <a:rPr lang="en-US" dirty="0" smtClean="0">
                  <a:solidFill>
                    <a:srgbClr val="0000FF"/>
                  </a:solidFill>
                </a:rPr>
                <a:t> (“%-5d%-10.2f%-20s ***%n”, </a:t>
              </a:r>
              <a:r>
                <a:rPr lang="en-US" dirty="0" err="1" smtClean="0">
                  <a:solidFill>
                    <a:srgbClr val="0000FF"/>
                  </a:solidFill>
                </a:rPr>
                <a:t>num</a:t>
              </a:r>
              <a:r>
                <a:rPr lang="en-US" dirty="0" smtClean="0">
                  <a:solidFill>
                    <a:srgbClr val="0000FF"/>
                  </a:solidFill>
                </a:rPr>
                <a:t>, x, </a:t>
              </a:r>
              <a:r>
                <a:rPr lang="en-US" dirty="0" err="1" smtClean="0">
                  <a:solidFill>
                    <a:srgbClr val="0000FF"/>
                  </a:solidFill>
                </a:rPr>
                <a:t>str</a:t>
              </a:r>
              <a:r>
                <a:rPr lang="en-US" dirty="0" smtClean="0">
                  <a:solidFill>
                    <a:srgbClr val="0000FF"/>
                  </a:solidFill>
                </a:rPr>
                <a:t>);</a:t>
              </a:r>
            </a:p>
            <a:p>
              <a:r>
                <a:rPr lang="en-US" dirty="0" smtClean="0">
                  <a:solidFill>
                    <a:srgbClr val="0000FF"/>
                  </a:solidFill>
                </a:rPr>
                <a:t>         </a:t>
              </a:r>
              <a:r>
                <a:rPr lang="en-US" dirty="0" err="1" smtClean="0">
                  <a:solidFill>
                    <a:srgbClr val="0000FF"/>
                  </a:solidFill>
                </a:rPr>
                <a:t>System.out.printf</a:t>
              </a:r>
              <a:r>
                <a:rPr lang="en-US" dirty="0" smtClean="0">
                  <a:solidFill>
                    <a:srgbClr val="0000FF"/>
                  </a:solidFill>
                </a:rPr>
                <a:t> (“%-25s%-6d%-12.3f ***%n”, </a:t>
              </a:r>
              <a:r>
                <a:rPr lang="en-US" dirty="0" err="1" smtClean="0">
                  <a:solidFill>
                    <a:srgbClr val="0000FF"/>
                  </a:solidFill>
                </a:rPr>
                <a:t>str</a:t>
              </a:r>
              <a:r>
                <a:rPr lang="en-US" dirty="0" smtClean="0">
                  <a:solidFill>
                    <a:srgbClr val="0000FF"/>
                  </a:solidFill>
                </a:rPr>
                <a:t>, </a:t>
              </a:r>
              <a:r>
                <a:rPr lang="en-US" dirty="0" err="1" smtClean="0">
                  <a:solidFill>
                    <a:srgbClr val="0000FF"/>
                  </a:solidFill>
                </a:rPr>
                <a:t>num</a:t>
              </a:r>
              <a:r>
                <a:rPr lang="en-US" dirty="0" smtClean="0">
                  <a:solidFill>
                    <a:srgbClr val="0000FF"/>
                  </a:solidFill>
                </a:rPr>
                <a:t>, x);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smtClean="0">
                  <a:solidFill>
                    <a:srgbClr val="0000FF"/>
                  </a:solidFill>
                </a:rPr>
                <a:t>        </a:t>
              </a:r>
              <a:r>
                <a:rPr lang="en-US" dirty="0" err="1" smtClean="0">
                  <a:solidFill>
                    <a:srgbClr val="0000FF"/>
                  </a:solidFill>
                </a:rPr>
                <a:t>System.out.printf</a:t>
              </a:r>
              <a:r>
                <a:rPr lang="en-US" dirty="0" smtClean="0">
                  <a:solidFill>
                    <a:srgbClr val="0000FF"/>
                  </a:solidFill>
                </a:rPr>
                <a:t> (“%-13.4f%-7d%-22s ***%n”, x, </a:t>
              </a:r>
              <a:r>
                <a:rPr lang="en-US" dirty="0" err="1" smtClean="0">
                  <a:solidFill>
                    <a:srgbClr val="0000FF"/>
                  </a:solidFill>
                </a:rPr>
                <a:t>num</a:t>
              </a:r>
              <a:r>
                <a:rPr lang="en-US" dirty="0" smtClean="0">
                  <a:solidFill>
                    <a:srgbClr val="0000FF"/>
                  </a:solidFill>
                </a:rPr>
                <a:t>, </a:t>
              </a:r>
              <a:r>
                <a:rPr lang="en-US" dirty="0" err="1" smtClean="0">
                  <a:solidFill>
                    <a:srgbClr val="0000FF"/>
                  </a:solidFill>
                </a:rPr>
                <a:t>str</a:t>
              </a:r>
              <a:r>
                <a:rPr lang="en-US" dirty="0" smtClean="0">
                  <a:solidFill>
                    <a:srgbClr val="0000FF"/>
                  </a:solidFill>
                </a:rPr>
                <a:t>);</a:t>
              </a:r>
            </a:p>
            <a:p>
              <a:r>
                <a:rPr lang="en-US" dirty="0" smtClean="0">
                  <a:solidFill>
                    <a:srgbClr val="0000FF"/>
                  </a:solidFill>
                </a:rPr>
                <a:t>      } </a:t>
              </a:r>
              <a:r>
                <a:rPr lang="en-US" dirty="0" smtClean="0"/>
                <a:t>// end main</a:t>
              </a:r>
            </a:p>
            <a:p>
              <a:r>
                <a:rPr lang="en-US" dirty="0" smtClean="0">
                  <a:solidFill>
                    <a:srgbClr val="0000FF"/>
                  </a:solidFill>
                </a:rPr>
                <a:t>} </a:t>
              </a:r>
              <a:r>
                <a:rPr lang="en-US" dirty="0" smtClean="0"/>
                <a:t>// end class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3528" y="1236822"/>
              <a:ext cx="576064" cy="32124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12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79512" y="90872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the output of the following program: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406" y="6496070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W3.3 Output Statements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2842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 </a:t>
            </a:r>
            <a:fld id="{D8D24581-BA14-4640-B752-9AB0FD1B9A3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558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(2)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3528391"/>
          </a:xfrm>
        </p:spPr>
        <p:txBody>
          <a:bodyPr>
            <a:noAutofit/>
          </a:bodyPr>
          <a:lstStyle/>
          <a:p>
            <a:pPr algn="just"/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milk carton can hold 3.78 liters of milk. Each morning, a dairy farm ships cartons of milk to a local grocery store. The cost of producing one liter of milk is $0.38, and the profit of each carton of milk is $0.27. Write a program that does the following: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Prompts the user to enter the total amount of milk produced in the morning.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Outputs the number of milk cartons needed to hold milk (Round your answer to the nearest integer).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Outputs the cost of producing milk.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Output the profit for producing milk.</a:t>
            </a:r>
          </a:p>
          <a:p>
            <a:pPr lvl="1" algn="just"/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06" y="6429396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W3.3 Output Statements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9620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12648" y="1110952"/>
            <a:ext cx="8153400" cy="5486400"/>
          </a:xfrm>
          <a:prstGeom prst="foldedCorner">
            <a:avLst>
              <a:gd name="adj" fmla="val 36304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 smtClean="0">
                <a:latin typeface="Tahoma" charset="0"/>
                <a:cs typeface="Arial" charset="0"/>
              </a:rPr>
              <a:t>1. </a:t>
            </a:r>
            <a:r>
              <a:rPr lang="en-US" dirty="0" err="1" smtClean="0">
                <a:latin typeface="Tahoma" charset="0"/>
                <a:cs typeface="Arial" charset="0"/>
              </a:rPr>
              <a:t>System.out.print</a:t>
            </a:r>
            <a:endParaRPr lang="en-US" dirty="0" smtClean="0">
              <a:latin typeface="Tahoma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 smtClean="0">
                <a:latin typeface="Tahoma" charset="0"/>
                <a:cs typeface="Arial" charset="0"/>
              </a:rPr>
              <a:t>2. </a:t>
            </a:r>
            <a:r>
              <a:rPr lang="en-US" dirty="0" err="1" smtClean="0">
                <a:latin typeface="Tahoma" charset="0"/>
                <a:cs typeface="Arial" charset="0"/>
              </a:rPr>
              <a:t>System.out.println</a:t>
            </a:r>
            <a:endParaRPr lang="en-US" dirty="0" smtClean="0">
              <a:latin typeface="Tahoma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 smtClean="0">
                <a:latin typeface="Tahoma" charset="0"/>
                <a:cs typeface="Arial" charset="0"/>
              </a:rPr>
              <a:t>3. Escape Sequences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 smtClean="0">
                <a:latin typeface="Tahoma" charset="0"/>
                <a:cs typeface="Arial" charset="0"/>
              </a:rPr>
              <a:t>4. </a:t>
            </a:r>
            <a:r>
              <a:rPr lang="en-US" dirty="0" err="1" smtClean="0">
                <a:latin typeface="Tahoma" charset="0"/>
                <a:cs typeface="Arial" charset="0"/>
              </a:rPr>
              <a:t>System.out.printf</a:t>
            </a:r>
            <a:endParaRPr lang="en-US" dirty="0" smtClean="0">
              <a:latin typeface="Tahoma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mtClean="0">
                <a:latin typeface="Tahoma" charset="0"/>
                <a:cs typeface="Arial" charset="0"/>
              </a:rPr>
              <a:t>5. </a:t>
            </a:r>
            <a:r>
              <a:rPr lang="en-US" dirty="0" smtClean="0">
                <a:latin typeface="Tahoma" charset="0"/>
                <a:cs typeface="Arial" charset="0"/>
              </a:rPr>
              <a:t>Format </a:t>
            </a:r>
            <a:r>
              <a:rPr lang="en-US" dirty="0" err="1" smtClean="0">
                <a:latin typeface="Tahoma" charset="0"/>
                <a:cs typeface="Arial" charset="0"/>
              </a:rPr>
              <a:t>Specifiers</a:t>
            </a:r>
            <a:endParaRPr lang="en-US" dirty="0" smtClean="0">
              <a:latin typeface="Tahoma" charset="0"/>
              <a:cs typeface="Arial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Outline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6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3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OUTPUT STATEMENTS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1677111" y="908720"/>
            <a:ext cx="5832648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B0F0"/>
                </a:solidFill>
              </a:rPr>
              <a:t>System.out.print</a:t>
            </a:r>
            <a:r>
              <a:rPr lang="en-US" dirty="0" smtClean="0">
                <a:solidFill>
                  <a:srgbClr val="00B0F0"/>
                </a:solidFill>
              </a:rPr>
              <a:t> (expression);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6951" y="908720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236951" y="1484784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Example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677111" y="1484784"/>
            <a:ext cx="5832648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</a:rPr>
              <a:t>System.out.print</a:t>
            </a:r>
            <a:r>
              <a:rPr lang="en-US" dirty="0" smtClean="0">
                <a:solidFill>
                  <a:schemeClr val="tx1"/>
                </a:solidFill>
              </a:rPr>
              <a:t> (29/4);</a:t>
            </a:r>
            <a:endParaRPr lang="en-US" dirty="0">
              <a:solidFill>
                <a:srgbClr val="00B05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677111" y="2042264"/>
            <a:ext cx="5832648" cy="307777"/>
            <a:chOff x="683568" y="1236822"/>
            <a:chExt cx="7488832" cy="307777"/>
          </a:xfrm>
        </p:grpSpPr>
        <p:sp>
          <p:nvSpPr>
            <p:cNvPr id="26" name="TextBox 25"/>
            <p:cNvSpPr txBox="1"/>
            <p:nvPr/>
          </p:nvSpPr>
          <p:spPr>
            <a:xfrm>
              <a:off x="971600" y="1236822"/>
              <a:ext cx="7200800" cy="307777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7_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83568" y="1236822"/>
              <a:ext cx="216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29" name="Rounded Rectangle 28"/>
          <p:cNvSpPr/>
          <p:nvPr/>
        </p:nvSpPr>
        <p:spPr>
          <a:xfrm>
            <a:off x="251520" y="2060848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Output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1520" y="242088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 the cursor position (_): it is on the same line as the output.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1520" y="278092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 that 29/4 is not enclosed between quotes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 it is evaluated.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691680" y="3283823"/>
            <a:ext cx="5832648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B0F0"/>
                </a:solidFill>
              </a:rPr>
              <a:t>System.out.println</a:t>
            </a:r>
            <a:r>
              <a:rPr lang="en-US" dirty="0" smtClean="0">
                <a:solidFill>
                  <a:srgbClr val="00B0F0"/>
                </a:solidFill>
              </a:rPr>
              <a:t> (expression);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51520" y="3283823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36" name="Rounded Rectangle 35"/>
          <p:cNvSpPr/>
          <p:nvPr/>
        </p:nvSpPr>
        <p:spPr>
          <a:xfrm>
            <a:off x="251520" y="3859887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Example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691680" y="3859887"/>
            <a:ext cx="5832648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 (29/4);</a:t>
            </a:r>
            <a:endParaRPr lang="en-US" dirty="0">
              <a:solidFill>
                <a:srgbClr val="00B050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691680" y="4417367"/>
            <a:ext cx="5832648" cy="523220"/>
            <a:chOff x="683568" y="1236822"/>
            <a:chExt cx="7488832" cy="523220"/>
          </a:xfrm>
        </p:grpSpPr>
        <p:sp>
          <p:nvSpPr>
            <p:cNvPr id="39" name="TextBox 38"/>
            <p:cNvSpPr txBox="1"/>
            <p:nvPr/>
          </p:nvSpPr>
          <p:spPr>
            <a:xfrm>
              <a:off x="971600" y="1236822"/>
              <a:ext cx="7200800" cy="523220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7</a:t>
              </a:r>
            </a:p>
            <a:p>
              <a:r>
                <a:rPr lang="en-US" sz="1400" dirty="0" smtClean="0">
                  <a:solidFill>
                    <a:schemeClr val="bg1"/>
                  </a:solidFill>
                </a:rPr>
                <a:t>_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83568" y="1236822"/>
              <a:ext cx="2160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41" name="Rounded Rectangle 40"/>
          <p:cNvSpPr/>
          <p:nvPr/>
        </p:nvSpPr>
        <p:spPr>
          <a:xfrm>
            <a:off x="266089" y="4435951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Output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51520" y="494116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 the cursor position (_): it is on the next line to the output.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691680" y="5373216"/>
            <a:ext cx="5832648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B0F0"/>
                </a:solidFill>
              </a:rPr>
              <a:t>System.out.println</a:t>
            </a:r>
            <a:r>
              <a:rPr lang="en-US" dirty="0" smtClean="0">
                <a:solidFill>
                  <a:srgbClr val="00B0F0"/>
                </a:solidFill>
              </a:rPr>
              <a:t> ();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251520" y="5373216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51520" y="587727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Skips a line.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1677111" y="6309320"/>
            <a:ext cx="5832648" cy="307777"/>
            <a:chOff x="683568" y="1236822"/>
            <a:chExt cx="7488832" cy="307777"/>
          </a:xfrm>
        </p:grpSpPr>
        <p:sp>
          <p:nvSpPr>
            <p:cNvPr id="47" name="TextBox 46"/>
            <p:cNvSpPr txBox="1"/>
            <p:nvPr/>
          </p:nvSpPr>
          <p:spPr>
            <a:xfrm>
              <a:off x="971600" y="1236822"/>
              <a:ext cx="7200800" cy="307777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_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83568" y="1236822"/>
              <a:ext cx="216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49" name="Rounded Rectangle 48"/>
          <p:cNvSpPr/>
          <p:nvPr/>
        </p:nvSpPr>
        <p:spPr>
          <a:xfrm>
            <a:off x="251520" y="6327904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Output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067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9" grpId="0" animBg="1"/>
      <p:bldP spid="31" grpId="0"/>
      <p:bldP spid="32" grpId="0"/>
      <p:bldP spid="33" grpId="0" animBg="1"/>
      <p:bldP spid="34" grpId="0" animBg="1"/>
      <p:bldP spid="36" grpId="0" animBg="1"/>
      <p:bldP spid="37" grpId="0" animBg="1"/>
      <p:bldP spid="41" grpId="0" animBg="1"/>
      <p:bldP spid="42" grpId="0"/>
      <p:bldP spid="43" grpId="0" animBg="1"/>
      <p:bldP spid="44" grpId="0" animBg="1"/>
      <p:bldP spid="45" grpId="0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3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OUTPUT STATEMENTS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PROGRAM 1</a:t>
            </a:r>
            <a:endParaRPr lang="en-US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79512" y="1268760"/>
            <a:ext cx="8784976" cy="3970319"/>
            <a:chOff x="323528" y="1236822"/>
            <a:chExt cx="7848872" cy="3733385"/>
          </a:xfrm>
        </p:grpSpPr>
        <p:sp>
          <p:nvSpPr>
            <p:cNvPr id="34" name="TextBox 33"/>
            <p:cNvSpPr txBox="1"/>
            <p:nvPr/>
          </p:nvSpPr>
          <p:spPr>
            <a:xfrm>
              <a:off x="971600" y="1236822"/>
              <a:ext cx="7200800" cy="3733385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// import necessary libraries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public class</a:t>
              </a:r>
              <a:r>
                <a:rPr lang="en-US" dirty="0" smtClean="0">
                  <a:solidFill>
                    <a:srgbClr val="0000FF"/>
                  </a:solidFill>
                </a:rPr>
                <a:t> userOutput1</a:t>
              </a:r>
            </a:p>
            <a:p>
              <a:r>
                <a:rPr lang="en-US" dirty="0" smtClean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   public static void</a:t>
              </a:r>
              <a:r>
                <a:rPr lang="en-US" dirty="0" smtClean="0">
                  <a:solidFill>
                    <a:srgbClr val="0000FF"/>
                  </a:solidFill>
                </a:rPr>
                <a:t> main (String[] </a:t>
              </a:r>
              <a:r>
                <a:rPr lang="en-US" dirty="0" err="1" smtClean="0">
                  <a:solidFill>
                    <a:srgbClr val="0000FF"/>
                  </a:solidFill>
                </a:rPr>
                <a:t>args</a:t>
              </a:r>
              <a:r>
                <a:rPr lang="en-US" dirty="0" smtClean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smtClean="0">
                  <a:solidFill>
                    <a:srgbClr val="0000FF"/>
                  </a:solidFill>
                </a:rPr>
                <a:t>     {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smtClean="0">
                  <a:solidFill>
                    <a:srgbClr val="0000FF"/>
                  </a:solidFill>
                </a:rPr>
                <a:t>        </a:t>
              </a:r>
              <a:r>
                <a:rPr lang="en-US" dirty="0" smtClean="0"/>
                <a:t>// Declaration section: to declare needed variables</a:t>
              </a:r>
            </a:p>
            <a:p>
              <a:r>
                <a:rPr lang="en-US" dirty="0" smtClean="0"/>
                <a:t>         // Input section: to enter values of used variables</a:t>
              </a:r>
            </a:p>
            <a:p>
              <a:r>
                <a:rPr lang="en-US" dirty="0" smtClean="0"/>
                <a:t>         // Processing section: processing statements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       // Output section: display program output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 smtClean="0">
                  <a:solidFill>
                    <a:srgbClr val="0000FF"/>
                  </a:solidFill>
                </a:rPr>
                <a:t>System.out.print</a:t>
              </a:r>
              <a:r>
                <a:rPr lang="en-US" dirty="0" smtClean="0">
                  <a:solidFill>
                    <a:srgbClr val="0000FF"/>
                  </a:solidFill>
                </a:rPr>
                <a:t> (“Hello there”);		</a:t>
              </a:r>
              <a:r>
                <a:rPr lang="en-US" dirty="0" smtClean="0">
                  <a:solidFill>
                    <a:srgbClr val="00B050"/>
                  </a:solidFill>
                </a:rPr>
                <a:t>//output line 1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 smtClean="0">
                  <a:solidFill>
                    <a:srgbClr val="0000FF"/>
                  </a:solidFill>
                </a:rPr>
                <a:t>System.out.println</a:t>
              </a:r>
              <a:r>
                <a:rPr lang="en-US" dirty="0" smtClean="0">
                  <a:solidFill>
                    <a:srgbClr val="0000FF"/>
                  </a:solidFill>
                </a:rPr>
                <a:t> (“My name is </a:t>
              </a:r>
              <a:r>
                <a:rPr lang="en-US" dirty="0" err="1" smtClean="0">
                  <a:solidFill>
                    <a:srgbClr val="0000FF"/>
                  </a:solidFill>
                </a:rPr>
                <a:t>Fatma</a:t>
              </a:r>
              <a:r>
                <a:rPr lang="en-US" dirty="0" smtClean="0">
                  <a:solidFill>
                    <a:srgbClr val="0000FF"/>
                  </a:solidFill>
                </a:rPr>
                <a:t>”);	</a:t>
              </a:r>
              <a:r>
                <a:rPr lang="en-US" dirty="0" smtClean="0">
                  <a:solidFill>
                    <a:srgbClr val="00B050"/>
                  </a:solidFill>
                </a:rPr>
                <a:t>//output line 1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 smtClean="0">
                  <a:solidFill>
                    <a:srgbClr val="0000FF"/>
                  </a:solidFill>
                </a:rPr>
                <a:t>System.out.println</a:t>
              </a:r>
              <a:r>
                <a:rPr lang="en-US" dirty="0" smtClean="0">
                  <a:solidFill>
                    <a:srgbClr val="0000FF"/>
                  </a:solidFill>
                </a:rPr>
                <a:t> (“I am studying Java”);	</a:t>
              </a:r>
              <a:r>
                <a:rPr lang="en-US" dirty="0" smtClean="0">
                  <a:solidFill>
                    <a:srgbClr val="00B050"/>
                  </a:solidFill>
                </a:rPr>
                <a:t>//output line 2</a:t>
              </a:r>
              <a:endParaRPr lang="en-US" dirty="0">
                <a:solidFill>
                  <a:srgbClr val="00B050"/>
                </a:solidFill>
              </a:endParaRPr>
            </a:p>
            <a:p>
              <a:r>
                <a:rPr lang="en-US" dirty="0" smtClean="0">
                  <a:solidFill>
                    <a:srgbClr val="0000FF"/>
                  </a:solidFill>
                </a:rPr>
                <a:t>     } </a:t>
              </a:r>
              <a:r>
                <a:rPr lang="en-US" dirty="0" smtClean="0"/>
                <a:t>// end main</a:t>
              </a:r>
            </a:p>
            <a:p>
              <a:r>
                <a:rPr lang="en-US" dirty="0" smtClean="0">
                  <a:solidFill>
                    <a:srgbClr val="0000FF"/>
                  </a:solidFill>
                </a:rPr>
                <a:t>} </a:t>
              </a:r>
              <a:r>
                <a:rPr lang="en-US" dirty="0" smtClean="0"/>
                <a:t>// end class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23528" y="1236822"/>
              <a:ext cx="576064" cy="3733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14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23528" y="537321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output of Program 1 is as follows: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467544" y="5877272"/>
            <a:ext cx="7488832" cy="738664"/>
            <a:chOff x="683568" y="1236822"/>
            <a:chExt cx="7488832" cy="738664"/>
          </a:xfrm>
        </p:grpSpPr>
        <p:sp>
          <p:nvSpPr>
            <p:cNvPr id="38" name="TextBox 37"/>
            <p:cNvSpPr txBox="1"/>
            <p:nvPr/>
          </p:nvSpPr>
          <p:spPr>
            <a:xfrm>
              <a:off x="971600" y="1236822"/>
              <a:ext cx="7200800" cy="738664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Hello </a:t>
              </a:r>
              <a:r>
                <a:rPr lang="en-US" sz="1400" dirty="0" err="1" smtClean="0">
                  <a:solidFill>
                    <a:schemeClr val="bg1"/>
                  </a:solidFill>
                </a:rPr>
                <a:t>thereMy</a:t>
              </a:r>
              <a:r>
                <a:rPr lang="en-US" sz="1400" dirty="0" smtClean="0">
                  <a:solidFill>
                    <a:schemeClr val="bg1"/>
                  </a:solidFill>
                </a:rPr>
                <a:t> name is </a:t>
              </a:r>
              <a:r>
                <a:rPr lang="en-US" sz="1400" dirty="0" err="1" smtClean="0">
                  <a:solidFill>
                    <a:schemeClr val="bg1"/>
                  </a:solidFill>
                </a:rPr>
                <a:t>Fatma</a:t>
              </a:r>
              <a:endParaRPr lang="en-US" sz="1400" dirty="0" smtClean="0">
                <a:solidFill>
                  <a:srgbClr val="FFC000"/>
                </a:solidFill>
              </a:endParaRPr>
            </a:p>
            <a:p>
              <a:r>
                <a:rPr lang="en-US" sz="1400" dirty="0" smtClean="0">
                  <a:solidFill>
                    <a:schemeClr val="bg1"/>
                  </a:solidFill>
                </a:rPr>
                <a:t>I am studying Java</a:t>
              </a:r>
            </a:p>
            <a:p>
              <a:r>
                <a:rPr lang="en-US" sz="1400" dirty="0" smtClean="0">
                  <a:solidFill>
                    <a:schemeClr val="bg1"/>
                  </a:solidFill>
                </a:rPr>
                <a:t>_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83568" y="1236822"/>
              <a:ext cx="21602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 smtClean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3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811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3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OUTPUT STATEMENTS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ESCAPE SEQUENCES</a:t>
            </a:r>
            <a:endParaRPr lang="en-US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23528" y="126876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Escape sequences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allow you to control the output.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3528" y="220130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following table shows some of the most commonly used escape sequences: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472925"/>
              </p:ext>
            </p:extLst>
          </p:nvPr>
        </p:nvGraphicFramePr>
        <p:xfrm>
          <a:off x="251519" y="2975352"/>
          <a:ext cx="8640961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1"/>
                <a:gridCol w="2088232"/>
                <a:gridCol w="547260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Syntax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Escape Sequence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\n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 line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Cursor moves to the beginning of the 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next </a:t>
                      </a:r>
                      <a:r>
                        <a:rPr lang="en-US" dirty="0" smtClean="0"/>
                        <a:t>line.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\r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Cursor moves to the start of the 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current </a:t>
                      </a:r>
                      <a:r>
                        <a:rPr lang="en-US" dirty="0" smtClean="0"/>
                        <a:t>line.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\t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Tab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Cursor moves to the next tab stop.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\b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Backspace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Cursor moves one</a:t>
                      </a:r>
                      <a:r>
                        <a:rPr lang="en-US" baseline="0" dirty="0" smtClean="0"/>
                        <a:t> space to the left.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\\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Backslash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Backslash is printed.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\’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Single quote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Single quotation</a:t>
                      </a:r>
                      <a:r>
                        <a:rPr lang="en-US" baseline="0" dirty="0" smtClean="0"/>
                        <a:t> is printed.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\”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r>
                        <a:rPr lang="en-US" baseline="0" dirty="0" smtClean="0"/>
                        <a:t> quotes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Double quote is printed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23528" y="173503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escape sequences start with a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backslash \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character.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92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3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OUTPUT STATEMENTS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PROGRAM 2</a:t>
            </a:r>
            <a:endParaRPr lang="en-US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79512" y="1268760"/>
            <a:ext cx="8784976" cy="3970318"/>
            <a:chOff x="323528" y="1236822"/>
            <a:chExt cx="7848872" cy="3733384"/>
          </a:xfrm>
        </p:grpSpPr>
        <p:sp>
          <p:nvSpPr>
            <p:cNvPr id="12" name="TextBox 11"/>
            <p:cNvSpPr txBox="1"/>
            <p:nvPr/>
          </p:nvSpPr>
          <p:spPr>
            <a:xfrm>
              <a:off x="971600" y="1236822"/>
              <a:ext cx="7200800" cy="3733384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// import necessary libraries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public class</a:t>
              </a:r>
              <a:r>
                <a:rPr lang="en-US" dirty="0" smtClean="0">
                  <a:solidFill>
                    <a:srgbClr val="0000FF"/>
                  </a:solidFill>
                </a:rPr>
                <a:t> userOutput2</a:t>
              </a:r>
            </a:p>
            <a:p>
              <a:r>
                <a:rPr lang="en-US" dirty="0" smtClean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   public static void</a:t>
              </a:r>
              <a:r>
                <a:rPr lang="en-US" dirty="0" smtClean="0">
                  <a:solidFill>
                    <a:srgbClr val="0000FF"/>
                  </a:solidFill>
                </a:rPr>
                <a:t> main (String[] </a:t>
              </a:r>
              <a:r>
                <a:rPr lang="en-US" dirty="0" err="1" smtClean="0">
                  <a:solidFill>
                    <a:srgbClr val="0000FF"/>
                  </a:solidFill>
                </a:rPr>
                <a:t>args</a:t>
              </a:r>
              <a:r>
                <a:rPr lang="en-US" dirty="0" smtClean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smtClean="0">
                  <a:solidFill>
                    <a:srgbClr val="0000FF"/>
                  </a:solidFill>
                </a:rPr>
                <a:t>     {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smtClean="0">
                  <a:solidFill>
                    <a:srgbClr val="0000FF"/>
                  </a:solidFill>
                </a:rPr>
                <a:t>        </a:t>
              </a:r>
              <a:r>
                <a:rPr lang="en-US" dirty="0" smtClean="0"/>
                <a:t>// Declaration section: to declare needed variables</a:t>
              </a:r>
            </a:p>
            <a:p>
              <a:r>
                <a:rPr lang="en-US" dirty="0" smtClean="0"/>
                <a:t>         // Input section: to enter values of used variables</a:t>
              </a:r>
            </a:p>
            <a:p>
              <a:r>
                <a:rPr lang="en-US" dirty="0" smtClean="0"/>
                <a:t>         // Processing section: processing statements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       // Output section: display program output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 smtClean="0">
                  <a:solidFill>
                    <a:srgbClr val="0000FF"/>
                  </a:solidFill>
                </a:rPr>
                <a:t>System.out.print</a:t>
              </a:r>
              <a:r>
                <a:rPr lang="en-US" dirty="0" smtClean="0">
                  <a:solidFill>
                    <a:srgbClr val="0000FF"/>
                  </a:solidFill>
                </a:rPr>
                <a:t> (“Hello there </a:t>
              </a:r>
              <a:r>
                <a:rPr lang="en-US" dirty="0" smtClean="0">
                  <a:solidFill>
                    <a:srgbClr val="FF00FF"/>
                  </a:solidFill>
                </a:rPr>
                <a:t>\t</a:t>
              </a:r>
              <a:r>
                <a:rPr lang="en-US" dirty="0" smtClean="0">
                  <a:solidFill>
                    <a:srgbClr val="0000FF"/>
                  </a:solidFill>
                </a:rPr>
                <a:t>”);	</a:t>
              </a:r>
              <a:r>
                <a:rPr lang="en-US" dirty="0" smtClean="0">
                  <a:solidFill>
                    <a:srgbClr val="00B050"/>
                  </a:solidFill>
                </a:rPr>
                <a:t>//output line 1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 smtClean="0">
                  <a:solidFill>
                    <a:srgbClr val="0000FF"/>
                  </a:solidFill>
                </a:rPr>
                <a:t>System.out.print</a:t>
              </a:r>
              <a:r>
                <a:rPr lang="en-US" dirty="0" smtClean="0">
                  <a:solidFill>
                    <a:srgbClr val="0000FF"/>
                  </a:solidFill>
                </a:rPr>
                <a:t> (“My name is </a:t>
              </a:r>
              <a:r>
                <a:rPr lang="en-US" dirty="0" err="1" smtClean="0">
                  <a:solidFill>
                    <a:srgbClr val="0000FF"/>
                  </a:solidFill>
                </a:rPr>
                <a:t>Fatma</a:t>
              </a:r>
              <a:r>
                <a:rPr lang="en-US" dirty="0" smtClean="0">
                  <a:solidFill>
                    <a:srgbClr val="FF00FF"/>
                  </a:solidFill>
                </a:rPr>
                <a:t>\n</a:t>
              </a:r>
              <a:r>
                <a:rPr lang="en-US" dirty="0" smtClean="0">
                  <a:solidFill>
                    <a:srgbClr val="0000FF"/>
                  </a:solidFill>
                </a:rPr>
                <a:t>”);	</a:t>
              </a:r>
              <a:r>
                <a:rPr lang="en-US" dirty="0" smtClean="0">
                  <a:solidFill>
                    <a:srgbClr val="00B050"/>
                  </a:solidFill>
                </a:rPr>
                <a:t>//output line 1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 smtClean="0">
                  <a:solidFill>
                    <a:srgbClr val="0000FF"/>
                  </a:solidFill>
                </a:rPr>
                <a:t>System.out.println</a:t>
              </a:r>
              <a:r>
                <a:rPr lang="en-US" dirty="0" smtClean="0">
                  <a:solidFill>
                    <a:srgbClr val="0000FF"/>
                  </a:solidFill>
                </a:rPr>
                <a:t> (“I am studying </a:t>
              </a:r>
              <a:r>
                <a:rPr lang="en-US" dirty="0" smtClean="0">
                  <a:solidFill>
                    <a:srgbClr val="FF00FF"/>
                  </a:solidFill>
                </a:rPr>
                <a:t>\”</a:t>
              </a:r>
              <a:r>
                <a:rPr lang="en-US" dirty="0" smtClean="0">
                  <a:solidFill>
                    <a:srgbClr val="0000FF"/>
                  </a:solidFill>
                </a:rPr>
                <a:t>Java</a:t>
              </a:r>
              <a:r>
                <a:rPr lang="en-US" dirty="0" smtClean="0">
                  <a:solidFill>
                    <a:srgbClr val="FF00FF"/>
                  </a:solidFill>
                </a:rPr>
                <a:t>\”</a:t>
              </a:r>
              <a:r>
                <a:rPr lang="en-US" dirty="0" smtClean="0">
                  <a:solidFill>
                    <a:srgbClr val="0000FF"/>
                  </a:solidFill>
                </a:rPr>
                <a:t>”);</a:t>
              </a:r>
              <a:r>
                <a:rPr lang="en-US" dirty="0" smtClean="0">
                  <a:solidFill>
                    <a:srgbClr val="00B050"/>
                  </a:solidFill>
                </a:rPr>
                <a:t>//output line 2</a:t>
              </a:r>
              <a:endParaRPr lang="en-US" dirty="0">
                <a:solidFill>
                  <a:srgbClr val="00B050"/>
                </a:solidFill>
              </a:endParaRPr>
            </a:p>
            <a:p>
              <a:r>
                <a:rPr lang="en-US" dirty="0" smtClean="0">
                  <a:solidFill>
                    <a:srgbClr val="0000FF"/>
                  </a:solidFill>
                </a:rPr>
                <a:t>     } </a:t>
              </a:r>
              <a:r>
                <a:rPr lang="en-US" dirty="0" smtClean="0"/>
                <a:t>// end main</a:t>
              </a:r>
            </a:p>
            <a:p>
              <a:r>
                <a:rPr lang="en-US" dirty="0" smtClean="0">
                  <a:solidFill>
                    <a:srgbClr val="0000FF"/>
                  </a:solidFill>
                </a:rPr>
                <a:t>} </a:t>
              </a:r>
              <a:r>
                <a:rPr lang="en-US" dirty="0" smtClean="0"/>
                <a:t>// end class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23528" y="1236822"/>
              <a:ext cx="576064" cy="3733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14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23528" y="537321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output of Program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as follows: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67544" y="5877272"/>
            <a:ext cx="8496944" cy="738664"/>
            <a:chOff x="683568" y="1236822"/>
            <a:chExt cx="7488832" cy="738664"/>
          </a:xfrm>
        </p:grpSpPr>
        <p:sp>
          <p:nvSpPr>
            <p:cNvPr id="22" name="TextBox 21"/>
            <p:cNvSpPr txBox="1"/>
            <p:nvPr/>
          </p:nvSpPr>
          <p:spPr>
            <a:xfrm>
              <a:off x="971600" y="1236822"/>
              <a:ext cx="7200800" cy="738664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Hello there	My name is </a:t>
              </a:r>
              <a:r>
                <a:rPr lang="en-US" sz="1400" dirty="0" err="1" smtClean="0">
                  <a:solidFill>
                    <a:schemeClr val="bg1"/>
                  </a:solidFill>
                </a:rPr>
                <a:t>Fatma</a:t>
              </a:r>
              <a:endParaRPr lang="en-US" sz="1400" dirty="0" smtClean="0">
                <a:solidFill>
                  <a:srgbClr val="FFC000"/>
                </a:solidFill>
              </a:endParaRPr>
            </a:p>
            <a:p>
              <a:r>
                <a:rPr lang="en-US" sz="1400" dirty="0" smtClean="0">
                  <a:solidFill>
                    <a:schemeClr val="bg1"/>
                  </a:solidFill>
                </a:rPr>
                <a:t>I am studying “Java”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_</a:t>
              </a:r>
              <a:endParaRPr lang="en-US" sz="1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83568" y="1236822"/>
              <a:ext cx="21602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 smtClean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3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121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3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PRINTF STATEMENT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1677111" y="907559"/>
            <a:ext cx="5832648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B0F0"/>
                </a:solidFill>
              </a:rPr>
              <a:t>System.out.printf</a:t>
            </a:r>
            <a:r>
              <a:rPr lang="en-US" dirty="0" smtClean="0">
                <a:solidFill>
                  <a:srgbClr val="00B0F0"/>
                </a:solidFill>
              </a:rPr>
              <a:t> (</a:t>
            </a:r>
            <a:r>
              <a:rPr lang="en-US" dirty="0" err="1" smtClean="0">
                <a:solidFill>
                  <a:srgbClr val="00B0F0"/>
                </a:solidFill>
              </a:rPr>
              <a:t>formatString</a:t>
            </a:r>
            <a:r>
              <a:rPr lang="en-US" dirty="0" smtClean="0">
                <a:solidFill>
                  <a:srgbClr val="00B0F0"/>
                </a:solidFill>
              </a:rPr>
              <a:t>);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6951" y="907559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236951" y="1483623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Example 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677111" y="1483623"/>
            <a:ext cx="5832648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</a:rPr>
              <a:t>System.out.printf</a:t>
            </a:r>
            <a:r>
              <a:rPr lang="en-US" dirty="0" smtClean="0">
                <a:solidFill>
                  <a:schemeClr val="tx1"/>
                </a:solidFill>
              </a:rPr>
              <a:t> (“Hello there!!”);</a:t>
            </a:r>
            <a:endParaRPr lang="en-US" dirty="0">
              <a:solidFill>
                <a:srgbClr val="00B050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677111" y="2041103"/>
            <a:ext cx="5832648" cy="307777"/>
            <a:chOff x="683568" y="1236822"/>
            <a:chExt cx="7488832" cy="307777"/>
          </a:xfrm>
        </p:grpSpPr>
        <p:sp>
          <p:nvSpPr>
            <p:cNvPr id="27" name="TextBox 26"/>
            <p:cNvSpPr txBox="1"/>
            <p:nvPr/>
          </p:nvSpPr>
          <p:spPr>
            <a:xfrm>
              <a:off x="971600" y="1236822"/>
              <a:ext cx="7200800" cy="307777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Hello there!!_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83568" y="1236822"/>
              <a:ext cx="216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29" name="Rounded Rectangle 28"/>
          <p:cNvSpPr/>
          <p:nvPr/>
        </p:nvSpPr>
        <p:spPr>
          <a:xfrm>
            <a:off x="251520" y="2059687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Output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691680" y="2708920"/>
            <a:ext cx="5832648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B0F0"/>
                </a:solidFill>
              </a:rPr>
              <a:t>System.out.printf</a:t>
            </a:r>
            <a:r>
              <a:rPr lang="en-US" dirty="0" smtClean="0">
                <a:solidFill>
                  <a:srgbClr val="00B0F0"/>
                </a:solidFill>
              </a:rPr>
              <a:t> (</a:t>
            </a:r>
            <a:r>
              <a:rPr lang="en-US" dirty="0" err="1" smtClean="0">
                <a:solidFill>
                  <a:srgbClr val="00B0F0"/>
                </a:solidFill>
              </a:rPr>
              <a:t>formatString</a:t>
            </a:r>
            <a:r>
              <a:rPr lang="en-US" dirty="0" smtClean="0">
                <a:solidFill>
                  <a:srgbClr val="00B0F0"/>
                </a:solidFill>
              </a:rPr>
              <a:t>, </a:t>
            </a:r>
            <a:r>
              <a:rPr lang="en-US" dirty="0" err="1" smtClean="0">
                <a:solidFill>
                  <a:srgbClr val="00B0F0"/>
                </a:solidFill>
              </a:rPr>
              <a:t>argumentList</a:t>
            </a:r>
            <a:r>
              <a:rPr lang="en-US" dirty="0" smtClean="0">
                <a:solidFill>
                  <a:srgbClr val="00B0F0"/>
                </a:solidFill>
              </a:rPr>
              <a:t>);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51520" y="2708920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79512" y="3212976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0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argumentList</a:t>
            </a: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a list of one or more arguments: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constant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values,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variables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or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expressions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9512" y="387324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argumentList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has more than one argument, then the arguments are separated by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commas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55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4" grpId="0" animBg="1"/>
      <p:bldP spid="25" grpId="0" animBg="1"/>
      <p:bldP spid="29" grpId="0" animBg="1"/>
      <p:bldP spid="30" grpId="0" animBg="1"/>
      <p:bldP spid="31" grpId="0" animBg="1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3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PRINTF STATEMENT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251520" y="1340768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Example 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691680" y="1340768"/>
            <a:ext cx="7128792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rgbClr val="00B0F0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x = 120;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System.out.printf</a:t>
            </a:r>
            <a:r>
              <a:rPr lang="en-US" dirty="0" smtClean="0">
                <a:solidFill>
                  <a:schemeClr val="tx1"/>
                </a:solidFill>
              </a:rPr>
              <a:t> (“The value of x = </a:t>
            </a:r>
            <a:r>
              <a:rPr lang="en-US" dirty="0" smtClean="0">
                <a:solidFill>
                  <a:srgbClr val="FF00FF"/>
                </a:solidFill>
              </a:rPr>
              <a:t>%d</a:t>
            </a:r>
            <a:r>
              <a:rPr lang="en-US" dirty="0" smtClean="0">
                <a:solidFill>
                  <a:schemeClr val="tx1"/>
                </a:solidFill>
              </a:rPr>
              <a:t>”, </a:t>
            </a:r>
            <a:r>
              <a:rPr lang="en-US" dirty="0" smtClean="0">
                <a:solidFill>
                  <a:srgbClr val="FF00FF"/>
                </a:solidFill>
              </a:rPr>
              <a:t>x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9512" y="198884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value of x = %d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is the </a:t>
            </a:r>
            <a:r>
              <a:rPr lang="en-US" sz="20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formatString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the </a:t>
            </a:r>
            <a:r>
              <a:rPr lang="en-US" sz="20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argumentList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9512" y="230881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%d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called a </a:t>
            </a: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format </a:t>
            </a:r>
            <a:r>
              <a:rPr lang="en-US" sz="20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specifier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There is one-to-one correspondence between the format specifier and the arguments in the </a:t>
            </a:r>
            <a:r>
              <a:rPr lang="en-US" sz="20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argumentList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9512" y="2937138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format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specifier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used depends on the type of the argument. </a:t>
            </a:r>
            <a:r>
              <a:rPr lang="en-US" sz="20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%d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used for the variables of type </a:t>
            </a:r>
            <a:r>
              <a:rPr lang="en-US" sz="20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FORMATTING </a:t>
            </a:r>
            <a:r>
              <a:rPr lang="en-US" b="1" dirty="0" smtClean="0">
                <a:solidFill>
                  <a:srgbClr val="FFFF00"/>
                </a:solidFill>
              </a:rPr>
              <a:t>INTEGER </a:t>
            </a:r>
            <a:r>
              <a:rPr lang="en-US" b="1" dirty="0" smtClean="0"/>
              <a:t>NUMBERS</a:t>
            </a:r>
            <a:endParaRPr lang="en-US" b="1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251520" y="4437693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Example 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1691680" y="4437693"/>
            <a:ext cx="7128792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rgbClr val="00B0F0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cm = 25;</a:t>
            </a:r>
          </a:p>
          <a:p>
            <a:r>
              <a:rPr lang="en-US" dirty="0" err="1">
                <a:solidFill>
                  <a:srgbClr val="00B0F0"/>
                </a:solidFill>
              </a:rPr>
              <a:t>i</a:t>
            </a:r>
            <a:r>
              <a:rPr lang="en-US" dirty="0" err="1" smtClean="0">
                <a:solidFill>
                  <a:srgbClr val="00B0F0"/>
                </a:solidFill>
              </a:rPr>
              <a:t>nt</a:t>
            </a:r>
            <a:r>
              <a:rPr lang="en-US" dirty="0" smtClean="0">
                <a:solidFill>
                  <a:schemeClr val="tx1"/>
                </a:solidFill>
              </a:rPr>
              <a:t> mm = 2500;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System.out.printf</a:t>
            </a:r>
            <a:r>
              <a:rPr lang="en-US" dirty="0" smtClean="0">
                <a:solidFill>
                  <a:schemeClr val="tx1"/>
                </a:solidFill>
              </a:rPr>
              <a:t> (“There are </a:t>
            </a:r>
            <a:r>
              <a:rPr lang="en-US" dirty="0" smtClean="0">
                <a:solidFill>
                  <a:srgbClr val="FF00FF"/>
                </a:solidFill>
              </a:rPr>
              <a:t>%d</a:t>
            </a:r>
            <a:r>
              <a:rPr lang="en-US" dirty="0" smtClean="0">
                <a:solidFill>
                  <a:schemeClr val="tx1"/>
                </a:solidFill>
              </a:rPr>
              <a:t> mm in </a:t>
            </a:r>
            <a:r>
              <a:rPr lang="en-US" dirty="0" smtClean="0">
                <a:solidFill>
                  <a:schemeClr val="accent2"/>
                </a:solidFill>
              </a:rPr>
              <a:t>%d</a:t>
            </a:r>
            <a:r>
              <a:rPr lang="en-US" dirty="0" smtClean="0">
                <a:solidFill>
                  <a:schemeClr val="tx1"/>
                </a:solidFill>
              </a:rPr>
              <a:t> cm”, </a:t>
            </a:r>
            <a:r>
              <a:rPr lang="en-US" dirty="0" smtClean="0">
                <a:solidFill>
                  <a:srgbClr val="FF00FF"/>
                </a:solidFill>
              </a:rPr>
              <a:t>mm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accent2"/>
                </a:solidFill>
              </a:rPr>
              <a:t>cm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1677110" y="6218148"/>
            <a:ext cx="7143361" cy="307777"/>
            <a:chOff x="683568" y="1236822"/>
            <a:chExt cx="7488832" cy="307777"/>
          </a:xfrm>
        </p:grpSpPr>
        <p:sp>
          <p:nvSpPr>
            <p:cNvPr id="43" name="TextBox 42"/>
            <p:cNvSpPr txBox="1"/>
            <p:nvPr/>
          </p:nvSpPr>
          <p:spPr>
            <a:xfrm>
              <a:off x="971600" y="1236822"/>
              <a:ext cx="7200800" cy="307777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There are 2500 mm in 25 cm_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83568" y="1236822"/>
              <a:ext cx="2160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45" name="Rounded Rectangle 44"/>
          <p:cNvSpPr/>
          <p:nvPr/>
        </p:nvSpPr>
        <p:spPr>
          <a:xfrm>
            <a:off x="251520" y="6236732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Output</a:t>
            </a:r>
            <a:endParaRPr lang="en-US" sz="1600" dirty="0">
              <a:solidFill>
                <a:schemeClr val="bg1"/>
              </a:solidFill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1677110" y="3717032"/>
            <a:ext cx="7143361" cy="307777"/>
            <a:chOff x="683568" y="1236822"/>
            <a:chExt cx="7488832" cy="307777"/>
          </a:xfrm>
        </p:grpSpPr>
        <p:sp>
          <p:nvSpPr>
            <p:cNvPr id="47" name="TextBox 46"/>
            <p:cNvSpPr txBox="1"/>
            <p:nvPr/>
          </p:nvSpPr>
          <p:spPr>
            <a:xfrm>
              <a:off x="971600" y="1236822"/>
              <a:ext cx="7200800" cy="307777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The value of x = 120_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83568" y="1236822"/>
              <a:ext cx="2160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49" name="Rounded Rectangle 48"/>
          <p:cNvSpPr/>
          <p:nvPr/>
        </p:nvSpPr>
        <p:spPr>
          <a:xfrm>
            <a:off x="251520" y="3735616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Output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79512" y="545741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formatString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</a:t>
            </a:r>
            <a:r>
              <a:rPr lang="en-US" sz="2000" dirty="0"/>
              <a:t>“There are </a:t>
            </a:r>
            <a:r>
              <a:rPr lang="en-US" sz="2000" dirty="0">
                <a:solidFill>
                  <a:srgbClr val="FF00FF"/>
                </a:solidFill>
              </a:rPr>
              <a:t>%d</a:t>
            </a:r>
            <a:r>
              <a:rPr lang="en-US" sz="2000" dirty="0"/>
              <a:t> mm in </a:t>
            </a:r>
            <a:r>
              <a:rPr lang="en-US" sz="2000" dirty="0">
                <a:solidFill>
                  <a:schemeClr val="accent2"/>
                </a:solidFill>
              </a:rPr>
              <a:t>%d</a:t>
            </a:r>
            <a:r>
              <a:rPr lang="en-US" sz="2000" dirty="0"/>
              <a:t> </a:t>
            </a:r>
            <a:r>
              <a:rPr lang="en-US" sz="2000" dirty="0" smtClean="0"/>
              <a:t>cm”.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79512" y="576519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argumentList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</a:t>
            </a:r>
            <a:r>
              <a:rPr lang="en-US" sz="2000" dirty="0">
                <a:solidFill>
                  <a:srgbClr val="FF00FF"/>
                </a:solidFill>
              </a:rPr>
              <a:t>mm</a:t>
            </a:r>
            <a:r>
              <a:rPr lang="en-US" sz="2000" dirty="0"/>
              <a:t>, </a:t>
            </a:r>
            <a:r>
              <a:rPr lang="en-US" sz="2000" dirty="0">
                <a:solidFill>
                  <a:schemeClr val="accent2"/>
                </a:solidFill>
              </a:rPr>
              <a:t>cm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2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/>
      <p:bldP spid="40" grpId="0"/>
      <p:bldP spid="41" grpId="0"/>
      <p:bldP spid="23" grpId="0" animBg="1"/>
      <p:bldP spid="35" grpId="0" animBg="1"/>
      <p:bldP spid="36" grpId="0" animBg="1"/>
      <p:bldP spid="45" grpId="0" animBg="1"/>
      <p:bldP spid="49" grpId="0" animBg="1"/>
      <p:bldP spid="50" grpId="0"/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3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. PRINTF STATEMENT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79512" y="1268760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default output of floating-point numbers is: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 to 6 decimal places for </a:t>
            </a:r>
            <a:r>
              <a:rPr lang="en-US" sz="20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float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values, and 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 to 15 decimal places for </a:t>
            </a:r>
            <a:r>
              <a:rPr lang="en-US" sz="20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values.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FORMATTING </a:t>
            </a:r>
            <a:r>
              <a:rPr lang="en-US" b="1" dirty="0" smtClean="0">
                <a:solidFill>
                  <a:srgbClr val="FFFF00"/>
                </a:solidFill>
              </a:rPr>
              <a:t>FLOATING-POINT</a:t>
            </a:r>
            <a:r>
              <a:rPr lang="en-US" b="1" dirty="0" smtClean="0"/>
              <a:t> NUMBERS</a:t>
            </a:r>
            <a:endParaRPr lang="en-US" b="1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9512" y="230881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0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%f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the format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specifier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used for floating-point numbers.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9512" y="266885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%.2f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specifies the number of digits printed after the decimal point (2 in this example).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51520" y="3429000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Example 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691680" y="3429000"/>
            <a:ext cx="7128792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F0"/>
                </a:solidFill>
              </a:rPr>
              <a:t>static final float </a:t>
            </a:r>
            <a:r>
              <a:rPr lang="en-US" dirty="0" smtClean="0">
                <a:solidFill>
                  <a:schemeClr val="tx1"/>
                </a:solidFill>
              </a:rPr>
              <a:t>PI = 3.14159</a:t>
            </a:r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double </a:t>
            </a:r>
            <a:r>
              <a:rPr lang="en-US" dirty="0" smtClean="0">
                <a:solidFill>
                  <a:schemeClr val="tx1"/>
                </a:solidFill>
              </a:rPr>
              <a:t>radius = 7.534;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System.out.printf</a:t>
            </a:r>
            <a:r>
              <a:rPr lang="en-US" dirty="0" smtClean="0">
                <a:solidFill>
                  <a:schemeClr val="tx1"/>
                </a:solidFill>
              </a:rPr>
              <a:t> (“PI = </a:t>
            </a:r>
            <a:r>
              <a:rPr lang="en-US" dirty="0" smtClean="0">
                <a:solidFill>
                  <a:srgbClr val="FF00FF"/>
                </a:solidFill>
              </a:rPr>
              <a:t>%.3f </a:t>
            </a:r>
            <a:r>
              <a:rPr lang="en-US" dirty="0" smtClean="0">
                <a:solidFill>
                  <a:schemeClr val="tx1"/>
                </a:solidFill>
              </a:rPr>
              <a:t>and radius = </a:t>
            </a:r>
            <a:r>
              <a:rPr lang="en-US" dirty="0" smtClean="0">
                <a:solidFill>
                  <a:schemeClr val="accent2"/>
                </a:solidFill>
              </a:rPr>
              <a:t>%.1f</a:t>
            </a:r>
            <a:r>
              <a:rPr lang="en-US" dirty="0" smtClean="0">
                <a:solidFill>
                  <a:schemeClr val="tx1"/>
                </a:solidFill>
              </a:rPr>
              <a:t> ”, </a:t>
            </a:r>
            <a:r>
              <a:rPr lang="en-US" dirty="0" smtClean="0">
                <a:solidFill>
                  <a:srgbClr val="FF00FF"/>
                </a:solidFill>
              </a:rPr>
              <a:t>PI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accent2"/>
                </a:solidFill>
              </a:rPr>
              <a:t>radius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677110" y="4581128"/>
            <a:ext cx="7143361" cy="307777"/>
            <a:chOff x="683568" y="1236822"/>
            <a:chExt cx="7488832" cy="307777"/>
          </a:xfrm>
        </p:grpSpPr>
        <p:sp>
          <p:nvSpPr>
            <p:cNvPr id="28" name="TextBox 27"/>
            <p:cNvSpPr txBox="1"/>
            <p:nvPr/>
          </p:nvSpPr>
          <p:spPr>
            <a:xfrm>
              <a:off x="971600" y="1236822"/>
              <a:ext cx="7200800" cy="307777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PI = 3.142 and radius = 7.5_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83568" y="1236822"/>
              <a:ext cx="2160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30" name="Rounded Rectangle 29"/>
          <p:cNvSpPr/>
          <p:nvPr/>
        </p:nvSpPr>
        <p:spPr>
          <a:xfrm>
            <a:off x="251520" y="4599712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Output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9512" y="490109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 that the numbers are approximated.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51520" y="5373216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Example 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691680" y="5373216"/>
            <a:ext cx="7128792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F0"/>
                </a:solidFill>
              </a:rPr>
              <a:t>double </a:t>
            </a:r>
            <a:r>
              <a:rPr lang="en-US" dirty="0" smtClean="0">
                <a:solidFill>
                  <a:schemeClr val="tx1"/>
                </a:solidFill>
              </a:rPr>
              <a:t>area = 227.534;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System.out.printf</a:t>
            </a:r>
            <a:r>
              <a:rPr lang="en-US" dirty="0" smtClean="0">
                <a:solidFill>
                  <a:schemeClr val="tx1"/>
                </a:solidFill>
              </a:rPr>
              <a:t> (“Area = </a:t>
            </a:r>
            <a:r>
              <a:rPr lang="en-US" dirty="0" smtClean="0">
                <a:solidFill>
                  <a:srgbClr val="FF00FF"/>
                </a:solidFill>
              </a:rPr>
              <a:t>%8.2f</a:t>
            </a:r>
            <a:r>
              <a:rPr lang="en-US" dirty="0" smtClean="0">
                <a:solidFill>
                  <a:schemeClr val="tx1"/>
                </a:solidFill>
              </a:rPr>
              <a:t>”, </a:t>
            </a:r>
            <a:r>
              <a:rPr lang="en-US" dirty="0" smtClean="0">
                <a:solidFill>
                  <a:srgbClr val="FF00FF"/>
                </a:solidFill>
              </a:rPr>
              <a:t>area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1677110" y="6165304"/>
            <a:ext cx="7143361" cy="307777"/>
            <a:chOff x="683568" y="1236822"/>
            <a:chExt cx="7488832" cy="307777"/>
          </a:xfrm>
        </p:grpSpPr>
        <p:sp>
          <p:nvSpPr>
            <p:cNvPr id="51" name="TextBox 50"/>
            <p:cNvSpPr txBox="1"/>
            <p:nvPr/>
          </p:nvSpPr>
          <p:spPr>
            <a:xfrm>
              <a:off x="971600" y="1236822"/>
              <a:ext cx="7200800" cy="307777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Area = ~~227.53_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83568" y="1236822"/>
              <a:ext cx="2160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53" name="Rounded Rectangle 52"/>
          <p:cNvSpPr/>
          <p:nvPr/>
        </p:nvSpPr>
        <p:spPr>
          <a:xfrm>
            <a:off x="251520" y="6183888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Output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31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23" grpId="0" animBg="1"/>
      <p:bldP spid="22" grpId="0"/>
      <p:bldP spid="24" grpId="0"/>
      <p:bldP spid="25" grpId="0" animBg="1"/>
      <p:bldP spid="26" grpId="0" animBg="1"/>
      <p:bldP spid="30" grpId="0" animBg="1"/>
      <p:bldP spid="31" grpId="0"/>
      <p:bldP spid="32" grpId="0" animBg="1"/>
      <p:bldP spid="33" grpId="0" animBg="1"/>
      <p:bldP spid="5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29CB9F-F073-4ACB-B91D-433E6DF889E2}"/>
</file>

<file path=customXml/itemProps2.xml><?xml version="1.0" encoding="utf-8"?>
<ds:datastoreItem xmlns:ds="http://schemas.openxmlformats.org/officeDocument/2006/customXml" ds:itemID="{9513A04F-5813-44C2-A30F-C40E0F2A285B}"/>
</file>

<file path=customXml/itemProps3.xml><?xml version="1.0" encoding="utf-8"?>
<ds:datastoreItem xmlns:ds="http://schemas.openxmlformats.org/officeDocument/2006/customXml" ds:itemID="{AC8D8CC2-C39D-4B02-93F3-0C6C8A355395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1830</TotalTime>
  <Words>1237</Words>
  <Application>Microsoft Office PowerPoint</Application>
  <PresentationFormat>On-screen Show (4:3)</PresentationFormat>
  <Paragraphs>289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ＭＳ Ｐゴシック</vt:lpstr>
      <vt:lpstr>Arial</vt:lpstr>
      <vt:lpstr>Courier New</vt:lpstr>
      <vt:lpstr>Lucida Sans Unicode</vt:lpstr>
      <vt:lpstr>Tahoma</vt:lpstr>
      <vt:lpstr>Verdana</vt:lpstr>
      <vt:lpstr>Wingdings</vt:lpstr>
      <vt:lpstr>Wingdings 2</vt:lpstr>
      <vt:lpstr>Wingdings 3</vt:lpstr>
      <vt:lpstr>Concourse</vt:lpstr>
      <vt:lpstr>  OUTPUT STATEMENTS</vt:lpstr>
      <vt:lpstr>Outline</vt:lpstr>
      <vt:lpstr>3. OUTPUT STATEMENTS</vt:lpstr>
      <vt:lpstr>3. OUTPUT STATEMENTS</vt:lpstr>
      <vt:lpstr>3. OUTPUT STATEMENTS</vt:lpstr>
      <vt:lpstr>3. OUTPUT STATEMENTS</vt:lpstr>
      <vt:lpstr>3. PRINTF STATEMENT</vt:lpstr>
      <vt:lpstr>3. PRINTF STATEMENT</vt:lpstr>
      <vt:lpstr>3. PRINTF STATEMENT</vt:lpstr>
      <vt:lpstr>3. PRINTF STATEMENT</vt:lpstr>
      <vt:lpstr>3. PRINTF STATEMENT</vt:lpstr>
      <vt:lpstr>Self-Check Exercises (1)</vt:lpstr>
      <vt:lpstr>Self-Check Exercises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INPUT/OUTPUT OPERATIONS</dc:title>
  <dc:creator>Soha S.Zaghloul</dc:creator>
  <cp:lastModifiedBy>Ghadah Abdullah Alsaleh</cp:lastModifiedBy>
  <cp:revision>69</cp:revision>
  <dcterms:created xsi:type="dcterms:W3CDTF">2015-02-03T19:26:57Z</dcterms:created>
  <dcterms:modified xsi:type="dcterms:W3CDTF">2018-09-18T05:31:42Z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Order">
    <vt:r8>3600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riggerFlowInfo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</Properties>
</file>