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5.xml" ContentType="application/vnd.openxmlformats-officedocument.presentationml.slide+xml"/>
  <Override PartName="/ppt/slides/slide9.xml" ContentType="application/vnd.openxmlformats-officedocument.presentationml.slide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13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14.xml" ContentType="application/vnd.openxmlformats-officedocument.presentationml.slide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8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4.xml" ContentType="application/vnd.openxmlformats-officedocument.presentationml.slideLayout+xml"/>
  <Override PartName="/ppt/notesSlides/notesSlide2.xml" ContentType="application/vnd.openxmlformats-officedocument.presentationml.notesSlide+xml"/>
  <Override PartName="/ppt/notesSlides/notesSlide1.xml" ContentType="application/vnd.openxmlformats-officedocument.presentationml.notesSlide+xml"/>
  <Override PartName="/ppt/slideLayouts/slideLayout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tags/tag1.xml" ContentType="application/vnd.openxmlformats-officedocument.presentationml.tag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1"/>
  </p:notesMasterIdLst>
  <p:sldIdLst>
    <p:sldId id="256" r:id="rId2"/>
    <p:sldId id="257" r:id="rId3"/>
    <p:sldId id="258" r:id="rId4"/>
    <p:sldId id="275" r:id="rId5"/>
    <p:sldId id="260" r:id="rId6"/>
    <p:sldId id="261" r:id="rId7"/>
    <p:sldId id="262" r:id="rId8"/>
    <p:sldId id="263" r:id="rId9"/>
    <p:sldId id="276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4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1280" y="4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customXml" Target="../customXml/item1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28" Type="http://schemas.openxmlformats.org/officeDocument/2006/relationships/customXml" Target="../customXml/item3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Relationship Id="rId27" Type="http://schemas.openxmlformats.org/officeDocument/2006/relationships/customXml" Target="../customXml/item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BDD3CE86-D08D-4552-9357-C740CEA157C8}" type="datetimeFigureOut">
              <a:rPr lang="ar-SA" smtClean="0"/>
              <a:t>04/03/1440</a:t>
            </a:fld>
            <a:endParaRPr lang="ar-S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S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8F7FC301-B508-4182-8A2D-F7DF9788ABE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8683670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eaLnBrk="1" hangingPunct="1"/>
            <a:fld id="{E43C9631-BD8B-45DF-BBA1-0C969F23EBBA}" type="slidenum">
              <a:rPr lang="en-US" altLang="en-US"/>
              <a:pPr eaLnBrk="1" hangingPunct="1"/>
              <a:t>4</a:t>
            </a:fld>
            <a:endParaRPr lang="en-US" altLang="en-US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2000" cy="3429000"/>
          </a:xfrm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fr-FR" altLang="en-US" smtClean="0"/>
          </a:p>
        </p:txBody>
      </p:sp>
    </p:spTree>
    <p:extLst>
      <p:ext uri="{BB962C8B-B14F-4D97-AF65-F5344CB8AC3E}">
        <p14:creationId xmlns:p14="http://schemas.microsoft.com/office/powerpoint/2010/main" val="33882478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eaLnBrk="1" hangingPunct="1"/>
            <a:fld id="{94C1EDEB-3835-4A3F-9061-879231878333}" type="slidenum">
              <a:rPr lang="en-US" altLang="en-US"/>
              <a:pPr eaLnBrk="1" hangingPunct="1"/>
              <a:t>9</a:t>
            </a:fld>
            <a:endParaRPr lang="en-US" altLang="en-US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2000" cy="3429000"/>
          </a:xfrm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fr-FR" altLang="en-US" smtClean="0"/>
          </a:p>
        </p:txBody>
      </p:sp>
    </p:spTree>
    <p:extLst>
      <p:ext uri="{BB962C8B-B14F-4D97-AF65-F5344CB8AC3E}">
        <p14:creationId xmlns:p14="http://schemas.microsoft.com/office/powerpoint/2010/main" val="28812409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9B5CBB2-FC55-4D08-A514-ACFB85E8E87A}" type="datetimeFigureOut">
              <a:rPr lang="en-US" smtClean="0"/>
              <a:pPr/>
              <a:t>11/12/2018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397ED8E3-A241-4AEE-A336-37556A5BB06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9B5CBB2-FC55-4D08-A514-ACFB85E8E87A}" type="datetimeFigureOut">
              <a:rPr lang="en-US" smtClean="0"/>
              <a:pPr/>
              <a:t>11/12/2018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97ED8E3-A241-4AEE-A336-37556A5BB06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9B5CBB2-FC55-4D08-A514-ACFB85E8E87A}" type="datetimeFigureOut">
              <a:rPr lang="en-US" smtClean="0"/>
              <a:pPr/>
              <a:t>11/12/2018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97ED8E3-A241-4AEE-A336-37556A5BB06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9B5CBB2-FC55-4D08-A514-ACFB85E8E87A}" type="datetimeFigureOut">
              <a:rPr lang="en-US" smtClean="0"/>
              <a:pPr/>
              <a:t>11/12/2018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97ED8E3-A241-4AEE-A336-37556A5BB06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9B5CBB2-FC55-4D08-A514-ACFB85E8E87A}" type="datetimeFigureOut">
              <a:rPr lang="en-US" smtClean="0"/>
              <a:pPr/>
              <a:t>11/12/2018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97ED8E3-A241-4AEE-A336-37556A5BB06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9B5CBB2-FC55-4D08-A514-ACFB85E8E87A}" type="datetimeFigureOut">
              <a:rPr lang="en-US" smtClean="0"/>
              <a:pPr/>
              <a:t>11/12/2018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97ED8E3-A241-4AEE-A336-37556A5BB06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9B5CBB2-FC55-4D08-A514-ACFB85E8E87A}" type="datetimeFigureOut">
              <a:rPr lang="en-US" smtClean="0"/>
              <a:pPr/>
              <a:t>11/12/2018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97ED8E3-A241-4AEE-A336-37556A5BB06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9B5CBB2-FC55-4D08-A514-ACFB85E8E87A}" type="datetimeFigureOut">
              <a:rPr lang="en-US" smtClean="0"/>
              <a:pPr/>
              <a:t>11/12/2018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97ED8E3-A241-4AEE-A336-37556A5BB06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9B5CBB2-FC55-4D08-A514-ACFB85E8E87A}" type="datetimeFigureOut">
              <a:rPr lang="en-US" smtClean="0"/>
              <a:pPr/>
              <a:t>11/12/2018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97ED8E3-A241-4AEE-A336-37556A5BB06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19B5CBB2-FC55-4D08-A514-ACFB85E8E87A}" type="datetimeFigureOut">
              <a:rPr lang="en-US" smtClean="0"/>
              <a:pPr/>
              <a:t>11/12/2018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97ED8E3-A241-4AEE-A336-37556A5BB06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9B5CBB2-FC55-4D08-A514-ACFB85E8E87A}" type="datetimeFigureOut">
              <a:rPr lang="en-US" smtClean="0"/>
              <a:pPr/>
              <a:t>11/12/2018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397ED8E3-A241-4AEE-A336-37556A5BB06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19B5CBB2-FC55-4D08-A514-ACFB85E8E87A}" type="datetimeFigureOut">
              <a:rPr lang="en-US" smtClean="0"/>
              <a:pPr/>
              <a:t>11/12/2018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397ED8E3-A241-4AEE-A336-37556A5BB06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>
            <a:spLocks noGrp="1"/>
          </p:cNvSpPr>
          <p:nvPr>
            <p:ph type="ctrTitle"/>
          </p:nvPr>
        </p:nvSpPr>
        <p:spPr>
          <a:xfrm>
            <a:off x="1019543" y="2348880"/>
            <a:ext cx="7872937" cy="1800200"/>
          </a:xfrm>
          <a:ln w="28575"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vert="horz" anchor="b">
            <a:normAutofit fontScale="90000"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lang="en-US" sz="5400" dirty="0">
                <a:solidFill>
                  <a:srgbClr val="C00000"/>
                </a:solidFill>
              </a:rPr>
              <a:t/>
            </a:r>
            <a:br>
              <a:rPr lang="en-US" sz="5400" dirty="0">
                <a:solidFill>
                  <a:srgbClr val="C00000"/>
                </a:solidFill>
              </a:rPr>
            </a:br>
            <a:r>
              <a:rPr lang="en-US" sz="5400" dirty="0">
                <a:solidFill>
                  <a:srgbClr val="C00000"/>
                </a:solidFill>
              </a:rPr>
              <a:t/>
            </a:r>
            <a:br>
              <a:rPr lang="en-US" sz="5400" dirty="0">
                <a:solidFill>
                  <a:srgbClr val="C00000"/>
                </a:solidFill>
              </a:rPr>
            </a:br>
            <a:r>
              <a:rPr lang="en-US" sz="5400" smtClean="0">
                <a:solidFill>
                  <a:srgbClr val="C00000"/>
                </a:solidFill>
              </a:rPr>
              <a:t>INPUT STATEMENTS</a:t>
            </a:r>
            <a:endParaRPr lang="en-US" sz="5400" dirty="0">
              <a:solidFill>
                <a:srgbClr val="C00000"/>
              </a:solidFill>
            </a:endParaRPr>
          </a:p>
        </p:txBody>
      </p:sp>
      <p:sp>
        <p:nvSpPr>
          <p:cNvPr id="5" name="PPTShape_0"/>
          <p:cNvSpPr txBox="1">
            <a:spLocks/>
          </p:cNvSpPr>
          <p:nvPr/>
        </p:nvSpPr>
        <p:spPr>
          <a:xfrm>
            <a:off x="72008" y="5949280"/>
            <a:ext cx="1895071" cy="646331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>
            <a:defPPr>
              <a:defRPr lang="en-US"/>
            </a:defPPr>
            <a:lvl1pPr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effectLst>
                  <a:reflection blurRad="6350" stA="55000" endA="300" endPos="45500" dir="5400000" sy="-100000" algn="bl" rotWithShape="0"/>
                </a:effectLst>
                <a:latin typeface="Tahoma" charset="0"/>
                <a:ea typeface="ＭＳ Ｐゴシック" charset="0"/>
                <a:cs typeface="Arial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latin typeface="Tahoma" charset="0"/>
                <a:ea typeface="ＭＳ Ｐゴシック" charset="0"/>
                <a:cs typeface="Arial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latin typeface="Tahoma" charset="0"/>
                <a:ea typeface="ＭＳ Ｐゴシック" charset="0"/>
                <a:cs typeface="Arial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latin typeface="Tahoma" charset="0"/>
                <a:ea typeface="ＭＳ Ｐゴシック" charset="0"/>
                <a:cs typeface="Arial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latin typeface="Tahoma" charset="0"/>
                <a:ea typeface="ＭＳ Ｐゴシック" charset="0"/>
                <a:cs typeface="Arial" charset="0"/>
              </a:defRPr>
            </a:lvl5pPr>
            <a:lvl6pPr defTabSz="457200">
              <a:defRPr>
                <a:latin typeface="Tahoma" charset="0"/>
                <a:ea typeface="ＭＳ Ｐゴシック" charset="0"/>
                <a:cs typeface="Arial" charset="0"/>
              </a:defRPr>
            </a:lvl6pPr>
            <a:lvl7pPr defTabSz="457200">
              <a:defRPr>
                <a:latin typeface="Tahoma" charset="0"/>
                <a:ea typeface="ＭＳ Ｐゴシック" charset="0"/>
                <a:cs typeface="Arial" charset="0"/>
              </a:defRPr>
            </a:lvl7pPr>
            <a:lvl8pPr defTabSz="457200">
              <a:defRPr>
                <a:latin typeface="Tahoma" charset="0"/>
                <a:ea typeface="ＭＳ Ｐゴシック" charset="0"/>
                <a:cs typeface="Arial" charset="0"/>
              </a:defRPr>
            </a:lvl8pPr>
            <a:lvl9pPr defTabSz="457200">
              <a:defRPr>
                <a:latin typeface="Tahoma" charset="0"/>
                <a:ea typeface="ＭＳ Ｐゴシック" charset="0"/>
                <a:cs typeface="Arial" charset="0"/>
              </a:defRPr>
            </a:lvl9pPr>
          </a:lstStyle>
          <a:p>
            <a:r>
              <a:rPr lang="en-US" dirty="0"/>
              <a:t>CSC 111</a:t>
            </a:r>
          </a:p>
        </p:txBody>
      </p:sp>
    </p:spTree>
    <p:extLst>
      <p:ext uri="{BB962C8B-B14F-4D97-AF65-F5344CB8AC3E}">
        <p14:creationId xmlns:p14="http://schemas.microsoft.com/office/powerpoint/2010/main" val="2843577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764704"/>
            <a:ext cx="9144000" cy="0"/>
          </a:xfrm>
          <a:prstGeom prst="line">
            <a:avLst/>
          </a:pr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152400"/>
            <a:ext cx="8663880" cy="598488"/>
          </a:xfrm>
        </p:spPr>
        <p:txBody>
          <a:bodyPr>
            <a:noAutofit/>
          </a:bodyPr>
          <a:lstStyle/>
          <a:p>
            <a:pPr eaLnBrk="1" hangingPunct="1"/>
            <a:r>
              <a:rPr lang="en-US" sz="4000" dirty="0">
                <a:solidFill>
                  <a:schemeClr val="accent2"/>
                </a:solidFill>
                <a:latin typeface="Tahoma" charset="0"/>
                <a:cs typeface="Arial" charset="0"/>
              </a:rPr>
              <a:t>2</a:t>
            </a:r>
            <a:r>
              <a:rPr lang="en-US" sz="4000" dirty="0" smtClean="0">
                <a:solidFill>
                  <a:schemeClr val="accent2"/>
                </a:solidFill>
                <a:latin typeface="Tahoma" charset="0"/>
                <a:cs typeface="Arial" charset="0"/>
              </a:rPr>
              <a:t>. READING FROM KEYBOARD</a:t>
            </a:r>
            <a:endParaRPr lang="en-US" sz="4000" dirty="0">
              <a:solidFill>
                <a:schemeClr val="accent2"/>
              </a:solidFill>
              <a:latin typeface="Tahoma" charset="0"/>
              <a:cs typeface="Arial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0" y="836712"/>
            <a:ext cx="9144000" cy="360040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PROGRAM  2 – ACCEPTING DOUBLE NUMBERS</a:t>
            </a:r>
            <a:endParaRPr lang="en-US" b="1" dirty="0"/>
          </a:p>
        </p:txBody>
      </p:sp>
      <p:cxnSp>
        <p:nvCxnSpPr>
          <p:cNvPr id="16" name="Straight Connector 15"/>
          <p:cNvCxnSpPr/>
          <p:nvPr/>
        </p:nvCxnSpPr>
        <p:spPr>
          <a:xfrm>
            <a:off x="0" y="1196752"/>
            <a:ext cx="9144000" cy="0"/>
          </a:xfrm>
          <a:prstGeom prst="line">
            <a:avLst/>
          </a:pr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Slide Number Placeholder 1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34484-767D-4C48-AF0E-A1438A969E59}" type="slidenum">
              <a:rPr lang="en-US" smtClean="0"/>
              <a:pPr/>
              <a:t>10</a:t>
            </a:fld>
            <a:endParaRPr lang="en-US"/>
          </a:p>
        </p:txBody>
      </p:sp>
      <p:grpSp>
        <p:nvGrpSpPr>
          <p:cNvPr id="20" name="Group 19"/>
          <p:cNvGrpSpPr/>
          <p:nvPr/>
        </p:nvGrpSpPr>
        <p:grpSpPr>
          <a:xfrm>
            <a:off x="179512" y="1412776"/>
            <a:ext cx="8784976" cy="5078314"/>
            <a:chOff x="323528" y="1236822"/>
            <a:chExt cx="7848872" cy="4775259"/>
          </a:xfrm>
        </p:grpSpPr>
        <p:sp>
          <p:nvSpPr>
            <p:cNvPr id="21" name="TextBox 20"/>
            <p:cNvSpPr txBox="1"/>
            <p:nvPr/>
          </p:nvSpPr>
          <p:spPr>
            <a:xfrm>
              <a:off x="971600" y="1236822"/>
              <a:ext cx="7200800" cy="4775259"/>
            </a:xfrm>
            <a:prstGeom prst="rect">
              <a:avLst/>
            </a:prstGeom>
            <a:solidFill>
              <a:schemeClr val="bg2"/>
            </a:solidFill>
            <a:ln w="28575" cap="rnd" cmpd="thickThin">
              <a:solidFill>
                <a:srgbClr val="0000FF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// import necessary libraries</a:t>
              </a:r>
            </a:p>
            <a:p>
              <a:r>
                <a:rPr lang="en-US" dirty="0" smtClean="0">
                  <a:solidFill>
                    <a:srgbClr val="00B0F0"/>
                  </a:solidFill>
                </a:rPr>
                <a:t>import</a:t>
              </a:r>
              <a:r>
                <a:rPr lang="en-US" dirty="0" smtClean="0">
                  <a:solidFill>
                    <a:srgbClr val="0000FF"/>
                  </a:solidFill>
                </a:rPr>
                <a:t> </a:t>
              </a:r>
              <a:r>
                <a:rPr lang="en-US" dirty="0" err="1" smtClean="0">
                  <a:solidFill>
                    <a:srgbClr val="0000FF"/>
                  </a:solidFill>
                </a:rPr>
                <a:t>java.util</a:t>
              </a:r>
              <a:r>
                <a:rPr lang="en-US" dirty="0" smtClean="0">
                  <a:solidFill>
                    <a:srgbClr val="0000FF"/>
                  </a:solidFill>
                </a:rPr>
                <a:t>.*;		</a:t>
              </a:r>
              <a:r>
                <a:rPr lang="en-US" dirty="0" smtClean="0">
                  <a:solidFill>
                    <a:srgbClr val="00B050"/>
                  </a:solidFill>
                </a:rPr>
                <a:t>//contains the class Scanner</a:t>
              </a:r>
            </a:p>
            <a:p>
              <a:r>
                <a:rPr lang="en-US" dirty="0" smtClean="0">
                  <a:solidFill>
                    <a:srgbClr val="00B0F0"/>
                  </a:solidFill>
                </a:rPr>
                <a:t>public class</a:t>
              </a:r>
              <a:r>
                <a:rPr lang="en-US" dirty="0" smtClean="0">
                  <a:solidFill>
                    <a:srgbClr val="0000FF"/>
                  </a:solidFill>
                </a:rPr>
                <a:t> UserInput2</a:t>
              </a:r>
            </a:p>
            <a:p>
              <a:r>
                <a:rPr lang="en-US" dirty="0" smtClean="0">
                  <a:solidFill>
                    <a:srgbClr val="0000FF"/>
                  </a:solidFill>
                </a:rPr>
                <a:t>{</a:t>
              </a:r>
            </a:p>
            <a:p>
              <a:r>
                <a:rPr lang="en-US" dirty="0" smtClean="0">
                  <a:solidFill>
                    <a:srgbClr val="00B050"/>
                  </a:solidFill>
                </a:rPr>
                <a:t>   // instantiate the object input from the class Scanner</a:t>
              </a:r>
            </a:p>
            <a:p>
              <a:r>
                <a:rPr lang="en-US" dirty="0" smtClean="0">
                  <a:solidFill>
                    <a:srgbClr val="00B0F0"/>
                  </a:solidFill>
                </a:rPr>
                <a:t>   static </a:t>
              </a:r>
              <a:r>
                <a:rPr lang="en-US" dirty="0" smtClean="0">
                  <a:solidFill>
                    <a:srgbClr val="0000FF"/>
                  </a:solidFill>
                </a:rPr>
                <a:t>Scanner input = </a:t>
              </a:r>
              <a:r>
                <a:rPr lang="en-US" dirty="0" smtClean="0">
                  <a:solidFill>
                    <a:srgbClr val="00B0F0"/>
                  </a:solidFill>
                </a:rPr>
                <a:t>new</a:t>
              </a:r>
              <a:r>
                <a:rPr lang="en-US" dirty="0" smtClean="0">
                  <a:solidFill>
                    <a:srgbClr val="0000FF"/>
                  </a:solidFill>
                </a:rPr>
                <a:t> Scanner (System.in);</a:t>
              </a:r>
            </a:p>
            <a:p>
              <a:r>
                <a:rPr lang="en-US" dirty="0" smtClean="0">
                  <a:solidFill>
                    <a:srgbClr val="00B0F0"/>
                  </a:solidFill>
                </a:rPr>
                <a:t>   public static void</a:t>
              </a:r>
              <a:r>
                <a:rPr lang="en-US" dirty="0" smtClean="0">
                  <a:solidFill>
                    <a:srgbClr val="0000FF"/>
                  </a:solidFill>
                </a:rPr>
                <a:t> main (String[] </a:t>
              </a:r>
              <a:r>
                <a:rPr lang="en-US" dirty="0" err="1" smtClean="0">
                  <a:solidFill>
                    <a:srgbClr val="0000FF"/>
                  </a:solidFill>
                </a:rPr>
                <a:t>args</a:t>
              </a:r>
              <a:r>
                <a:rPr lang="en-US" dirty="0" smtClean="0">
                  <a:solidFill>
                    <a:srgbClr val="0000FF"/>
                  </a:solidFill>
                </a:rPr>
                <a:t>)</a:t>
              </a:r>
            </a:p>
            <a:p>
              <a:r>
                <a:rPr lang="en-US" dirty="0">
                  <a:solidFill>
                    <a:srgbClr val="0000FF"/>
                  </a:solidFill>
                </a:rPr>
                <a:t> </a:t>
              </a:r>
              <a:r>
                <a:rPr lang="en-US" dirty="0" smtClean="0">
                  <a:solidFill>
                    <a:srgbClr val="0000FF"/>
                  </a:solidFill>
                </a:rPr>
                <a:t>     {</a:t>
              </a:r>
            </a:p>
            <a:p>
              <a:r>
                <a:rPr lang="en-US" dirty="0">
                  <a:solidFill>
                    <a:srgbClr val="0000FF"/>
                  </a:solidFill>
                </a:rPr>
                <a:t> </a:t>
              </a:r>
              <a:r>
                <a:rPr lang="en-US" dirty="0" smtClean="0">
                  <a:solidFill>
                    <a:srgbClr val="0000FF"/>
                  </a:solidFill>
                </a:rPr>
                <a:t>        </a:t>
              </a:r>
              <a:r>
                <a:rPr lang="en-US" dirty="0" smtClean="0"/>
                <a:t>// Declaration section: to declare needed variables</a:t>
              </a:r>
            </a:p>
            <a:p>
              <a:r>
                <a:rPr lang="en-US" dirty="0"/>
                <a:t>	</a:t>
              </a:r>
              <a:r>
                <a:rPr lang="en-US" dirty="0" smtClean="0">
                  <a:solidFill>
                    <a:srgbClr val="00B0F0"/>
                  </a:solidFill>
                </a:rPr>
                <a:t>double</a:t>
              </a:r>
              <a:r>
                <a:rPr lang="en-US" dirty="0" smtClean="0">
                  <a:solidFill>
                    <a:srgbClr val="0000FF"/>
                  </a:solidFill>
                </a:rPr>
                <a:t> weight;</a:t>
              </a:r>
            </a:p>
            <a:p>
              <a:r>
                <a:rPr lang="en-US" dirty="0" smtClean="0"/>
                <a:t>         // Input section: to enter values of used variables</a:t>
              </a:r>
            </a:p>
            <a:p>
              <a:r>
                <a:rPr lang="en-US" dirty="0"/>
                <a:t>	</a:t>
              </a:r>
              <a:r>
                <a:rPr lang="en-US" dirty="0" err="1" smtClean="0">
                  <a:solidFill>
                    <a:srgbClr val="0000FF"/>
                  </a:solidFill>
                </a:rPr>
                <a:t>System.out.println</a:t>
              </a:r>
              <a:r>
                <a:rPr lang="en-US" dirty="0" smtClean="0">
                  <a:solidFill>
                    <a:srgbClr val="0000FF"/>
                  </a:solidFill>
                </a:rPr>
                <a:t> (“Enter weight&gt;”);</a:t>
              </a:r>
            </a:p>
            <a:p>
              <a:r>
                <a:rPr lang="en-US" dirty="0">
                  <a:solidFill>
                    <a:srgbClr val="0000FF"/>
                  </a:solidFill>
                </a:rPr>
                <a:t>	</a:t>
              </a:r>
              <a:r>
                <a:rPr lang="en-US" dirty="0" smtClean="0">
                  <a:solidFill>
                    <a:srgbClr val="0000FF"/>
                  </a:solidFill>
                </a:rPr>
                <a:t>weight = </a:t>
              </a:r>
              <a:r>
                <a:rPr lang="en-US" dirty="0" err="1" smtClean="0">
                  <a:solidFill>
                    <a:srgbClr val="0000FF"/>
                  </a:solidFill>
                </a:rPr>
                <a:t>input.nextDouble</a:t>
              </a:r>
              <a:r>
                <a:rPr lang="en-US" dirty="0" smtClean="0">
                  <a:solidFill>
                    <a:srgbClr val="0000FF"/>
                  </a:solidFill>
                </a:rPr>
                <a:t>();</a:t>
              </a:r>
            </a:p>
            <a:p>
              <a:r>
                <a:rPr lang="en-US" dirty="0" smtClean="0"/>
                <a:t>         // Processing section: processing statements</a:t>
              </a:r>
            </a:p>
            <a:p>
              <a:r>
                <a:rPr lang="en-US" dirty="0"/>
                <a:t> </a:t>
              </a:r>
              <a:r>
                <a:rPr lang="en-US" dirty="0" smtClean="0"/>
                <a:t>        // Output section: display program output</a:t>
              </a:r>
            </a:p>
            <a:p>
              <a:r>
                <a:rPr lang="en-US" dirty="0">
                  <a:solidFill>
                    <a:srgbClr val="0000FF"/>
                  </a:solidFill>
                </a:rPr>
                <a:t>	</a:t>
              </a:r>
              <a:r>
                <a:rPr lang="en-US" dirty="0" err="1" smtClean="0">
                  <a:solidFill>
                    <a:srgbClr val="0000FF"/>
                  </a:solidFill>
                </a:rPr>
                <a:t>System.out.println</a:t>
              </a:r>
              <a:r>
                <a:rPr lang="en-US" dirty="0" smtClean="0">
                  <a:solidFill>
                    <a:srgbClr val="0000FF"/>
                  </a:solidFill>
                </a:rPr>
                <a:t> (“Weight = “ + weight);</a:t>
              </a:r>
            </a:p>
            <a:p>
              <a:r>
                <a:rPr lang="en-US" dirty="0" smtClean="0">
                  <a:solidFill>
                    <a:srgbClr val="0000FF"/>
                  </a:solidFill>
                </a:rPr>
                <a:t>      } </a:t>
              </a:r>
              <a:r>
                <a:rPr lang="en-US" dirty="0" smtClean="0"/>
                <a:t>// end main</a:t>
              </a:r>
            </a:p>
            <a:p>
              <a:r>
                <a:rPr lang="en-US" dirty="0" smtClean="0">
                  <a:solidFill>
                    <a:srgbClr val="0000FF"/>
                  </a:solidFill>
                </a:rPr>
                <a:t>} </a:t>
              </a:r>
              <a:r>
                <a:rPr lang="en-US" dirty="0" smtClean="0"/>
                <a:t>// end class</a:t>
              </a:r>
              <a:endParaRPr lang="en-US" dirty="0"/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323528" y="1236822"/>
              <a:ext cx="576064" cy="477525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dirty="0" smtClean="0">
                  <a:solidFill>
                    <a:srgbClr val="FF0000"/>
                  </a:solidFill>
                </a:rPr>
                <a:t>1</a:t>
              </a:r>
            </a:p>
            <a:p>
              <a:pPr algn="r"/>
              <a:r>
                <a:rPr lang="en-US" dirty="0" smtClean="0">
                  <a:solidFill>
                    <a:srgbClr val="FF0000"/>
                  </a:solidFill>
                </a:rPr>
                <a:t>2</a:t>
              </a:r>
            </a:p>
            <a:p>
              <a:pPr algn="r"/>
              <a:r>
                <a:rPr lang="en-US" dirty="0" smtClean="0">
                  <a:solidFill>
                    <a:srgbClr val="FF0000"/>
                  </a:solidFill>
                </a:rPr>
                <a:t>3</a:t>
              </a:r>
            </a:p>
            <a:p>
              <a:pPr algn="r"/>
              <a:r>
                <a:rPr lang="en-US" dirty="0" smtClean="0">
                  <a:solidFill>
                    <a:srgbClr val="FF0000"/>
                  </a:solidFill>
                </a:rPr>
                <a:t>4</a:t>
              </a:r>
            </a:p>
            <a:p>
              <a:pPr algn="r"/>
              <a:r>
                <a:rPr lang="en-US" dirty="0" smtClean="0">
                  <a:solidFill>
                    <a:srgbClr val="FF0000"/>
                  </a:solidFill>
                </a:rPr>
                <a:t>5</a:t>
              </a:r>
            </a:p>
            <a:p>
              <a:pPr algn="r"/>
              <a:r>
                <a:rPr lang="en-US" dirty="0" smtClean="0">
                  <a:solidFill>
                    <a:srgbClr val="FF0000"/>
                  </a:solidFill>
                </a:rPr>
                <a:t>6</a:t>
              </a:r>
            </a:p>
            <a:p>
              <a:pPr algn="r"/>
              <a:r>
                <a:rPr lang="en-US" dirty="0" smtClean="0">
                  <a:solidFill>
                    <a:srgbClr val="FF0000"/>
                  </a:solidFill>
                </a:rPr>
                <a:t>7</a:t>
              </a:r>
            </a:p>
            <a:p>
              <a:pPr algn="r"/>
              <a:r>
                <a:rPr lang="en-US" dirty="0" smtClean="0">
                  <a:solidFill>
                    <a:srgbClr val="FF0000"/>
                  </a:solidFill>
                </a:rPr>
                <a:t>8</a:t>
              </a:r>
            </a:p>
            <a:p>
              <a:pPr algn="r"/>
              <a:r>
                <a:rPr lang="en-US" dirty="0" smtClean="0">
                  <a:solidFill>
                    <a:srgbClr val="FF0000"/>
                  </a:solidFill>
                </a:rPr>
                <a:t>9</a:t>
              </a:r>
            </a:p>
            <a:p>
              <a:pPr algn="r"/>
              <a:r>
                <a:rPr lang="en-US" dirty="0" smtClean="0">
                  <a:solidFill>
                    <a:srgbClr val="FF0000"/>
                  </a:solidFill>
                </a:rPr>
                <a:t>10</a:t>
              </a:r>
            </a:p>
            <a:p>
              <a:pPr algn="r"/>
              <a:r>
                <a:rPr lang="en-US" dirty="0" smtClean="0">
                  <a:solidFill>
                    <a:srgbClr val="FF0000"/>
                  </a:solidFill>
                </a:rPr>
                <a:t>11</a:t>
              </a:r>
            </a:p>
            <a:p>
              <a:pPr algn="r"/>
              <a:r>
                <a:rPr lang="en-US" dirty="0" smtClean="0">
                  <a:solidFill>
                    <a:srgbClr val="FF0000"/>
                  </a:solidFill>
                </a:rPr>
                <a:t>12</a:t>
              </a:r>
            </a:p>
            <a:p>
              <a:pPr algn="r"/>
              <a:r>
                <a:rPr lang="en-US" dirty="0" smtClean="0">
                  <a:solidFill>
                    <a:srgbClr val="FF0000"/>
                  </a:solidFill>
                </a:rPr>
                <a:t>13</a:t>
              </a:r>
            </a:p>
            <a:p>
              <a:pPr algn="r"/>
              <a:r>
                <a:rPr lang="en-US" dirty="0" smtClean="0">
                  <a:solidFill>
                    <a:srgbClr val="FF0000"/>
                  </a:solidFill>
                </a:rPr>
                <a:t>14</a:t>
              </a:r>
            </a:p>
            <a:p>
              <a:pPr algn="r"/>
              <a:r>
                <a:rPr lang="en-US" dirty="0" smtClean="0">
                  <a:solidFill>
                    <a:srgbClr val="FF0000"/>
                  </a:solidFill>
                </a:rPr>
                <a:t>15</a:t>
              </a:r>
            </a:p>
            <a:p>
              <a:pPr algn="r"/>
              <a:r>
                <a:rPr lang="en-US" dirty="0" smtClean="0">
                  <a:solidFill>
                    <a:srgbClr val="FF0000"/>
                  </a:solidFill>
                </a:rPr>
                <a:t>16</a:t>
              </a:r>
            </a:p>
            <a:p>
              <a:pPr algn="r"/>
              <a:r>
                <a:rPr lang="en-US" dirty="0" smtClean="0">
                  <a:solidFill>
                    <a:srgbClr val="FF0000"/>
                  </a:solidFill>
                </a:rPr>
                <a:t>17</a:t>
              </a:r>
            </a:p>
            <a:p>
              <a:pPr algn="r"/>
              <a:r>
                <a:rPr lang="en-US" dirty="0" smtClean="0">
                  <a:solidFill>
                    <a:srgbClr val="FF0000"/>
                  </a:solidFill>
                </a:rPr>
                <a:t>18</a:t>
              </a:r>
            </a:p>
          </p:txBody>
        </p:sp>
      </p:grpSp>
      <p:sp>
        <p:nvSpPr>
          <p:cNvPr id="6" name="Rectangle 5"/>
          <p:cNvSpPr/>
          <p:nvPr/>
        </p:nvSpPr>
        <p:spPr>
          <a:xfrm>
            <a:off x="2771800" y="2852936"/>
            <a:ext cx="648072" cy="216024"/>
          </a:xfrm>
          <a:prstGeom prst="rect">
            <a:avLst/>
          </a:prstGeom>
          <a:noFill/>
          <a:ln w="28575">
            <a:solidFill>
              <a:srgbClr val="FF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2915816" y="4797152"/>
            <a:ext cx="648072" cy="216024"/>
          </a:xfrm>
          <a:prstGeom prst="rect">
            <a:avLst/>
          </a:prstGeom>
          <a:noFill/>
          <a:ln w="28575">
            <a:solidFill>
              <a:srgbClr val="FF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/>
          <p:cNvSpPr/>
          <p:nvPr/>
        </p:nvSpPr>
        <p:spPr>
          <a:xfrm>
            <a:off x="904877" y="1772816"/>
            <a:ext cx="8064896" cy="216024"/>
          </a:xfrm>
          <a:prstGeom prst="rect">
            <a:avLst/>
          </a:prstGeom>
          <a:solidFill>
            <a:schemeClr val="accent1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/>
          <p:cNvSpPr/>
          <p:nvPr/>
        </p:nvSpPr>
        <p:spPr>
          <a:xfrm>
            <a:off x="899592" y="2852936"/>
            <a:ext cx="8064896" cy="216024"/>
          </a:xfrm>
          <a:prstGeom prst="rect">
            <a:avLst/>
          </a:prstGeom>
          <a:solidFill>
            <a:schemeClr val="accent1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899592" y="4797152"/>
            <a:ext cx="8064896" cy="216024"/>
          </a:xfrm>
          <a:prstGeom prst="rect">
            <a:avLst/>
          </a:prstGeom>
          <a:solidFill>
            <a:schemeClr val="accent1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17388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8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000"/>
                            </p:stCondLst>
                            <p:childTnLst>
                              <p:par>
                                <p:cTn id="30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2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6" grpId="0" animBg="1"/>
      <p:bldP spid="23" grpId="0" animBg="1"/>
      <p:bldP spid="24" grpId="0" animBg="1"/>
      <p:bldP spid="25" grpId="0" animBg="1"/>
      <p:bldP spid="2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764704"/>
            <a:ext cx="9144000" cy="0"/>
          </a:xfrm>
          <a:prstGeom prst="line">
            <a:avLst/>
          </a:pr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152400"/>
            <a:ext cx="8663880" cy="598488"/>
          </a:xfrm>
        </p:spPr>
        <p:txBody>
          <a:bodyPr>
            <a:noAutofit/>
          </a:bodyPr>
          <a:lstStyle/>
          <a:p>
            <a:pPr eaLnBrk="1" hangingPunct="1"/>
            <a:r>
              <a:rPr lang="en-US" sz="4000" dirty="0">
                <a:solidFill>
                  <a:schemeClr val="accent2"/>
                </a:solidFill>
                <a:latin typeface="Tahoma" charset="0"/>
                <a:cs typeface="Arial" charset="0"/>
              </a:rPr>
              <a:t>2</a:t>
            </a:r>
            <a:r>
              <a:rPr lang="en-US" sz="4000" dirty="0" smtClean="0">
                <a:solidFill>
                  <a:schemeClr val="accent2"/>
                </a:solidFill>
                <a:latin typeface="Tahoma" charset="0"/>
                <a:cs typeface="Arial" charset="0"/>
              </a:rPr>
              <a:t>. READING FROM KEYBOARD</a:t>
            </a:r>
            <a:endParaRPr lang="en-US" sz="4000" dirty="0">
              <a:solidFill>
                <a:schemeClr val="accent2"/>
              </a:solidFill>
              <a:latin typeface="Tahoma" charset="0"/>
              <a:cs typeface="Arial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0" y="836712"/>
            <a:ext cx="9144000" cy="360040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PROGRAM 2 – ACCEPTING DOUBLE NUMBERS</a:t>
            </a:r>
            <a:endParaRPr lang="en-US" b="1" dirty="0"/>
          </a:p>
        </p:txBody>
      </p:sp>
      <p:cxnSp>
        <p:nvCxnSpPr>
          <p:cNvPr id="16" name="Straight Connector 15"/>
          <p:cNvCxnSpPr/>
          <p:nvPr/>
        </p:nvCxnSpPr>
        <p:spPr>
          <a:xfrm>
            <a:off x="0" y="1196752"/>
            <a:ext cx="9144000" cy="0"/>
          </a:xfrm>
          <a:prstGeom prst="line">
            <a:avLst/>
          </a:pr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Slide Number Placeholder 1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34484-767D-4C48-AF0E-A1438A969E59}" type="slidenum">
              <a:rPr lang="en-US" smtClean="0"/>
              <a:pPr/>
              <a:t>11</a:t>
            </a:fld>
            <a:endParaRPr lang="en-US"/>
          </a:p>
        </p:txBody>
      </p:sp>
      <p:grpSp>
        <p:nvGrpSpPr>
          <p:cNvPr id="28" name="Group 27"/>
          <p:cNvGrpSpPr/>
          <p:nvPr/>
        </p:nvGrpSpPr>
        <p:grpSpPr>
          <a:xfrm>
            <a:off x="-133077" y="1414865"/>
            <a:ext cx="8784976" cy="369334"/>
            <a:chOff x="323528" y="1236821"/>
            <a:chExt cx="7848872" cy="347293"/>
          </a:xfrm>
        </p:grpSpPr>
        <p:sp>
          <p:nvSpPr>
            <p:cNvPr id="29" name="TextBox 28"/>
            <p:cNvSpPr txBox="1"/>
            <p:nvPr/>
          </p:nvSpPr>
          <p:spPr>
            <a:xfrm>
              <a:off x="971600" y="1236822"/>
              <a:ext cx="7200800" cy="347292"/>
            </a:xfrm>
            <a:prstGeom prst="rect">
              <a:avLst/>
            </a:prstGeom>
            <a:solidFill>
              <a:schemeClr val="bg2"/>
            </a:solidFill>
            <a:ln w="28575" cap="rnd" cmpd="thickThin">
              <a:solidFill>
                <a:srgbClr val="0000FF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mtClean="0">
                  <a:solidFill>
                    <a:srgbClr val="00B0F0"/>
                  </a:solidFill>
                </a:rPr>
                <a:t>   </a:t>
              </a:r>
              <a:r>
                <a:rPr lang="en-US" smtClean="0">
                  <a:solidFill>
                    <a:srgbClr val="0000FF"/>
                  </a:solidFill>
                </a:rPr>
                <a:t>weight = input.nextDouble();</a:t>
              </a:r>
              <a:endParaRPr lang="en-US" dirty="0" smtClean="0">
                <a:solidFill>
                  <a:srgbClr val="0000FF"/>
                </a:solidFill>
              </a:endParaRP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323528" y="1236821"/>
              <a:ext cx="576064" cy="34729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mtClean="0">
                  <a:solidFill>
                    <a:srgbClr val="FF0000"/>
                  </a:solidFill>
                </a:rPr>
                <a:t>13</a:t>
              </a:r>
              <a:endParaRPr lang="en-US" dirty="0" smtClean="0">
                <a:solidFill>
                  <a:srgbClr val="FF0000"/>
                </a:solidFill>
              </a:endParaRPr>
            </a:p>
          </p:txBody>
        </p:sp>
      </p:grpSp>
      <p:sp>
        <p:nvSpPr>
          <p:cNvPr id="31" name="TextBox 30"/>
          <p:cNvSpPr txBox="1"/>
          <p:nvPr/>
        </p:nvSpPr>
        <p:spPr>
          <a:xfrm>
            <a:off x="189192" y="1865989"/>
            <a:ext cx="864096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Clr>
                <a:srgbClr val="0070C0"/>
              </a:buClr>
              <a:buFont typeface="Wingdings" panose="05000000000000000000" pitchFamily="2" charset="2"/>
              <a:buChar char="Ø"/>
            </a:pPr>
            <a:r>
              <a:rPr lang="en-US" sz="2000" dirty="0" err="1" smtClean="0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nextDouble</a:t>
            </a:r>
            <a:r>
              <a:rPr lang="en-US" sz="2000" dirty="0" smtClean="0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()</a:t>
            </a:r>
            <a:r>
              <a:rPr lang="en-US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is a method associated with the class </a:t>
            </a:r>
            <a:r>
              <a:rPr lang="en-US" sz="2000" dirty="0" smtClean="0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Scanner</a:t>
            </a:r>
            <a:r>
              <a:rPr lang="en-US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It accepts values that can be interpreted as a </a:t>
            </a:r>
            <a:r>
              <a:rPr lang="en-US" sz="2000" dirty="0" smtClean="0">
                <a:solidFill>
                  <a:srgbClr val="00B0F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double </a:t>
            </a:r>
            <a:r>
              <a:rPr lang="en-US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type.</a:t>
            </a:r>
            <a:endParaRPr lang="en-US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301613" y="2678113"/>
            <a:ext cx="864096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Clr>
                <a:srgbClr val="0070C0"/>
              </a:buClr>
              <a:buFont typeface="Wingdings" panose="05000000000000000000" pitchFamily="2" charset="2"/>
              <a:buChar char="Ø"/>
            </a:pPr>
            <a:r>
              <a:rPr lang="en-US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Integers may be interpreted as a </a:t>
            </a:r>
            <a:r>
              <a:rPr lang="en-US" sz="2000" dirty="0" smtClean="0">
                <a:solidFill>
                  <a:srgbClr val="00B0F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double </a:t>
            </a:r>
            <a:r>
              <a:rPr lang="en-US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type.</a:t>
            </a:r>
          </a:p>
          <a:p>
            <a:pPr marL="342900" indent="-342900">
              <a:buClr>
                <a:srgbClr val="0070C0"/>
              </a:buClr>
              <a:buFont typeface="Wingdings" panose="05000000000000000000" pitchFamily="2" charset="2"/>
              <a:buChar char="Ø"/>
            </a:pPr>
            <a:r>
              <a:rPr lang="en-US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A </a:t>
            </a:r>
            <a:r>
              <a:rPr lang="en-US" sz="2000" dirty="0" smtClean="0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.0</a:t>
            </a:r>
            <a:r>
              <a:rPr lang="en-US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is added to the integer.</a:t>
            </a:r>
            <a:endParaRPr lang="en-US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301613" y="3413221"/>
            <a:ext cx="8640960" cy="70788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342900" indent="-342900">
              <a:buClr>
                <a:srgbClr val="0070C0"/>
              </a:buClr>
              <a:buFont typeface="Wingdings" panose="05000000000000000000" pitchFamily="2" charset="2"/>
              <a:buChar char="Ø"/>
            </a:pPr>
            <a:r>
              <a:rPr lang="en-US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If the next input </a:t>
            </a:r>
            <a:r>
              <a:rPr lang="en-US" sz="2000" u="sng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cannot be interpreted </a:t>
            </a:r>
            <a:r>
              <a:rPr lang="en-US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as a </a:t>
            </a:r>
            <a:r>
              <a:rPr lang="en-US" sz="2000" dirty="0" smtClean="0">
                <a:solidFill>
                  <a:srgbClr val="00B0F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double</a:t>
            </a:r>
            <a:r>
              <a:rPr lang="en-US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then the program </a:t>
            </a:r>
            <a:r>
              <a:rPr lang="en-US" sz="2000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terminates with a run-time error message </a:t>
            </a:r>
            <a:r>
              <a:rPr lang="en-US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indicating an input mismatch.</a:t>
            </a:r>
            <a:endParaRPr lang="en-US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301613" y="4210484"/>
            <a:ext cx="8640960" cy="4001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342900" indent="-342900">
              <a:buClr>
                <a:srgbClr val="0070C0"/>
              </a:buClr>
              <a:buFont typeface="Wingdings" panose="05000000000000000000" pitchFamily="2" charset="2"/>
              <a:buChar char="Ø"/>
            </a:pPr>
            <a:r>
              <a:rPr lang="en-US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Examples of invalid </a:t>
            </a:r>
            <a:r>
              <a:rPr lang="en-US" sz="2000" dirty="0" smtClean="0">
                <a:solidFill>
                  <a:srgbClr val="00B0F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double</a:t>
            </a:r>
            <a:r>
              <a:rPr lang="en-US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include 24w5 or 2e10.</a:t>
            </a:r>
            <a:endParaRPr lang="en-US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07458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500"/>
                            </p:stCondLst>
                            <p:childTnLst>
                              <p:par>
                                <p:cTn id="2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31" grpId="0"/>
      <p:bldP spid="32" grpId="0"/>
      <p:bldP spid="33" grpId="0" animBg="1"/>
      <p:bldP spid="3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764704"/>
            <a:ext cx="9144000" cy="0"/>
          </a:xfrm>
          <a:prstGeom prst="line">
            <a:avLst/>
          </a:pr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152400"/>
            <a:ext cx="8663880" cy="598488"/>
          </a:xfrm>
        </p:spPr>
        <p:txBody>
          <a:bodyPr>
            <a:noAutofit/>
          </a:bodyPr>
          <a:lstStyle/>
          <a:p>
            <a:pPr eaLnBrk="1" hangingPunct="1"/>
            <a:r>
              <a:rPr lang="en-US" sz="4000" dirty="0">
                <a:solidFill>
                  <a:schemeClr val="accent2"/>
                </a:solidFill>
                <a:latin typeface="Tahoma" charset="0"/>
                <a:cs typeface="Arial" charset="0"/>
              </a:rPr>
              <a:t>2</a:t>
            </a:r>
            <a:r>
              <a:rPr lang="en-US" sz="4000" dirty="0" smtClean="0">
                <a:solidFill>
                  <a:schemeClr val="accent2"/>
                </a:solidFill>
                <a:latin typeface="Tahoma" charset="0"/>
                <a:cs typeface="Arial" charset="0"/>
              </a:rPr>
              <a:t>. READING FROM KEYBOARD</a:t>
            </a:r>
            <a:endParaRPr lang="en-US" sz="4000" dirty="0">
              <a:solidFill>
                <a:schemeClr val="accent2"/>
              </a:solidFill>
              <a:latin typeface="Tahoma" charset="0"/>
              <a:cs typeface="Arial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0" y="836712"/>
            <a:ext cx="9144000" cy="360040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PROGRAM 2 – ACCEPTING DOUBLE NUMBERS</a:t>
            </a:r>
            <a:endParaRPr lang="en-US" b="1" dirty="0"/>
          </a:p>
        </p:txBody>
      </p:sp>
      <p:cxnSp>
        <p:nvCxnSpPr>
          <p:cNvPr id="16" name="Straight Connector 15"/>
          <p:cNvCxnSpPr/>
          <p:nvPr/>
        </p:nvCxnSpPr>
        <p:spPr>
          <a:xfrm>
            <a:off x="0" y="1196752"/>
            <a:ext cx="9144000" cy="0"/>
          </a:xfrm>
          <a:prstGeom prst="line">
            <a:avLst/>
          </a:pr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Slide Number Placeholder 1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34484-767D-4C48-AF0E-A1438A969E59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23" name="TextBox 22"/>
          <p:cNvSpPr txBox="1"/>
          <p:nvPr/>
        </p:nvSpPr>
        <p:spPr>
          <a:xfrm>
            <a:off x="323528" y="1268760"/>
            <a:ext cx="86409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Clr>
                <a:srgbClr val="0070C0"/>
              </a:buClr>
              <a:buFont typeface="Wingdings" panose="05000000000000000000" pitchFamily="2" charset="2"/>
              <a:buChar char="Ø"/>
            </a:pPr>
            <a:r>
              <a:rPr lang="en-US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 output of Program 2 is as follows:</a:t>
            </a:r>
            <a:endParaRPr lang="en-US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pSp>
        <p:nvGrpSpPr>
          <p:cNvPr id="24" name="Group 23"/>
          <p:cNvGrpSpPr/>
          <p:nvPr/>
        </p:nvGrpSpPr>
        <p:grpSpPr>
          <a:xfrm>
            <a:off x="467544" y="1772816"/>
            <a:ext cx="7488832" cy="738664"/>
            <a:chOff x="683568" y="1236822"/>
            <a:chExt cx="7488832" cy="738664"/>
          </a:xfrm>
        </p:grpSpPr>
        <p:sp>
          <p:nvSpPr>
            <p:cNvPr id="25" name="TextBox 24"/>
            <p:cNvSpPr txBox="1"/>
            <p:nvPr/>
          </p:nvSpPr>
          <p:spPr>
            <a:xfrm>
              <a:off x="971600" y="1236822"/>
              <a:ext cx="7200800" cy="738664"/>
            </a:xfrm>
            <a:prstGeom prst="rect">
              <a:avLst/>
            </a:prstGeom>
            <a:solidFill>
              <a:srgbClr val="0000FF"/>
            </a:solidFill>
            <a:ln w="28575" cap="rnd" cmpd="thickThin">
              <a:solidFill>
                <a:srgbClr val="0000FF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1400" dirty="0" smtClean="0">
                  <a:solidFill>
                    <a:schemeClr val="bg1"/>
                  </a:solidFill>
                </a:rPr>
                <a:t>Enter weight &gt;</a:t>
              </a:r>
            </a:p>
            <a:p>
              <a:r>
                <a:rPr lang="en-US" sz="1400" dirty="0" smtClean="0">
                  <a:solidFill>
                    <a:srgbClr val="FFC000"/>
                  </a:solidFill>
                </a:rPr>
                <a:t>113.6</a:t>
              </a:r>
            </a:p>
            <a:p>
              <a:r>
                <a:rPr lang="en-US" sz="1400" dirty="0" smtClean="0">
                  <a:solidFill>
                    <a:schemeClr val="bg1"/>
                  </a:solidFill>
                </a:rPr>
                <a:t>Weight = 113.6</a:t>
              </a: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683568" y="1236822"/>
              <a:ext cx="216024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>
                  <a:solidFill>
                    <a:srgbClr val="FF0000"/>
                  </a:solidFill>
                </a:rPr>
                <a:t>1</a:t>
              </a:r>
            </a:p>
            <a:p>
              <a:r>
                <a:rPr lang="en-US" sz="1400" dirty="0" smtClean="0">
                  <a:solidFill>
                    <a:srgbClr val="FF0000"/>
                  </a:solidFill>
                </a:rPr>
                <a:t>2</a:t>
              </a:r>
            </a:p>
            <a:p>
              <a:r>
                <a:rPr lang="en-US" sz="1400" dirty="0" smtClean="0">
                  <a:solidFill>
                    <a:srgbClr val="FF0000"/>
                  </a:solidFill>
                </a:rPr>
                <a:t>3</a:t>
              </a:r>
            </a:p>
          </p:txBody>
        </p:sp>
      </p:grpSp>
      <p:sp>
        <p:nvSpPr>
          <p:cNvPr id="35" name="TextBox 34"/>
          <p:cNvSpPr txBox="1"/>
          <p:nvPr/>
        </p:nvSpPr>
        <p:spPr>
          <a:xfrm>
            <a:off x="323528" y="2996952"/>
            <a:ext cx="86409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Clr>
                <a:srgbClr val="0070C0"/>
              </a:buClr>
              <a:buFont typeface="Wingdings" panose="05000000000000000000" pitchFamily="2" charset="2"/>
              <a:buChar char="Ø"/>
            </a:pPr>
            <a:r>
              <a:rPr lang="en-US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Line 2 of the above figure represents the user input.</a:t>
            </a:r>
            <a:endParaRPr lang="en-US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23528" y="2636912"/>
            <a:ext cx="86409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Clr>
                <a:srgbClr val="0070C0"/>
              </a:buClr>
              <a:buFont typeface="Wingdings" panose="05000000000000000000" pitchFamily="2" charset="2"/>
              <a:buChar char="Ø"/>
            </a:pPr>
            <a:r>
              <a:rPr lang="en-US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Line 1 prompts the user with the program requirement.</a:t>
            </a:r>
            <a:endParaRPr lang="en-US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23528" y="3482424"/>
            <a:ext cx="86409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Clr>
                <a:srgbClr val="0070C0"/>
              </a:buClr>
              <a:buFont typeface="Wingdings" panose="05000000000000000000" pitchFamily="2" charset="2"/>
              <a:buChar char="Ø"/>
            </a:pPr>
            <a:r>
              <a:rPr lang="en-US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This is another sample run of Program 2:</a:t>
            </a:r>
            <a:endParaRPr lang="en-US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pSp>
        <p:nvGrpSpPr>
          <p:cNvPr id="14" name="Group 13"/>
          <p:cNvGrpSpPr/>
          <p:nvPr/>
        </p:nvGrpSpPr>
        <p:grpSpPr>
          <a:xfrm>
            <a:off x="467544" y="3986480"/>
            <a:ext cx="7488832" cy="738664"/>
            <a:chOff x="683568" y="1236822"/>
            <a:chExt cx="7488832" cy="738664"/>
          </a:xfrm>
        </p:grpSpPr>
        <p:sp>
          <p:nvSpPr>
            <p:cNvPr id="18" name="TextBox 17"/>
            <p:cNvSpPr txBox="1"/>
            <p:nvPr/>
          </p:nvSpPr>
          <p:spPr>
            <a:xfrm>
              <a:off x="971600" y="1236822"/>
              <a:ext cx="7200800" cy="738664"/>
            </a:xfrm>
            <a:prstGeom prst="rect">
              <a:avLst/>
            </a:prstGeom>
            <a:solidFill>
              <a:srgbClr val="0000FF"/>
            </a:solidFill>
            <a:ln w="28575" cap="rnd" cmpd="thickThin">
              <a:solidFill>
                <a:srgbClr val="0000FF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1400" dirty="0" smtClean="0">
                  <a:solidFill>
                    <a:schemeClr val="bg1"/>
                  </a:solidFill>
                </a:rPr>
                <a:t>Enter weight &gt;</a:t>
              </a:r>
            </a:p>
            <a:p>
              <a:r>
                <a:rPr lang="en-US" sz="1400" dirty="0" smtClean="0">
                  <a:solidFill>
                    <a:srgbClr val="FFC000"/>
                  </a:solidFill>
                </a:rPr>
                <a:t>113</a:t>
              </a:r>
            </a:p>
            <a:p>
              <a:r>
                <a:rPr lang="en-US" sz="1400" dirty="0" smtClean="0">
                  <a:solidFill>
                    <a:schemeClr val="bg1"/>
                  </a:solidFill>
                </a:rPr>
                <a:t>Weight = 113.0</a:t>
              </a: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683568" y="1236822"/>
              <a:ext cx="216024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>
                  <a:solidFill>
                    <a:srgbClr val="FF0000"/>
                  </a:solidFill>
                </a:rPr>
                <a:t>1</a:t>
              </a:r>
            </a:p>
            <a:p>
              <a:r>
                <a:rPr lang="en-US" sz="1400" dirty="0" smtClean="0">
                  <a:solidFill>
                    <a:srgbClr val="FF0000"/>
                  </a:solidFill>
                </a:rPr>
                <a:t>2</a:t>
              </a:r>
            </a:p>
            <a:p>
              <a:r>
                <a:rPr lang="en-US" sz="1400" dirty="0" smtClean="0">
                  <a:solidFill>
                    <a:srgbClr val="FF0000"/>
                  </a:solidFill>
                </a:rPr>
                <a:t>3</a:t>
              </a:r>
            </a:p>
          </p:txBody>
        </p:sp>
      </p:grpSp>
      <p:sp>
        <p:nvSpPr>
          <p:cNvPr id="20" name="TextBox 19"/>
          <p:cNvSpPr txBox="1"/>
          <p:nvPr/>
        </p:nvSpPr>
        <p:spPr>
          <a:xfrm>
            <a:off x="323528" y="4829090"/>
            <a:ext cx="86409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Clr>
                <a:srgbClr val="0070C0"/>
              </a:buClr>
              <a:buFont typeface="Wingdings" panose="05000000000000000000" pitchFamily="2" charset="2"/>
              <a:buChar char="Ø"/>
            </a:pPr>
            <a:r>
              <a:rPr lang="en-US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Note that the user entered an integer number (without decimal point).</a:t>
            </a:r>
            <a:endParaRPr lang="en-US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323528" y="5189130"/>
            <a:ext cx="86409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Clr>
                <a:srgbClr val="0070C0"/>
              </a:buClr>
              <a:buFont typeface="Wingdings" panose="05000000000000000000" pitchFamily="2" charset="2"/>
              <a:buChar char="Ø"/>
            </a:pPr>
            <a:r>
              <a:rPr lang="en-US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However, </a:t>
            </a:r>
            <a:r>
              <a:rPr lang="en-US" sz="2000" dirty="0" err="1" smtClean="0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nextDouble</a:t>
            </a:r>
            <a:r>
              <a:rPr lang="en-US" sz="2000" dirty="0" smtClean="0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() </a:t>
            </a:r>
            <a:r>
              <a:rPr lang="en-US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interpreted it as a </a:t>
            </a:r>
            <a:r>
              <a:rPr lang="en-US" sz="2000" dirty="0" smtClean="0">
                <a:solidFill>
                  <a:srgbClr val="00B0F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double </a:t>
            </a:r>
            <a:r>
              <a:rPr lang="en-US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number. </a:t>
            </a:r>
            <a:endParaRPr lang="en-US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323528" y="5549170"/>
            <a:ext cx="86409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Clr>
                <a:srgbClr val="0070C0"/>
              </a:buClr>
              <a:buFont typeface="Wingdings" panose="05000000000000000000" pitchFamily="2" charset="2"/>
              <a:buChar char="Ø"/>
            </a:pPr>
            <a:r>
              <a:rPr lang="en-US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Therefore, a </a:t>
            </a:r>
            <a:r>
              <a:rPr lang="en-US" sz="2000" dirty="0" smtClean="0">
                <a:solidFill>
                  <a:srgbClr val="FF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.0</a:t>
            </a:r>
            <a:r>
              <a:rPr lang="en-US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is added to the number.</a:t>
            </a:r>
            <a:endParaRPr lang="en-US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0557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500"/>
                            </p:stCondLst>
                            <p:childTnLst>
                              <p:par>
                                <p:cTn id="1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000"/>
                            </p:stCondLst>
                            <p:childTnLst>
                              <p:par>
                                <p:cTn id="3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500"/>
                            </p:stCondLst>
                            <p:childTnLst>
                              <p:par>
                                <p:cTn id="3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2000"/>
                            </p:stCondLst>
                            <p:childTnLst>
                              <p:par>
                                <p:cTn id="4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23" grpId="0"/>
      <p:bldP spid="35" grpId="0"/>
      <p:bldP spid="12" grpId="0"/>
      <p:bldP spid="13" grpId="0"/>
      <p:bldP spid="20" grpId="0"/>
      <p:bldP spid="21" grpId="0"/>
      <p:bldP spid="2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19"/>
          <p:cNvGrpSpPr/>
          <p:nvPr/>
        </p:nvGrpSpPr>
        <p:grpSpPr>
          <a:xfrm>
            <a:off x="179512" y="1412776"/>
            <a:ext cx="8784976" cy="5355312"/>
            <a:chOff x="323528" y="1236822"/>
            <a:chExt cx="7848872" cy="5035727"/>
          </a:xfrm>
        </p:grpSpPr>
        <p:sp>
          <p:nvSpPr>
            <p:cNvPr id="21" name="TextBox 20"/>
            <p:cNvSpPr txBox="1"/>
            <p:nvPr/>
          </p:nvSpPr>
          <p:spPr>
            <a:xfrm>
              <a:off x="971600" y="1236822"/>
              <a:ext cx="7200800" cy="5035727"/>
            </a:xfrm>
            <a:prstGeom prst="rect">
              <a:avLst/>
            </a:prstGeom>
            <a:solidFill>
              <a:schemeClr val="bg2"/>
            </a:solidFill>
            <a:ln w="28575" cap="rnd" cmpd="thickThin">
              <a:solidFill>
                <a:srgbClr val="0000FF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// import necessary libraries</a:t>
              </a:r>
            </a:p>
            <a:p>
              <a:r>
                <a:rPr lang="en-US" dirty="0" smtClean="0">
                  <a:solidFill>
                    <a:srgbClr val="00B0F0"/>
                  </a:solidFill>
                </a:rPr>
                <a:t>import</a:t>
              </a:r>
              <a:r>
                <a:rPr lang="en-US" dirty="0" smtClean="0">
                  <a:solidFill>
                    <a:srgbClr val="0000FF"/>
                  </a:solidFill>
                </a:rPr>
                <a:t> </a:t>
              </a:r>
              <a:r>
                <a:rPr lang="en-US" dirty="0" err="1" smtClean="0">
                  <a:solidFill>
                    <a:srgbClr val="0000FF"/>
                  </a:solidFill>
                </a:rPr>
                <a:t>java.util</a:t>
              </a:r>
              <a:r>
                <a:rPr lang="en-US" dirty="0" smtClean="0">
                  <a:solidFill>
                    <a:srgbClr val="0000FF"/>
                  </a:solidFill>
                </a:rPr>
                <a:t>.*;		</a:t>
              </a:r>
              <a:r>
                <a:rPr lang="en-US" dirty="0" smtClean="0">
                  <a:solidFill>
                    <a:srgbClr val="00B050"/>
                  </a:solidFill>
                </a:rPr>
                <a:t>//contains the class Scanner</a:t>
              </a:r>
            </a:p>
            <a:p>
              <a:r>
                <a:rPr lang="en-US" dirty="0" smtClean="0">
                  <a:solidFill>
                    <a:srgbClr val="00B0F0"/>
                  </a:solidFill>
                </a:rPr>
                <a:t>public class</a:t>
              </a:r>
              <a:r>
                <a:rPr lang="en-US" dirty="0" smtClean="0">
                  <a:solidFill>
                    <a:srgbClr val="0000FF"/>
                  </a:solidFill>
                </a:rPr>
                <a:t> UserInput3</a:t>
              </a:r>
            </a:p>
            <a:p>
              <a:r>
                <a:rPr lang="en-US" dirty="0" smtClean="0">
                  <a:solidFill>
                    <a:srgbClr val="0000FF"/>
                  </a:solidFill>
                </a:rPr>
                <a:t>{</a:t>
              </a:r>
            </a:p>
            <a:p>
              <a:r>
                <a:rPr lang="en-US" dirty="0" smtClean="0">
                  <a:solidFill>
                    <a:srgbClr val="00B050"/>
                  </a:solidFill>
                </a:rPr>
                <a:t>   // instantiate the object read from the class Scanner</a:t>
              </a:r>
            </a:p>
            <a:p>
              <a:r>
                <a:rPr lang="en-US" dirty="0" smtClean="0">
                  <a:solidFill>
                    <a:srgbClr val="00B0F0"/>
                  </a:solidFill>
                </a:rPr>
                <a:t>   static </a:t>
              </a:r>
              <a:r>
                <a:rPr lang="en-US" dirty="0" smtClean="0">
                  <a:solidFill>
                    <a:srgbClr val="0000FF"/>
                  </a:solidFill>
                </a:rPr>
                <a:t>Scanner read  = </a:t>
              </a:r>
              <a:r>
                <a:rPr lang="en-US" dirty="0" smtClean="0">
                  <a:solidFill>
                    <a:srgbClr val="00B0F0"/>
                  </a:solidFill>
                </a:rPr>
                <a:t>new</a:t>
              </a:r>
              <a:r>
                <a:rPr lang="en-US" dirty="0" smtClean="0">
                  <a:solidFill>
                    <a:srgbClr val="0000FF"/>
                  </a:solidFill>
                </a:rPr>
                <a:t> Scanner (System.in);</a:t>
              </a:r>
            </a:p>
            <a:p>
              <a:r>
                <a:rPr lang="en-US" dirty="0" smtClean="0">
                  <a:solidFill>
                    <a:srgbClr val="00B0F0"/>
                  </a:solidFill>
                </a:rPr>
                <a:t>   public static void</a:t>
              </a:r>
              <a:r>
                <a:rPr lang="en-US" dirty="0" smtClean="0">
                  <a:solidFill>
                    <a:srgbClr val="0000FF"/>
                  </a:solidFill>
                </a:rPr>
                <a:t> main (String[] </a:t>
              </a:r>
              <a:r>
                <a:rPr lang="en-US" dirty="0" err="1" smtClean="0">
                  <a:solidFill>
                    <a:srgbClr val="0000FF"/>
                  </a:solidFill>
                </a:rPr>
                <a:t>args</a:t>
              </a:r>
              <a:r>
                <a:rPr lang="en-US" dirty="0" smtClean="0">
                  <a:solidFill>
                    <a:srgbClr val="0000FF"/>
                  </a:solidFill>
                </a:rPr>
                <a:t>)</a:t>
              </a:r>
            </a:p>
            <a:p>
              <a:r>
                <a:rPr lang="en-US" dirty="0">
                  <a:solidFill>
                    <a:srgbClr val="0000FF"/>
                  </a:solidFill>
                </a:rPr>
                <a:t> </a:t>
              </a:r>
              <a:r>
                <a:rPr lang="en-US" dirty="0" smtClean="0">
                  <a:solidFill>
                    <a:srgbClr val="0000FF"/>
                  </a:solidFill>
                </a:rPr>
                <a:t>     {</a:t>
              </a:r>
            </a:p>
            <a:p>
              <a:r>
                <a:rPr lang="en-US" dirty="0">
                  <a:solidFill>
                    <a:srgbClr val="0000FF"/>
                  </a:solidFill>
                </a:rPr>
                <a:t> </a:t>
              </a:r>
              <a:r>
                <a:rPr lang="en-US" dirty="0" smtClean="0">
                  <a:solidFill>
                    <a:srgbClr val="0000FF"/>
                  </a:solidFill>
                </a:rPr>
                <a:t>        </a:t>
              </a:r>
              <a:r>
                <a:rPr lang="en-US" dirty="0" smtClean="0"/>
                <a:t>// Declaration section: to declare needed variables</a:t>
              </a:r>
            </a:p>
            <a:p>
              <a:r>
                <a:rPr lang="en-US" dirty="0"/>
                <a:t>	</a:t>
              </a:r>
              <a:r>
                <a:rPr lang="en-US" dirty="0" smtClean="0">
                  <a:solidFill>
                    <a:srgbClr val="00B0F0"/>
                  </a:solidFill>
                </a:rPr>
                <a:t>String </a:t>
              </a:r>
              <a:r>
                <a:rPr lang="en-US" dirty="0" err="1" smtClean="0">
                  <a:solidFill>
                    <a:srgbClr val="0000FF"/>
                  </a:solidFill>
                </a:rPr>
                <a:t>firstName</a:t>
              </a:r>
              <a:r>
                <a:rPr lang="en-US" dirty="0" smtClean="0">
                  <a:solidFill>
                    <a:srgbClr val="0000FF"/>
                  </a:solidFill>
                </a:rPr>
                <a:t>, </a:t>
              </a:r>
              <a:r>
                <a:rPr lang="en-US" dirty="0" err="1" smtClean="0">
                  <a:solidFill>
                    <a:srgbClr val="0000FF"/>
                  </a:solidFill>
                </a:rPr>
                <a:t>lastName</a:t>
              </a:r>
              <a:r>
                <a:rPr lang="en-US" dirty="0" smtClean="0">
                  <a:solidFill>
                    <a:srgbClr val="0000FF"/>
                  </a:solidFill>
                </a:rPr>
                <a:t>;</a:t>
              </a:r>
            </a:p>
            <a:p>
              <a:r>
                <a:rPr lang="en-US" dirty="0" smtClean="0"/>
                <a:t>         // Input section: to enter values of used variables</a:t>
              </a:r>
            </a:p>
            <a:p>
              <a:r>
                <a:rPr lang="en-US" dirty="0"/>
                <a:t>	</a:t>
              </a:r>
              <a:r>
                <a:rPr lang="en-US" sz="1600" dirty="0" err="1" smtClean="0">
                  <a:solidFill>
                    <a:srgbClr val="0000FF"/>
                  </a:solidFill>
                </a:rPr>
                <a:t>System.out.println</a:t>
              </a:r>
              <a:r>
                <a:rPr lang="en-US" sz="1600" dirty="0" smtClean="0">
                  <a:solidFill>
                    <a:srgbClr val="0000FF"/>
                  </a:solidFill>
                </a:rPr>
                <a:t> (“Enter first &amp; last names separated by spaces”);</a:t>
              </a:r>
              <a:endParaRPr lang="en-US" dirty="0" smtClean="0">
                <a:solidFill>
                  <a:srgbClr val="0000FF"/>
                </a:solidFill>
              </a:endParaRPr>
            </a:p>
            <a:p>
              <a:r>
                <a:rPr lang="en-US" dirty="0">
                  <a:solidFill>
                    <a:srgbClr val="0000FF"/>
                  </a:solidFill>
                </a:rPr>
                <a:t>	</a:t>
              </a:r>
              <a:r>
                <a:rPr lang="en-US" dirty="0" err="1" smtClean="0">
                  <a:solidFill>
                    <a:srgbClr val="0000FF"/>
                  </a:solidFill>
                </a:rPr>
                <a:t>firstName</a:t>
              </a:r>
              <a:r>
                <a:rPr lang="en-US" dirty="0" smtClean="0">
                  <a:solidFill>
                    <a:srgbClr val="0000FF"/>
                  </a:solidFill>
                </a:rPr>
                <a:t> =  </a:t>
              </a:r>
              <a:r>
                <a:rPr lang="en-US" dirty="0" err="1" smtClean="0">
                  <a:solidFill>
                    <a:srgbClr val="0000FF"/>
                  </a:solidFill>
                </a:rPr>
                <a:t>read.next</a:t>
              </a:r>
              <a:r>
                <a:rPr lang="en-US" dirty="0" smtClean="0">
                  <a:solidFill>
                    <a:srgbClr val="0000FF"/>
                  </a:solidFill>
                </a:rPr>
                <a:t>();</a:t>
              </a:r>
            </a:p>
            <a:p>
              <a:r>
                <a:rPr lang="en-US" dirty="0">
                  <a:solidFill>
                    <a:srgbClr val="0000FF"/>
                  </a:solidFill>
                </a:rPr>
                <a:t>	</a:t>
              </a:r>
              <a:r>
                <a:rPr lang="en-US" dirty="0" err="1" smtClean="0">
                  <a:solidFill>
                    <a:srgbClr val="0000FF"/>
                  </a:solidFill>
                </a:rPr>
                <a:t>lastName</a:t>
              </a:r>
              <a:r>
                <a:rPr lang="en-US" dirty="0" smtClean="0">
                  <a:solidFill>
                    <a:srgbClr val="0000FF"/>
                  </a:solidFill>
                </a:rPr>
                <a:t> =  </a:t>
              </a:r>
              <a:r>
                <a:rPr lang="en-US" dirty="0" err="1" smtClean="0">
                  <a:solidFill>
                    <a:srgbClr val="0000FF"/>
                  </a:solidFill>
                </a:rPr>
                <a:t>read.next</a:t>
              </a:r>
              <a:r>
                <a:rPr lang="en-US" dirty="0" smtClean="0">
                  <a:solidFill>
                    <a:srgbClr val="0000FF"/>
                  </a:solidFill>
                </a:rPr>
                <a:t>();</a:t>
              </a:r>
            </a:p>
            <a:p>
              <a:r>
                <a:rPr lang="en-US" dirty="0" smtClean="0"/>
                <a:t>         // Processing section: processing statements</a:t>
              </a:r>
            </a:p>
            <a:p>
              <a:r>
                <a:rPr lang="en-US" dirty="0"/>
                <a:t> </a:t>
              </a:r>
              <a:r>
                <a:rPr lang="en-US" dirty="0" smtClean="0"/>
                <a:t>        // Output section: display program output</a:t>
              </a:r>
            </a:p>
            <a:p>
              <a:r>
                <a:rPr lang="en-US" dirty="0">
                  <a:solidFill>
                    <a:srgbClr val="0000FF"/>
                  </a:solidFill>
                </a:rPr>
                <a:t>	</a:t>
              </a:r>
              <a:r>
                <a:rPr lang="en-US" dirty="0" err="1" smtClean="0">
                  <a:solidFill>
                    <a:srgbClr val="0000FF"/>
                  </a:solidFill>
                </a:rPr>
                <a:t>System.out.println</a:t>
              </a:r>
              <a:r>
                <a:rPr lang="en-US" dirty="0" smtClean="0">
                  <a:solidFill>
                    <a:srgbClr val="0000FF"/>
                  </a:solidFill>
                </a:rPr>
                <a:t> (“Name = “ + </a:t>
              </a:r>
              <a:r>
                <a:rPr lang="en-US" dirty="0" err="1" smtClean="0">
                  <a:solidFill>
                    <a:srgbClr val="0000FF"/>
                  </a:solidFill>
                </a:rPr>
                <a:t>firstName</a:t>
              </a:r>
              <a:r>
                <a:rPr lang="en-US" dirty="0" smtClean="0">
                  <a:solidFill>
                    <a:srgbClr val="0000FF"/>
                  </a:solidFill>
                </a:rPr>
                <a:t> + “ “ + </a:t>
              </a:r>
              <a:r>
                <a:rPr lang="en-US" dirty="0" err="1" smtClean="0">
                  <a:solidFill>
                    <a:srgbClr val="0000FF"/>
                  </a:solidFill>
                </a:rPr>
                <a:t>lastName</a:t>
              </a:r>
              <a:r>
                <a:rPr lang="en-US" dirty="0" smtClean="0">
                  <a:solidFill>
                    <a:srgbClr val="0000FF"/>
                  </a:solidFill>
                </a:rPr>
                <a:t>);</a:t>
              </a:r>
            </a:p>
            <a:p>
              <a:r>
                <a:rPr lang="en-US" dirty="0" smtClean="0">
                  <a:solidFill>
                    <a:srgbClr val="0000FF"/>
                  </a:solidFill>
                </a:rPr>
                <a:t>      } </a:t>
              </a:r>
              <a:r>
                <a:rPr lang="en-US" dirty="0" smtClean="0"/>
                <a:t>// end main</a:t>
              </a:r>
            </a:p>
            <a:p>
              <a:r>
                <a:rPr lang="en-US" dirty="0" smtClean="0">
                  <a:solidFill>
                    <a:srgbClr val="0000FF"/>
                  </a:solidFill>
                </a:rPr>
                <a:t>} </a:t>
              </a:r>
              <a:r>
                <a:rPr lang="en-US" dirty="0" smtClean="0"/>
                <a:t>// end class</a:t>
              </a:r>
              <a:endParaRPr lang="en-US" dirty="0"/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323528" y="1236822"/>
              <a:ext cx="576064" cy="503572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dirty="0" smtClean="0">
                  <a:solidFill>
                    <a:srgbClr val="FF0000"/>
                  </a:solidFill>
                </a:rPr>
                <a:t>1</a:t>
              </a:r>
            </a:p>
            <a:p>
              <a:pPr algn="r"/>
              <a:r>
                <a:rPr lang="en-US" dirty="0" smtClean="0">
                  <a:solidFill>
                    <a:srgbClr val="FF0000"/>
                  </a:solidFill>
                </a:rPr>
                <a:t>2</a:t>
              </a:r>
            </a:p>
            <a:p>
              <a:pPr algn="r"/>
              <a:r>
                <a:rPr lang="en-US" dirty="0" smtClean="0">
                  <a:solidFill>
                    <a:srgbClr val="FF0000"/>
                  </a:solidFill>
                </a:rPr>
                <a:t>3</a:t>
              </a:r>
            </a:p>
            <a:p>
              <a:pPr algn="r"/>
              <a:r>
                <a:rPr lang="en-US" dirty="0" smtClean="0">
                  <a:solidFill>
                    <a:srgbClr val="FF0000"/>
                  </a:solidFill>
                </a:rPr>
                <a:t>4</a:t>
              </a:r>
            </a:p>
            <a:p>
              <a:pPr algn="r"/>
              <a:r>
                <a:rPr lang="en-US" dirty="0" smtClean="0">
                  <a:solidFill>
                    <a:srgbClr val="FF0000"/>
                  </a:solidFill>
                </a:rPr>
                <a:t>5</a:t>
              </a:r>
            </a:p>
            <a:p>
              <a:pPr algn="r"/>
              <a:r>
                <a:rPr lang="en-US" dirty="0" smtClean="0">
                  <a:solidFill>
                    <a:srgbClr val="FF0000"/>
                  </a:solidFill>
                </a:rPr>
                <a:t>6</a:t>
              </a:r>
            </a:p>
            <a:p>
              <a:pPr algn="r"/>
              <a:r>
                <a:rPr lang="en-US" dirty="0" smtClean="0">
                  <a:solidFill>
                    <a:srgbClr val="FF0000"/>
                  </a:solidFill>
                </a:rPr>
                <a:t>7</a:t>
              </a:r>
            </a:p>
            <a:p>
              <a:pPr algn="r"/>
              <a:r>
                <a:rPr lang="en-US" dirty="0" smtClean="0">
                  <a:solidFill>
                    <a:srgbClr val="FF0000"/>
                  </a:solidFill>
                </a:rPr>
                <a:t>8</a:t>
              </a:r>
            </a:p>
            <a:p>
              <a:pPr algn="r"/>
              <a:r>
                <a:rPr lang="en-US" dirty="0" smtClean="0">
                  <a:solidFill>
                    <a:srgbClr val="FF0000"/>
                  </a:solidFill>
                </a:rPr>
                <a:t>9</a:t>
              </a:r>
            </a:p>
            <a:p>
              <a:pPr algn="r"/>
              <a:r>
                <a:rPr lang="en-US" dirty="0" smtClean="0">
                  <a:solidFill>
                    <a:srgbClr val="FF0000"/>
                  </a:solidFill>
                </a:rPr>
                <a:t>10</a:t>
              </a:r>
            </a:p>
            <a:p>
              <a:pPr algn="r"/>
              <a:r>
                <a:rPr lang="en-US" dirty="0" smtClean="0">
                  <a:solidFill>
                    <a:srgbClr val="FF0000"/>
                  </a:solidFill>
                </a:rPr>
                <a:t>11</a:t>
              </a:r>
            </a:p>
            <a:p>
              <a:pPr algn="r"/>
              <a:r>
                <a:rPr lang="en-US" dirty="0" smtClean="0">
                  <a:solidFill>
                    <a:srgbClr val="FF0000"/>
                  </a:solidFill>
                </a:rPr>
                <a:t>12</a:t>
              </a:r>
            </a:p>
            <a:p>
              <a:pPr algn="r"/>
              <a:r>
                <a:rPr lang="en-US" dirty="0" smtClean="0">
                  <a:solidFill>
                    <a:srgbClr val="FF0000"/>
                  </a:solidFill>
                </a:rPr>
                <a:t>13</a:t>
              </a:r>
            </a:p>
            <a:p>
              <a:pPr algn="r"/>
              <a:r>
                <a:rPr lang="en-US" dirty="0" smtClean="0">
                  <a:solidFill>
                    <a:srgbClr val="FF0000"/>
                  </a:solidFill>
                </a:rPr>
                <a:t>14</a:t>
              </a:r>
            </a:p>
            <a:p>
              <a:pPr algn="r"/>
              <a:r>
                <a:rPr lang="en-US" dirty="0" smtClean="0">
                  <a:solidFill>
                    <a:srgbClr val="FF0000"/>
                  </a:solidFill>
                </a:rPr>
                <a:t>15</a:t>
              </a:r>
            </a:p>
            <a:p>
              <a:pPr algn="r"/>
              <a:r>
                <a:rPr lang="en-US" dirty="0" smtClean="0">
                  <a:solidFill>
                    <a:srgbClr val="FF0000"/>
                  </a:solidFill>
                </a:rPr>
                <a:t>16</a:t>
              </a:r>
            </a:p>
            <a:p>
              <a:pPr algn="r"/>
              <a:r>
                <a:rPr lang="en-US" dirty="0" smtClean="0">
                  <a:solidFill>
                    <a:srgbClr val="FF0000"/>
                  </a:solidFill>
                </a:rPr>
                <a:t>17</a:t>
              </a:r>
            </a:p>
            <a:p>
              <a:pPr algn="r"/>
              <a:r>
                <a:rPr lang="en-US" dirty="0" smtClean="0">
                  <a:solidFill>
                    <a:srgbClr val="FF0000"/>
                  </a:solidFill>
                </a:rPr>
                <a:t>18</a:t>
              </a:r>
            </a:p>
            <a:p>
              <a:pPr algn="r"/>
              <a:r>
                <a:rPr lang="en-US" dirty="0" smtClean="0">
                  <a:solidFill>
                    <a:srgbClr val="FF0000"/>
                  </a:solidFill>
                </a:rPr>
                <a:t>19</a:t>
              </a:r>
            </a:p>
          </p:txBody>
        </p:sp>
      </p:grpSp>
      <p:cxnSp>
        <p:nvCxnSpPr>
          <p:cNvPr id="4" name="Straight Connector 3"/>
          <p:cNvCxnSpPr/>
          <p:nvPr/>
        </p:nvCxnSpPr>
        <p:spPr>
          <a:xfrm>
            <a:off x="0" y="764704"/>
            <a:ext cx="9144000" cy="0"/>
          </a:xfrm>
          <a:prstGeom prst="line">
            <a:avLst/>
          </a:pr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152400"/>
            <a:ext cx="8663880" cy="598488"/>
          </a:xfrm>
        </p:spPr>
        <p:txBody>
          <a:bodyPr>
            <a:noAutofit/>
          </a:bodyPr>
          <a:lstStyle/>
          <a:p>
            <a:pPr eaLnBrk="1" hangingPunct="1"/>
            <a:r>
              <a:rPr lang="en-US" sz="4000" dirty="0">
                <a:solidFill>
                  <a:schemeClr val="accent2"/>
                </a:solidFill>
                <a:latin typeface="Tahoma" charset="0"/>
                <a:cs typeface="Arial" charset="0"/>
              </a:rPr>
              <a:t>2</a:t>
            </a:r>
            <a:r>
              <a:rPr lang="en-US" sz="4000" dirty="0" smtClean="0">
                <a:solidFill>
                  <a:schemeClr val="accent2"/>
                </a:solidFill>
                <a:latin typeface="Tahoma" charset="0"/>
                <a:cs typeface="Arial" charset="0"/>
              </a:rPr>
              <a:t>. READING FROM KEYBOARD</a:t>
            </a:r>
            <a:endParaRPr lang="en-US" sz="4000" dirty="0">
              <a:solidFill>
                <a:schemeClr val="accent2"/>
              </a:solidFill>
              <a:latin typeface="Tahoma" charset="0"/>
              <a:cs typeface="Arial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0" y="836712"/>
            <a:ext cx="9144000" cy="360040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PROGRAM  3 – ACCEPTING STRINGS</a:t>
            </a:r>
            <a:endParaRPr lang="en-US" b="1" dirty="0"/>
          </a:p>
        </p:txBody>
      </p:sp>
      <p:cxnSp>
        <p:nvCxnSpPr>
          <p:cNvPr id="16" name="Straight Connector 15"/>
          <p:cNvCxnSpPr/>
          <p:nvPr/>
        </p:nvCxnSpPr>
        <p:spPr>
          <a:xfrm>
            <a:off x="0" y="1196752"/>
            <a:ext cx="9144000" cy="0"/>
          </a:xfrm>
          <a:prstGeom prst="line">
            <a:avLst/>
          </a:pr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Slide Number Placeholder 1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34484-767D-4C48-AF0E-A1438A969E59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2771800" y="2852936"/>
            <a:ext cx="648072" cy="216024"/>
          </a:xfrm>
          <a:prstGeom prst="rect">
            <a:avLst/>
          </a:prstGeom>
          <a:noFill/>
          <a:ln w="28575">
            <a:solidFill>
              <a:srgbClr val="FF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3275856" y="4797152"/>
            <a:ext cx="648072" cy="216024"/>
          </a:xfrm>
          <a:prstGeom prst="rect">
            <a:avLst/>
          </a:prstGeom>
          <a:noFill/>
          <a:ln w="28575">
            <a:solidFill>
              <a:srgbClr val="FF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/>
          <p:cNvSpPr/>
          <p:nvPr/>
        </p:nvSpPr>
        <p:spPr>
          <a:xfrm>
            <a:off x="904877" y="1772816"/>
            <a:ext cx="8064896" cy="216024"/>
          </a:xfrm>
          <a:prstGeom prst="rect">
            <a:avLst/>
          </a:prstGeom>
          <a:solidFill>
            <a:schemeClr val="accent1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/>
          <p:cNvSpPr/>
          <p:nvPr/>
        </p:nvSpPr>
        <p:spPr>
          <a:xfrm>
            <a:off x="899592" y="2852936"/>
            <a:ext cx="8064896" cy="216024"/>
          </a:xfrm>
          <a:prstGeom prst="rect">
            <a:avLst/>
          </a:prstGeom>
          <a:solidFill>
            <a:schemeClr val="accent1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899592" y="4797152"/>
            <a:ext cx="8064896" cy="216024"/>
          </a:xfrm>
          <a:prstGeom prst="rect">
            <a:avLst/>
          </a:prstGeom>
          <a:solidFill>
            <a:schemeClr val="accent1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3275856" y="5085184"/>
            <a:ext cx="648072" cy="216024"/>
          </a:xfrm>
          <a:prstGeom prst="rect">
            <a:avLst/>
          </a:prstGeom>
          <a:noFill/>
          <a:ln w="28575">
            <a:solidFill>
              <a:srgbClr val="FF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899592" y="5085184"/>
            <a:ext cx="8064896" cy="216024"/>
          </a:xfrm>
          <a:prstGeom prst="rect">
            <a:avLst/>
          </a:prstGeom>
          <a:solidFill>
            <a:schemeClr val="accent1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05054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500"/>
                            </p:stCondLst>
                            <p:childTnLst>
                              <p:par>
                                <p:cTn id="2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000"/>
                            </p:stCondLst>
                            <p:childTnLst>
                              <p:par>
                                <p:cTn id="34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6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4000"/>
                            </p:stCondLst>
                            <p:childTnLst>
                              <p:par>
                                <p:cTn id="38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0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6" grpId="0" animBg="1"/>
      <p:bldP spid="23" grpId="0" animBg="1"/>
      <p:bldP spid="24" grpId="0" animBg="1"/>
      <p:bldP spid="25" grpId="0" animBg="1"/>
      <p:bldP spid="26" grpId="0" animBg="1"/>
      <p:bldP spid="18" grpId="0" animBg="1"/>
      <p:bldP spid="19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764704"/>
            <a:ext cx="9144000" cy="0"/>
          </a:xfrm>
          <a:prstGeom prst="line">
            <a:avLst/>
          </a:pr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152400"/>
            <a:ext cx="8663880" cy="598488"/>
          </a:xfrm>
        </p:spPr>
        <p:txBody>
          <a:bodyPr>
            <a:noAutofit/>
          </a:bodyPr>
          <a:lstStyle/>
          <a:p>
            <a:pPr eaLnBrk="1" hangingPunct="1"/>
            <a:r>
              <a:rPr lang="en-US" sz="4000" dirty="0">
                <a:solidFill>
                  <a:schemeClr val="accent2"/>
                </a:solidFill>
                <a:latin typeface="Tahoma" charset="0"/>
                <a:cs typeface="Arial" charset="0"/>
              </a:rPr>
              <a:t>2</a:t>
            </a:r>
            <a:r>
              <a:rPr lang="en-US" sz="4000" dirty="0" smtClean="0">
                <a:solidFill>
                  <a:schemeClr val="accent2"/>
                </a:solidFill>
                <a:latin typeface="Tahoma" charset="0"/>
                <a:cs typeface="Arial" charset="0"/>
              </a:rPr>
              <a:t>. READING FROM KEYBOARD</a:t>
            </a:r>
            <a:endParaRPr lang="en-US" sz="4000" dirty="0">
              <a:solidFill>
                <a:schemeClr val="accent2"/>
              </a:solidFill>
              <a:latin typeface="Tahoma" charset="0"/>
              <a:cs typeface="Arial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0" y="836712"/>
            <a:ext cx="9144000" cy="360040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PROGRAM 3 – ACCEPTING STRINGS</a:t>
            </a:r>
            <a:endParaRPr lang="en-US" b="1" dirty="0"/>
          </a:p>
        </p:txBody>
      </p:sp>
      <p:cxnSp>
        <p:nvCxnSpPr>
          <p:cNvPr id="16" name="Straight Connector 15"/>
          <p:cNvCxnSpPr/>
          <p:nvPr/>
        </p:nvCxnSpPr>
        <p:spPr>
          <a:xfrm>
            <a:off x="0" y="1196752"/>
            <a:ext cx="9144000" cy="0"/>
          </a:xfrm>
          <a:prstGeom prst="line">
            <a:avLst/>
          </a:pr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Slide Number Placeholder 1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34484-767D-4C48-AF0E-A1438A969E59}" type="slidenum">
              <a:rPr lang="en-US" smtClean="0"/>
              <a:pPr/>
              <a:t>14</a:t>
            </a:fld>
            <a:endParaRPr lang="en-US"/>
          </a:p>
        </p:txBody>
      </p:sp>
      <p:grpSp>
        <p:nvGrpSpPr>
          <p:cNvPr id="28" name="Group 27"/>
          <p:cNvGrpSpPr/>
          <p:nvPr/>
        </p:nvGrpSpPr>
        <p:grpSpPr>
          <a:xfrm>
            <a:off x="107504" y="2029585"/>
            <a:ext cx="8784976" cy="952945"/>
            <a:chOff x="323528" y="1236822"/>
            <a:chExt cx="7848872" cy="814615"/>
          </a:xfrm>
        </p:grpSpPr>
        <p:sp>
          <p:nvSpPr>
            <p:cNvPr id="29" name="TextBox 28"/>
            <p:cNvSpPr txBox="1"/>
            <p:nvPr/>
          </p:nvSpPr>
          <p:spPr>
            <a:xfrm>
              <a:off x="971600" y="1498928"/>
              <a:ext cx="7200800" cy="552509"/>
            </a:xfrm>
            <a:prstGeom prst="rect">
              <a:avLst/>
            </a:prstGeom>
            <a:solidFill>
              <a:schemeClr val="bg2"/>
            </a:solidFill>
            <a:ln w="28575" cap="rnd" cmpd="thickThin">
              <a:solidFill>
                <a:srgbClr val="0000FF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rgbClr val="00B0F0"/>
                  </a:solidFill>
                </a:rPr>
                <a:t>   </a:t>
              </a:r>
              <a:r>
                <a:rPr lang="en-US" dirty="0" err="1" smtClean="0">
                  <a:solidFill>
                    <a:srgbClr val="0000FF"/>
                  </a:solidFill>
                </a:rPr>
                <a:t>firstName</a:t>
              </a:r>
              <a:r>
                <a:rPr lang="en-US" dirty="0" smtClean="0">
                  <a:solidFill>
                    <a:srgbClr val="0000FF"/>
                  </a:solidFill>
                </a:rPr>
                <a:t> = </a:t>
              </a:r>
              <a:r>
                <a:rPr lang="en-US" dirty="0" err="1" smtClean="0">
                  <a:solidFill>
                    <a:srgbClr val="0000FF"/>
                  </a:solidFill>
                </a:rPr>
                <a:t>read.next</a:t>
              </a:r>
              <a:r>
                <a:rPr lang="en-US" dirty="0" smtClean="0">
                  <a:solidFill>
                    <a:srgbClr val="0000FF"/>
                  </a:solidFill>
                </a:rPr>
                <a:t>();</a:t>
              </a:r>
            </a:p>
            <a:p>
              <a:r>
                <a:rPr lang="en-US" dirty="0">
                  <a:solidFill>
                    <a:srgbClr val="0000FF"/>
                  </a:solidFill>
                </a:rPr>
                <a:t> </a:t>
              </a:r>
              <a:r>
                <a:rPr lang="en-US" dirty="0" smtClean="0">
                  <a:solidFill>
                    <a:srgbClr val="0000FF"/>
                  </a:solidFill>
                </a:rPr>
                <a:t>  </a:t>
              </a:r>
              <a:r>
                <a:rPr lang="en-US" dirty="0" err="1" smtClean="0">
                  <a:solidFill>
                    <a:srgbClr val="0000FF"/>
                  </a:solidFill>
                </a:rPr>
                <a:t>lastName</a:t>
              </a:r>
              <a:r>
                <a:rPr lang="en-US" dirty="0" smtClean="0">
                  <a:solidFill>
                    <a:srgbClr val="0000FF"/>
                  </a:solidFill>
                </a:rPr>
                <a:t> = </a:t>
              </a:r>
              <a:r>
                <a:rPr lang="en-US" dirty="0" err="1" smtClean="0">
                  <a:solidFill>
                    <a:srgbClr val="0000FF"/>
                  </a:solidFill>
                </a:rPr>
                <a:t>read.next</a:t>
              </a:r>
              <a:r>
                <a:rPr lang="en-US" dirty="0" smtClean="0">
                  <a:solidFill>
                    <a:srgbClr val="0000FF"/>
                  </a:solidFill>
                </a:rPr>
                <a:t>();</a:t>
              </a: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323528" y="1236822"/>
              <a:ext cx="576064" cy="7892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endParaRPr lang="en-US" dirty="0">
                <a:solidFill>
                  <a:srgbClr val="FF0000"/>
                </a:solidFill>
              </a:endParaRPr>
            </a:p>
            <a:p>
              <a:pPr algn="r"/>
              <a:r>
                <a:rPr lang="en-US" dirty="0" smtClean="0">
                  <a:solidFill>
                    <a:srgbClr val="FF0000"/>
                  </a:solidFill>
                </a:rPr>
                <a:t>13</a:t>
              </a:r>
            </a:p>
            <a:p>
              <a:pPr algn="r"/>
              <a:r>
                <a:rPr lang="en-US" dirty="0" smtClean="0">
                  <a:solidFill>
                    <a:srgbClr val="FF0000"/>
                  </a:solidFill>
                </a:rPr>
                <a:t>14</a:t>
              </a:r>
            </a:p>
          </p:txBody>
        </p:sp>
      </p:grpSp>
      <p:sp>
        <p:nvSpPr>
          <p:cNvPr id="31" name="TextBox 30"/>
          <p:cNvSpPr txBox="1"/>
          <p:nvPr/>
        </p:nvSpPr>
        <p:spPr>
          <a:xfrm>
            <a:off x="323528" y="3177889"/>
            <a:ext cx="864096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Clr>
                <a:srgbClr val="0070C0"/>
              </a:buClr>
              <a:buFont typeface="Wingdings" panose="05000000000000000000" pitchFamily="2" charset="2"/>
              <a:buChar char="Ø"/>
            </a:pPr>
            <a:r>
              <a:rPr lang="en-US" sz="2000" dirty="0" smtClean="0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next()</a:t>
            </a:r>
            <a:r>
              <a:rPr lang="en-US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is a method associated with the </a:t>
            </a:r>
            <a:r>
              <a:rPr lang="en-US" sz="2000" dirty="0" smtClean="0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Scanner </a:t>
            </a:r>
            <a:r>
              <a:rPr lang="en-US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class. It accepts values that can be interpreted as a </a:t>
            </a:r>
            <a:r>
              <a:rPr lang="en-US" sz="2000" dirty="0" smtClean="0">
                <a:solidFill>
                  <a:srgbClr val="00B0F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String </a:t>
            </a:r>
            <a:r>
              <a:rPr lang="en-US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type.</a:t>
            </a:r>
            <a:endParaRPr lang="en-US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452858" y="3921921"/>
            <a:ext cx="86409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Clr>
                <a:srgbClr val="0070C0"/>
              </a:buClr>
              <a:buFont typeface="Wingdings" panose="05000000000000000000" pitchFamily="2" charset="2"/>
              <a:buChar char="Ø"/>
            </a:pPr>
            <a:r>
              <a:rPr lang="en-US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Numbers are accepted but interpreted as </a:t>
            </a:r>
            <a:r>
              <a:rPr lang="en-US" sz="2000" dirty="0" smtClean="0">
                <a:solidFill>
                  <a:srgbClr val="00B0F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String </a:t>
            </a:r>
            <a:r>
              <a:rPr lang="en-US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type.</a:t>
            </a:r>
            <a:endParaRPr lang="en-US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16684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31" grpId="0"/>
      <p:bldP spid="3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764704"/>
            <a:ext cx="9144000" cy="0"/>
          </a:xfrm>
          <a:prstGeom prst="line">
            <a:avLst/>
          </a:pr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152400"/>
            <a:ext cx="8663880" cy="598488"/>
          </a:xfrm>
        </p:spPr>
        <p:txBody>
          <a:bodyPr>
            <a:noAutofit/>
          </a:bodyPr>
          <a:lstStyle/>
          <a:p>
            <a:pPr eaLnBrk="1" hangingPunct="1"/>
            <a:r>
              <a:rPr lang="en-US" sz="4000" dirty="0">
                <a:solidFill>
                  <a:schemeClr val="accent2"/>
                </a:solidFill>
                <a:latin typeface="Tahoma" charset="0"/>
                <a:cs typeface="Arial" charset="0"/>
              </a:rPr>
              <a:t>2</a:t>
            </a:r>
            <a:r>
              <a:rPr lang="en-US" sz="4000" dirty="0" smtClean="0">
                <a:solidFill>
                  <a:schemeClr val="accent2"/>
                </a:solidFill>
                <a:latin typeface="Tahoma" charset="0"/>
                <a:cs typeface="Arial" charset="0"/>
              </a:rPr>
              <a:t>. READING FROM KEYBOARD</a:t>
            </a:r>
            <a:endParaRPr lang="en-US" sz="4000" dirty="0">
              <a:solidFill>
                <a:schemeClr val="accent2"/>
              </a:solidFill>
              <a:latin typeface="Tahoma" charset="0"/>
              <a:cs typeface="Arial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0" y="836712"/>
            <a:ext cx="9144000" cy="360040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PROGRAM 3 – ACCEPTING STRINGS</a:t>
            </a:r>
            <a:endParaRPr lang="en-US" b="1" dirty="0"/>
          </a:p>
        </p:txBody>
      </p:sp>
      <p:cxnSp>
        <p:nvCxnSpPr>
          <p:cNvPr id="16" name="Straight Connector 15"/>
          <p:cNvCxnSpPr/>
          <p:nvPr/>
        </p:nvCxnSpPr>
        <p:spPr>
          <a:xfrm>
            <a:off x="0" y="1196752"/>
            <a:ext cx="9144000" cy="0"/>
          </a:xfrm>
          <a:prstGeom prst="line">
            <a:avLst/>
          </a:pr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Slide Number Placeholder 1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34484-767D-4C48-AF0E-A1438A969E59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23" name="TextBox 22"/>
          <p:cNvSpPr txBox="1"/>
          <p:nvPr/>
        </p:nvSpPr>
        <p:spPr>
          <a:xfrm>
            <a:off x="323528" y="1268760"/>
            <a:ext cx="86409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Clr>
                <a:srgbClr val="0070C0"/>
              </a:buClr>
              <a:buFont typeface="Wingdings" panose="05000000000000000000" pitchFamily="2" charset="2"/>
              <a:buChar char="Ø"/>
            </a:pPr>
            <a:r>
              <a:rPr lang="en-US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 output of Program 3 is as follows:</a:t>
            </a:r>
            <a:endParaRPr lang="en-US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pSp>
        <p:nvGrpSpPr>
          <p:cNvPr id="24" name="Group 23"/>
          <p:cNvGrpSpPr/>
          <p:nvPr/>
        </p:nvGrpSpPr>
        <p:grpSpPr>
          <a:xfrm>
            <a:off x="467544" y="1772816"/>
            <a:ext cx="7488832" cy="738664"/>
            <a:chOff x="683568" y="1236822"/>
            <a:chExt cx="7488832" cy="738664"/>
          </a:xfrm>
        </p:grpSpPr>
        <p:sp>
          <p:nvSpPr>
            <p:cNvPr id="25" name="TextBox 24"/>
            <p:cNvSpPr txBox="1"/>
            <p:nvPr/>
          </p:nvSpPr>
          <p:spPr>
            <a:xfrm>
              <a:off x="971600" y="1236822"/>
              <a:ext cx="7200800" cy="738664"/>
            </a:xfrm>
            <a:prstGeom prst="rect">
              <a:avLst/>
            </a:prstGeom>
            <a:solidFill>
              <a:srgbClr val="0000FF"/>
            </a:solidFill>
            <a:ln w="28575" cap="rnd" cmpd="thickThin">
              <a:solidFill>
                <a:srgbClr val="0000FF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1400" dirty="0" smtClean="0">
                  <a:solidFill>
                    <a:schemeClr val="bg1"/>
                  </a:solidFill>
                </a:rPr>
                <a:t>Enter first &amp; last names separated by spaces</a:t>
              </a:r>
            </a:p>
            <a:p>
              <a:r>
                <a:rPr lang="en-US" sz="1400" dirty="0" smtClean="0">
                  <a:solidFill>
                    <a:srgbClr val="FFC000"/>
                  </a:solidFill>
                </a:rPr>
                <a:t>Mariam      A/Azim</a:t>
              </a:r>
            </a:p>
            <a:p>
              <a:r>
                <a:rPr lang="en-US" sz="1400" dirty="0" smtClean="0">
                  <a:solidFill>
                    <a:schemeClr val="bg1"/>
                  </a:solidFill>
                </a:rPr>
                <a:t>Name = Mariam A/Azim</a:t>
              </a: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683568" y="1236822"/>
              <a:ext cx="216024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>
                  <a:solidFill>
                    <a:srgbClr val="FF0000"/>
                  </a:solidFill>
                </a:rPr>
                <a:t>1</a:t>
              </a:r>
            </a:p>
            <a:p>
              <a:r>
                <a:rPr lang="en-US" sz="1400" dirty="0" smtClean="0">
                  <a:solidFill>
                    <a:srgbClr val="FF0000"/>
                  </a:solidFill>
                </a:rPr>
                <a:t>2</a:t>
              </a:r>
            </a:p>
            <a:p>
              <a:r>
                <a:rPr lang="en-US" sz="1400" dirty="0">
                  <a:solidFill>
                    <a:srgbClr val="FF0000"/>
                  </a:solidFill>
                </a:rPr>
                <a:t>3</a:t>
              </a:r>
              <a:endParaRPr lang="en-US" sz="1400" dirty="0" smtClean="0">
                <a:solidFill>
                  <a:srgbClr val="FF0000"/>
                </a:solidFill>
              </a:endParaRPr>
            </a:p>
          </p:txBody>
        </p:sp>
      </p:grpSp>
      <p:sp>
        <p:nvSpPr>
          <p:cNvPr id="35" name="TextBox 34"/>
          <p:cNvSpPr txBox="1"/>
          <p:nvPr/>
        </p:nvSpPr>
        <p:spPr>
          <a:xfrm>
            <a:off x="323528" y="2996952"/>
            <a:ext cx="86409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Clr>
                <a:srgbClr val="0070C0"/>
              </a:buClr>
              <a:buFont typeface="Wingdings" panose="05000000000000000000" pitchFamily="2" charset="2"/>
              <a:buChar char="Ø"/>
            </a:pPr>
            <a:r>
              <a:rPr lang="en-US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Line 2 of the above figure represents the user input.</a:t>
            </a:r>
            <a:endParaRPr lang="en-US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23528" y="2636912"/>
            <a:ext cx="86409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Clr>
                <a:srgbClr val="0070C0"/>
              </a:buClr>
              <a:buFont typeface="Wingdings" panose="05000000000000000000" pitchFamily="2" charset="2"/>
              <a:buChar char="Ø"/>
            </a:pPr>
            <a:r>
              <a:rPr lang="en-US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Line 1 prompts the user with the program requirement.</a:t>
            </a:r>
            <a:endParaRPr lang="en-US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23528" y="3717032"/>
            <a:ext cx="864096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Clr>
                <a:srgbClr val="0070C0"/>
              </a:buClr>
              <a:buFont typeface="Wingdings" panose="05000000000000000000" pitchFamily="2" charset="2"/>
              <a:buChar char="Ø"/>
            </a:pPr>
            <a:r>
              <a:rPr lang="en-US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Note that the first and last names are separated by </a:t>
            </a:r>
            <a:r>
              <a:rPr lang="en-US" sz="2000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5 spaces </a:t>
            </a:r>
            <a:r>
              <a:rPr lang="en-US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 the user input. </a:t>
            </a:r>
          </a:p>
          <a:p>
            <a:pPr marL="342900" indent="-342900" algn="just">
              <a:buClr>
                <a:srgbClr val="0070C0"/>
              </a:buClr>
              <a:buFont typeface="Wingdings" panose="05000000000000000000" pitchFamily="2" charset="2"/>
              <a:buChar char="Ø"/>
            </a:pPr>
            <a:r>
              <a:rPr lang="en-US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However, they are separated by a single space in the output. This is because </a:t>
            </a:r>
            <a:r>
              <a:rPr lang="en-US" sz="2000" dirty="0" err="1" smtClean="0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read.next</a:t>
            </a:r>
            <a:r>
              <a:rPr lang="en-US" sz="2000" dirty="0" smtClean="0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()</a:t>
            </a:r>
            <a:r>
              <a:rPr lang="en-US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000" u="sng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ignores spaces entered by the user</a:t>
            </a:r>
            <a:r>
              <a:rPr lang="en-US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However, line 3 of the output obeys the format of the output statement in line 17 of the program.</a:t>
            </a:r>
            <a:endParaRPr lang="en-US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23528" y="3356992"/>
            <a:ext cx="86409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Clr>
                <a:srgbClr val="0070C0"/>
              </a:buClr>
              <a:buFont typeface="Wingdings" panose="05000000000000000000" pitchFamily="2" charset="2"/>
              <a:buChar char="Ø"/>
            </a:pPr>
            <a:r>
              <a:rPr lang="en-US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 value of the </a:t>
            </a:r>
            <a:r>
              <a:rPr lang="en-US" sz="2000" dirty="0" smtClean="0">
                <a:solidFill>
                  <a:srgbClr val="00B0F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String </a:t>
            </a:r>
            <a:r>
              <a:rPr lang="en-US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ends whenever </a:t>
            </a:r>
            <a:r>
              <a:rPr lang="en-US" sz="2000" dirty="0" err="1" smtClean="0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read.next</a:t>
            </a:r>
            <a:r>
              <a:rPr lang="en-US" sz="2000" dirty="0" smtClean="0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()</a:t>
            </a:r>
            <a:r>
              <a:rPr lang="en-US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000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encounters a space.</a:t>
            </a:r>
            <a:endParaRPr lang="en-US" sz="2000" dirty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05308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000"/>
                            </p:stCondLst>
                            <p:childTnLst>
                              <p:par>
                                <p:cTn id="1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500"/>
                            </p:stCondLst>
                            <p:childTnLst>
                              <p:par>
                                <p:cTn id="2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3000"/>
                            </p:stCondLst>
                            <p:childTnLst>
                              <p:par>
                                <p:cTn id="2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3500"/>
                            </p:stCondLst>
                            <p:childTnLst>
                              <p:par>
                                <p:cTn id="2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23" grpId="0"/>
      <p:bldP spid="35" grpId="0"/>
      <p:bldP spid="12" grpId="0"/>
      <p:bldP spid="13" grpId="0"/>
      <p:bldP spid="14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764704"/>
            <a:ext cx="9144000" cy="0"/>
          </a:xfrm>
          <a:prstGeom prst="line">
            <a:avLst/>
          </a:pr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152400"/>
            <a:ext cx="8663880" cy="598488"/>
          </a:xfrm>
        </p:spPr>
        <p:txBody>
          <a:bodyPr>
            <a:noAutofit/>
          </a:bodyPr>
          <a:lstStyle/>
          <a:p>
            <a:pPr eaLnBrk="1" hangingPunct="1"/>
            <a:r>
              <a:rPr lang="en-US" sz="4000" dirty="0">
                <a:solidFill>
                  <a:schemeClr val="accent2"/>
                </a:solidFill>
                <a:latin typeface="Tahoma" charset="0"/>
                <a:cs typeface="Arial" charset="0"/>
              </a:rPr>
              <a:t>2</a:t>
            </a:r>
            <a:r>
              <a:rPr lang="en-US" sz="4000" dirty="0" smtClean="0">
                <a:solidFill>
                  <a:schemeClr val="accent2"/>
                </a:solidFill>
                <a:latin typeface="Tahoma" charset="0"/>
                <a:cs typeface="Arial" charset="0"/>
              </a:rPr>
              <a:t>. READING FROM KEYBOARD</a:t>
            </a:r>
            <a:endParaRPr lang="en-US" sz="4000" dirty="0">
              <a:solidFill>
                <a:schemeClr val="accent2"/>
              </a:solidFill>
              <a:latin typeface="Tahoma" charset="0"/>
              <a:cs typeface="Arial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0" y="836712"/>
            <a:ext cx="9144000" cy="360040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PROGRAM  4 – ACCEPTING LINES</a:t>
            </a:r>
            <a:endParaRPr lang="en-US" b="1" dirty="0"/>
          </a:p>
        </p:txBody>
      </p:sp>
      <p:cxnSp>
        <p:nvCxnSpPr>
          <p:cNvPr id="16" name="Straight Connector 15"/>
          <p:cNvCxnSpPr/>
          <p:nvPr/>
        </p:nvCxnSpPr>
        <p:spPr>
          <a:xfrm>
            <a:off x="0" y="1196752"/>
            <a:ext cx="9144000" cy="0"/>
          </a:xfrm>
          <a:prstGeom prst="line">
            <a:avLst/>
          </a:pr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Slide Number Placeholder 1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34484-767D-4C48-AF0E-A1438A969E59}" type="slidenum">
              <a:rPr lang="en-US" smtClean="0"/>
              <a:pPr/>
              <a:t>16</a:t>
            </a:fld>
            <a:endParaRPr lang="en-US"/>
          </a:p>
        </p:txBody>
      </p:sp>
      <p:grpSp>
        <p:nvGrpSpPr>
          <p:cNvPr id="20" name="Group 19"/>
          <p:cNvGrpSpPr/>
          <p:nvPr/>
        </p:nvGrpSpPr>
        <p:grpSpPr>
          <a:xfrm>
            <a:off x="179512" y="1412776"/>
            <a:ext cx="8784976" cy="5109090"/>
            <a:chOff x="323528" y="1236822"/>
            <a:chExt cx="7848872" cy="4804199"/>
          </a:xfrm>
        </p:grpSpPr>
        <p:sp>
          <p:nvSpPr>
            <p:cNvPr id="21" name="TextBox 20"/>
            <p:cNvSpPr txBox="1"/>
            <p:nvPr/>
          </p:nvSpPr>
          <p:spPr>
            <a:xfrm>
              <a:off x="971600" y="1236822"/>
              <a:ext cx="7200800" cy="4804199"/>
            </a:xfrm>
            <a:prstGeom prst="rect">
              <a:avLst/>
            </a:prstGeom>
            <a:solidFill>
              <a:schemeClr val="bg2"/>
            </a:solidFill>
            <a:ln w="28575" cap="rnd" cmpd="thickThin">
              <a:solidFill>
                <a:srgbClr val="0000FF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// import necessary libraries</a:t>
              </a:r>
            </a:p>
            <a:p>
              <a:r>
                <a:rPr lang="en-US" dirty="0" smtClean="0">
                  <a:solidFill>
                    <a:srgbClr val="00B0F0"/>
                  </a:solidFill>
                </a:rPr>
                <a:t>import</a:t>
              </a:r>
              <a:r>
                <a:rPr lang="en-US" dirty="0" smtClean="0">
                  <a:solidFill>
                    <a:srgbClr val="0000FF"/>
                  </a:solidFill>
                </a:rPr>
                <a:t> </a:t>
              </a:r>
              <a:r>
                <a:rPr lang="en-US" dirty="0" err="1" smtClean="0">
                  <a:solidFill>
                    <a:srgbClr val="0000FF"/>
                  </a:solidFill>
                </a:rPr>
                <a:t>java.util</a:t>
              </a:r>
              <a:r>
                <a:rPr lang="en-US" dirty="0" smtClean="0">
                  <a:solidFill>
                    <a:srgbClr val="0000FF"/>
                  </a:solidFill>
                </a:rPr>
                <a:t>.*;		</a:t>
              </a:r>
              <a:r>
                <a:rPr lang="en-US" dirty="0" smtClean="0">
                  <a:solidFill>
                    <a:srgbClr val="00B050"/>
                  </a:solidFill>
                </a:rPr>
                <a:t>//contains the class Scanner</a:t>
              </a:r>
            </a:p>
            <a:p>
              <a:r>
                <a:rPr lang="en-US" dirty="0" smtClean="0">
                  <a:solidFill>
                    <a:srgbClr val="00B0F0"/>
                  </a:solidFill>
                </a:rPr>
                <a:t>public class</a:t>
              </a:r>
              <a:r>
                <a:rPr lang="en-US" dirty="0" smtClean="0">
                  <a:solidFill>
                    <a:srgbClr val="0000FF"/>
                  </a:solidFill>
                </a:rPr>
                <a:t> UserInput4</a:t>
              </a:r>
            </a:p>
            <a:p>
              <a:r>
                <a:rPr lang="en-US" dirty="0" smtClean="0">
                  <a:solidFill>
                    <a:srgbClr val="0000FF"/>
                  </a:solidFill>
                </a:rPr>
                <a:t>{</a:t>
              </a:r>
            </a:p>
            <a:p>
              <a:r>
                <a:rPr lang="en-US" dirty="0" smtClean="0">
                  <a:solidFill>
                    <a:srgbClr val="00B050"/>
                  </a:solidFill>
                </a:rPr>
                <a:t>   // instantiate the object line from the class Scanner</a:t>
              </a:r>
            </a:p>
            <a:p>
              <a:r>
                <a:rPr lang="en-US" dirty="0" smtClean="0">
                  <a:solidFill>
                    <a:srgbClr val="00B0F0"/>
                  </a:solidFill>
                </a:rPr>
                <a:t>   static </a:t>
              </a:r>
              <a:r>
                <a:rPr lang="en-US" dirty="0" smtClean="0">
                  <a:solidFill>
                    <a:srgbClr val="0000FF"/>
                  </a:solidFill>
                </a:rPr>
                <a:t>Scanner  line  = </a:t>
              </a:r>
              <a:r>
                <a:rPr lang="en-US" dirty="0" smtClean="0">
                  <a:solidFill>
                    <a:srgbClr val="00B0F0"/>
                  </a:solidFill>
                </a:rPr>
                <a:t>new</a:t>
              </a:r>
              <a:r>
                <a:rPr lang="en-US" dirty="0" smtClean="0">
                  <a:solidFill>
                    <a:srgbClr val="0000FF"/>
                  </a:solidFill>
                </a:rPr>
                <a:t> Scanner (System.in);</a:t>
              </a:r>
            </a:p>
            <a:p>
              <a:r>
                <a:rPr lang="en-US" dirty="0" smtClean="0">
                  <a:solidFill>
                    <a:srgbClr val="00B0F0"/>
                  </a:solidFill>
                </a:rPr>
                <a:t>   public static void</a:t>
              </a:r>
              <a:r>
                <a:rPr lang="en-US" dirty="0" smtClean="0">
                  <a:solidFill>
                    <a:srgbClr val="0000FF"/>
                  </a:solidFill>
                </a:rPr>
                <a:t> main (String[] </a:t>
              </a:r>
              <a:r>
                <a:rPr lang="en-US" dirty="0" err="1" smtClean="0">
                  <a:solidFill>
                    <a:srgbClr val="0000FF"/>
                  </a:solidFill>
                </a:rPr>
                <a:t>args</a:t>
              </a:r>
              <a:r>
                <a:rPr lang="en-US" dirty="0" smtClean="0">
                  <a:solidFill>
                    <a:srgbClr val="0000FF"/>
                  </a:solidFill>
                </a:rPr>
                <a:t>)</a:t>
              </a:r>
            </a:p>
            <a:p>
              <a:r>
                <a:rPr lang="en-US" dirty="0">
                  <a:solidFill>
                    <a:srgbClr val="0000FF"/>
                  </a:solidFill>
                </a:rPr>
                <a:t> </a:t>
              </a:r>
              <a:r>
                <a:rPr lang="en-US" dirty="0" smtClean="0">
                  <a:solidFill>
                    <a:srgbClr val="0000FF"/>
                  </a:solidFill>
                </a:rPr>
                <a:t>     {</a:t>
              </a:r>
            </a:p>
            <a:p>
              <a:r>
                <a:rPr lang="en-US" dirty="0">
                  <a:solidFill>
                    <a:srgbClr val="0000FF"/>
                  </a:solidFill>
                </a:rPr>
                <a:t> </a:t>
              </a:r>
              <a:r>
                <a:rPr lang="en-US" dirty="0" smtClean="0">
                  <a:solidFill>
                    <a:srgbClr val="0000FF"/>
                  </a:solidFill>
                </a:rPr>
                <a:t>        </a:t>
              </a:r>
              <a:r>
                <a:rPr lang="en-US" dirty="0" smtClean="0"/>
                <a:t>// Declaration section: to declare needed variables</a:t>
              </a:r>
            </a:p>
            <a:p>
              <a:r>
                <a:rPr lang="en-US" dirty="0"/>
                <a:t>	</a:t>
              </a:r>
              <a:r>
                <a:rPr lang="en-US" dirty="0" smtClean="0">
                  <a:solidFill>
                    <a:srgbClr val="00B0F0"/>
                  </a:solidFill>
                </a:rPr>
                <a:t>String </a:t>
              </a:r>
              <a:r>
                <a:rPr lang="en-US" dirty="0" smtClean="0">
                  <a:solidFill>
                    <a:srgbClr val="0000FF"/>
                  </a:solidFill>
                </a:rPr>
                <a:t>message;</a:t>
              </a:r>
            </a:p>
            <a:p>
              <a:r>
                <a:rPr lang="en-US" dirty="0" smtClean="0"/>
                <a:t>         // Input section: to enter values of used variables</a:t>
              </a:r>
            </a:p>
            <a:p>
              <a:r>
                <a:rPr lang="en-US" sz="2000" dirty="0"/>
                <a:t>	</a:t>
              </a:r>
              <a:r>
                <a:rPr lang="en-US" dirty="0" err="1" smtClean="0">
                  <a:solidFill>
                    <a:srgbClr val="0000FF"/>
                  </a:solidFill>
                </a:rPr>
                <a:t>System.out.println</a:t>
              </a:r>
              <a:r>
                <a:rPr lang="en-US" dirty="0" smtClean="0">
                  <a:solidFill>
                    <a:srgbClr val="0000FF"/>
                  </a:solidFill>
                </a:rPr>
                <a:t> (“Enter a message”);</a:t>
              </a:r>
              <a:endParaRPr lang="en-US" sz="2000" dirty="0" smtClean="0">
                <a:solidFill>
                  <a:srgbClr val="0000FF"/>
                </a:solidFill>
              </a:endParaRPr>
            </a:p>
            <a:p>
              <a:r>
                <a:rPr lang="en-US" dirty="0">
                  <a:solidFill>
                    <a:srgbClr val="0000FF"/>
                  </a:solidFill>
                </a:rPr>
                <a:t>	</a:t>
              </a:r>
              <a:r>
                <a:rPr lang="en-US" dirty="0" smtClean="0">
                  <a:solidFill>
                    <a:srgbClr val="0000FF"/>
                  </a:solidFill>
                </a:rPr>
                <a:t>message = </a:t>
              </a:r>
              <a:r>
                <a:rPr lang="en-US" dirty="0">
                  <a:solidFill>
                    <a:srgbClr val="0000FF"/>
                  </a:solidFill>
                </a:rPr>
                <a:t> </a:t>
              </a:r>
              <a:r>
                <a:rPr lang="en-US" dirty="0" smtClean="0">
                  <a:solidFill>
                    <a:srgbClr val="0000FF"/>
                  </a:solidFill>
                </a:rPr>
                <a:t> </a:t>
              </a:r>
              <a:r>
                <a:rPr lang="en-US" dirty="0" err="1" smtClean="0">
                  <a:solidFill>
                    <a:srgbClr val="0000FF"/>
                  </a:solidFill>
                </a:rPr>
                <a:t>line.nextLine</a:t>
              </a:r>
              <a:r>
                <a:rPr lang="en-US" dirty="0" smtClean="0">
                  <a:solidFill>
                    <a:srgbClr val="0000FF"/>
                  </a:solidFill>
                </a:rPr>
                <a:t>();</a:t>
              </a:r>
            </a:p>
            <a:p>
              <a:r>
                <a:rPr lang="en-US" dirty="0" smtClean="0"/>
                <a:t>         // Processing section: processing statements</a:t>
              </a:r>
            </a:p>
            <a:p>
              <a:r>
                <a:rPr lang="en-US" dirty="0"/>
                <a:t> </a:t>
              </a:r>
              <a:r>
                <a:rPr lang="en-US" dirty="0" smtClean="0"/>
                <a:t>        // Output section: display program output</a:t>
              </a:r>
            </a:p>
            <a:p>
              <a:r>
                <a:rPr lang="en-US" dirty="0">
                  <a:solidFill>
                    <a:srgbClr val="0000FF"/>
                  </a:solidFill>
                </a:rPr>
                <a:t>	</a:t>
              </a:r>
              <a:r>
                <a:rPr lang="en-US" dirty="0" err="1" smtClean="0">
                  <a:solidFill>
                    <a:srgbClr val="0000FF"/>
                  </a:solidFill>
                </a:rPr>
                <a:t>System.out.println</a:t>
              </a:r>
              <a:r>
                <a:rPr lang="en-US" dirty="0" smtClean="0">
                  <a:solidFill>
                    <a:srgbClr val="0000FF"/>
                  </a:solidFill>
                </a:rPr>
                <a:t> (“Message = “ + message);</a:t>
              </a:r>
            </a:p>
            <a:p>
              <a:r>
                <a:rPr lang="en-US" dirty="0" smtClean="0">
                  <a:solidFill>
                    <a:srgbClr val="0000FF"/>
                  </a:solidFill>
                </a:rPr>
                <a:t>      } </a:t>
              </a:r>
              <a:r>
                <a:rPr lang="en-US" dirty="0" smtClean="0"/>
                <a:t>// end main</a:t>
              </a:r>
            </a:p>
            <a:p>
              <a:r>
                <a:rPr lang="en-US" dirty="0" smtClean="0">
                  <a:solidFill>
                    <a:srgbClr val="0000FF"/>
                  </a:solidFill>
                </a:rPr>
                <a:t>} </a:t>
              </a:r>
              <a:r>
                <a:rPr lang="en-US" dirty="0" smtClean="0"/>
                <a:t>// end class</a:t>
              </a:r>
              <a:endParaRPr lang="en-US" dirty="0"/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323528" y="1236822"/>
              <a:ext cx="576064" cy="477525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dirty="0" smtClean="0">
                  <a:solidFill>
                    <a:srgbClr val="FF0000"/>
                  </a:solidFill>
                </a:rPr>
                <a:t>1</a:t>
              </a:r>
            </a:p>
            <a:p>
              <a:pPr algn="r"/>
              <a:r>
                <a:rPr lang="en-US" dirty="0" smtClean="0">
                  <a:solidFill>
                    <a:srgbClr val="FF0000"/>
                  </a:solidFill>
                </a:rPr>
                <a:t>2</a:t>
              </a:r>
            </a:p>
            <a:p>
              <a:pPr algn="r"/>
              <a:r>
                <a:rPr lang="en-US" dirty="0" smtClean="0">
                  <a:solidFill>
                    <a:srgbClr val="FF0000"/>
                  </a:solidFill>
                </a:rPr>
                <a:t>3</a:t>
              </a:r>
            </a:p>
            <a:p>
              <a:pPr algn="r"/>
              <a:r>
                <a:rPr lang="en-US" dirty="0" smtClean="0">
                  <a:solidFill>
                    <a:srgbClr val="FF0000"/>
                  </a:solidFill>
                </a:rPr>
                <a:t>4</a:t>
              </a:r>
            </a:p>
            <a:p>
              <a:pPr algn="r"/>
              <a:r>
                <a:rPr lang="en-US" dirty="0" smtClean="0">
                  <a:solidFill>
                    <a:srgbClr val="FF0000"/>
                  </a:solidFill>
                </a:rPr>
                <a:t>5</a:t>
              </a:r>
            </a:p>
            <a:p>
              <a:pPr algn="r"/>
              <a:r>
                <a:rPr lang="en-US" dirty="0" smtClean="0">
                  <a:solidFill>
                    <a:srgbClr val="FF0000"/>
                  </a:solidFill>
                </a:rPr>
                <a:t>6</a:t>
              </a:r>
            </a:p>
            <a:p>
              <a:pPr algn="r"/>
              <a:r>
                <a:rPr lang="en-US" dirty="0" smtClean="0">
                  <a:solidFill>
                    <a:srgbClr val="FF0000"/>
                  </a:solidFill>
                </a:rPr>
                <a:t>7</a:t>
              </a:r>
            </a:p>
            <a:p>
              <a:pPr algn="r"/>
              <a:r>
                <a:rPr lang="en-US" dirty="0" smtClean="0">
                  <a:solidFill>
                    <a:srgbClr val="FF0000"/>
                  </a:solidFill>
                </a:rPr>
                <a:t>8</a:t>
              </a:r>
            </a:p>
            <a:p>
              <a:pPr algn="r"/>
              <a:r>
                <a:rPr lang="en-US" dirty="0" smtClean="0">
                  <a:solidFill>
                    <a:srgbClr val="FF0000"/>
                  </a:solidFill>
                </a:rPr>
                <a:t>9</a:t>
              </a:r>
            </a:p>
            <a:p>
              <a:pPr algn="r"/>
              <a:r>
                <a:rPr lang="en-US" dirty="0" smtClean="0">
                  <a:solidFill>
                    <a:srgbClr val="FF0000"/>
                  </a:solidFill>
                </a:rPr>
                <a:t>10</a:t>
              </a:r>
            </a:p>
            <a:p>
              <a:pPr algn="r"/>
              <a:r>
                <a:rPr lang="en-US" dirty="0" smtClean="0">
                  <a:solidFill>
                    <a:srgbClr val="FF0000"/>
                  </a:solidFill>
                </a:rPr>
                <a:t>11</a:t>
              </a:r>
            </a:p>
            <a:p>
              <a:pPr algn="r"/>
              <a:r>
                <a:rPr lang="en-US" dirty="0" smtClean="0">
                  <a:solidFill>
                    <a:srgbClr val="FF0000"/>
                  </a:solidFill>
                </a:rPr>
                <a:t>12</a:t>
              </a:r>
            </a:p>
            <a:p>
              <a:pPr algn="r"/>
              <a:r>
                <a:rPr lang="en-US" dirty="0" smtClean="0">
                  <a:solidFill>
                    <a:srgbClr val="FF0000"/>
                  </a:solidFill>
                </a:rPr>
                <a:t>13</a:t>
              </a:r>
            </a:p>
            <a:p>
              <a:pPr algn="r"/>
              <a:r>
                <a:rPr lang="en-US" dirty="0" smtClean="0">
                  <a:solidFill>
                    <a:srgbClr val="FF0000"/>
                  </a:solidFill>
                </a:rPr>
                <a:t>14</a:t>
              </a:r>
            </a:p>
            <a:p>
              <a:pPr algn="r"/>
              <a:r>
                <a:rPr lang="en-US" dirty="0" smtClean="0">
                  <a:solidFill>
                    <a:srgbClr val="FF0000"/>
                  </a:solidFill>
                </a:rPr>
                <a:t>15</a:t>
              </a:r>
            </a:p>
            <a:p>
              <a:pPr algn="r"/>
              <a:r>
                <a:rPr lang="en-US" dirty="0" smtClean="0">
                  <a:solidFill>
                    <a:srgbClr val="FF0000"/>
                  </a:solidFill>
                </a:rPr>
                <a:t>16</a:t>
              </a:r>
            </a:p>
            <a:p>
              <a:pPr algn="r"/>
              <a:r>
                <a:rPr lang="en-US" dirty="0" smtClean="0">
                  <a:solidFill>
                    <a:srgbClr val="FF0000"/>
                  </a:solidFill>
                </a:rPr>
                <a:t>17</a:t>
              </a:r>
            </a:p>
            <a:p>
              <a:pPr algn="r"/>
              <a:r>
                <a:rPr lang="en-US" dirty="0" smtClean="0">
                  <a:solidFill>
                    <a:srgbClr val="FF0000"/>
                  </a:solidFill>
                </a:rPr>
                <a:t>18</a:t>
              </a:r>
            </a:p>
          </p:txBody>
        </p:sp>
      </p:grpSp>
      <p:sp>
        <p:nvSpPr>
          <p:cNvPr id="6" name="Rectangle 5"/>
          <p:cNvSpPr/>
          <p:nvPr/>
        </p:nvSpPr>
        <p:spPr>
          <a:xfrm>
            <a:off x="2771800" y="2852936"/>
            <a:ext cx="648072" cy="216024"/>
          </a:xfrm>
          <a:prstGeom prst="rect">
            <a:avLst/>
          </a:prstGeom>
          <a:noFill/>
          <a:ln w="28575">
            <a:solidFill>
              <a:srgbClr val="FF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3131840" y="4797152"/>
            <a:ext cx="648072" cy="216024"/>
          </a:xfrm>
          <a:prstGeom prst="rect">
            <a:avLst/>
          </a:prstGeom>
          <a:noFill/>
          <a:ln w="28575">
            <a:solidFill>
              <a:srgbClr val="FF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/>
          <p:cNvSpPr/>
          <p:nvPr/>
        </p:nvSpPr>
        <p:spPr>
          <a:xfrm>
            <a:off x="904877" y="1772816"/>
            <a:ext cx="8064896" cy="216024"/>
          </a:xfrm>
          <a:prstGeom prst="rect">
            <a:avLst/>
          </a:prstGeom>
          <a:solidFill>
            <a:schemeClr val="accent1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/>
          <p:cNvSpPr/>
          <p:nvPr/>
        </p:nvSpPr>
        <p:spPr>
          <a:xfrm>
            <a:off x="899592" y="2852936"/>
            <a:ext cx="8064896" cy="216024"/>
          </a:xfrm>
          <a:prstGeom prst="rect">
            <a:avLst/>
          </a:prstGeom>
          <a:solidFill>
            <a:schemeClr val="accent1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899592" y="4797152"/>
            <a:ext cx="8064896" cy="216024"/>
          </a:xfrm>
          <a:prstGeom prst="rect">
            <a:avLst/>
          </a:prstGeom>
          <a:solidFill>
            <a:schemeClr val="accent1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12748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8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000"/>
                            </p:stCondLst>
                            <p:childTnLst>
                              <p:par>
                                <p:cTn id="30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2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6" grpId="0" animBg="1"/>
      <p:bldP spid="23" grpId="0" animBg="1"/>
      <p:bldP spid="24" grpId="0" animBg="1"/>
      <p:bldP spid="25" grpId="0" animBg="1"/>
      <p:bldP spid="26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764704"/>
            <a:ext cx="9144000" cy="0"/>
          </a:xfrm>
          <a:prstGeom prst="line">
            <a:avLst/>
          </a:pr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152400"/>
            <a:ext cx="8663880" cy="598488"/>
          </a:xfrm>
        </p:spPr>
        <p:txBody>
          <a:bodyPr>
            <a:noAutofit/>
          </a:bodyPr>
          <a:lstStyle/>
          <a:p>
            <a:pPr eaLnBrk="1" hangingPunct="1"/>
            <a:r>
              <a:rPr lang="en-US" sz="4000" dirty="0">
                <a:solidFill>
                  <a:schemeClr val="accent2"/>
                </a:solidFill>
                <a:latin typeface="Tahoma" charset="0"/>
                <a:cs typeface="Arial" charset="0"/>
              </a:rPr>
              <a:t>2</a:t>
            </a:r>
            <a:r>
              <a:rPr lang="en-US" sz="4000" dirty="0" smtClean="0">
                <a:solidFill>
                  <a:schemeClr val="accent2"/>
                </a:solidFill>
                <a:latin typeface="Tahoma" charset="0"/>
                <a:cs typeface="Arial" charset="0"/>
              </a:rPr>
              <a:t>. READING FROM KEYBOARD</a:t>
            </a:r>
            <a:endParaRPr lang="en-US" sz="4000" dirty="0">
              <a:solidFill>
                <a:schemeClr val="accent2"/>
              </a:solidFill>
              <a:latin typeface="Tahoma" charset="0"/>
              <a:cs typeface="Arial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0" y="836712"/>
            <a:ext cx="9144000" cy="360040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PROGRAM 4 – ACCEPTING LINES</a:t>
            </a:r>
            <a:endParaRPr lang="en-US" b="1" dirty="0"/>
          </a:p>
        </p:txBody>
      </p:sp>
      <p:cxnSp>
        <p:nvCxnSpPr>
          <p:cNvPr id="16" name="Straight Connector 15"/>
          <p:cNvCxnSpPr/>
          <p:nvPr/>
        </p:nvCxnSpPr>
        <p:spPr>
          <a:xfrm>
            <a:off x="0" y="1196752"/>
            <a:ext cx="9144000" cy="0"/>
          </a:xfrm>
          <a:prstGeom prst="line">
            <a:avLst/>
          </a:pr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Slide Number Placeholder 1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34484-767D-4C48-AF0E-A1438A969E59}" type="slidenum">
              <a:rPr lang="en-US" smtClean="0"/>
              <a:pPr/>
              <a:t>17</a:t>
            </a:fld>
            <a:endParaRPr lang="en-US"/>
          </a:p>
        </p:txBody>
      </p:sp>
      <p:grpSp>
        <p:nvGrpSpPr>
          <p:cNvPr id="28" name="Group 27"/>
          <p:cNvGrpSpPr/>
          <p:nvPr/>
        </p:nvGrpSpPr>
        <p:grpSpPr>
          <a:xfrm>
            <a:off x="4627" y="1191416"/>
            <a:ext cx="8784976" cy="675947"/>
            <a:chOff x="323528" y="1236822"/>
            <a:chExt cx="7848872" cy="577826"/>
          </a:xfrm>
        </p:grpSpPr>
        <p:sp>
          <p:nvSpPr>
            <p:cNvPr id="29" name="TextBox 28"/>
            <p:cNvSpPr txBox="1"/>
            <p:nvPr/>
          </p:nvSpPr>
          <p:spPr>
            <a:xfrm>
              <a:off x="971600" y="1498928"/>
              <a:ext cx="7200800" cy="315720"/>
            </a:xfrm>
            <a:prstGeom prst="rect">
              <a:avLst/>
            </a:prstGeom>
            <a:solidFill>
              <a:schemeClr val="bg2"/>
            </a:solidFill>
            <a:ln w="28575" cap="rnd" cmpd="thickThin">
              <a:solidFill>
                <a:srgbClr val="0000FF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rgbClr val="00B0F0"/>
                  </a:solidFill>
                </a:rPr>
                <a:t>   </a:t>
              </a:r>
              <a:r>
                <a:rPr lang="en-US" dirty="0" smtClean="0">
                  <a:solidFill>
                    <a:srgbClr val="0000FF"/>
                  </a:solidFill>
                </a:rPr>
                <a:t>message = </a:t>
              </a:r>
              <a:r>
                <a:rPr lang="en-US" dirty="0" err="1" smtClean="0">
                  <a:solidFill>
                    <a:srgbClr val="0000FF"/>
                  </a:solidFill>
                </a:rPr>
                <a:t>line.nextLine</a:t>
              </a:r>
              <a:r>
                <a:rPr lang="en-US" dirty="0" smtClean="0">
                  <a:solidFill>
                    <a:srgbClr val="0000FF"/>
                  </a:solidFill>
                </a:rPr>
                <a:t>();</a:t>
              </a: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323528" y="1236822"/>
              <a:ext cx="576064" cy="55250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endParaRPr lang="en-US" dirty="0">
                <a:solidFill>
                  <a:srgbClr val="FF0000"/>
                </a:solidFill>
              </a:endParaRPr>
            </a:p>
            <a:p>
              <a:pPr algn="r"/>
              <a:r>
                <a:rPr lang="en-US" dirty="0" smtClean="0">
                  <a:solidFill>
                    <a:srgbClr val="FF0000"/>
                  </a:solidFill>
                </a:rPr>
                <a:t>13</a:t>
              </a:r>
            </a:p>
          </p:txBody>
        </p:sp>
      </p:grpSp>
      <p:sp>
        <p:nvSpPr>
          <p:cNvPr id="31" name="TextBox 30"/>
          <p:cNvSpPr txBox="1"/>
          <p:nvPr/>
        </p:nvSpPr>
        <p:spPr>
          <a:xfrm>
            <a:off x="439317" y="2104174"/>
            <a:ext cx="864096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Clr>
                <a:srgbClr val="0070C0"/>
              </a:buClr>
              <a:buFont typeface="Wingdings" panose="05000000000000000000" pitchFamily="2" charset="2"/>
              <a:buChar char="Ø"/>
            </a:pPr>
            <a:r>
              <a:rPr lang="en-US" sz="2000" dirty="0" err="1" smtClean="0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nextLine</a:t>
            </a:r>
            <a:r>
              <a:rPr lang="en-US" sz="2000" dirty="0" smtClean="0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()</a:t>
            </a:r>
            <a:r>
              <a:rPr lang="en-US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is a method associated with the </a:t>
            </a:r>
            <a:r>
              <a:rPr lang="en-US" sz="2000" dirty="0" smtClean="0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Scanner </a:t>
            </a:r>
            <a:r>
              <a:rPr lang="en-US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class. It receives the next input as a </a:t>
            </a:r>
            <a:r>
              <a:rPr lang="en-US" sz="2000" dirty="0" smtClean="0">
                <a:solidFill>
                  <a:srgbClr val="00B0F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String</a:t>
            </a:r>
            <a:r>
              <a:rPr lang="en-US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until the end of the line.</a:t>
            </a:r>
            <a:endParaRPr lang="en-US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382241" y="2873485"/>
            <a:ext cx="864096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Clr>
                <a:srgbClr val="0070C0"/>
              </a:buClr>
              <a:buFont typeface="Wingdings" panose="05000000000000000000" pitchFamily="2" charset="2"/>
              <a:buChar char="Ø"/>
            </a:pPr>
            <a:r>
              <a:rPr lang="en-US" sz="2000" dirty="0" err="1" smtClean="0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nextLine</a:t>
            </a:r>
            <a:r>
              <a:rPr lang="en-US" sz="2000" dirty="0" smtClean="0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()</a:t>
            </a:r>
            <a:r>
              <a:rPr lang="en-US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reads the newline character (Enter), but does not store it as part of the string.</a:t>
            </a:r>
            <a:endParaRPr lang="en-US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503040" y="3577461"/>
            <a:ext cx="864096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Clr>
                <a:srgbClr val="0070C0"/>
              </a:buClr>
              <a:buFont typeface="Wingdings" panose="05000000000000000000" pitchFamily="2" charset="2"/>
              <a:buChar char="Ø"/>
            </a:pPr>
            <a:r>
              <a:rPr lang="en-US" sz="2000" dirty="0" err="1" smtClean="0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nextLine</a:t>
            </a:r>
            <a:r>
              <a:rPr lang="en-US" sz="2000" dirty="0" smtClean="0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()</a:t>
            </a:r>
            <a:r>
              <a:rPr lang="en-US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is used when the input data includes spaces. In contrast,  </a:t>
            </a:r>
            <a:r>
              <a:rPr lang="en-US" sz="2000" dirty="0" smtClean="0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next()</a:t>
            </a:r>
            <a:r>
              <a:rPr lang="en-US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ignores space characters.</a:t>
            </a:r>
            <a:endParaRPr lang="en-US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95822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31" grpId="0"/>
      <p:bldP spid="24" grpId="0"/>
      <p:bldP spid="25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764704"/>
            <a:ext cx="9144000" cy="0"/>
          </a:xfrm>
          <a:prstGeom prst="line">
            <a:avLst/>
          </a:pr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152400"/>
            <a:ext cx="8663880" cy="598488"/>
          </a:xfrm>
        </p:spPr>
        <p:txBody>
          <a:bodyPr>
            <a:noAutofit/>
          </a:bodyPr>
          <a:lstStyle/>
          <a:p>
            <a:pPr eaLnBrk="1" hangingPunct="1"/>
            <a:r>
              <a:rPr lang="en-US" sz="4000" dirty="0">
                <a:solidFill>
                  <a:schemeClr val="accent2"/>
                </a:solidFill>
                <a:latin typeface="Tahoma" charset="0"/>
                <a:cs typeface="Arial" charset="0"/>
              </a:rPr>
              <a:t>2</a:t>
            </a:r>
            <a:r>
              <a:rPr lang="en-US" sz="4000" dirty="0" smtClean="0">
                <a:solidFill>
                  <a:schemeClr val="accent2"/>
                </a:solidFill>
                <a:latin typeface="Tahoma" charset="0"/>
                <a:cs typeface="Arial" charset="0"/>
              </a:rPr>
              <a:t>. READING FROM KEYBOARD</a:t>
            </a:r>
            <a:endParaRPr lang="en-US" sz="4000" dirty="0">
              <a:solidFill>
                <a:schemeClr val="accent2"/>
              </a:solidFill>
              <a:latin typeface="Tahoma" charset="0"/>
              <a:cs typeface="Arial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0" y="836712"/>
            <a:ext cx="9144000" cy="360040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PROGRAM 4 – ACCEPTING LINES</a:t>
            </a:r>
            <a:endParaRPr lang="en-US" b="1" dirty="0"/>
          </a:p>
        </p:txBody>
      </p:sp>
      <p:cxnSp>
        <p:nvCxnSpPr>
          <p:cNvPr id="16" name="Straight Connector 15"/>
          <p:cNvCxnSpPr/>
          <p:nvPr/>
        </p:nvCxnSpPr>
        <p:spPr>
          <a:xfrm>
            <a:off x="0" y="1196752"/>
            <a:ext cx="9144000" cy="0"/>
          </a:xfrm>
          <a:prstGeom prst="line">
            <a:avLst/>
          </a:pr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Slide Number Placeholder 1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34484-767D-4C48-AF0E-A1438A969E59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23" name="TextBox 22"/>
          <p:cNvSpPr txBox="1"/>
          <p:nvPr/>
        </p:nvSpPr>
        <p:spPr>
          <a:xfrm>
            <a:off x="323528" y="1268760"/>
            <a:ext cx="86409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Clr>
                <a:srgbClr val="0070C0"/>
              </a:buClr>
              <a:buFont typeface="Wingdings" panose="05000000000000000000" pitchFamily="2" charset="2"/>
              <a:buChar char="Ø"/>
            </a:pPr>
            <a:r>
              <a:rPr lang="en-US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 output of Program 4 is as follows:</a:t>
            </a:r>
            <a:endParaRPr lang="en-US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pSp>
        <p:nvGrpSpPr>
          <p:cNvPr id="24" name="Group 23"/>
          <p:cNvGrpSpPr/>
          <p:nvPr/>
        </p:nvGrpSpPr>
        <p:grpSpPr>
          <a:xfrm>
            <a:off x="467544" y="1772816"/>
            <a:ext cx="7488832" cy="738664"/>
            <a:chOff x="683568" y="1236822"/>
            <a:chExt cx="7488832" cy="738664"/>
          </a:xfrm>
        </p:grpSpPr>
        <p:sp>
          <p:nvSpPr>
            <p:cNvPr id="25" name="TextBox 24"/>
            <p:cNvSpPr txBox="1"/>
            <p:nvPr/>
          </p:nvSpPr>
          <p:spPr>
            <a:xfrm>
              <a:off x="971600" y="1236822"/>
              <a:ext cx="7200800" cy="738664"/>
            </a:xfrm>
            <a:prstGeom prst="rect">
              <a:avLst/>
            </a:prstGeom>
            <a:solidFill>
              <a:srgbClr val="0000FF"/>
            </a:solidFill>
            <a:ln w="28575" cap="rnd" cmpd="thickThin">
              <a:solidFill>
                <a:srgbClr val="0000FF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1400" dirty="0" smtClean="0">
                  <a:solidFill>
                    <a:schemeClr val="bg1"/>
                  </a:solidFill>
                </a:rPr>
                <a:t>Enter a message</a:t>
              </a:r>
            </a:p>
            <a:p>
              <a:r>
                <a:rPr lang="en-US" sz="1400" dirty="0" smtClean="0">
                  <a:solidFill>
                    <a:srgbClr val="FFC000"/>
                  </a:solidFill>
                </a:rPr>
                <a:t>Please follow the instructions written below</a:t>
              </a:r>
            </a:p>
            <a:p>
              <a:r>
                <a:rPr lang="en-US" sz="1400" dirty="0" smtClean="0">
                  <a:solidFill>
                    <a:schemeClr val="bg1"/>
                  </a:solidFill>
                </a:rPr>
                <a:t>Message = Please follow the instructions written below</a:t>
              </a: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683568" y="1236822"/>
              <a:ext cx="216024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>
                  <a:solidFill>
                    <a:srgbClr val="FF0000"/>
                  </a:solidFill>
                </a:rPr>
                <a:t>1</a:t>
              </a:r>
            </a:p>
            <a:p>
              <a:r>
                <a:rPr lang="en-US" sz="1400" dirty="0" smtClean="0">
                  <a:solidFill>
                    <a:srgbClr val="FF0000"/>
                  </a:solidFill>
                </a:rPr>
                <a:t>2</a:t>
              </a:r>
            </a:p>
            <a:p>
              <a:r>
                <a:rPr lang="en-US" sz="1400" dirty="0">
                  <a:solidFill>
                    <a:srgbClr val="FF0000"/>
                  </a:solidFill>
                </a:rPr>
                <a:t>3</a:t>
              </a:r>
              <a:endParaRPr lang="en-US" sz="1400" dirty="0" smtClean="0">
                <a:solidFill>
                  <a:srgbClr val="FF0000"/>
                </a:solidFill>
              </a:endParaRPr>
            </a:p>
          </p:txBody>
        </p:sp>
      </p:grpSp>
      <p:sp>
        <p:nvSpPr>
          <p:cNvPr id="35" name="TextBox 34"/>
          <p:cNvSpPr txBox="1"/>
          <p:nvPr/>
        </p:nvSpPr>
        <p:spPr>
          <a:xfrm>
            <a:off x="323528" y="2866002"/>
            <a:ext cx="86409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Clr>
                <a:srgbClr val="0070C0"/>
              </a:buClr>
              <a:buFont typeface="Wingdings" panose="05000000000000000000" pitchFamily="2" charset="2"/>
              <a:buChar char="Ø"/>
            </a:pPr>
            <a:r>
              <a:rPr lang="en-US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Line 2 of the above figure represents the user input.</a:t>
            </a:r>
            <a:endParaRPr lang="en-US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23528" y="2492896"/>
            <a:ext cx="86409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Clr>
                <a:srgbClr val="0070C0"/>
              </a:buClr>
              <a:buFont typeface="Wingdings" panose="05000000000000000000" pitchFamily="2" charset="2"/>
              <a:buChar char="Ø"/>
            </a:pPr>
            <a:r>
              <a:rPr lang="en-US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Line 1 prompts the user with the program requirement.</a:t>
            </a:r>
            <a:endParaRPr lang="en-US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23528" y="3239108"/>
            <a:ext cx="864096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Clr>
                <a:srgbClr val="0070C0"/>
              </a:buClr>
              <a:buFont typeface="Wingdings" panose="05000000000000000000" pitchFamily="2" charset="2"/>
              <a:buChar char="Ø"/>
            </a:pPr>
            <a:r>
              <a:rPr lang="en-US" sz="2000" dirty="0" err="1" smtClean="0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line.nextLine</a:t>
            </a:r>
            <a:r>
              <a:rPr lang="en-US" sz="2000" dirty="0" smtClean="0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()</a:t>
            </a:r>
            <a:r>
              <a:rPr lang="en-US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stores all line 2 shown in the above figure in the variable </a:t>
            </a:r>
            <a:r>
              <a:rPr lang="en-US" sz="2000" dirty="0" smtClean="0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message</a:t>
            </a:r>
            <a:r>
              <a:rPr lang="en-US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  <a:endParaRPr lang="en-US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23528" y="3861048"/>
            <a:ext cx="86409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Clr>
                <a:srgbClr val="0070C0"/>
              </a:buClr>
              <a:buFont typeface="Wingdings" panose="05000000000000000000" pitchFamily="2" charset="2"/>
              <a:buChar char="Ø"/>
            </a:pPr>
            <a:r>
              <a:rPr lang="en-US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Remember that </a:t>
            </a:r>
            <a:r>
              <a:rPr lang="en-US" sz="2000" dirty="0" smtClean="0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message </a:t>
            </a:r>
            <a:r>
              <a:rPr lang="en-US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is of type </a:t>
            </a:r>
            <a:r>
              <a:rPr lang="en-US" sz="2000" dirty="0" smtClean="0">
                <a:solidFill>
                  <a:srgbClr val="00B0F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String</a:t>
            </a:r>
            <a:r>
              <a:rPr lang="en-US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  <a:endParaRPr lang="en-US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4692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500"/>
                            </p:stCondLst>
                            <p:childTnLst>
                              <p:par>
                                <p:cTn id="1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500"/>
                            </p:stCondLst>
                            <p:childTnLst>
                              <p:par>
                                <p:cTn id="2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3000"/>
                            </p:stCondLst>
                            <p:childTnLst>
                              <p:par>
                                <p:cTn id="2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23" grpId="0"/>
      <p:bldP spid="35" grpId="0"/>
      <p:bldP spid="12" grpId="0"/>
      <p:bldP spid="14" grpId="0"/>
      <p:bldP spid="18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9144000" cy="6858000"/>
          </a:xfrm>
          <a:prstGeom prst="rect">
            <a:avLst/>
          </a:prstGeom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 </a:t>
            </a:r>
            <a:fld id="{D8D24581-BA14-4640-B752-9AB0FD1B9A37}" type="slidenum">
              <a:rPr lang="en-US" smtClean="0"/>
              <a:pPr/>
              <a:t>19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116558"/>
            <a:ext cx="8229600" cy="792162"/>
          </a:xfrm>
        </p:spPr>
        <p:txBody>
          <a:bodyPr vert="horz"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lang="en-US" sz="4000" dirty="0" smtClean="0">
                <a:solidFill>
                  <a:schemeClr val="accent2"/>
                </a:solidFill>
                <a:latin typeface="Tahoma" charset="0"/>
                <a:cs typeface="Arial" charset="0"/>
              </a:rPr>
              <a:t>Self-Check Exercises (1)</a:t>
            </a:r>
            <a:endParaRPr lang="en-US" sz="4000" dirty="0">
              <a:solidFill>
                <a:schemeClr val="accent2"/>
              </a:solidFill>
              <a:latin typeface="Tahoma" charset="0"/>
              <a:cs typeface="Arial" charset="0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0" y="908720"/>
            <a:ext cx="9144000" cy="0"/>
          </a:xfrm>
          <a:prstGeom prst="line">
            <a:avLst/>
          </a:pr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1052737"/>
            <a:ext cx="8229600" cy="3528391"/>
          </a:xfrm>
        </p:spPr>
        <p:txBody>
          <a:bodyPr>
            <a:noAutofit/>
          </a:bodyPr>
          <a:lstStyle/>
          <a:p>
            <a:pPr algn="just"/>
            <a:r>
              <a:rPr lang="en-US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Write a program that gets an integer value and prints its double.</a:t>
            </a:r>
          </a:p>
          <a:p>
            <a:pPr algn="just"/>
            <a:r>
              <a:rPr lang="en-US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Write a program that gets a string and prints it concatenated with itself.</a:t>
            </a:r>
          </a:p>
          <a:p>
            <a:pPr algn="just"/>
            <a:r>
              <a:rPr lang="en-US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Write a program that gets a character value and prints it concatenated with itself.</a:t>
            </a:r>
          </a:p>
          <a:p>
            <a:pPr lvl="1" algn="just"/>
            <a:endParaRPr lang="en-US" sz="20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1406" y="6496070"/>
            <a:ext cx="400052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W3.2 Input Statements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4066637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908720"/>
            <a:ext cx="9144000" cy="0"/>
          </a:xfrm>
          <a:prstGeom prst="line">
            <a:avLst/>
          </a:pr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idx="1"/>
          </p:nvPr>
        </p:nvSpPr>
        <p:spPr>
          <a:xfrm>
            <a:off x="612648" y="1110952"/>
            <a:ext cx="8153400" cy="5486400"/>
          </a:xfrm>
          <a:prstGeom prst="foldedCorner">
            <a:avLst>
              <a:gd name="adj" fmla="val 36304"/>
            </a:avLst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5">
                <a:lumMod val="75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>
            <a:noAutofit/>
          </a:bodyPr>
          <a:lstStyle/>
          <a:p>
            <a:pPr marL="0" indent="0" eaLnBrk="1" hangingPunct="1">
              <a:lnSpc>
                <a:spcPct val="90000"/>
              </a:lnSpc>
              <a:spcBef>
                <a:spcPts val="1200"/>
              </a:spcBef>
              <a:spcAft>
                <a:spcPts val="600"/>
              </a:spcAft>
              <a:buNone/>
            </a:pPr>
            <a:r>
              <a:rPr lang="en-US" smtClean="0">
                <a:latin typeface="Tahoma" charset="0"/>
                <a:cs typeface="Arial" charset="0"/>
              </a:rPr>
              <a:t>1. </a:t>
            </a:r>
            <a:r>
              <a:rPr lang="en-US" dirty="0" smtClean="0">
                <a:latin typeface="Tahoma" charset="0"/>
                <a:cs typeface="Arial" charset="0"/>
              </a:rPr>
              <a:t>Giving values to variables</a:t>
            </a:r>
          </a:p>
          <a:p>
            <a:pPr marL="0" indent="0" eaLnBrk="1" hangingPunct="1">
              <a:lnSpc>
                <a:spcPct val="90000"/>
              </a:lnSpc>
              <a:spcBef>
                <a:spcPts val="1200"/>
              </a:spcBef>
              <a:spcAft>
                <a:spcPts val="600"/>
              </a:spcAft>
              <a:buNone/>
            </a:pPr>
            <a:r>
              <a:rPr lang="en-US" dirty="0" smtClean="0">
                <a:latin typeface="Tahoma" charset="0"/>
                <a:cs typeface="Arial" charset="0"/>
              </a:rPr>
              <a:t>2. Reading from the keyboard</a:t>
            </a:r>
          </a:p>
          <a:p>
            <a:pPr marL="0" indent="0" eaLnBrk="1" hangingPunct="1">
              <a:lnSpc>
                <a:spcPct val="90000"/>
              </a:lnSpc>
              <a:spcBef>
                <a:spcPts val="1200"/>
              </a:spcBef>
              <a:spcAft>
                <a:spcPts val="600"/>
              </a:spcAft>
              <a:buNone/>
            </a:pPr>
            <a:r>
              <a:rPr lang="en-US" dirty="0" smtClean="0">
                <a:latin typeface="Tahoma" charset="0"/>
                <a:cs typeface="Arial" charset="0"/>
              </a:rPr>
              <a:t>3. Summary</a:t>
            </a:r>
          </a:p>
          <a:p>
            <a:pPr marL="0" indent="0" eaLnBrk="1" hangingPunct="1">
              <a:lnSpc>
                <a:spcPct val="90000"/>
              </a:lnSpc>
              <a:spcBef>
                <a:spcPts val="1200"/>
              </a:spcBef>
              <a:spcAft>
                <a:spcPts val="600"/>
              </a:spcAft>
              <a:buNone/>
            </a:pPr>
            <a:r>
              <a:rPr lang="en-US" dirty="0">
                <a:latin typeface="Tahoma" charset="0"/>
                <a:cs typeface="Arial" charset="0"/>
              </a:rPr>
              <a:t>	</a:t>
            </a:r>
            <a:endParaRPr lang="en-US" dirty="0" smtClean="0">
              <a:latin typeface="Tahoma" charset="0"/>
              <a:cs typeface="Arial" charset="0"/>
            </a:endParaRPr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152400"/>
            <a:ext cx="7772400" cy="598488"/>
          </a:xfrm>
        </p:spPr>
        <p:txBody>
          <a:bodyPr>
            <a:noAutofit/>
          </a:bodyPr>
          <a:lstStyle/>
          <a:p>
            <a:pPr eaLnBrk="1" hangingPunct="1"/>
            <a:r>
              <a:rPr lang="en-US" sz="4000" dirty="0" smtClean="0">
                <a:solidFill>
                  <a:schemeClr val="accent2"/>
                </a:solidFill>
                <a:latin typeface="Tahoma" charset="0"/>
                <a:cs typeface="Arial" charset="0"/>
              </a:rPr>
              <a:t>Outline</a:t>
            </a:r>
            <a:endParaRPr lang="en-US" sz="4000" dirty="0">
              <a:solidFill>
                <a:schemeClr val="accent2"/>
              </a:solidFill>
              <a:latin typeface="Tahoma" charset="0"/>
              <a:cs typeface="Arial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34484-767D-4C48-AF0E-A1438A969E59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9469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>
            <a:off x="971600" y="908720"/>
            <a:ext cx="0" cy="5040560"/>
          </a:xfrm>
          <a:prstGeom prst="line">
            <a:avLst/>
          </a:prstGeom>
          <a:ln w="762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Straight Connector 3"/>
          <p:cNvCxnSpPr/>
          <p:nvPr/>
        </p:nvCxnSpPr>
        <p:spPr>
          <a:xfrm>
            <a:off x="0" y="908720"/>
            <a:ext cx="9144000" cy="0"/>
          </a:xfrm>
          <a:prstGeom prst="line">
            <a:avLst/>
          </a:pr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107504" y="152400"/>
            <a:ext cx="8928992" cy="598488"/>
          </a:xfrm>
        </p:spPr>
        <p:txBody>
          <a:bodyPr>
            <a:noAutofit/>
          </a:bodyPr>
          <a:lstStyle/>
          <a:p>
            <a:pPr eaLnBrk="1" hangingPunct="1"/>
            <a:r>
              <a:rPr lang="en-US" sz="4000" dirty="0" smtClean="0">
                <a:solidFill>
                  <a:schemeClr val="accent2"/>
                </a:solidFill>
                <a:latin typeface="Tahoma" charset="0"/>
                <a:cs typeface="Arial" charset="0"/>
              </a:rPr>
              <a:t>1. GIVING VALUES TO VARIABLES</a:t>
            </a:r>
            <a:endParaRPr lang="en-US" sz="4000" dirty="0">
              <a:solidFill>
                <a:schemeClr val="accent2"/>
              </a:solidFill>
              <a:latin typeface="Tahoma" charset="0"/>
              <a:cs typeface="Arial" charset="0"/>
            </a:endParaRPr>
          </a:p>
        </p:txBody>
      </p:sp>
      <p:grpSp>
        <p:nvGrpSpPr>
          <p:cNvPr id="11" name="Group 10"/>
          <p:cNvGrpSpPr/>
          <p:nvPr/>
        </p:nvGrpSpPr>
        <p:grpSpPr>
          <a:xfrm>
            <a:off x="971600" y="1412776"/>
            <a:ext cx="2880320" cy="720080"/>
            <a:chOff x="971600" y="1628800"/>
            <a:chExt cx="2880320" cy="720080"/>
          </a:xfrm>
        </p:grpSpPr>
        <p:cxnSp>
          <p:nvCxnSpPr>
            <p:cNvPr id="9" name="Straight Connector 8"/>
            <p:cNvCxnSpPr/>
            <p:nvPr/>
          </p:nvCxnSpPr>
          <p:spPr>
            <a:xfrm>
              <a:off x="971600" y="1988840"/>
              <a:ext cx="720080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Rounded Rectangle 9"/>
            <p:cNvSpPr/>
            <p:nvPr/>
          </p:nvSpPr>
          <p:spPr>
            <a:xfrm>
              <a:off x="1691680" y="1628800"/>
              <a:ext cx="2160240" cy="720080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Initialization</a:t>
              </a:r>
              <a:endParaRPr lang="en-US" dirty="0"/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3851920" y="1052736"/>
            <a:ext cx="4320480" cy="1440160"/>
            <a:chOff x="971600" y="1538790"/>
            <a:chExt cx="2880320" cy="900100"/>
          </a:xfrm>
        </p:grpSpPr>
        <p:cxnSp>
          <p:nvCxnSpPr>
            <p:cNvPr id="13" name="Straight Connector 12"/>
            <p:cNvCxnSpPr/>
            <p:nvPr/>
          </p:nvCxnSpPr>
          <p:spPr>
            <a:xfrm>
              <a:off x="971600" y="1988840"/>
              <a:ext cx="720080" cy="0"/>
            </a:xfrm>
            <a:prstGeom prst="line">
              <a:avLst/>
            </a:prstGeom>
            <a:ln w="38100">
              <a:solidFill>
                <a:srgbClr val="C00000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Rounded Rectangle 13"/>
            <p:cNvSpPr/>
            <p:nvPr/>
          </p:nvSpPr>
          <p:spPr>
            <a:xfrm>
              <a:off x="1691680" y="1538790"/>
              <a:ext cx="2160240" cy="900100"/>
            </a:xfrm>
            <a:prstGeom prst="roundRect">
              <a:avLst/>
            </a:prstGeom>
            <a:solidFill>
              <a:schemeClr val="bg1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dirty="0" err="1" smtClean="0">
                  <a:solidFill>
                    <a:srgbClr val="00B0F0"/>
                  </a:solidFill>
                </a:rPr>
                <a:t>int</a:t>
              </a:r>
              <a:r>
                <a:rPr lang="en-US" dirty="0" smtClean="0">
                  <a:solidFill>
                    <a:schemeClr val="tx1"/>
                  </a:solidFill>
                </a:rPr>
                <a:t> x = 10;</a:t>
              </a:r>
            </a:p>
            <a:p>
              <a:r>
                <a:rPr lang="en-US" dirty="0" smtClean="0">
                  <a:solidFill>
                    <a:srgbClr val="00B0F0"/>
                  </a:solidFill>
                </a:rPr>
                <a:t>float</a:t>
              </a:r>
              <a:r>
                <a:rPr lang="en-US" dirty="0" smtClean="0">
                  <a:solidFill>
                    <a:schemeClr val="tx1"/>
                  </a:solidFill>
                </a:rPr>
                <a:t> y = 12.5</a:t>
              </a:r>
              <a:r>
                <a:rPr lang="en-US" b="1" dirty="0" smtClean="0">
                  <a:solidFill>
                    <a:srgbClr val="FF0000"/>
                  </a:solidFill>
                </a:rPr>
                <a:t>f</a:t>
              </a:r>
              <a:r>
                <a:rPr lang="en-US" dirty="0" smtClean="0">
                  <a:solidFill>
                    <a:schemeClr val="tx1"/>
                  </a:solidFill>
                </a:rPr>
                <a:t>;</a:t>
              </a:r>
            </a:p>
            <a:p>
              <a:r>
                <a:rPr lang="en-US" dirty="0" smtClean="0">
                  <a:solidFill>
                    <a:srgbClr val="00B0F0"/>
                  </a:solidFill>
                </a:rPr>
                <a:t>double</a:t>
              </a:r>
              <a:r>
                <a:rPr lang="en-US" dirty="0" smtClean="0">
                  <a:solidFill>
                    <a:schemeClr val="tx1"/>
                  </a:solidFill>
                </a:rPr>
                <a:t> z = 12.5;</a:t>
              </a:r>
            </a:p>
            <a:p>
              <a:r>
                <a:rPr lang="en-US" dirty="0" err="1" smtClean="0">
                  <a:solidFill>
                    <a:srgbClr val="00B0F0"/>
                  </a:solidFill>
                </a:rPr>
                <a:t>boolean</a:t>
              </a:r>
              <a:r>
                <a:rPr lang="en-US" dirty="0" smtClean="0">
                  <a:solidFill>
                    <a:srgbClr val="00B0F0"/>
                  </a:solidFill>
                </a:rPr>
                <a:t> </a:t>
              </a:r>
              <a:r>
                <a:rPr lang="en-US" dirty="0" smtClean="0">
                  <a:solidFill>
                    <a:schemeClr val="tx1"/>
                  </a:solidFill>
                </a:rPr>
                <a:t>fail = </a:t>
              </a:r>
              <a:r>
                <a:rPr lang="en-US" dirty="0" smtClean="0">
                  <a:solidFill>
                    <a:srgbClr val="00B0F0"/>
                  </a:solidFill>
                </a:rPr>
                <a:t>false</a:t>
              </a:r>
              <a:r>
                <a:rPr lang="en-US" dirty="0" smtClean="0">
                  <a:solidFill>
                    <a:schemeClr val="tx1"/>
                  </a:solidFill>
                </a:rPr>
                <a:t>;</a:t>
              </a:r>
            </a:p>
            <a:p>
              <a:r>
                <a:rPr lang="en-US" dirty="0" smtClean="0">
                  <a:solidFill>
                    <a:srgbClr val="00B0F0"/>
                  </a:solidFill>
                </a:rPr>
                <a:t>char</a:t>
              </a:r>
              <a:r>
                <a:rPr lang="en-US" dirty="0" smtClean="0">
                  <a:solidFill>
                    <a:schemeClr val="tx1"/>
                  </a:solidFill>
                </a:rPr>
                <a:t> </a:t>
              </a:r>
              <a:r>
                <a:rPr lang="en-US" dirty="0" err="1" smtClean="0">
                  <a:solidFill>
                    <a:schemeClr val="tx1"/>
                  </a:solidFill>
                </a:rPr>
                <a:t>ch</a:t>
              </a:r>
              <a:r>
                <a:rPr lang="en-US" dirty="0" smtClean="0">
                  <a:solidFill>
                    <a:schemeClr val="tx1"/>
                  </a:solidFill>
                </a:rPr>
                <a:t> = ‘x’;</a:t>
              </a:r>
              <a:endParaRPr lang="en-US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971600" y="3212976"/>
            <a:ext cx="2880320" cy="720080"/>
            <a:chOff x="971600" y="1628800"/>
            <a:chExt cx="2880320" cy="720080"/>
          </a:xfrm>
        </p:grpSpPr>
        <p:cxnSp>
          <p:nvCxnSpPr>
            <p:cNvPr id="16" name="Straight Connector 15"/>
            <p:cNvCxnSpPr/>
            <p:nvPr/>
          </p:nvCxnSpPr>
          <p:spPr>
            <a:xfrm>
              <a:off x="971600" y="1988840"/>
              <a:ext cx="720080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Rounded Rectangle 16"/>
            <p:cNvSpPr/>
            <p:nvPr/>
          </p:nvSpPr>
          <p:spPr>
            <a:xfrm>
              <a:off x="1691680" y="1628800"/>
              <a:ext cx="2160240" cy="720080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Calculation</a:t>
              </a:r>
              <a:endParaRPr lang="en-US" dirty="0"/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3851920" y="2780928"/>
            <a:ext cx="4320480" cy="1584176"/>
            <a:chOff x="971600" y="1412776"/>
            <a:chExt cx="2880320" cy="1224136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71600" y="2024844"/>
              <a:ext cx="720080" cy="0"/>
            </a:xfrm>
            <a:prstGeom prst="line">
              <a:avLst/>
            </a:prstGeom>
            <a:ln w="38100">
              <a:solidFill>
                <a:srgbClr val="C00000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Rounded Rectangle 19"/>
            <p:cNvSpPr/>
            <p:nvPr/>
          </p:nvSpPr>
          <p:spPr>
            <a:xfrm>
              <a:off x="1691680" y="1412776"/>
              <a:ext cx="2160240" cy="1224136"/>
            </a:xfrm>
            <a:prstGeom prst="roundRect">
              <a:avLst/>
            </a:prstGeom>
            <a:solidFill>
              <a:schemeClr val="bg1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dirty="0" smtClean="0">
                  <a:solidFill>
                    <a:schemeClr val="tx1"/>
                  </a:solidFill>
                </a:rPr>
                <a:t>counter++;</a:t>
              </a:r>
            </a:p>
            <a:p>
              <a:r>
                <a:rPr lang="en-US" dirty="0" smtClean="0">
                  <a:solidFill>
                    <a:schemeClr val="tx1"/>
                  </a:solidFill>
                </a:rPr>
                <a:t>product *= x;</a:t>
              </a:r>
            </a:p>
            <a:p>
              <a:r>
                <a:rPr lang="en-US" dirty="0" smtClean="0">
                  <a:solidFill>
                    <a:schemeClr val="tx1"/>
                  </a:solidFill>
                </a:rPr>
                <a:t>a = b % c;</a:t>
              </a:r>
            </a:p>
            <a:p>
              <a:r>
                <a:rPr lang="en-US" dirty="0" err="1" smtClean="0">
                  <a:solidFill>
                    <a:schemeClr val="tx1"/>
                  </a:solidFill>
                </a:rPr>
                <a:t>netSalary</a:t>
              </a:r>
              <a:r>
                <a:rPr lang="en-US" dirty="0" smtClean="0">
                  <a:solidFill>
                    <a:schemeClr val="tx1"/>
                  </a:solidFill>
                </a:rPr>
                <a:t> = salary – tax;</a:t>
              </a:r>
            </a:p>
            <a:p>
              <a:r>
                <a:rPr lang="en-US" dirty="0" smtClean="0">
                  <a:solidFill>
                    <a:schemeClr val="tx1"/>
                  </a:solidFill>
                </a:rPr>
                <a:t>fail = (grade &lt; 60);</a:t>
              </a:r>
              <a:endParaRPr lang="en-US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21" name="Group 20"/>
          <p:cNvGrpSpPr/>
          <p:nvPr/>
        </p:nvGrpSpPr>
        <p:grpSpPr>
          <a:xfrm>
            <a:off x="971600" y="5013176"/>
            <a:ext cx="2880320" cy="720080"/>
            <a:chOff x="971600" y="1628800"/>
            <a:chExt cx="2880320" cy="720080"/>
          </a:xfrm>
        </p:grpSpPr>
        <p:cxnSp>
          <p:nvCxnSpPr>
            <p:cNvPr id="22" name="Straight Connector 21"/>
            <p:cNvCxnSpPr/>
            <p:nvPr/>
          </p:nvCxnSpPr>
          <p:spPr>
            <a:xfrm>
              <a:off x="971600" y="1988840"/>
              <a:ext cx="720080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Rounded Rectangle 22"/>
            <p:cNvSpPr/>
            <p:nvPr/>
          </p:nvSpPr>
          <p:spPr>
            <a:xfrm>
              <a:off x="1691680" y="1628800"/>
              <a:ext cx="2160240" cy="720080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Read from keyboard</a:t>
              </a:r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17506068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6200"/>
            <a:ext cx="6870700" cy="762000"/>
          </a:xfrm>
          <a:noFill/>
        </p:spPr>
        <p:txBody>
          <a:bodyPr>
            <a:normAutofit/>
          </a:bodyPr>
          <a:lstStyle/>
          <a:p>
            <a:pPr eaLnBrk="1" hangingPunct="1"/>
            <a:r>
              <a:rPr lang="en-US" altLang="en-US" dirty="0" smtClean="0">
                <a:solidFill>
                  <a:srgbClr val="FF0000"/>
                </a:solidFill>
                <a:ea typeface="MS PGothic" pitchFamily="34" charset="-128"/>
              </a:rPr>
              <a:t>Standard Input</a:t>
            </a:r>
          </a:p>
        </p:txBody>
      </p:sp>
      <p:sp>
        <p:nvSpPr>
          <p:cNvPr id="15366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sz="quarter" idx="1"/>
          </p:nvPr>
        </p:nvSpPr>
        <p:spPr>
          <a:xfrm>
            <a:off x="1048369" y="764704"/>
            <a:ext cx="8077200" cy="6019800"/>
          </a:xfrm>
          <a:noFill/>
        </p:spPr>
        <p:txBody>
          <a:bodyPr>
            <a:normAutofit/>
          </a:bodyPr>
          <a:lstStyle/>
          <a:p>
            <a:pPr eaLnBrk="1" hangingPunct="1"/>
            <a:r>
              <a:rPr lang="en-US" altLang="en-US" sz="2800" dirty="0" smtClean="0"/>
              <a:t>To input primitive data values, we use the Scanner class.</a:t>
            </a:r>
          </a:p>
          <a:p>
            <a:pPr eaLnBrk="1" hangingPunct="1"/>
            <a:r>
              <a:rPr lang="en-US" altLang="en-US" sz="2800" dirty="0" smtClean="0"/>
              <a:t>4 steps are needed to be able to use input primitive:</a:t>
            </a:r>
          </a:p>
          <a:p>
            <a:pPr lvl="1" eaLnBrk="1" hangingPunct="1"/>
            <a:r>
              <a:rPr lang="en-US" altLang="en-US" sz="2400" dirty="0" smtClean="0">
                <a:solidFill>
                  <a:srgbClr val="333399"/>
                </a:solidFill>
              </a:rPr>
              <a:t>Step 1:</a:t>
            </a:r>
            <a:r>
              <a:rPr lang="en-US" altLang="en-US" sz="2400" dirty="0" smtClean="0"/>
              <a:t>  import the Scanner class:</a:t>
            </a:r>
          </a:p>
          <a:p>
            <a:pPr lvl="2" eaLnBrk="1" hangingPunct="1"/>
            <a:r>
              <a:rPr lang="en-US" altLang="en-US" sz="1600" dirty="0" smtClean="0">
                <a:latin typeface="Courier New" pitchFamily="49" charset="0"/>
                <a:ea typeface="MS PGothic" pitchFamily="34" charset="-128"/>
              </a:rPr>
              <a:t>import </a:t>
            </a:r>
            <a:r>
              <a:rPr lang="en-US" altLang="en-US" sz="1600" dirty="0" err="1">
                <a:latin typeface="Courier New" pitchFamily="49" charset="0"/>
                <a:ea typeface="MS PGothic" pitchFamily="34" charset="-128"/>
              </a:rPr>
              <a:t>j</a:t>
            </a:r>
            <a:r>
              <a:rPr lang="en-US" altLang="en-US" sz="1600" dirty="0" err="1" smtClean="0">
                <a:latin typeface="Courier New" pitchFamily="49" charset="0"/>
                <a:ea typeface="MS PGothic" pitchFamily="34" charset="-128"/>
              </a:rPr>
              <a:t>ava.util.Scanner</a:t>
            </a:r>
            <a:r>
              <a:rPr lang="en-US" altLang="en-US" sz="1600" dirty="0" smtClean="0">
                <a:latin typeface="Courier New" pitchFamily="49" charset="0"/>
                <a:ea typeface="MS PGothic" pitchFamily="34" charset="-128"/>
              </a:rPr>
              <a:t>;</a:t>
            </a:r>
          </a:p>
          <a:p>
            <a:pPr lvl="1" eaLnBrk="1" hangingPunct="1"/>
            <a:r>
              <a:rPr lang="en-US" altLang="en-US" sz="2400" dirty="0" smtClean="0">
                <a:solidFill>
                  <a:srgbClr val="333399"/>
                </a:solidFill>
                <a:ea typeface="MS PGothic" pitchFamily="34" charset="-128"/>
              </a:rPr>
              <a:t>Step 2 :</a:t>
            </a:r>
            <a:r>
              <a:rPr lang="en-US" altLang="en-US" sz="2400" dirty="0" smtClean="0">
                <a:ea typeface="MS PGothic" pitchFamily="34" charset="-128"/>
              </a:rPr>
              <a:t> declaring a reference variable of a</a:t>
            </a:r>
            <a:r>
              <a:rPr lang="en-US" altLang="en-US" dirty="0" smtClean="0">
                <a:ea typeface="MS PGothic" pitchFamily="34" charset="-128"/>
              </a:rPr>
              <a:t> </a:t>
            </a:r>
            <a:r>
              <a:rPr lang="en-US" altLang="en-US" sz="2400" dirty="0" smtClean="0">
                <a:ea typeface="MS PGothic" pitchFamily="34" charset="-128"/>
              </a:rPr>
              <a:t>Scanner</a:t>
            </a:r>
          </a:p>
          <a:p>
            <a:pPr lvl="2" eaLnBrk="1" hangingPunct="1"/>
            <a:r>
              <a:rPr lang="en-US" altLang="en-US" sz="1600" dirty="0" smtClean="0">
                <a:latin typeface="Courier New" pitchFamily="49" charset="0"/>
                <a:ea typeface="MS PGothic" pitchFamily="34" charset="-128"/>
              </a:rPr>
              <a:t>Scanner read ;   </a:t>
            </a:r>
            <a:r>
              <a:rPr lang="en-US" altLang="en-US" sz="1600" dirty="0" smtClean="0">
                <a:solidFill>
                  <a:srgbClr val="00B050"/>
                </a:solidFill>
                <a:latin typeface="Courier New" pitchFamily="49" charset="0"/>
                <a:ea typeface="MS PGothic" pitchFamily="34" charset="-128"/>
              </a:rPr>
              <a:t>//we named the object read</a:t>
            </a:r>
          </a:p>
          <a:p>
            <a:pPr lvl="2" eaLnBrk="1" hangingPunct="1"/>
            <a:r>
              <a:rPr lang="en-US" altLang="en-US" sz="1600" b="1" dirty="0" smtClean="0">
                <a:solidFill>
                  <a:srgbClr val="C00000"/>
                </a:solidFill>
                <a:latin typeface="Courier New" pitchFamily="49" charset="0"/>
                <a:ea typeface="MS PGothic" pitchFamily="34" charset="-128"/>
              </a:rPr>
              <a:t>Note : use any name that follow the identifiers rules</a:t>
            </a:r>
          </a:p>
          <a:p>
            <a:pPr lvl="1" eaLnBrk="1" hangingPunct="1"/>
            <a:r>
              <a:rPr lang="en-US" altLang="en-US" sz="2400" dirty="0" smtClean="0">
                <a:solidFill>
                  <a:srgbClr val="333399"/>
                </a:solidFill>
              </a:rPr>
              <a:t>Step 3:</a:t>
            </a:r>
            <a:r>
              <a:rPr lang="en-US" altLang="en-US" sz="2400" dirty="0" smtClean="0"/>
              <a:t> creating an instance of the Scanner</a:t>
            </a:r>
          </a:p>
          <a:p>
            <a:pPr lvl="2" eaLnBrk="1" hangingPunct="1"/>
            <a:r>
              <a:rPr lang="en-US" altLang="en-US" sz="1600" dirty="0" smtClean="0">
                <a:latin typeface="Courier New" pitchFamily="49" charset="0"/>
                <a:ea typeface="MS PGothic" pitchFamily="34" charset="-128"/>
              </a:rPr>
              <a:t>read = new Scanner (System.in);</a:t>
            </a:r>
          </a:p>
          <a:p>
            <a:pPr lvl="2"/>
            <a:r>
              <a:rPr lang="en-US" altLang="en-US" sz="1600" b="1" dirty="0">
                <a:solidFill>
                  <a:srgbClr val="C00000"/>
                </a:solidFill>
                <a:latin typeface="Courier New" pitchFamily="49" charset="0"/>
                <a:ea typeface="MS PGothic" pitchFamily="34" charset="-128"/>
              </a:rPr>
              <a:t>Note : </a:t>
            </a:r>
            <a:r>
              <a:rPr lang="en-US" altLang="en-US" sz="1600" b="1" dirty="0" smtClean="0">
                <a:solidFill>
                  <a:srgbClr val="C00000"/>
                </a:solidFill>
                <a:latin typeface="Courier New" pitchFamily="49" charset="0"/>
                <a:ea typeface="MS PGothic" pitchFamily="34" charset="-128"/>
              </a:rPr>
              <a:t>step 2 and 3 can be combined</a:t>
            </a:r>
            <a:endParaRPr lang="en-US" altLang="en-US" sz="1600" dirty="0" smtClean="0">
              <a:latin typeface="Courier New" pitchFamily="49" charset="0"/>
              <a:ea typeface="MS PGothic" pitchFamily="34" charset="-128"/>
            </a:endParaRPr>
          </a:p>
          <a:p>
            <a:pPr lvl="1" eaLnBrk="1" hangingPunct="1"/>
            <a:r>
              <a:rPr lang="en-US" altLang="en-US" sz="2400" dirty="0" smtClean="0">
                <a:solidFill>
                  <a:srgbClr val="333399"/>
                </a:solidFill>
              </a:rPr>
              <a:t>Step 4:</a:t>
            </a:r>
            <a:r>
              <a:rPr lang="en-US" altLang="en-US" sz="2400" dirty="0" smtClean="0"/>
              <a:t> use specific methods to enter data</a:t>
            </a:r>
          </a:p>
          <a:p>
            <a:pPr lvl="2" eaLnBrk="1" hangingPunct="1"/>
            <a:r>
              <a:rPr lang="en-US" altLang="en-US" sz="1600" dirty="0" err="1" smtClean="0">
                <a:latin typeface="Courier New" pitchFamily="49" charset="0"/>
                <a:ea typeface="MS PGothic" pitchFamily="34" charset="-128"/>
              </a:rPr>
              <a:t>int</a:t>
            </a:r>
            <a:r>
              <a:rPr lang="en-US" altLang="en-US" sz="1600" dirty="0" smtClean="0">
                <a:latin typeface="Courier New" pitchFamily="49" charset="0"/>
                <a:ea typeface="MS PGothic" pitchFamily="34" charset="-128"/>
              </a:rPr>
              <a:t> x = </a:t>
            </a:r>
            <a:r>
              <a:rPr lang="en-US" altLang="en-US" sz="1600" dirty="0" err="1" smtClean="0">
                <a:latin typeface="Courier New" pitchFamily="49" charset="0"/>
                <a:ea typeface="MS PGothic" pitchFamily="34" charset="-128"/>
              </a:rPr>
              <a:t>read.nextInt</a:t>
            </a:r>
            <a:r>
              <a:rPr lang="en-US" altLang="en-US" sz="1600" dirty="0" smtClean="0">
                <a:latin typeface="Courier New" pitchFamily="49" charset="0"/>
                <a:ea typeface="MS PGothic" pitchFamily="34" charset="-128"/>
              </a:rPr>
              <a:t>();</a:t>
            </a:r>
          </a:p>
          <a:p>
            <a:pPr lvl="2" eaLnBrk="1" hangingPunct="1"/>
            <a:endParaRPr lang="en-US" altLang="en-US" sz="1600" dirty="0" smtClean="0">
              <a:latin typeface="Courier New" pitchFamily="49" charset="0"/>
              <a:ea typeface="MS PGothic" pitchFamily="34" charset="-128"/>
            </a:endParaRPr>
          </a:p>
          <a:p>
            <a:pPr eaLnBrk="1" hangingPunct="1"/>
            <a:endParaRPr lang="en-US" altLang="en-US" sz="2000" dirty="0" smtClean="0">
              <a:latin typeface="Courier New" pitchFamily="49" charset="0"/>
              <a:ea typeface="MS PGothic" pitchFamily="34" charset="-128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2564158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0" y="836712"/>
            <a:ext cx="9144000" cy="360040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PROGRAM 1 – ACCEPTING INTEGERS</a:t>
            </a:r>
            <a:endParaRPr lang="en-US" b="1" dirty="0"/>
          </a:p>
        </p:txBody>
      </p:sp>
      <p:cxnSp>
        <p:nvCxnSpPr>
          <p:cNvPr id="16" name="Straight Connector 15"/>
          <p:cNvCxnSpPr/>
          <p:nvPr/>
        </p:nvCxnSpPr>
        <p:spPr>
          <a:xfrm>
            <a:off x="0" y="1196752"/>
            <a:ext cx="9144000" cy="0"/>
          </a:xfrm>
          <a:prstGeom prst="line">
            <a:avLst/>
          </a:pr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0" name="Group 19"/>
          <p:cNvGrpSpPr/>
          <p:nvPr/>
        </p:nvGrpSpPr>
        <p:grpSpPr>
          <a:xfrm>
            <a:off x="179512" y="836712"/>
            <a:ext cx="8784976" cy="5909310"/>
            <a:chOff x="323528" y="1236822"/>
            <a:chExt cx="7848872" cy="5556665"/>
          </a:xfrm>
        </p:grpSpPr>
        <p:sp>
          <p:nvSpPr>
            <p:cNvPr id="21" name="TextBox 20"/>
            <p:cNvSpPr txBox="1"/>
            <p:nvPr/>
          </p:nvSpPr>
          <p:spPr>
            <a:xfrm>
              <a:off x="971600" y="1236822"/>
              <a:ext cx="7200800" cy="5180432"/>
            </a:xfrm>
            <a:prstGeom prst="rect">
              <a:avLst/>
            </a:prstGeom>
            <a:solidFill>
              <a:schemeClr val="bg2"/>
            </a:solidFill>
            <a:ln w="28575" cap="rnd" cmpd="thickThin">
              <a:solidFill>
                <a:srgbClr val="0000FF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1600" dirty="0" smtClean="0"/>
                <a:t>// import necessary libraries</a:t>
              </a:r>
            </a:p>
            <a:p>
              <a:r>
                <a:rPr lang="en-US" sz="1600" dirty="0" smtClean="0">
                  <a:solidFill>
                    <a:srgbClr val="00B0F0"/>
                  </a:solidFill>
                </a:rPr>
                <a:t>import</a:t>
              </a:r>
              <a:r>
                <a:rPr lang="en-US" sz="1600" dirty="0" smtClean="0">
                  <a:solidFill>
                    <a:srgbClr val="0000FF"/>
                  </a:solidFill>
                </a:rPr>
                <a:t> </a:t>
              </a:r>
              <a:r>
                <a:rPr lang="en-US" sz="1600" dirty="0" err="1" smtClean="0">
                  <a:solidFill>
                    <a:srgbClr val="0000FF"/>
                  </a:solidFill>
                </a:rPr>
                <a:t>java.util</a:t>
              </a:r>
              <a:r>
                <a:rPr lang="en-US" sz="1600" dirty="0" smtClean="0">
                  <a:solidFill>
                    <a:srgbClr val="0000FF"/>
                  </a:solidFill>
                </a:rPr>
                <a:t>.*;		</a:t>
              </a:r>
              <a:r>
                <a:rPr lang="en-US" sz="1600" dirty="0" smtClean="0">
                  <a:solidFill>
                    <a:srgbClr val="00B050"/>
                  </a:solidFill>
                </a:rPr>
                <a:t>//</a:t>
              </a:r>
              <a:r>
                <a:rPr lang="en-US" altLang="en-US" sz="1600" dirty="0">
                  <a:solidFill>
                    <a:srgbClr val="00B050"/>
                  </a:solidFill>
                </a:rPr>
                <a:t> </a:t>
              </a:r>
              <a:r>
                <a:rPr lang="en-US" altLang="en-US" sz="1600" dirty="0" smtClean="0">
                  <a:solidFill>
                    <a:srgbClr val="00B050"/>
                  </a:solidFill>
                </a:rPr>
                <a:t>1:import </a:t>
              </a:r>
              <a:r>
                <a:rPr lang="en-US" altLang="en-US" sz="1600" dirty="0">
                  <a:solidFill>
                    <a:srgbClr val="00B050"/>
                  </a:solidFill>
                </a:rPr>
                <a:t>the Scanner class</a:t>
              </a:r>
              <a:endParaRPr lang="en-US" sz="1600" dirty="0" smtClean="0">
                <a:solidFill>
                  <a:srgbClr val="00B050"/>
                </a:solidFill>
              </a:endParaRPr>
            </a:p>
            <a:p>
              <a:r>
                <a:rPr lang="en-US" sz="1600" dirty="0" smtClean="0">
                  <a:solidFill>
                    <a:srgbClr val="00B0F0"/>
                  </a:solidFill>
                </a:rPr>
                <a:t>public class</a:t>
              </a:r>
              <a:r>
                <a:rPr lang="en-US" sz="1600" dirty="0" smtClean="0">
                  <a:solidFill>
                    <a:srgbClr val="0000FF"/>
                  </a:solidFill>
                </a:rPr>
                <a:t> UserInput1</a:t>
              </a:r>
            </a:p>
            <a:p>
              <a:r>
                <a:rPr lang="en-US" sz="1600" dirty="0" smtClean="0">
                  <a:solidFill>
                    <a:srgbClr val="0000FF"/>
                  </a:solidFill>
                </a:rPr>
                <a:t>{</a:t>
              </a:r>
            </a:p>
            <a:p>
              <a:r>
                <a:rPr lang="en-US" sz="1600" dirty="0" smtClean="0">
                  <a:solidFill>
                    <a:srgbClr val="00B050"/>
                  </a:solidFill>
                </a:rPr>
                <a:t>//2: </a:t>
              </a:r>
              <a:r>
                <a:rPr lang="en-US" altLang="en-US" sz="1600" dirty="0" smtClean="0">
                  <a:solidFill>
                    <a:srgbClr val="00B050"/>
                  </a:solidFill>
                  <a:ea typeface="MS PGothic" pitchFamily="34" charset="-128"/>
                </a:rPr>
                <a:t>declaring a reference variable of a Scanner</a:t>
              </a:r>
            </a:p>
            <a:p>
              <a:pPr lvl="1"/>
              <a:r>
                <a:rPr lang="en-US" altLang="en-US" sz="1600" dirty="0">
                  <a:solidFill>
                    <a:srgbClr val="00B050"/>
                  </a:solidFill>
                </a:rPr>
                <a:t> </a:t>
              </a:r>
              <a:r>
                <a:rPr lang="en-US" altLang="en-US" sz="1600" dirty="0" smtClean="0">
                  <a:solidFill>
                    <a:srgbClr val="00B050"/>
                  </a:solidFill>
                </a:rPr>
                <a:t>                     //3: creating </a:t>
              </a:r>
              <a:r>
                <a:rPr lang="en-US" altLang="en-US" sz="1600" dirty="0">
                  <a:solidFill>
                    <a:srgbClr val="00B050"/>
                  </a:solidFill>
                </a:rPr>
                <a:t>an instance of the Scanner</a:t>
              </a:r>
            </a:p>
            <a:p>
              <a:r>
                <a:rPr lang="en-US" sz="1600" dirty="0" smtClean="0">
                  <a:solidFill>
                    <a:srgbClr val="00B0F0"/>
                  </a:solidFill>
                </a:rPr>
                <a:t>   static </a:t>
              </a:r>
              <a:r>
                <a:rPr lang="en-US" sz="1600" dirty="0" smtClean="0">
                  <a:solidFill>
                    <a:srgbClr val="0000FF"/>
                  </a:solidFill>
                </a:rPr>
                <a:t>Scanner console = </a:t>
              </a:r>
              <a:r>
                <a:rPr lang="en-US" sz="1600" dirty="0" smtClean="0">
                  <a:solidFill>
                    <a:srgbClr val="00B0F0"/>
                  </a:solidFill>
                </a:rPr>
                <a:t>new</a:t>
              </a:r>
              <a:r>
                <a:rPr lang="en-US" sz="1600" dirty="0" smtClean="0">
                  <a:solidFill>
                    <a:srgbClr val="0000FF"/>
                  </a:solidFill>
                </a:rPr>
                <a:t> Scanner (System.in);</a:t>
              </a:r>
            </a:p>
            <a:p>
              <a:r>
                <a:rPr lang="en-US" sz="1600" dirty="0" smtClean="0">
                  <a:solidFill>
                    <a:srgbClr val="00B0F0"/>
                  </a:solidFill>
                </a:rPr>
                <a:t>   public static void</a:t>
              </a:r>
              <a:r>
                <a:rPr lang="en-US" sz="1600" dirty="0" smtClean="0">
                  <a:solidFill>
                    <a:srgbClr val="0000FF"/>
                  </a:solidFill>
                </a:rPr>
                <a:t> main (String[] </a:t>
              </a:r>
              <a:r>
                <a:rPr lang="en-US" sz="1600" dirty="0" err="1" smtClean="0">
                  <a:solidFill>
                    <a:srgbClr val="0000FF"/>
                  </a:solidFill>
                </a:rPr>
                <a:t>args</a:t>
              </a:r>
              <a:r>
                <a:rPr lang="en-US" sz="1600" dirty="0" smtClean="0">
                  <a:solidFill>
                    <a:srgbClr val="0000FF"/>
                  </a:solidFill>
                </a:rPr>
                <a:t>)</a:t>
              </a:r>
            </a:p>
            <a:p>
              <a:r>
                <a:rPr lang="en-US" sz="1600" dirty="0">
                  <a:solidFill>
                    <a:srgbClr val="0000FF"/>
                  </a:solidFill>
                </a:rPr>
                <a:t> </a:t>
              </a:r>
              <a:r>
                <a:rPr lang="en-US" sz="1600" dirty="0" smtClean="0">
                  <a:solidFill>
                    <a:srgbClr val="0000FF"/>
                  </a:solidFill>
                </a:rPr>
                <a:t>     {</a:t>
              </a:r>
            </a:p>
            <a:p>
              <a:r>
                <a:rPr lang="en-US" sz="1600" dirty="0">
                  <a:solidFill>
                    <a:srgbClr val="0000FF"/>
                  </a:solidFill>
                </a:rPr>
                <a:t> </a:t>
              </a:r>
              <a:r>
                <a:rPr lang="en-US" sz="1600" dirty="0" smtClean="0">
                  <a:solidFill>
                    <a:srgbClr val="0000FF"/>
                  </a:solidFill>
                </a:rPr>
                <a:t>        </a:t>
              </a:r>
              <a:r>
                <a:rPr lang="en-US" sz="1600" dirty="0" smtClean="0"/>
                <a:t>// Declaration section: to declare needed variables</a:t>
              </a:r>
            </a:p>
            <a:p>
              <a:r>
                <a:rPr lang="en-US" sz="1600" dirty="0"/>
                <a:t>	</a:t>
              </a:r>
              <a:r>
                <a:rPr lang="en-US" sz="1600" dirty="0" err="1" smtClean="0">
                  <a:solidFill>
                    <a:srgbClr val="00B0F0"/>
                  </a:solidFill>
                </a:rPr>
                <a:t>int</a:t>
              </a:r>
              <a:r>
                <a:rPr lang="en-US" sz="1600" dirty="0" smtClean="0">
                  <a:solidFill>
                    <a:srgbClr val="0000FF"/>
                  </a:solidFill>
                </a:rPr>
                <a:t> feet;</a:t>
              </a:r>
            </a:p>
            <a:p>
              <a:r>
                <a:rPr lang="en-US" sz="1600" dirty="0">
                  <a:solidFill>
                    <a:srgbClr val="0000FF"/>
                  </a:solidFill>
                </a:rPr>
                <a:t>	</a:t>
              </a:r>
              <a:r>
                <a:rPr lang="en-US" sz="1600" dirty="0" err="1" smtClean="0">
                  <a:solidFill>
                    <a:srgbClr val="00B0F0"/>
                  </a:solidFill>
                </a:rPr>
                <a:t>int</a:t>
              </a:r>
              <a:r>
                <a:rPr lang="en-US" sz="1600" dirty="0" smtClean="0">
                  <a:solidFill>
                    <a:srgbClr val="0000FF"/>
                  </a:solidFill>
                </a:rPr>
                <a:t> inches;</a:t>
              </a:r>
            </a:p>
            <a:p>
              <a:r>
                <a:rPr lang="en-US" sz="1600" dirty="0"/>
                <a:t> </a:t>
              </a:r>
              <a:r>
                <a:rPr lang="en-US" sz="1600" dirty="0" smtClean="0"/>
                <a:t>        // Input section: to enter values of used variables</a:t>
              </a:r>
            </a:p>
            <a:p>
              <a:r>
                <a:rPr lang="en-US" sz="1600" dirty="0"/>
                <a:t>	</a:t>
              </a:r>
              <a:r>
                <a:rPr lang="en-US" sz="1600" dirty="0" err="1" smtClean="0">
                  <a:solidFill>
                    <a:srgbClr val="0000FF"/>
                  </a:solidFill>
                </a:rPr>
                <a:t>System.out.println</a:t>
              </a:r>
              <a:r>
                <a:rPr lang="en-US" sz="1600" dirty="0" smtClean="0">
                  <a:solidFill>
                    <a:srgbClr val="0000FF"/>
                  </a:solidFill>
                </a:rPr>
                <a:t> (“Enter two integers separated by spaces”);</a:t>
              </a:r>
            </a:p>
            <a:p>
              <a:pPr marL="0" lvl="1"/>
              <a:r>
                <a:rPr lang="en-US" sz="1600" dirty="0">
                  <a:solidFill>
                    <a:srgbClr val="0000FF"/>
                  </a:solidFill>
                </a:rPr>
                <a:t>	</a:t>
              </a:r>
              <a:r>
                <a:rPr lang="en-US" sz="1600" dirty="0" smtClean="0">
                  <a:solidFill>
                    <a:srgbClr val="0000FF"/>
                  </a:solidFill>
                </a:rPr>
                <a:t>feet = </a:t>
              </a:r>
              <a:r>
                <a:rPr lang="en-US" sz="1600" dirty="0" err="1" smtClean="0">
                  <a:solidFill>
                    <a:srgbClr val="0000FF"/>
                  </a:solidFill>
                </a:rPr>
                <a:t>console.nextInt</a:t>
              </a:r>
              <a:r>
                <a:rPr lang="en-US" sz="1600" dirty="0" smtClean="0">
                  <a:solidFill>
                    <a:srgbClr val="0000FF"/>
                  </a:solidFill>
                </a:rPr>
                <a:t>(); </a:t>
              </a:r>
              <a:r>
                <a:rPr lang="en-US" sz="1400" dirty="0" smtClean="0">
                  <a:solidFill>
                    <a:srgbClr val="00B050"/>
                  </a:solidFill>
                </a:rPr>
                <a:t>//4: </a:t>
              </a:r>
              <a:r>
                <a:rPr lang="en-US" altLang="en-US" sz="1400" dirty="0" smtClean="0">
                  <a:solidFill>
                    <a:srgbClr val="00B050"/>
                  </a:solidFill>
                </a:rPr>
                <a:t>use </a:t>
              </a:r>
              <a:r>
                <a:rPr lang="en-US" altLang="en-US" sz="1400" dirty="0">
                  <a:solidFill>
                    <a:srgbClr val="00B050"/>
                  </a:solidFill>
                </a:rPr>
                <a:t>specific methods to enter </a:t>
              </a:r>
              <a:r>
                <a:rPr lang="en-US" altLang="en-US" sz="1400" dirty="0" smtClean="0">
                  <a:solidFill>
                    <a:srgbClr val="00B050"/>
                  </a:solidFill>
                </a:rPr>
                <a:t>data</a:t>
              </a:r>
              <a:endParaRPr lang="en-US" sz="1600" dirty="0" smtClean="0">
                <a:solidFill>
                  <a:srgbClr val="0000FF"/>
                </a:solidFill>
              </a:endParaRPr>
            </a:p>
            <a:p>
              <a:pPr marL="0" lvl="1"/>
              <a:r>
                <a:rPr lang="en-US" sz="1600" dirty="0">
                  <a:solidFill>
                    <a:srgbClr val="0000FF"/>
                  </a:solidFill>
                </a:rPr>
                <a:t>	</a:t>
              </a:r>
              <a:r>
                <a:rPr lang="en-US" sz="1600" dirty="0" smtClean="0">
                  <a:solidFill>
                    <a:srgbClr val="0000FF"/>
                  </a:solidFill>
                </a:rPr>
                <a:t>inches = </a:t>
              </a:r>
              <a:r>
                <a:rPr lang="en-US" sz="1600" dirty="0" err="1" smtClean="0">
                  <a:solidFill>
                    <a:srgbClr val="0000FF"/>
                  </a:solidFill>
                </a:rPr>
                <a:t>console.nextInt</a:t>
              </a:r>
              <a:r>
                <a:rPr lang="en-US" sz="1600" dirty="0" smtClean="0">
                  <a:solidFill>
                    <a:srgbClr val="0000FF"/>
                  </a:solidFill>
                </a:rPr>
                <a:t>();</a:t>
              </a:r>
              <a:r>
                <a:rPr lang="en-US" sz="1400" dirty="0">
                  <a:solidFill>
                    <a:srgbClr val="00B050"/>
                  </a:solidFill>
                </a:rPr>
                <a:t> </a:t>
              </a:r>
              <a:r>
                <a:rPr lang="en-US" sz="1400" dirty="0" smtClean="0">
                  <a:solidFill>
                    <a:srgbClr val="00B050"/>
                  </a:solidFill>
                </a:rPr>
                <a:t>//will read data from </a:t>
              </a:r>
              <a:r>
                <a:rPr lang="en-US" sz="1400" dirty="0" err="1" smtClean="0">
                  <a:solidFill>
                    <a:srgbClr val="00B050"/>
                  </a:solidFill>
                </a:rPr>
                <a:t>keyboared</a:t>
              </a:r>
              <a:endParaRPr lang="en-US" sz="1600" dirty="0" smtClean="0">
                <a:solidFill>
                  <a:srgbClr val="0000FF"/>
                </a:solidFill>
              </a:endParaRPr>
            </a:p>
            <a:p>
              <a:r>
                <a:rPr lang="en-US" sz="1600" dirty="0"/>
                <a:t> </a:t>
              </a:r>
              <a:r>
                <a:rPr lang="en-US" sz="1600" dirty="0" smtClean="0"/>
                <a:t>        // Processing section: processing statements</a:t>
              </a:r>
            </a:p>
            <a:p>
              <a:r>
                <a:rPr lang="en-US" sz="1600" dirty="0"/>
                <a:t> </a:t>
              </a:r>
              <a:r>
                <a:rPr lang="en-US" sz="1600" dirty="0" smtClean="0"/>
                <a:t>        // Output section: display program output</a:t>
              </a:r>
            </a:p>
            <a:p>
              <a:r>
                <a:rPr lang="en-US" sz="1600" dirty="0">
                  <a:solidFill>
                    <a:srgbClr val="0000FF"/>
                  </a:solidFill>
                </a:rPr>
                <a:t>	</a:t>
              </a:r>
              <a:r>
                <a:rPr lang="en-US" sz="1600" dirty="0" err="1" smtClean="0">
                  <a:solidFill>
                    <a:srgbClr val="0000FF"/>
                  </a:solidFill>
                </a:rPr>
                <a:t>System.out.println</a:t>
              </a:r>
              <a:r>
                <a:rPr lang="en-US" sz="1600" dirty="0" smtClean="0">
                  <a:solidFill>
                    <a:srgbClr val="0000FF"/>
                  </a:solidFill>
                </a:rPr>
                <a:t> (“feet = “ + feet);</a:t>
              </a:r>
            </a:p>
            <a:p>
              <a:r>
                <a:rPr lang="en-US" sz="1600" dirty="0">
                  <a:solidFill>
                    <a:srgbClr val="0000FF"/>
                  </a:solidFill>
                </a:rPr>
                <a:t>	</a:t>
              </a:r>
              <a:r>
                <a:rPr lang="en-US" sz="1600" dirty="0" err="1" smtClean="0">
                  <a:solidFill>
                    <a:srgbClr val="0000FF"/>
                  </a:solidFill>
                </a:rPr>
                <a:t>System.out.println</a:t>
              </a:r>
              <a:r>
                <a:rPr lang="en-US" sz="1600" dirty="0" smtClean="0">
                  <a:solidFill>
                    <a:srgbClr val="0000FF"/>
                  </a:solidFill>
                </a:rPr>
                <a:t> (“inches = “ + inches);</a:t>
              </a:r>
            </a:p>
            <a:p>
              <a:r>
                <a:rPr lang="en-US" sz="1600" dirty="0" smtClean="0">
                  <a:solidFill>
                    <a:srgbClr val="0000FF"/>
                  </a:solidFill>
                </a:rPr>
                <a:t>      } </a:t>
              </a:r>
              <a:r>
                <a:rPr lang="en-US" sz="1600" dirty="0" smtClean="0"/>
                <a:t>// end main</a:t>
              </a:r>
            </a:p>
            <a:p>
              <a:r>
                <a:rPr lang="en-US" sz="1600" dirty="0" smtClean="0">
                  <a:solidFill>
                    <a:srgbClr val="0000FF"/>
                  </a:solidFill>
                </a:rPr>
                <a:t>} </a:t>
              </a:r>
              <a:r>
                <a:rPr lang="en-US" sz="1600" dirty="0" smtClean="0"/>
                <a:t>// end class</a:t>
              </a:r>
              <a:endParaRPr lang="en-US" sz="1600" dirty="0"/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323528" y="1236822"/>
              <a:ext cx="576064" cy="5556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dirty="0" smtClean="0">
                  <a:solidFill>
                    <a:srgbClr val="FF0000"/>
                  </a:solidFill>
                </a:rPr>
                <a:t>1</a:t>
              </a:r>
            </a:p>
            <a:p>
              <a:pPr algn="r"/>
              <a:r>
                <a:rPr lang="en-US" dirty="0" smtClean="0">
                  <a:solidFill>
                    <a:srgbClr val="FF0000"/>
                  </a:solidFill>
                </a:rPr>
                <a:t>2</a:t>
              </a:r>
            </a:p>
            <a:p>
              <a:pPr algn="r"/>
              <a:r>
                <a:rPr lang="en-US" dirty="0" smtClean="0">
                  <a:solidFill>
                    <a:srgbClr val="FF0000"/>
                  </a:solidFill>
                </a:rPr>
                <a:t>3</a:t>
              </a:r>
            </a:p>
            <a:p>
              <a:pPr algn="r"/>
              <a:r>
                <a:rPr lang="en-US" dirty="0" smtClean="0">
                  <a:solidFill>
                    <a:srgbClr val="FF0000"/>
                  </a:solidFill>
                </a:rPr>
                <a:t>4</a:t>
              </a:r>
            </a:p>
            <a:p>
              <a:pPr algn="r"/>
              <a:r>
                <a:rPr lang="en-US" dirty="0" smtClean="0">
                  <a:solidFill>
                    <a:srgbClr val="FF0000"/>
                  </a:solidFill>
                </a:rPr>
                <a:t>5</a:t>
              </a:r>
            </a:p>
            <a:p>
              <a:pPr algn="r"/>
              <a:r>
                <a:rPr lang="en-US" dirty="0" smtClean="0">
                  <a:solidFill>
                    <a:srgbClr val="FF0000"/>
                  </a:solidFill>
                </a:rPr>
                <a:t>6</a:t>
              </a:r>
            </a:p>
            <a:p>
              <a:pPr algn="r"/>
              <a:r>
                <a:rPr lang="en-US" dirty="0" smtClean="0">
                  <a:solidFill>
                    <a:srgbClr val="FF0000"/>
                  </a:solidFill>
                </a:rPr>
                <a:t>7</a:t>
              </a:r>
            </a:p>
            <a:p>
              <a:pPr algn="r"/>
              <a:r>
                <a:rPr lang="en-US" dirty="0" smtClean="0">
                  <a:solidFill>
                    <a:srgbClr val="FF0000"/>
                  </a:solidFill>
                </a:rPr>
                <a:t>8</a:t>
              </a:r>
            </a:p>
            <a:p>
              <a:pPr algn="r"/>
              <a:r>
                <a:rPr lang="en-US" dirty="0" smtClean="0">
                  <a:solidFill>
                    <a:srgbClr val="FF0000"/>
                  </a:solidFill>
                </a:rPr>
                <a:t>9</a:t>
              </a:r>
            </a:p>
            <a:p>
              <a:pPr algn="r"/>
              <a:r>
                <a:rPr lang="en-US" dirty="0" smtClean="0">
                  <a:solidFill>
                    <a:srgbClr val="FF0000"/>
                  </a:solidFill>
                </a:rPr>
                <a:t>10</a:t>
              </a:r>
            </a:p>
            <a:p>
              <a:pPr algn="r"/>
              <a:r>
                <a:rPr lang="en-US" dirty="0" smtClean="0">
                  <a:solidFill>
                    <a:srgbClr val="FF0000"/>
                  </a:solidFill>
                </a:rPr>
                <a:t>11</a:t>
              </a:r>
            </a:p>
            <a:p>
              <a:pPr algn="r"/>
              <a:r>
                <a:rPr lang="en-US" dirty="0" smtClean="0">
                  <a:solidFill>
                    <a:srgbClr val="FF0000"/>
                  </a:solidFill>
                </a:rPr>
                <a:t>12</a:t>
              </a:r>
            </a:p>
            <a:p>
              <a:pPr algn="r"/>
              <a:r>
                <a:rPr lang="en-US" dirty="0" smtClean="0">
                  <a:solidFill>
                    <a:srgbClr val="FF0000"/>
                  </a:solidFill>
                </a:rPr>
                <a:t>13</a:t>
              </a:r>
            </a:p>
            <a:p>
              <a:pPr algn="r"/>
              <a:r>
                <a:rPr lang="en-US" dirty="0" smtClean="0">
                  <a:solidFill>
                    <a:srgbClr val="FF0000"/>
                  </a:solidFill>
                </a:rPr>
                <a:t>14</a:t>
              </a:r>
            </a:p>
            <a:p>
              <a:pPr algn="r"/>
              <a:r>
                <a:rPr lang="en-US" dirty="0" smtClean="0">
                  <a:solidFill>
                    <a:srgbClr val="FF0000"/>
                  </a:solidFill>
                </a:rPr>
                <a:t>15</a:t>
              </a:r>
            </a:p>
            <a:p>
              <a:pPr algn="r"/>
              <a:r>
                <a:rPr lang="en-US" dirty="0" smtClean="0">
                  <a:solidFill>
                    <a:srgbClr val="FF0000"/>
                  </a:solidFill>
                </a:rPr>
                <a:t>16</a:t>
              </a:r>
            </a:p>
            <a:p>
              <a:pPr algn="r"/>
              <a:r>
                <a:rPr lang="en-US" dirty="0" smtClean="0">
                  <a:solidFill>
                    <a:srgbClr val="FF0000"/>
                  </a:solidFill>
                </a:rPr>
                <a:t>17</a:t>
              </a:r>
            </a:p>
            <a:p>
              <a:pPr algn="r"/>
              <a:r>
                <a:rPr lang="en-US" dirty="0" smtClean="0">
                  <a:solidFill>
                    <a:srgbClr val="FF0000"/>
                  </a:solidFill>
                </a:rPr>
                <a:t>18</a:t>
              </a:r>
            </a:p>
            <a:p>
              <a:pPr algn="r"/>
              <a:r>
                <a:rPr lang="en-US" dirty="0" smtClean="0">
                  <a:solidFill>
                    <a:srgbClr val="FF0000"/>
                  </a:solidFill>
                </a:rPr>
                <a:t>19</a:t>
              </a:r>
            </a:p>
            <a:p>
              <a:pPr algn="r"/>
              <a:r>
                <a:rPr lang="en-US" dirty="0" smtClean="0">
                  <a:solidFill>
                    <a:srgbClr val="FF0000"/>
                  </a:solidFill>
                </a:rPr>
                <a:t>20</a:t>
              </a:r>
            </a:p>
            <a:p>
              <a:pPr algn="r"/>
              <a:r>
                <a:rPr lang="en-US" dirty="0" smtClean="0">
                  <a:solidFill>
                    <a:srgbClr val="FF0000"/>
                  </a:solidFill>
                </a:rPr>
                <a:t>21</a:t>
              </a:r>
              <a:endParaRPr lang="en-US" dirty="0">
                <a:solidFill>
                  <a:srgbClr val="FF0000"/>
                </a:solidFill>
              </a:endParaRPr>
            </a:p>
          </p:txBody>
        </p:sp>
      </p:grpSp>
      <p:cxnSp>
        <p:nvCxnSpPr>
          <p:cNvPr id="4" name="Straight Connector 3"/>
          <p:cNvCxnSpPr/>
          <p:nvPr/>
        </p:nvCxnSpPr>
        <p:spPr>
          <a:xfrm>
            <a:off x="0" y="764704"/>
            <a:ext cx="9144000" cy="0"/>
          </a:xfrm>
          <a:prstGeom prst="line">
            <a:avLst/>
          </a:pr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152400"/>
            <a:ext cx="8663880" cy="598488"/>
          </a:xfrm>
        </p:spPr>
        <p:txBody>
          <a:bodyPr>
            <a:noAutofit/>
          </a:bodyPr>
          <a:lstStyle/>
          <a:p>
            <a:pPr eaLnBrk="1" hangingPunct="1"/>
            <a:r>
              <a:rPr lang="en-US" sz="4000" dirty="0">
                <a:solidFill>
                  <a:schemeClr val="accent2"/>
                </a:solidFill>
                <a:latin typeface="Tahoma" charset="0"/>
                <a:cs typeface="Arial" charset="0"/>
              </a:rPr>
              <a:t>2</a:t>
            </a:r>
            <a:r>
              <a:rPr lang="en-US" sz="4000" dirty="0" smtClean="0">
                <a:solidFill>
                  <a:schemeClr val="accent2"/>
                </a:solidFill>
                <a:latin typeface="Tahoma" charset="0"/>
                <a:cs typeface="Arial" charset="0"/>
              </a:rPr>
              <a:t>. READING FROM KEYBOARD</a:t>
            </a:r>
            <a:endParaRPr lang="en-US" sz="4000" dirty="0">
              <a:solidFill>
                <a:schemeClr val="accent2"/>
              </a:solidFill>
              <a:latin typeface="Tahoma" charset="0"/>
              <a:cs typeface="Arial" charset="0"/>
            </a:endParaRPr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34484-767D-4C48-AF0E-A1438A969E59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2" name="Rectangle 1"/>
          <p:cNvSpPr/>
          <p:nvPr/>
        </p:nvSpPr>
        <p:spPr>
          <a:xfrm>
            <a:off x="2574154" y="2348880"/>
            <a:ext cx="936104" cy="216024"/>
          </a:xfrm>
          <a:prstGeom prst="rect">
            <a:avLst/>
          </a:prstGeom>
          <a:noFill/>
          <a:ln w="28575">
            <a:solidFill>
              <a:srgbClr val="FF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771800" y="4511295"/>
            <a:ext cx="936104" cy="216024"/>
          </a:xfrm>
          <a:prstGeom prst="rect">
            <a:avLst/>
          </a:prstGeom>
          <a:noFill/>
          <a:ln w="28575">
            <a:solidFill>
              <a:srgbClr val="FF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3391312" y="4277728"/>
            <a:ext cx="936104" cy="216024"/>
          </a:xfrm>
          <a:prstGeom prst="rect">
            <a:avLst/>
          </a:prstGeom>
          <a:noFill/>
          <a:ln w="28575">
            <a:solidFill>
              <a:srgbClr val="FF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1003793" y="1196752"/>
            <a:ext cx="8064896" cy="216024"/>
          </a:xfrm>
          <a:prstGeom prst="rect">
            <a:avLst/>
          </a:prstGeom>
          <a:solidFill>
            <a:schemeClr val="accent1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899592" y="2312876"/>
            <a:ext cx="8064896" cy="216024"/>
          </a:xfrm>
          <a:prstGeom prst="rect">
            <a:avLst/>
          </a:prstGeom>
          <a:solidFill>
            <a:schemeClr val="accent1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899592" y="4295271"/>
            <a:ext cx="8064896" cy="216024"/>
          </a:xfrm>
          <a:prstGeom prst="rect">
            <a:avLst/>
          </a:prstGeom>
          <a:solidFill>
            <a:schemeClr val="accent1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899592" y="4511295"/>
            <a:ext cx="8064896" cy="216024"/>
          </a:xfrm>
          <a:prstGeom prst="rect">
            <a:avLst/>
          </a:prstGeom>
          <a:solidFill>
            <a:schemeClr val="accent1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1605857" y="2010284"/>
            <a:ext cx="864096" cy="34827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Rectangle 22"/>
          <p:cNvSpPr/>
          <p:nvPr/>
        </p:nvSpPr>
        <p:spPr>
          <a:xfrm>
            <a:off x="3588589" y="2357593"/>
            <a:ext cx="2895303" cy="216024"/>
          </a:xfrm>
          <a:prstGeom prst="rect">
            <a:avLst/>
          </a:prstGeom>
          <a:noFill/>
          <a:ln w="28575">
            <a:solidFill>
              <a:srgbClr val="FF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83365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500"/>
                            </p:stCondLst>
                            <p:childTnLst>
                              <p:par>
                                <p:cTn id="2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4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2000"/>
                            </p:stCondLst>
                            <p:childTnLst>
                              <p:par>
                                <p:cTn id="36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8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4000"/>
                            </p:stCondLst>
                            <p:childTnLst>
                              <p:par>
                                <p:cTn id="40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2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7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2" grpId="0" animBg="1"/>
      <p:bldP spid="11" grpId="0" animBg="1"/>
      <p:bldP spid="12" grpId="0" animBg="1"/>
      <p:bldP spid="3" grpId="0" animBg="1"/>
      <p:bldP spid="14" grpId="0" animBg="1"/>
      <p:bldP spid="18" grpId="0" animBg="1"/>
      <p:bldP spid="19" grpId="0" animBg="1"/>
      <p:bldP spid="2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764704"/>
            <a:ext cx="9144000" cy="0"/>
          </a:xfrm>
          <a:prstGeom prst="line">
            <a:avLst/>
          </a:pr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152400"/>
            <a:ext cx="8663880" cy="598488"/>
          </a:xfrm>
        </p:spPr>
        <p:txBody>
          <a:bodyPr>
            <a:noAutofit/>
          </a:bodyPr>
          <a:lstStyle/>
          <a:p>
            <a:pPr eaLnBrk="1" hangingPunct="1"/>
            <a:r>
              <a:rPr lang="en-US" sz="4000" dirty="0">
                <a:solidFill>
                  <a:schemeClr val="accent2"/>
                </a:solidFill>
                <a:latin typeface="Tahoma" charset="0"/>
                <a:cs typeface="Arial" charset="0"/>
              </a:rPr>
              <a:t>2</a:t>
            </a:r>
            <a:r>
              <a:rPr lang="en-US" sz="4000" dirty="0" smtClean="0">
                <a:solidFill>
                  <a:schemeClr val="accent2"/>
                </a:solidFill>
                <a:latin typeface="Tahoma" charset="0"/>
                <a:cs typeface="Arial" charset="0"/>
              </a:rPr>
              <a:t>. READING FROM KEYBOARD</a:t>
            </a:r>
            <a:endParaRPr lang="en-US" sz="4000" dirty="0">
              <a:solidFill>
                <a:schemeClr val="accent2"/>
              </a:solidFill>
              <a:latin typeface="Tahoma" charset="0"/>
              <a:cs typeface="Arial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0" y="836712"/>
            <a:ext cx="9144000" cy="360040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PROGRAM 1 – ACCEPTING INTEGERS</a:t>
            </a:r>
            <a:endParaRPr lang="en-US" b="1" dirty="0"/>
          </a:p>
        </p:txBody>
      </p:sp>
      <p:cxnSp>
        <p:nvCxnSpPr>
          <p:cNvPr id="16" name="Straight Connector 15"/>
          <p:cNvCxnSpPr/>
          <p:nvPr/>
        </p:nvCxnSpPr>
        <p:spPr>
          <a:xfrm>
            <a:off x="0" y="1196752"/>
            <a:ext cx="9144000" cy="0"/>
          </a:xfrm>
          <a:prstGeom prst="line">
            <a:avLst/>
          </a:pr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Slide Number Placeholder 1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34484-767D-4C48-AF0E-A1438A969E59}" type="slidenum">
              <a:rPr lang="en-US" smtClean="0"/>
              <a:pPr/>
              <a:t>6</a:t>
            </a:fld>
            <a:endParaRPr lang="en-US"/>
          </a:p>
        </p:txBody>
      </p:sp>
      <p:grpSp>
        <p:nvGrpSpPr>
          <p:cNvPr id="9" name="Group 8"/>
          <p:cNvGrpSpPr/>
          <p:nvPr/>
        </p:nvGrpSpPr>
        <p:grpSpPr>
          <a:xfrm>
            <a:off x="179512" y="3387768"/>
            <a:ext cx="8784976" cy="646332"/>
            <a:chOff x="323528" y="1536604"/>
            <a:chExt cx="7848872" cy="607761"/>
          </a:xfrm>
        </p:grpSpPr>
        <p:sp>
          <p:nvSpPr>
            <p:cNvPr id="7" name="TextBox 6"/>
            <p:cNvSpPr txBox="1"/>
            <p:nvPr/>
          </p:nvSpPr>
          <p:spPr>
            <a:xfrm>
              <a:off x="971600" y="1536604"/>
              <a:ext cx="7200800" cy="607760"/>
            </a:xfrm>
            <a:prstGeom prst="rect">
              <a:avLst/>
            </a:prstGeom>
            <a:solidFill>
              <a:schemeClr val="bg2"/>
            </a:solidFill>
            <a:ln w="28575" cap="rnd" cmpd="thickThin">
              <a:solidFill>
                <a:srgbClr val="0000FF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rgbClr val="00B0F0"/>
                  </a:solidFill>
                </a:rPr>
                <a:t> </a:t>
              </a:r>
              <a:r>
                <a:rPr lang="en-US" dirty="0" smtClean="0">
                  <a:solidFill>
                    <a:srgbClr val="00B050"/>
                  </a:solidFill>
                </a:rPr>
                <a:t>// instantiate the object console from the class Scanner</a:t>
              </a:r>
            </a:p>
            <a:p>
              <a:r>
                <a:rPr lang="en-US" dirty="0" smtClean="0">
                  <a:solidFill>
                    <a:srgbClr val="00B0F0"/>
                  </a:solidFill>
                </a:rPr>
                <a:t> static </a:t>
              </a:r>
              <a:r>
                <a:rPr lang="en-US" dirty="0" smtClean="0">
                  <a:solidFill>
                    <a:srgbClr val="0000FF"/>
                  </a:solidFill>
                </a:rPr>
                <a:t>Scanner console = </a:t>
              </a:r>
              <a:r>
                <a:rPr lang="en-US" dirty="0" smtClean="0">
                  <a:solidFill>
                    <a:srgbClr val="00B0F0"/>
                  </a:solidFill>
                </a:rPr>
                <a:t>new</a:t>
              </a:r>
              <a:r>
                <a:rPr lang="en-US" dirty="0" smtClean="0">
                  <a:solidFill>
                    <a:srgbClr val="0000FF"/>
                  </a:solidFill>
                </a:rPr>
                <a:t> Scanner (System.in);</a:t>
              </a: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323528" y="1536605"/>
              <a:ext cx="576064" cy="6077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dirty="0" smtClean="0">
                  <a:solidFill>
                    <a:srgbClr val="FF0000"/>
                  </a:solidFill>
                </a:rPr>
                <a:t>5</a:t>
              </a:r>
            </a:p>
            <a:p>
              <a:pPr algn="r"/>
              <a:r>
                <a:rPr lang="en-US" dirty="0">
                  <a:solidFill>
                    <a:srgbClr val="FF0000"/>
                  </a:solidFill>
                </a:rPr>
                <a:t>6</a:t>
              </a:r>
              <a:endParaRPr lang="en-US" dirty="0" smtClean="0">
                <a:solidFill>
                  <a:srgbClr val="FF0000"/>
                </a:solidFill>
              </a:endParaRPr>
            </a:p>
          </p:txBody>
        </p:sp>
      </p:grpSp>
      <p:sp>
        <p:nvSpPr>
          <p:cNvPr id="10" name="TextBox 9"/>
          <p:cNvSpPr txBox="1"/>
          <p:nvPr/>
        </p:nvSpPr>
        <p:spPr>
          <a:xfrm>
            <a:off x="323528" y="4005064"/>
            <a:ext cx="864096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Clr>
                <a:srgbClr val="0070C0"/>
              </a:buClr>
              <a:buFont typeface="Wingdings" panose="05000000000000000000" pitchFamily="2" charset="2"/>
              <a:buChar char="Ø"/>
            </a:pPr>
            <a:r>
              <a:rPr lang="en-US" sz="2000" dirty="0" smtClean="0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Scanner </a:t>
            </a:r>
            <a:r>
              <a:rPr lang="en-US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is a Java class defined in the previously imported package </a:t>
            </a:r>
            <a:r>
              <a:rPr lang="en-US" sz="2000" dirty="0" err="1" smtClean="0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java.util</a:t>
            </a:r>
            <a:r>
              <a:rPr lang="en-US" sz="2000" dirty="0" smtClean="0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.*</a:t>
            </a:r>
            <a:r>
              <a:rPr lang="en-US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  <a:endParaRPr lang="en-US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23528" y="5013758"/>
            <a:ext cx="86409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Clr>
                <a:srgbClr val="0070C0"/>
              </a:buClr>
              <a:buFont typeface="Wingdings" panose="05000000000000000000" pitchFamily="2" charset="2"/>
              <a:buChar char="Ø"/>
            </a:pPr>
            <a:r>
              <a:rPr lang="en-US" sz="2000" dirty="0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</a:t>
            </a:r>
            <a:r>
              <a:rPr lang="en-US" sz="2000" dirty="0" smtClean="0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onsole </a:t>
            </a:r>
            <a:r>
              <a:rPr lang="en-US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is the </a:t>
            </a:r>
            <a:r>
              <a:rPr lang="en-US" sz="2000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object</a:t>
            </a:r>
            <a:r>
              <a:rPr lang="en-US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000" u="sng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associated with</a:t>
            </a:r>
            <a:r>
              <a:rPr lang="en-US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(of type) </a:t>
            </a:r>
            <a:r>
              <a:rPr lang="en-US" sz="2000" dirty="0" smtClean="0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Scanner</a:t>
            </a:r>
            <a:r>
              <a:rPr lang="en-US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  <a:endParaRPr lang="en-US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23528" y="5746614"/>
            <a:ext cx="8640960" cy="70788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342900" indent="-342900">
              <a:buClr>
                <a:srgbClr val="0070C0"/>
              </a:buClr>
              <a:buFont typeface="Wingdings" panose="05000000000000000000" pitchFamily="2" charset="2"/>
              <a:buChar char="Ø"/>
            </a:pPr>
            <a:r>
              <a:rPr lang="en-US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After this statement, any variable entered through the input device </a:t>
            </a:r>
            <a:r>
              <a:rPr lang="en-US" sz="2000" dirty="0" smtClean="0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(System.in) </a:t>
            </a:r>
            <a:r>
              <a:rPr lang="en-US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uses the object </a:t>
            </a:r>
            <a:r>
              <a:rPr lang="en-US" sz="2000" dirty="0" smtClean="0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console</a:t>
            </a:r>
            <a:r>
              <a:rPr lang="en-US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  <a:endParaRPr lang="en-US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pSp>
        <p:nvGrpSpPr>
          <p:cNvPr id="20" name="Group 19"/>
          <p:cNvGrpSpPr/>
          <p:nvPr/>
        </p:nvGrpSpPr>
        <p:grpSpPr>
          <a:xfrm>
            <a:off x="179512" y="980728"/>
            <a:ext cx="8784976" cy="648073"/>
            <a:chOff x="323528" y="1236822"/>
            <a:chExt cx="7848872" cy="609398"/>
          </a:xfrm>
        </p:grpSpPr>
        <p:sp>
          <p:nvSpPr>
            <p:cNvPr id="21" name="TextBox 20"/>
            <p:cNvSpPr txBox="1"/>
            <p:nvPr/>
          </p:nvSpPr>
          <p:spPr>
            <a:xfrm>
              <a:off x="971600" y="1498928"/>
              <a:ext cx="7200800" cy="347292"/>
            </a:xfrm>
            <a:prstGeom prst="rect">
              <a:avLst/>
            </a:prstGeom>
            <a:solidFill>
              <a:schemeClr val="bg2"/>
            </a:solidFill>
            <a:ln w="28575" cap="rnd" cmpd="thickThin">
              <a:solidFill>
                <a:srgbClr val="0000FF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rgbClr val="00B0F0"/>
                  </a:solidFill>
                </a:rPr>
                <a:t>   </a:t>
              </a:r>
              <a:r>
                <a:rPr lang="en-US" dirty="0" smtClean="0">
                  <a:solidFill>
                    <a:srgbClr val="0000FF"/>
                  </a:solidFill>
                </a:rPr>
                <a:t>import </a:t>
              </a:r>
              <a:r>
                <a:rPr lang="en-US" dirty="0" err="1" smtClean="0">
                  <a:solidFill>
                    <a:srgbClr val="0000FF"/>
                  </a:solidFill>
                </a:rPr>
                <a:t>java.util</a:t>
              </a:r>
              <a:r>
                <a:rPr lang="en-US" dirty="0" smtClean="0">
                  <a:solidFill>
                    <a:srgbClr val="0000FF"/>
                  </a:solidFill>
                </a:rPr>
                <a:t>.*;		</a:t>
              </a:r>
              <a:r>
                <a:rPr lang="en-US" dirty="0" smtClean="0">
                  <a:solidFill>
                    <a:srgbClr val="00B050"/>
                  </a:solidFill>
                </a:rPr>
                <a:t> //contains the class Scanner</a:t>
              </a:r>
              <a:endParaRPr lang="en-US" dirty="0" smtClean="0">
                <a:solidFill>
                  <a:srgbClr val="0000FF"/>
                </a:solidFill>
              </a:endParaRP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323528" y="1236822"/>
              <a:ext cx="576064" cy="6077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endParaRPr lang="en-US" dirty="0">
                <a:solidFill>
                  <a:srgbClr val="FF0000"/>
                </a:solidFill>
              </a:endParaRPr>
            </a:p>
            <a:p>
              <a:pPr algn="r"/>
              <a:r>
                <a:rPr lang="en-US" dirty="0">
                  <a:solidFill>
                    <a:srgbClr val="FF0000"/>
                  </a:solidFill>
                </a:rPr>
                <a:t>2</a:t>
              </a:r>
              <a:endParaRPr lang="en-US" dirty="0" smtClean="0">
                <a:solidFill>
                  <a:srgbClr val="FF0000"/>
                </a:solidFill>
              </a:endParaRPr>
            </a:p>
          </p:txBody>
        </p:sp>
      </p:grpSp>
      <p:sp>
        <p:nvSpPr>
          <p:cNvPr id="23" name="TextBox 22"/>
          <p:cNvSpPr txBox="1"/>
          <p:nvPr/>
        </p:nvSpPr>
        <p:spPr>
          <a:xfrm>
            <a:off x="323528" y="1628800"/>
            <a:ext cx="864096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Clr>
                <a:srgbClr val="0070C0"/>
              </a:buClr>
              <a:buFont typeface="Wingdings" panose="05000000000000000000" pitchFamily="2" charset="2"/>
              <a:buChar char="Ø"/>
            </a:pPr>
            <a:r>
              <a:rPr lang="en-US" sz="2000" dirty="0" smtClean="0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java.util.* </a:t>
            </a:r>
            <a:r>
              <a:rPr lang="en-US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is the name of the package (or library) that contains the class </a:t>
            </a:r>
            <a:r>
              <a:rPr lang="en-US" sz="2000" dirty="0" smtClean="0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Scanner</a:t>
            </a:r>
            <a:r>
              <a:rPr lang="en-US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(used in line 5).</a:t>
            </a:r>
            <a:endParaRPr lang="en-US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323528" y="2649106"/>
            <a:ext cx="864096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Clr>
                <a:srgbClr val="0070C0"/>
              </a:buClr>
              <a:buFont typeface="Wingdings" panose="05000000000000000000" pitchFamily="2" charset="2"/>
              <a:buChar char="Ø"/>
            </a:pPr>
            <a:r>
              <a:rPr lang="en-US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 package should be “</a:t>
            </a:r>
            <a:r>
              <a:rPr lang="en-US" sz="2000" dirty="0" smtClean="0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imported</a:t>
            </a:r>
            <a:r>
              <a:rPr lang="en-US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” in order to use the pre-defined class </a:t>
            </a:r>
            <a:r>
              <a:rPr lang="en-US" sz="2000" dirty="0" smtClean="0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Scanner</a:t>
            </a:r>
            <a:r>
              <a:rPr lang="en-US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  <a:endParaRPr lang="en-US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323528" y="2292841"/>
            <a:ext cx="86409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Clr>
                <a:srgbClr val="0070C0"/>
              </a:buClr>
              <a:buFont typeface="Wingdings" panose="05000000000000000000" pitchFamily="2" charset="2"/>
              <a:buChar char="Ø"/>
            </a:pPr>
            <a:r>
              <a:rPr lang="en-US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 </a:t>
            </a:r>
            <a:r>
              <a:rPr lang="en-US" sz="2000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package </a:t>
            </a:r>
            <a:r>
              <a:rPr lang="en-US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is a collection of related classes stored in a file.</a:t>
            </a:r>
            <a:endParaRPr lang="en-US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323528" y="4647330"/>
            <a:ext cx="86409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Clr>
                <a:srgbClr val="0070C0"/>
              </a:buClr>
              <a:buFont typeface="Wingdings" panose="05000000000000000000" pitchFamily="2" charset="2"/>
              <a:buChar char="Ø"/>
            </a:pPr>
            <a:r>
              <a:rPr lang="en-US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 </a:t>
            </a:r>
            <a:r>
              <a:rPr lang="en-US" sz="2000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class</a:t>
            </a:r>
            <a:r>
              <a:rPr lang="en-US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is a non-primitive data type (</a:t>
            </a:r>
            <a:r>
              <a:rPr lang="en-US" sz="2000" dirty="0" err="1" smtClean="0">
                <a:solidFill>
                  <a:srgbClr val="00B0F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int</a:t>
            </a:r>
            <a:r>
              <a:rPr lang="en-US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en-US" sz="2000" dirty="0" smtClean="0">
                <a:solidFill>
                  <a:srgbClr val="00B0F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double</a:t>
            </a:r>
            <a:r>
              <a:rPr lang="en-US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etc… are primitive).</a:t>
            </a:r>
            <a:endParaRPr lang="en-US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323528" y="5380186"/>
            <a:ext cx="86409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Clr>
                <a:srgbClr val="0070C0"/>
              </a:buClr>
              <a:buFont typeface="Wingdings" panose="05000000000000000000" pitchFamily="2" charset="2"/>
              <a:buChar char="Ø"/>
            </a:pPr>
            <a:r>
              <a:rPr lang="en-US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We say that the object </a:t>
            </a:r>
            <a:r>
              <a:rPr lang="en-US" sz="2000" dirty="0" smtClean="0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console</a:t>
            </a:r>
            <a:r>
              <a:rPr lang="en-US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is an </a:t>
            </a:r>
            <a:r>
              <a:rPr lang="en-US" sz="2000" u="sng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instantiation </a:t>
            </a:r>
            <a:r>
              <a:rPr lang="en-US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of the class </a:t>
            </a:r>
            <a:r>
              <a:rPr lang="en-US" sz="2000" dirty="0" smtClean="0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Scanner</a:t>
            </a:r>
            <a:r>
              <a:rPr lang="en-US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  <a:endParaRPr lang="en-US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80800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500"/>
                            </p:stCondLst>
                            <p:childTnLst>
                              <p:par>
                                <p:cTn id="1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000"/>
                            </p:stCondLst>
                            <p:childTnLst>
                              <p:par>
                                <p:cTn id="3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500"/>
                            </p:stCondLst>
                            <p:childTnLst>
                              <p:par>
                                <p:cTn id="4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2000"/>
                            </p:stCondLst>
                            <p:childTnLst>
                              <p:par>
                                <p:cTn id="4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0" grpId="0"/>
      <p:bldP spid="11" grpId="0"/>
      <p:bldP spid="12" grpId="0" animBg="1"/>
      <p:bldP spid="23" grpId="0"/>
      <p:bldP spid="24" grpId="0"/>
      <p:bldP spid="25" grpId="0"/>
      <p:bldP spid="26" grpId="0"/>
      <p:bldP spid="2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764704"/>
            <a:ext cx="9144000" cy="0"/>
          </a:xfrm>
          <a:prstGeom prst="line">
            <a:avLst/>
          </a:pr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152400"/>
            <a:ext cx="8663880" cy="598488"/>
          </a:xfrm>
        </p:spPr>
        <p:txBody>
          <a:bodyPr>
            <a:noAutofit/>
          </a:bodyPr>
          <a:lstStyle/>
          <a:p>
            <a:pPr eaLnBrk="1" hangingPunct="1"/>
            <a:r>
              <a:rPr lang="en-US" sz="4000" dirty="0">
                <a:solidFill>
                  <a:schemeClr val="accent2"/>
                </a:solidFill>
                <a:latin typeface="Tahoma" charset="0"/>
                <a:cs typeface="Arial" charset="0"/>
              </a:rPr>
              <a:t>2</a:t>
            </a:r>
            <a:r>
              <a:rPr lang="en-US" sz="4000" dirty="0" smtClean="0">
                <a:solidFill>
                  <a:schemeClr val="accent2"/>
                </a:solidFill>
                <a:latin typeface="Tahoma" charset="0"/>
                <a:cs typeface="Arial" charset="0"/>
              </a:rPr>
              <a:t>. READING FROM KEYBOARD</a:t>
            </a:r>
            <a:endParaRPr lang="en-US" sz="4000" dirty="0">
              <a:solidFill>
                <a:schemeClr val="accent2"/>
              </a:solidFill>
              <a:latin typeface="Tahoma" charset="0"/>
              <a:cs typeface="Arial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0" y="836712"/>
            <a:ext cx="9144000" cy="360040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PROGRAM 1 – ACCEPTING INTEGERS</a:t>
            </a:r>
            <a:endParaRPr lang="en-US" b="1" dirty="0"/>
          </a:p>
        </p:txBody>
      </p:sp>
      <p:cxnSp>
        <p:nvCxnSpPr>
          <p:cNvPr id="16" name="Straight Connector 15"/>
          <p:cNvCxnSpPr/>
          <p:nvPr/>
        </p:nvCxnSpPr>
        <p:spPr>
          <a:xfrm>
            <a:off x="0" y="1196752"/>
            <a:ext cx="9144000" cy="0"/>
          </a:xfrm>
          <a:prstGeom prst="line">
            <a:avLst/>
          </a:pr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Slide Number Placeholder 1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34484-767D-4C48-AF0E-A1438A969E59}" type="slidenum">
              <a:rPr lang="en-US" smtClean="0"/>
              <a:pPr/>
              <a:t>7</a:t>
            </a:fld>
            <a:endParaRPr lang="en-US"/>
          </a:p>
        </p:txBody>
      </p:sp>
      <p:grpSp>
        <p:nvGrpSpPr>
          <p:cNvPr id="9" name="Group 8"/>
          <p:cNvGrpSpPr/>
          <p:nvPr/>
        </p:nvGrpSpPr>
        <p:grpSpPr>
          <a:xfrm>
            <a:off x="179512" y="2821152"/>
            <a:ext cx="8784976" cy="369335"/>
            <a:chOff x="323528" y="1536603"/>
            <a:chExt cx="7848872" cy="347294"/>
          </a:xfrm>
        </p:grpSpPr>
        <p:sp>
          <p:nvSpPr>
            <p:cNvPr id="7" name="TextBox 6"/>
            <p:cNvSpPr txBox="1"/>
            <p:nvPr/>
          </p:nvSpPr>
          <p:spPr>
            <a:xfrm>
              <a:off x="971600" y="1536603"/>
              <a:ext cx="7200800" cy="347292"/>
            </a:xfrm>
            <a:prstGeom prst="rect">
              <a:avLst/>
            </a:prstGeom>
            <a:solidFill>
              <a:schemeClr val="bg2"/>
            </a:solidFill>
            <a:ln w="28575" cap="rnd" cmpd="thickThin">
              <a:solidFill>
                <a:srgbClr val="0000FF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rgbClr val="0000FF"/>
                  </a:solidFill>
                </a:rPr>
                <a:t>feet = </a:t>
              </a:r>
              <a:r>
                <a:rPr lang="en-US" dirty="0" err="1" smtClean="0">
                  <a:solidFill>
                    <a:srgbClr val="0000FF"/>
                  </a:solidFill>
                </a:rPr>
                <a:t>console.nextInt</a:t>
              </a:r>
              <a:r>
                <a:rPr lang="en-US" dirty="0" smtClean="0">
                  <a:solidFill>
                    <a:srgbClr val="0000FF"/>
                  </a:solidFill>
                </a:rPr>
                <a:t>();</a:t>
              </a: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323528" y="1536606"/>
              <a:ext cx="576064" cy="34729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dirty="0" smtClean="0">
                  <a:solidFill>
                    <a:srgbClr val="FF0000"/>
                  </a:solidFill>
                </a:rPr>
                <a:t>14</a:t>
              </a:r>
            </a:p>
          </p:txBody>
        </p:sp>
      </p:grpSp>
      <p:sp>
        <p:nvSpPr>
          <p:cNvPr id="10" name="TextBox 9"/>
          <p:cNvSpPr txBox="1"/>
          <p:nvPr/>
        </p:nvSpPr>
        <p:spPr>
          <a:xfrm>
            <a:off x="323528" y="3190486"/>
            <a:ext cx="864096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Clr>
                <a:srgbClr val="0070C0"/>
              </a:buClr>
              <a:buFont typeface="Wingdings" panose="05000000000000000000" pitchFamily="2" charset="2"/>
              <a:buChar char="Ø"/>
            </a:pPr>
            <a:r>
              <a:rPr lang="en-US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This statement causes the computer to get the input (the value entered by the user) from the keyboard; and stores it in the variable </a:t>
            </a:r>
            <a:r>
              <a:rPr lang="en-US" sz="2000" dirty="0" smtClean="0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feet</a:t>
            </a:r>
            <a:r>
              <a:rPr lang="en-US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  <a:endParaRPr lang="en-US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pSp>
        <p:nvGrpSpPr>
          <p:cNvPr id="20" name="Group 19"/>
          <p:cNvGrpSpPr/>
          <p:nvPr/>
        </p:nvGrpSpPr>
        <p:grpSpPr>
          <a:xfrm>
            <a:off x="179512" y="980728"/>
            <a:ext cx="8784976" cy="648073"/>
            <a:chOff x="323528" y="1236822"/>
            <a:chExt cx="7848872" cy="609398"/>
          </a:xfrm>
        </p:grpSpPr>
        <p:sp>
          <p:nvSpPr>
            <p:cNvPr id="21" name="TextBox 20"/>
            <p:cNvSpPr txBox="1"/>
            <p:nvPr/>
          </p:nvSpPr>
          <p:spPr>
            <a:xfrm>
              <a:off x="971600" y="1498928"/>
              <a:ext cx="7200800" cy="347292"/>
            </a:xfrm>
            <a:prstGeom prst="rect">
              <a:avLst/>
            </a:prstGeom>
            <a:solidFill>
              <a:schemeClr val="bg2"/>
            </a:solidFill>
            <a:ln w="28575" cap="rnd" cmpd="thickThin">
              <a:solidFill>
                <a:srgbClr val="0000FF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rgbClr val="00B0F0"/>
                  </a:solidFill>
                </a:rPr>
                <a:t>   </a:t>
              </a:r>
              <a:r>
                <a:rPr lang="en-US" dirty="0" err="1" smtClean="0">
                  <a:solidFill>
                    <a:srgbClr val="0000FF"/>
                  </a:solidFill>
                </a:rPr>
                <a:t>System.out.println</a:t>
              </a:r>
              <a:r>
                <a:rPr lang="en-US" dirty="0" smtClean="0">
                  <a:solidFill>
                    <a:srgbClr val="0000FF"/>
                  </a:solidFill>
                </a:rPr>
                <a:t> (“Enter two integers separated by spaces”);</a:t>
              </a: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323528" y="1236822"/>
              <a:ext cx="576064" cy="6077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endParaRPr lang="en-US" dirty="0">
                <a:solidFill>
                  <a:srgbClr val="FF0000"/>
                </a:solidFill>
              </a:endParaRPr>
            </a:p>
            <a:p>
              <a:pPr algn="r"/>
              <a:r>
                <a:rPr lang="en-US" dirty="0" smtClean="0">
                  <a:solidFill>
                    <a:srgbClr val="FF0000"/>
                  </a:solidFill>
                </a:rPr>
                <a:t>13</a:t>
              </a:r>
            </a:p>
          </p:txBody>
        </p:sp>
      </p:grpSp>
      <p:sp>
        <p:nvSpPr>
          <p:cNvPr id="23" name="TextBox 22"/>
          <p:cNvSpPr txBox="1"/>
          <p:nvPr/>
        </p:nvSpPr>
        <p:spPr>
          <a:xfrm>
            <a:off x="323528" y="1628800"/>
            <a:ext cx="86409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Clr>
                <a:srgbClr val="0070C0"/>
              </a:buClr>
              <a:buFont typeface="Wingdings" panose="05000000000000000000" pitchFamily="2" charset="2"/>
              <a:buChar char="Ø"/>
            </a:pPr>
            <a:r>
              <a:rPr lang="en-US" sz="2000" dirty="0" smtClean="0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“Enter two integers separated by spaces”</a:t>
            </a:r>
            <a:r>
              <a:rPr lang="en-US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is displayed to the user.</a:t>
            </a:r>
            <a:endParaRPr lang="en-US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323528" y="4365104"/>
            <a:ext cx="864096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Clr>
                <a:srgbClr val="0070C0"/>
              </a:buClr>
              <a:buFont typeface="Wingdings" panose="05000000000000000000" pitchFamily="2" charset="2"/>
              <a:buChar char="Ø"/>
            </a:pPr>
            <a:r>
              <a:rPr lang="en-US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If the next input </a:t>
            </a:r>
            <a:r>
              <a:rPr lang="en-US" sz="2000" u="sng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cannot be interpreted as an integer</a:t>
            </a:r>
            <a:r>
              <a:rPr lang="en-US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then the program </a:t>
            </a:r>
            <a:r>
              <a:rPr lang="en-US" sz="2000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terminates with a run-time error</a:t>
            </a:r>
            <a:r>
              <a:rPr lang="en-US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message indicating an input mismatch.</a:t>
            </a:r>
            <a:endParaRPr lang="en-US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323528" y="1968805"/>
            <a:ext cx="86409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Clr>
                <a:srgbClr val="0070C0"/>
              </a:buClr>
              <a:buFont typeface="Wingdings" panose="05000000000000000000" pitchFamily="2" charset="2"/>
              <a:buChar char="Ø"/>
            </a:pPr>
            <a:r>
              <a:rPr lang="en-US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 previous string instructs the user with the program requirement.</a:t>
            </a:r>
            <a:endParaRPr lang="en-US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323528" y="4980764"/>
            <a:ext cx="86409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Clr>
                <a:srgbClr val="0070C0"/>
              </a:buClr>
              <a:buFont typeface="Wingdings" panose="05000000000000000000" pitchFamily="2" charset="2"/>
              <a:buChar char="Ø"/>
            </a:pPr>
            <a:r>
              <a:rPr lang="en-US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Examples of invalid integers include </a:t>
            </a:r>
            <a:r>
              <a:rPr lang="en-US" sz="2000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24w5</a:t>
            </a:r>
            <a:r>
              <a:rPr lang="en-US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or </a:t>
            </a:r>
            <a:r>
              <a:rPr lang="en-US" sz="2000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12.50</a:t>
            </a:r>
            <a:r>
              <a:rPr lang="en-US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  <a:endParaRPr lang="en-US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pSp>
        <p:nvGrpSpPr>
          <p:cNvPr id="30" name="Group 29"/>
          <p:cNvGrpSpPr/>
          <p:nvPr/>
        </p:nvGrpSpPr>
        <p:grpSpPr>
          <a:xfrm>
            <a:off x="179512" y="5507939"/>
            <a:ext cx="8784976" cy="369333"/>
            <a:chOff x="323528" y="1236822"/>
            <a:chExt cx="7848872" cy="347292"/>
          </a:xfrm>
        </p:grpSpPr>
        <p:sp>
          <p:nvSpPr>
            <p:cNvPr id="31" name="TextBox 30"/>
            <p:cNvSpPr txBox="1"/>
            <p:nvPr/>
          </p:nvSpPr>
          <p:spPr>
            <a:xfrm>
              <a:off x="971600" y="1236822"/>
              <a:ext cx="7200800" cy="347292"/>
            </a:xfrm>
            <a:prstGeom prst="rect">
              <a:avLst/>
            </a:prstGeom>
            <a:solidFill>
              <a:schemeClr val="bg2"/>
            </a:solidFill>
            <a:ln w="28575" cap="rnd" cmpd="thickThin">
              <a:solidFill>
                <a:srgbClr val="0000FF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rgbClr val="0000FF"/>
                  </a:solidFill>
                </a:rPr>
                <a:t>inches = </a:t>
              </a:r>
              <a:r>
                <a:rPr lang="en-US" dirty="0" err="1" smtClean="0">
                  <a:solidFill>
                    <a:srgbClr val="0000FF"/>
                  </a:solidFill>
                </a:rPr>
                <a:t>console.nextInt</a:t>
              </a:r>
              <a:r>
                <a:rPr lang="en-US" dirty="0" smtClean="0">
                  <a:solidFill>
                    <a:srgbClr val="0000FF"/>
                  </a:solidFill>
                </a:rPr>
                <a:t>();</a:t>
              </a:r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323528" y="1236822"/>
              <a:ext cx="576064" cy="34729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dirty="0" smtClean="0">
                  <a:solidFill>
                    <a:srgbClr val="FF0000"/>
                  </a:solidFill>
                </a:rPr>
                <a:t>15</a:t>
              </a:r>
            </a:p>
          </p:txBody>
        </p:sp>
      </p:grpSp>
      <p:sp>
        <p:nvSpPr>
          <p:cNvPr id="33" name="TextBox 32"/>
          <p:cNvSpPr txBox="1"/>
          <p:nvPr/>
        </p:nvSpPr>
        <p:spPr>
          <a:xfrm>
            <a:off x="323528" y="5889466"/>
            <a:ext cx="8640960" cy="70788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342900" indent="-342900">
              <a:buClr>
                <a:srgbClr val="0070C0"/>
              </a:buClr>
              <a:buFont typeface="Wingdings" panose="05000000000000000000" pitchFamily="2" charset="2"/>
              <a:buChar char="Ø"/>
            </a:pPr>
            <a:r>
              <a:rPr lang="en-US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Same as the statement in line 14. However, the variable used is </a:t>
            </a:r>
            <a:r>
              <a:rPr lang="en-US" sz="2000" dirty="0" smtClean="0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inches </a:t>
            </a:r>
            <a:r>
              <a:rPr lang="en-US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instead of </a:t>
            </a:r>
            <a:r>
              <a:rPr lang="en-US" sz="2000" dirty="0" smtClean="0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feet</a:t>
            </a:r>
            <a:r>
              <a:rPr lang="en-US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  <a:endParaRPr lang="en-US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323528" y="3789040"/>
            <a:ext cx="864096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Clr>
                <a:srgbClr val="0070C0"/>
              </a:buClr>
              <a:buFont typeface="Wingdings" panose="05000000000000000000" pitchFamily="2" charset="2"/>
              <a:buChar char="Ø"/>
            </a:pPr>
            <a:r>
              <a:rPr lang="en-US" sz="2000" dirty="0" err="1" smtClean="0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console.nextInt</a:t>
            </a:r>
            <a:r>
              <a:rPr lang="en-US" sz="2000" dirty="0" smtClean="0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()</a:t>
            </a:r>
            <a:r>
              <a:rPr lang="en-US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is a method associated with the </a:t>
            </a:r>
            <a:r>
              <a:rPr lang="en-US" sz="2000" dirty="0" smtClean="0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Scanner </a:t>
            </a:r>
            <a:r>
              <a:rPr lang="en-US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class. It accepts </a:t>
            </a:r>
            <a:r>
              <a:rPr lang="en-US" sz="2000" dirty="0" err="1" smtClean="0">
                <a:solidFill>
                  <a:srgbClr val="00B0F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int</a:t>
            </a: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values.</a:t>
            </a:r>
            <a:endParaRPr lang="en-US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323528" y="2308810"/>
            <a:ext cx="86409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Clr>
                <a:srgbClr val="0070C0"/>
              </a:buClr>
              <a:buFont typeface="Wingdings" panose="05000000000000000000" pitchFamily="2" charset="2"/>
              <a:buChar char="Ø"/>
            </a:pPr>
            <a:r>
              <a:rPr lang="en-US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This is known as a </a:t>
            </a:r>
            <a:r>
              <a:rPr lang="en-US" sz="2000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prompt</a:t>
            </a:r>
            <a:r>
              <a:rPr lang="en-US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  <a:endParaRPr lang="en-US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7786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500"/>
                            </p:stCondLst>
                            <p:childTnLst>
                              <p:par>
                                <p:cTn id="1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000"/>
                            </p:stCondLst>
                            <p:childTnLst>
                              <p:par>
                                <p:cTn id="3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500"/>
                            </p:stCondLst>
                            <p:childTnLst>
                              <p:par>
                                <p:cTn id="4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00"/>
                            </p:stCondLst>
                            <p:childTnLst>
                              <p:par>
                                <p:cTn id="4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0" grpId="0"/>
      <p:bldP spid="23" grpId="0"/>
      <p:bldP spid="26" grpId="0"/>
      <p:bldP spid="28" grpId="0"/>
      <p:bldP spid="29" grpId="0"/>
      <p:bldP spid="33" grpId="0" animBg="1"/>
      <p:bldP spid="34" grpId="0"/>
      <p:bldP spid="3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764704"/>
            <a:ext cx="9144000" cy="0"/>
          </a:xfrm>
          <a:prstGeom prst="line">
            <a:avLst/>
          </a:pr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152400"/>
            <a:ext cx="8663880" cy="598488"/>
          </a:xfrm>
        </p:spPr>
        <p:txBody>
          <a:bodyPr>
            <a:noAutofit/>
          </a:bodyPr>
          <a:lstStyle/>
          <a:p>
            <a:pPr eaLnBrk="1" hangingPunct="1"/>
            <a:r>
              <a:rPr lang="en-US" sz="4000" dirty="0">
                <a:solidFill>
                  <a:schemeClr val="accent2"/>
                </a:solidFill>
                <a:latin typeface="Tahoma" charset="0"/>
                <a:cs typeface="Arial" charset="0"/>
              </a:rPr>
              <a:t>2</a:t>
            </a:r>
            <a:r>
              <a:rPr lang="en-US" sz="4000" dirty="0" smtClean="0">
                <a:solidFill>
                  <a:schemeClr val="accent2"/>
                </a:solidFill>
                <a:latin typeface="Tahoma" charset="0"/>
                <a:cs typeface="Arial" charset="0"/>
              </a:rPr>
              <a:t>. READING FROM KEYBOARD</a:t>
            </a:r>
            <a:endParaRPr lang="en-US" sz="4000" dirty="0">
              <a:solidFill>
                <a:schemeClr val="accent2"/>
              </a:solidFill>
              <a:latin typeface="Tahoma" charset="0"/>
              <a:cs typeface="Arial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0" y="836712"/>
            <a:ext cx="9144000" cy="360040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PROGRAM 1 – ACCEPTING INTEGERS</a:t>
            </a:r>
            <a:endParaRPr lang="en-US" b="1" dirty="0"/>
          </a:p>
        </p:txBody>
      </p:sp>
      <p:cxnSp>
        <p:nvCxnSpPr>
          <p:cNvPr id="16" name="Straight Connector 15"/>
          <p:cNvCxnSpPr/>
          <p:nvPr/>
        </p:nvCxnSpPr>
        <p:spPr>
          <a:xfrm>
            <a:off x="0" y="1196752"/>
            <a:ext cx="9144000" cy="0"/>
          </a:xfrm>
          <a:prstGeom prst="line">
            <a:avLst/>
          </a:pr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Slide Number Placeholder 1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34484-767D-4C48-AF0E-A1438A969E59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23" name="TextBox 22"/>
          <p:cNvSpPr txBox="1"/>
          <p:nvPr/>
        </p:nvSpPr>
        <p:spPr>
          <a:xfrm>
            <a:off x="323528" y="1268760"/>
            <a:ext cx="86409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Clr>
                <a:srgbClr val="0070C0"/>
              </a:buClr>
              <a:buFont typeface="Wingdings" panose="05000000000000000000" pitchFamily="2" charset="2"/>
              <a:buChar char="Ø"/>
            </a:pPr>
            <a:r>
              <a:rPr lang="en-US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 output of Program 1 is shown below. </a:t>
            </a:r>
            <a:endParaRPr lang="en-US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pSp>
        <p:nvGrpSpPr>
          <p:cNvPr id="24" name="Group 23"/>
          <p:cNvGrpSpPr/>
          <p:nvPr/>
        </p:nvGrpSpPr>
        <p:grpSpPr>
          <a:xfrm>
            <a:off x="1187624" y="5299069"/>
            <a:ext cx="7200800" cy="1291437"/>
            <a:chOff x="971600" y="899492"/>
            <a:chExt cx="7200800" cy="1291437"/>
          </a:xfrm>
        </p:grpSpPr>
        <p:sp>
          <p:nvSpPr>
            <p:cNvPr id="25" name="TextBox 24"/>
            <p:cNvSpPr txBox="1"/>
            <p:nvPr/>
          </p:nvSpPr>
          <p:spPr>
            <a:xfrm>
              <a:off x="971600" y="1236822"/>
              <a:ext cx="7200800" cy="954107"/>
            </a:xfrm>
            <a:prstGeom prst="rect">
              <a:avLst/>
            </a:prstGeom>
            <a:solidFill>
              <a:srgbClr val="0000FF"/>
            </a:solidFill>
            <a:ln w="28575" cap="rnd" cmpd="thickThin">
              <a:solidFill>
                <a:srgbClr val="0000FF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1400" dirty="0" smtClean="0">
                  <a:solidFill>
                    <a:schemeClr val="bg1"/>
                  </a:solidFill>
                </a:rPr>
                <a:t>Enter two integers separated by spaces</a:t>
              </a:r>
            </a:p>
            <a:p>
              <a:r>
                <a:rPr lang="en-US" sz="1400" dirty="0" smtClean="0">
                  <a:solidFill>
                    <a:srgbClr val="FFC000"/>
                  </a:solidFill>
                </a:rPr>
                <a:t>23   7</a:t>
              </a:r>
            </a:p>
            <a:p>
              <a:r>
                <a:rPr lang="en-US" sz="1400" dirty="0" smtClean="0">
                  <a:solidFill>
                    <a:schemeClr val="bg1"/>
                  </a:solidFill>
                </a:rPr>
                <a:t>feet = 23</a:t>
              </a:r>
            </a:p>
            <a:p>
              <a:r>
                <a:rPr lang="en-US" sz="1400" dirty="0">
                  <a:solidFill>
                    <a:schemeClr val="bg1"/>
                  </a:solidFill>
                </a:rPr>
                <a:t>i</a:t>
              </a:r>
              <a:r>
                <a:rPr lang="en-US" sz="1400" dirty="0" smtClean="0">
                  <a:solidFill>
                    <a:schemeClr val="bg1"/>
                  </a:solidFill>
                </a:rPr>
                <a:t>nches = 7</a:t>
              </a:r>
              <a:endParaRPr lang="en-US" sz="1400" dirty="0">
                <a:solidFill>
                  <a:schemeClr val="bg1"/>
                </a:solidFill>
              </a:endParaRP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1259632" y="899492"/>
              <a:ext cx="108012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>
                  <a:solidFill>
                    <a:srgbClr val="FF0000"/>
                  </a:solidFill>
                </a:rPr>
                <a:t>output</a:t>
              </a:r>
            </a:p>
          </p:txBody>
        </p:sp>
      </p:grpSp>
      <p:sp>
        <p:nvSpPr>
          <p:cNvPr id="14" name="TextBox 13"/>
          <p:cNvSpPr txBox="1"/>
          <p:nvPr/>
        </p:nvSpPr>
        <p:spPr>
          <a:xfrm>
            <a:off x="323528" y="1588730"/>
            <a:ext cx="864096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Clr>
                <a:srgbClr val="0070C0"/>
              </a:buClr>
              <a:buFont typeface="Wingdings" panose="05000000000000000000" pitchFamily="2" charset="2"/>
              <a:buChar char="Ø"/>
            </a:pPr>
            <a:r>
              <a:rPr lang="en-US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 numbers in yellow are entered by the user while running the program.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4268165"/>
              </p:ext>
            </p:extLst>
          </p:nvPr>
        </p:nvGraphicFramePr>
        <p:xfrm>
          <a:off x="125798" y="2534552"/>
          <a:ext cx="8905528" cy="2606040"/>
        </p:xfrm>
        <a:graphic>
          <a:graphicData uri="http://schemas.openxmlformats.org/drawingml/2006/table">
            <a:tbl>
              <a:tblPr rtl="1" firstRow="1" bandRow="1">
                <a:tableStyleId>{BC89EF96-8CEA-46FF-86C4-4CE0E7609802}</a:tableStyleId>
              </a:tblPr>
              <a:tblGrid>
                <a:gridCol w="3567548"/>
                <a:gridCol w="5337980"/>
              </a:tblGrid>
              <a:tr h="2438899"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rgbClr val="00B0F0"/>
                          </a:solidFill>
                        </a:rPr>
                        <a:t>import</a:t>
                      </a:r>
                      <a:r>
                        <a:rPr lang="en-US" sz="1100" dirty="0" smtClean="0">
                          <a:solidFill>
                            <a:srgbClr val="0000FF"/>
                          </a:solidFill>
                        </a:rPr>
                        <a:t> </a:t>
                      </a:r>
                      <a:r>
                        <a:rPr lang="en-US" sz="1100" dirty="0" err="1" smtClean="0">
                          <a:solidFill>
                            <a:srgbClr val="0000FF"/>
                          </a:solidFill>
                        </a:rPr>
                        <a:t>java.util</a:t>
                      </a:r>
                      <a:r>
                        <a:rPr lang="en-US" sz="1100" dirty="0" smtClean="0">
                          <a:solidFill>
                            <a:srgbClr val="0000FF"/>
                          </a:solidFill>
                        </a:rPr>
                        <a:t>.*;</a:t>
                      </a:r>
                      <a:endParaRPr lang="en-US" sz="1100" b="0" dirty="0" smtClean="0">
                        <a:solidFill>
                          <a:srgbClr val="00B0F0"/>
                        </a:solidFill>
                      </a:endParaRPr>
                    </a:p>
                    <a:p>
                      <a:r>
                        <a:rPr lang="en-US" sz="1100" b="0" dirty="0" smtClean="0">
                          <a:solidFill>
                            <a:srgbClr val="00B0F0"/>
                          </a:solidFill>
                        </a:rPr>
                        <a:t>public class</a:t>
                      </a:r>
                      <a:r>
                        <a:rPr lang="en-US" sz="1100" b="0" dirty="0" smtClean="0">
                          <a:solidFill>
                            <a:srgbClr val="0000FF"/>
                          </a:solidFill>
                        </a:rPr>
                        <a:t> UserInput1</a:t>
                      </a:r>
                    </a:p>
                    <a:p>
                      <a:r>
                        <a:rPr lang="en-US" sz="1100" b="0" dirty="0" smtClean="0">
                          <a:solidFill>
                            <a:srgbClr val="0000FF"/>
                          </a:solidFill>
                        </a:rPr>
                        <a:t>{</a:t>
                      </a:r>
                    </a:p>
                    <a:p>
                      <a:r>
                        <a:rPr lang="en-US" sz="1100" b="0" dirty="0" smtClean="0">
                          <a:solidFill>
                            <a:srgbClr val="00B0F0"/>
                          </a:solidFill>
                        </a:rPr>
                        <a:t>static </a:t>
                      </a:r>
                      <a:r>
                        <a:rPr lang="en-US" sz="1100" b="0" dirty="0" smtClean="0">
                          <a:solidFill>
                            <a:srgbClr val="0000FF"/>
                          </a:solidFill>
                        </a:rPr>
                        <a:t>Scanner console = </a:t>
                      </a:r>
                      <a:r>
                        <a:rPr lang="en-US" sz="1100" b="0" dirty="0" smtClean="0">
                          <a:solidFill>
                            <a:srgbClr val="00B0F0"/>
                          </a:solidFill>
                        </a:rPr>
                        <a:t>new</a:t>
                      </a:r>
                      <a:r>
                        <a:rPr lang="en-US" sz="1100" b="0" dirty="0" smtClean="0">
                          <a:solidFill>
                            <a:srgbClr val="0000FF"/>
                          </a:solidFill>
                        </a:rPr>
                        <a:t> Scanner (System.in);</a:t>
                      </a:r>
                    </a:p>
                    <a:p>
                      <a:r>
                        <a:rPr lang="en-US" sz="1100" b="0" dirty="0" smtClean="0">
                          <a:solidFill>
                            <a:srgbClr val="00B0F0"/>
                          </a:solidFill>
                        </a:rPr>
                        <a:t>   public static void</a:t>
                      </a:r>
                      <a:r>
                        <a:rPr lang="en-US" sz="1100" b="0" dirty="0" smtClean="0">
                          <a:solidFill>
                            <a:srgbClr val="0000FF"/>
                          </a:solidFill>
                        </a:rPr>
                        <a:t> main (String[] </a:t>
                      </a:r>
                      <a:r>
                        <a:rPr lang="en-US" sz="1100" b="0" dirty="0" err="1" smtClean="0">
                          <a:solidFill>
                            <a:srgbClr val="0000FF"/>
                          </a:solidFill>
                        </a:rPr>
                        <a:t>args</a:t>
                      </a:r>
                      <a:r>
                        <a:rPr lang="en-US" sz="1100" b="0" dirty="0" smtClean="0">
                          <a:solidFill>
                            <a:srgbClr val="0000FF"/>
                          </a:solidFill>
                        </a:rPr>
                        <a:t>)</a:t>
                      </a:r>
                    </a:p>
                    <a:p>
                      <a:r>
                        <a:rPr lang="en-US" sz="1100" b="0" dirty="0" smtClean="0">
                          <a:solidFill>
                            <a:srgbClr val="0000FF"/>
                          </a:solidFill>
                        </a:rPr>
                        <a:t>      {</a:t>
                      </a:r>
                    </a:p>
                    <a:p>
                      <a:r>
                        <a:rPr lang="en-US" sz="1100" b="0" dirty="0" smtClean="0"/>
                        <a:t>	</a:t>
                      </a:r>
                      <a:r>
                        <a:rPr lang="en-US" sz="1100" b="0" dirty="0" err="1" smtClean="0">
                          <a:solidFill>
                            <a:srgbClr val="00B0F0"/>
                          </a:solidFill>
                        </a:rPr>
                        <a:t>int</a:t>
                      </a:r>
                      <a:r>
                        <a:rPr lang="en-US" sz="1100" b="0" dirty="0" smtClean="0">
                          <a:solidFill>
                            <a:srgbClr val="0000FF"/>
                          </a:solidFill>
                        </a:rPr>
                        <a:t> feet;</a:t>
                      </a:r>
                    </a:p>
                    <a:p>
                      <a:r>
                        <a:rPr lang="en-US" sz="1100" b="0" dirty="0" smtClean="0">
                          <a:solidFill>
                            <a:srgbClr val="0000FF"/>
                          </a:solidFill>
                        </a:rPr>
                        <a:t>	</a:t>
                      </a:r>
                      <a:r>
                        <a:rPr lang="en-US" sz="1100" b="0" dirty="0" err="1" smtClean="0">
                          <a:solidFill>
                            <a:srgbClr val="00B0F0"/>
                          </a:solidFill>
                        </a:rPr>
                        <a:t>int</a:t>
                      </a:r>
                      <a:r>
                        <a:rPr lang="en-US" sz="1100" b="0" dirty="0" smtClean="0">
                          <a:solidFill>
                            <a:srgbClr val="0000FF"/>
                          </a:solidFill>
                        </a:rPr>
                        <a:t> inches;</a:t>
                      </a:r>
                    </a:p>
                    <a:p>
                      <a:r>
                        <a:rPr lang="en-US" sz="1100" b="0" dirty="0" err="1" smtClean="0">
                          <a:solidFill>
                            <a:srgbClr val="0000FF"/>
                          </a:solidFill>
                        </a:rPr>
                        <a:t>System.out.println</a:t>
                      </a:r>
                      <a:r>
                        <a:rPr lang="en-US" sz="1100" b="0" dirty="0" smtClean="0">
                          <a:solidFill>
                            <a:srgbClr val="0000FF"/>
                          </a:solidFill>
                        </a:rPr>
                        <a:t> (“Enter two integers separated by spaces”);</a:t>
                      </a:r>
                    </a:p>
                    <a:p>
                      <a:pPr marL="0" lvl="1"/>
                      <a:r>
                        <a:rPr lang="en-US" sz="1100" b="0" dirty="0" smtClean="0">
                          <a:solidFill>
                            <a:srgbClr val="0000FF"/>
                          </a:solidFill>
                        </a:rPr>
                        <a:t>	feet = </a:t>
                      </a:r>
                      <a:r>
                        <a:rPr lang="en-US" sz="1100" b="0" dirty="0" err="1" smtClean="0">
                          <a:solidFill>
                            <a:srgbClr val="0000FF"/>
                          </a:solidFill>
                        </a:rPr>
                        <a:t>console.nextInt</a:t>
                      </a:r>
                      <a:r>
                        <a:rPr lang="en-US" sz="1100" b="0" dirty="0" smtClean="0">
                          <a:solidFill>
                            <a:srgbClr val="0000FF"/>
                          </a:solidFill>
                        </a:rPr>
                        <a:t>(); </a:t>
                      </a:r>
                    </a:p>
                    <a:p>
                      <a:pPr marL="0" lvl="1"/>
                      <a:r>
                        <a:rPr lang="en-US" sz="1100" b="0" dirty="0" smtClean="0">
                          <a:solidFill>
                            <a:srgbClr val="0000FF"/>
                          </a:solidFill>
                        </a:rPr>
                        <a:t>	inches = </a:t>
                      </a:r>
                      <a:r>
                        <a:rPr lang="en-US" sz="1100" b="0" dirty="0" err="1" smtClean="0">
                          <a:solidFill>
                            <a:srgbClr val="0000FF"/>
                          </a:solidFill>
                        </a:rPr>
                        <a:t>console.nextInt</a:t>
                      </a:r>
                      <a:r>
                        <a:rPr lang="en-US" sz="1100" b="0" dirty="0" smtClean="0">
                          <a:solidFill>
                            <a:srgbClr val="0000FF"/>
                          </a:solidFill>
                        </a:rPr>
                        <a:t>();</a:t>
                      </a:r>
                      <a:r>
                        <a:rPr lang="en-US" sz="1050" b="0" dirty="0" smtClean="0">
                          <a:solidFill>
                            <a:srgbClr val="00B050"/>
                          </a:solidFill>
                        </a:rPr>
                        <a:t> </a:t>
                      </a:r>
                      <a:endParaRPr lang="en-US" sz="1100" b="0" dirty="0" smtClean="0"/>
                    </a:p>
                    <a:p>
                      <a:r>
                        <a:rPr lang="en-US" sz="1100" b="0" dirty="0" smtClean="0">
                          <a:solidFill>
                            <a:srgbClr val="0000FF"/>
                          </a:solidFill>
                        </a:rPr>
                        <a:t>	</a:t>
                      </a:r>
                      <a:r>
                        <a:rPr lang="en-US" sz="1100" b="0" dirty="0" err="1" smtClean="0">
                          <a:solidFill>
                            <a:srgbClr val="0000FF"/>
                          </a:solidFill>
                        </a:rPr>
                        <a:t>System.out.println</a:t>
                      </a:r>
                      <a:r>
                        <a:rPr lang="en-US" sz="1100" b="0" dirty="0" smtClean="0">
                          <a:solidFill>
                            <a:srgbClr val="0000FF"/>
                          </a:solidFill>
                        </a:rPr>
                        <a:t> (“feet = “ + feet);</a:t>
                      </a:r>
                    </a:p>
                    <a:p>
                      <a:r>
                        <a:rPr lang="en-US" sz="1100" b="0" dirty="0" smtClean="0">
                          <a:solidFill>
                            <a:srgbClr val="0000FF"/>
                          </a:solidFill>
                        </a:rPr>
                        <a:t>	</a:t>
                      </a:r>
                      <a:r>
                        <a:rPr lang="en-US" sz="1100" b="0" dirty="0" err="1" smtClean="0">
                          <a:solidFill>
                            <a:srgbClr val="0000FF"/>
                          </a:solidFill>
                        </a:rPr>
                        <a:t>System.out.println</a:t>
                      </a:r>
                      <a:r>
                        <a:rPr lang="en-US" sz="1100" b="0" dirty="0" smtClean="0">
                          <a:solidFill>
                            <a:srgbClr val="0000FF"/>
                          </a:solidFill>
                        </a:rPr>
                        <a:t> (“inches = “ + inches);</a:t>
                      </a:r>
                    </a:p>
                    <a:p>
                      <a:r>
                        <a:rPr lang="en-US" sz="1100" b="0" dirty="0" smtClean="0">
                          <a:solidFill>
                            <a:srgbClr val="0000FF"/>
                          </a:solidFill>
                        </a:rPr>
                        <a:t>      } </a:t>
                      </a:r>
                      <a:r>
                        <a:rPr lang="en-US" sz="1100" b="0" dirty="0" smtClean="0"/>
                        <a:t>// end main</a:t>
                      </a:r>
                    </a:p>
                    <a:p>
                      <a:r>
                        <a:rPr lang="en-US" sz="1100" b="0" dirty="0" smtClean="0">
                          <a:solidFill>
                            <a:srgbClr val="0000FF"/>
                          </a:solidFill>
                        </a:rPr>
                        <a:t>} </a:t>
                      </a:r>
                      <a:r>
                        <a:rPr lang="en-US" sz="1100" b="0" dirty="0" smtClean="0"/>
                        <a:t>// end class</a:t>
                      </a:r>
                      <a:endParaRPr lang="en-US" sz="1100" b="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Rectangle 2"/>
          <p:cNvSpPr/>
          <p:nvPr/>
        </p:nvSpPr>
        <p:spPr>
          <a:xfrm>
            <a:off x="5814438" y="2874666"/>
            <a:ext cx="1152128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/>
              <a:t>???</a:t>
            </a:r>
            <a:endParaRPr lang="ar-SA" dirty="0"/>
          </a:p>
        </p:txBody>
      </p:sp>
      <p:sp>
        <p:nvSpPr>
          <p:cNvPr id="6" name="TextBox 5"/>
          <p:cNvSpPr txBox="1"/>
          <p:nvPr/>
        </p:nvSpPr>
        <p:spPr>
          <a:xfrm>
            <a:off x="6012160" y="2540369"/>
            <a:ext cx="612668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dirty="0" smtClean="0"/>
              <a:t>feet</a:t>
            </a:r>
            <a:endParaRPr lang="ar-SA" dirty="0"/>
          </a:p>
        </p:txBody>
      </p:sp>
      <p:cxnSp>
        <p:nvCxnSpPr>
          <p:cNvPr id="8" name="Straight Arrow Connector 7"/>
          <p:cNvCxnSpPr/>
          <p:nvPr/>
        </p:nvCxnSpPr>
        <p:spPr>
          <a:xfrm flipV="1">
            <a:off x="1763688" y="3075346"/>
            <a:ext cx="3960440" cy="55424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ctangle 19"/>
          <p:cNvSpPr/>
          <p:nvPr/>
        </p:nvSpPr>
        <p:spPr>
          <a:xfrm>
            <a:off x="7164288" y="2891043"/>
            <a:ext cx="1152128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/>
              <a:t>???</a:t>
            </a:r>
            <a:endParaRPr lang="ar-SA" dirty="0"/>
          </a:p>
        </p:txBody>
      </p:sp>
      <p:sp>
        <p:nvSpPr>
          <p:cNvPr id="21" name="TextBox 20"/>
          <p:cNvSpPr txBox="1"/>
          <p:nvPr/>
        </p:nvSpPr>
        <p:spPr>
          <a:xfrm>
            <a:off x="7289747" y="2547313"/>
            <a:ext cx="901209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dirty="0" smtClean="0"/>
              <a:t>inches</a:t>
            </a:r>
            <a:endParaRPr lang="ar-SA" dirty="0"/>
          </a:p>
        </p:txBody>
      </p:sp>
      <p:cxnSp>
        <p:nvCxnSpPr>
          <p:cNvPr id="22" name="Straight Arrow Connector 21"/>
          <p:cNvCxnSpPr/>
          <p:nvPr/>
        </p:nvCxnSpPr>
        <p:spPr>
          <a:xfrm flipV="1">
            <a:off x="1916088" y="3251083"/>
            <a:ext cx="5248200" cy="53090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1619672" y="2261041"/>
            <a:ext cx="10801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rgbClr val="FF0000"/>
                </a:solidFill>
              </a:rPr>
              <a:t>code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6749687" y="2206249"/>
            <a:ext cx="10801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rgbClr val="FF0000"/>
                </a:solidFill>
              </a:rPr>
              <a:t>Memory</a:t>
            </a:r>
          </a:p>
        </p:txBody>
      </p:sp>
      <p:cxnSp>
        <p:nvCxnSpPr>
          <p:cNvPr id="11" name="Straight Connector 10"/>
          <p:cNvCxnSpPr/>
          <p:nvPr/>
        </p:nvCxnSpPr>
        <p:spPr>
          <a:xfrm>
            <a:off x="228600" y="4031107"/>
            <a:ext cx="0" cy="1749091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>
            <a:off x="228600" y="5733256"/>
            <a:ext cx="887016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grpSp>
        <p:nvGrpSpPr>
          <p:cNvPr id="39" name="Group 38"/>
          <p:cNvGrpSpPr/>
          <p:nvPr/>
        </p:nvGrpSpPr>
        <p:grpSpPr>
          <a:xfrm>
            <a:off x="1583668" y="4221088"/>
            <a:ext cx="3348372" cy="1793815"/>
            <a:chOff x="1583668" y="4221088"/>
            <a:chExt cx="3348372" cy="1793815"/>
          </a:xfrm>
        </p:grpSpPr>
        <p:cxnSp>
          <p:nvCxnSpPr>
            <p:cNvPr id="30" name="Straight Connector 29"/>
            <p:cNvCxnSpPr/>
            <p:nvPr/>
          </p:nvCxnSpPr>
          <p:spPr>
            <a:xfrm>
              <a:off x="1583668" y="6014903"/>
              <a:ext cx="3348372" cy="0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flipV="1">
              <a:off x="4932040" y="4221088"/>
              <a:ext cx="0" cy="1774274"/>
            </a:xfrm>
            <a:prstGeom prst="line">
              <a:avLst/>
            </a:prstGeom>
          </p:spPr>
          <p:style>
            <a:lnRef idx="1">
              <a:schemeClr val="accent3"/>
            </a:lnRef>
            <a:fillRef idx="0">
              <a:schemeClr val="accent3"/>
            </a:fillRef>
            <a:effectRef idx="0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37" name="Straight Arrow Connector 36"/>
            <p:cNvCxnSpPr/>
            <p:nvPr/>
          </p:nvCxnSpPr>
          <p:spPr>
            <a:xfrm flipH="1">
              <a:off x="2915816" y="4221088"/>
              <a:ext cx="2016224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3"/>
            </a:lnRef>
            <a:fillRef idx="0">
              <a:schemeClr val="accent3"/>
            </a:fillRef>
            <a:effectRef idx="0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38" name="Rectangle 37"/>
          <p:cNvSpPr/>
          <p:nvPr/>
        </p:nvSpPr>
        <p:spPr>
          <a:xfrm>
            <a:off x="5940152" y="2909701"/>
            <a:ext cx="864096" cy="32500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/>
              <a:t>23</a:t>
            </a:r>
            <a:endParaRPr lang="ar-SA" dirty="0"/>
          </a:p>
        </p:txBody>
      </p:sp>
      <p:grpSp>
        <p:nvGrpSpPr>
          <p:cNvPr id="40" name="Group 39"/>
          <p:cNvGrpSpPr/>
          <p:nvPr/>
        </p:nvGrpSpPr>
        <p:grpSpPr>
          <a:xfrm>
            <a:off x="1583668" y="4366644"/>
            <a:ext cx="3834426" cy="1648259"/>
            <a:chOff x="1583668" y="4221088"/>
            <a:chExt cx="3348372" cy="1793815"/>
          </a:xfrm>
        </p:grpSpPr>
        <p:cxnSp>
          <p:nvCxnSpPr>
            <p:cNvPr id="41" name="Straight Connector 40"/>
            <p:cNvCxnSpPr/>
            <p:nvPr/>
          </p:nvCxnSpPr>
          <p:spPr>
            <a:xfrm>
              <a:off x="1583668" y="6014903"/>
              <a:ext cx="3348372" cy="0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flipV="1">
              <a:off x="4932040" y="4221088"/>
              <a:ext cx="0" cy="1774274"/>
            </a:xfrm>
            <a:prstGeom prst="line">
              <a:avLst/>
            </a:prstGeom>
          </p:spPr>
          <p:style>
            <a:lnRef idx="1">
              <a:schemeClr val="accent3"/>
            </a:lnRef>
            <a:fillRef idx="0">
              <a:schemeClr val="accent3"/>
            </a:fillRef>
            <a:effectRef idx="0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43" name="Straight Arrow Connector 42"/>
            <p:cNvCxnSpPr/>
            <p:nvPr/>
          </p:nvCxnSpPr>
          <p:spPr>
            <a:xfrm flipH="1">
              <a:off x="2915816" y="4221088"/>
              <a:ext cx="2016224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3"/>
            </a:lnRef>
            <a:fillRef idx="0">
              <a:schemeClr val="accent3"/>
            </a:fillRef>
            <a:effectRef idx="0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44" name="Rectangle 43"/>
          <p:cNvSpPr/>
          <p:nvPr/>
        </p:nvSpPr>
        <p:spPr>
          <a:xfrm>
            <a:off x="7346124" y="2926078"/>
            <a:ext cx="864096" cy="32500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/>
              <a:t>7</a:t>
            </a:r>
            <a:endParaRPr lang="ar-SA" dirty="0"/>
          </a:p>
        </p:txBody>
      </p:sp>
      <p:sp>
        <p:nvSpPr>
          <p:cNvPr id="45" name="Rectangle 44"/>
          <p:cNvSpPr/>
          <p:nvPr/>
        </p:nvSpPr>
        <p:spPr>
          <a:xfrm>
            <a:off x="1187624" y="5636398"/>
            <a:ext cx="3600400" cy="240873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46" name="Rectangle 45"/>
          <p:cNvSpPr/>
          <p:nvPr/>
        </p:nvSpPr>
        <p:spPr>
          <a:xfrm>
            <a:off x="1187624" y="5838955"/>
            <a:ext cx="3600400" cy="255722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47" name="Rectangle 46"/>
          <p:cNvSpPr/>
          <p:nvPr/>
        </p:nvSpPr>
        <p:spPr>
          <a:xfrm>
            <a:off x="1187624" y="6046983"/>
            <a:ext cx="3600400" cy="255722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48" name="Rectangle 47"/>
          <p:cNvSpPr/>
          <p:nvPr/>
        </p:nvSpPr>
        <p:spPr>
          <a:xfrm>
            <a:off x="1194156" y="6318744"/>
            <a:ext cx="3600400" cy="255722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962130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23" grpId="0"/>
      <p:bldP spid="14" grpId="0"/>
      <p:bldP spid="3" grpId="0" animBg="1"/>
      <p:bldP spid="6" grpId="0"/>
      <p:bldP spid="20" grpId="0" animBg="1"/>
      <p:bldP spid="21" grpId="0"/>
      <p:bldP spid="38" grpId="0" animBg="1"/>
      <p:bldP spid="44" grpId="0" animBg="1"/>
      <p:bldP spid="45" grpId="0" animBg="1"/>
      <p:bldP spid="46" grpId="0" animBg="1"/>
      <p:bldP spid="47" grpId="0" animBg="1"/>
      <p:bldP spid="48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4" name="Rectangle 3"/>
          <p:cNvSpPr>
            <a:spLocks noGrp="1" noChangeArrowheads="1"/>
          </p:cNvSpPr>
          <p:nvPr>
            <p:ph type="title"/>
          </p:nvPr>
        </p:nvSpPr>
        <p:spPr>
          <a:xfrm>
            <a:off x="533400" y="76200"/>
            <a:ext cx="7467600" cy="609600"/>
          </a:xfrm>
          <a:noFill/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smtClean="0">
                <a:ea typeface="MS PGothic" pitchFamily="34" charset="-128"/>
              </a:rPr>
              <a:t>Common Scanner Methods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SA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8334911"/>
              </p:ext>
            </p:extLst>
          </p:nvPr>
        </p:nvGraphicFramePr>
        <p:xfrm>
          <a:off x="457200" y="1412777"/>
          <a:ext cx="8147248" cy="4594513"/>
        </p:xfrm>
        <a:graphic>
          <a:graphicData uri="http://schemas.openxmlformats.org/drawingml/2006/table">
            <a:tbl>
              <a:tblPr firstRow="1" bandRow="1">
                <a:tableStyleId>{C4B1156A-380E-4F78-BDF5-A606A8083BF9}</a:tableStyleId>
              </a:tblPr>
              <a:tblGrid>
                <a:gridCol w="2036812"/>
                <a:gridCol w="6110436"/>
              </a:tblGrid>
              <a:tr h="656359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TYPE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METHOD</a:t>
                      </a:r>
                      <a:r>
                        <a:rPr lang="en-US" baseline="0" dirty="0" smtClean="0">
                          <a:solidFill>
                            <a:srgbClr val="FF0000"/>
                          </a:solidFill>
                        </a:rPr>
                        <a:t> NAME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656359"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Scanner </a:t>
                      </a:r>
                      <a:r>
                        <a:rPr lang="en-US" dirty="0" smtClean="0">
                          <a:solidFill>
                            <a:srgbClr val="FF00FF"/>
                          </a:solidFill>
                        </a:rPr>
                        <a:t>input</a:t>
                      </a:r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 = </a:t>
                      </a:r>
                      <a:r>
                        <a:rPr lang="en-US" dirty="0" smtClean="0">
                          <a:solidFill>
                            <a:srgbClr val="00B0F0"/>
                          </a:solidFill>
                        </a:rPr>
                        <a:t>new</a:t>
                      </a:r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 Scanner (System.in);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656359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byte b;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b</a:t>
                      </a:r>
                      <a:r>
                        <a:rPr lang="en-US" sz="2400" baseline="0" dirty="0" smtClean="0"/>
                        <a:t> </a:t>
                      </a:r>
                      <a:r>
                        <a:rPr lang="en-US" sz="2400" dirty="0" smtClean="0"/>
                        <a:t>= </a:t>
                      </a:r>
                      <a:r>
                        <a:rPr lang="en-US" sz="2400" dirty="0" err="1" smtClean="0">
                          <a:solidFill>
                            <a:srgbClr val="FF00FF"/>
                          </a:solidFill>
                        </a:rPr>
                        <a:t>input</a:t>
                      </a:r>
                      <a:r>
                        <a:rPr lang="en-US" sz="2400" dirty="0" err="1" smtClean="0"/>
                        <a:t>.nextByte</a:t>
                      </a:r>
                      <a:r>
                        <a:rPr lang="en-US" sz="2400" dirty="0" smtClean="0"/>
                        <a:t>();</a:t>
                      </a:r>
                      <a:endParaRPr lang="en-US" sz="2400" dirty="0"/>
                    </a:p>
                  </a:txBody>
                  <a:tcPr/>
                </a:tc>
              </a:tr>
              <a:tr h="656359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short </a:t>
                      </a:r>
                      <a:r>
                        <a:rPr lang="en-US" sz="2400" dirty="0" err="1" smtClean="0"/>
                        <a:t>sh</a:t>
                      </a:r>
                      <a:r>
                        <a:rPr lang="en-US" sz="2400" dirty="0" smtClean="0"/>
                        <a:t>;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 smtClean="0"/>
                        <a:t>sh</a:t>
                      </a:r>
                      <a:r>
                        <a:rPr lang="en-US" sz="2400" dirty="0" smtClean="0"/>
                        <a:t> = </a:t>
                      </a:r>
                      <a:r>
                        <a:rPr lang="en-US" sz="2400" dirty="0" err="1" smtClean="0">
                          <a:solidFill>
                            <a:srgbClr val="FF00FF"/>
                          </a:solidFill>
                        </a:rPr>
                        <a:t>input</a:t>
                      </a:r>
                      <a:r>
                        <a:rPr lang="en-US" sz="2400" dirty="0" err="1" smtClean="0"/>
                        <a:t>.nextShort</a:t>
                      </a:r>
                      <a:r>
                        <a:rPr lang="en-US" sz="2400" dirty="0" smtClean="0"/>
                        <a:t>();</a:t>
                      </a:r>
                      <a:endParaRPr lang="en-US" sz="2400" dirty="0"/>
                    </a:p>
                  </a:txBody>
                  <a:tcPr/>
                </a:tc>
              </a:tr>
              <a:tr h="656359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long </a:t>
                      </a:r>
                      <a:r>
                        <a:rPr lang="en-US" sz="2400" dirty="0" err="1" smtClean="0"/>
                        <a:t>lg</a:t>
                      </a:r>
                      <a:r>
                        <a:rPr lang="en-US" sz="2400" dirty="0" smtClean="0"/>
                        <a:t>;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 smtClean="0"/>
                        <a:t>lg</a:t>
                      </a:r>
                      <a:r>
                        <a:rPr lang="en-US" sz="2400" dirty="0" smtClean="0"/>
                        <a:t> = </a:t>
                      </a:r>
                      <a:r>
                        <a:rPr lang="en-US" sz="2400" dirty="0" err="1" smtClean="0">
                          <a:solidFill>
                            <a:srgbClr val="FF00FF"/>
                          </a:solidFill>
                        </a:rPr>
                        <a:t>input</a:t>
                      </a:r>
                      <a:r>
                        <a:rPr lang="en-US" sz="2400" dirty="0" err="1" smtClean="0"/>
                        <a:t>.nextLong</a:t>
                      </a:r>
                      <a:r>
                        <a:rPr lang="en-US" sz="2400" dirty="0" smtClean="0"/>
                        <a:t>();</a:t>
                      </a:r>
                      <a:endParaRPr lang="en-US" sz="2400" dirty="0"/>
                    </a:p>
                  </a:txBody>
                  <a:tcPr/>
                </a:tc>
              </a:tr>
              <a:tr h="656359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float </a:t>
                      </a:r>
                      <a:r>
                        <a:rPr lang="en-US" sz="2400" dirty="0" err="1" smtClean="0"/>
                        <a:t>flt</a:t>
                      </a:r>
                      <a:r>
                        <a:rPr lang="en-US" sz="2400" dirty="0" smtClean="0"/>
                        <a:t>;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 smtClean="0"/>
                        <a:t>flt</a:t>
                      </a:r>
                      <a:r>
                        <a:rPr lang="en-US" sz="2400" dirty="0" smtClean="0"/>
                        <a:t> = </a:t>
                      </a:r>
                      <a:r>
                        <a:rPr lang="en-US" sz="2400" dirty="0" err="1" smtClean="0">
                          <a:solidFill>
                            <a:srgbClr val="FF00FF"/>
                          </a:solidFill>
                        </a:rPr>
                        <a:t>input</a:t>
                      </a:r>
                      <a:r>
                        <a:rPr lang="en-US" sz="2400" dirty="0" err="1" smtClean="0"/>
                        <a:t>.nextFloat</a:t>
                      </a:r>
                      <a:r>
                        <a:rPr lang="en-US" sz="2400" dirty="0" smtClean="0"/>
                        <a:t>();</a:t>
                      </a:r>
                      <a:endParaRPr lang="en-US" sz="2400" dirty="0"/>
                    </a:p>
                  </a:txBody>
                  <a:tcPr/>
                </a:tc>
              </a:tr>
              <a:tr h="656359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char </a:t>
                      </a:r>
                      <a:r>
                        <a:rPr lang="en-US" sz="2400" dirty="0" err="1" smtClean="0"/>
                        <a:t>ch</a:t>
                      </a:r>
                      <a:r>
                        <a:rPr lang="en-US" sz="2400" dirty="0" smtClean="0"/>
                        <a:t>;</a:t>
                      </a:r>
                      <a:endParaRPr lang="en-US" sz="24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 smtClean="0"/>
                        <a:t>ch</a:t>
                      </a:r>
                      <a:r>
                        <a:rPr lang="en-US" sz="2400" dirty="0" smtClean="0"/>
                        <a:t> = </a:t>
                      </a:r>
                      <a:r>
                        <a:rPr lang="en-US" sz="2400" dirty="0" err="1" smtClean="0">
                          <a:solidFill>
                            <a:srgbClr val="FF00FF"/>
                          </a:solidFill>
                        </a:rPr>
                        <a:t>input</a:t>
                      </a:r>
                      <a:r>
                        <a:rPr lang="en-US" sz="2400" dirty="0" err="1" smtClean="0"/>
                        <a:t>.next</a:t>
                      </a:r>
                      <a:r>
                        <a:rPr lang="en-US" sz="2400" dirty="0" smtClean="0"/>
                        <a:t>()</a:t>
                      </a:r>
                      <a:r>
                        <a:rPr lang="en-US" sz="2400" dirty="0" smtClean="0">
                          <a:solidFill>
                            <a:srgbClr val="0000FF"/>
                          </a:solidFill>
                        </a:rPr>
                        <a:t>.</a:t>
                      </a:r>
                      <a:r>
                        <a:rPr lang="en-US" sz="2400" dirty="0" err="1" smtClean="0">
                          <a:solidFill>
                            <a:srgbClr val="0000FF"/>
                          </a:solidFill>
                        </a:rPr>
                        <a:t>charAt</a:t>
                      </a:r>
                      <a:r>
                        <a:rPr lang="en-US" sz="2400" dirty="0" smtClean="0">
                          <a:solidFill>
                            <a:srgbClr val="0000FF"/>
                          </a:solidFill>
                        </a:rPr>
                        <a:t>(0)</a:t>
                      </a:r>
                      <a:r>
                        <a:rPr lang="en-US" sz="2400" dirty="0" smtClean="0"/>
                        <a:t>;</a:t>
                      </a:r>
                      <a:endParaRPr lang="en-US" sz="24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6487012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LAPSEDTIME" val="72.816"/>
  <p:tag name="TIMELINE" val="7.5/21.3/44.6/53.8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9A66EF97C13B141A1FFA5BFC3624364" ma:contentTypeVersion="7" ma:contentTypeDescription="Create a new document." ma:contentTypeScope="" ma:versionID="047db425dc43b6f0696024fbc5045411">
  <xsd:schema xmlns:xsd="http://www.w3.org/2001/XMLSchema" xmlns:xs="http://www.w3.org/2001/XMLSchema" xmlns:p="http://schemas.microsoft.com/office/2006/metadata/properties" xmlns:ns2="fef2f270-2b2e-4b09-b4a9-62a50f64154a" targetNamespace="http://schemas.microsoft.com/office/2006/metadata/properties" ma:root="true" ma:fieldsID="b75bdbcc340c782ab08335c79b160b2e" ns2:_="">
    <xsd:import namespace="fef2f270-2b2e-4b09-b4a9-62a50f64154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ef2f270-2b2e-4b09-b4a9-62a50f64154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1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4" nillable="true" ma:displayName="MediaLengthInSeconds" ma:hidden="true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4ABF0D2E-9F27-4195-BA65-F9B46D816742}"/>
</file>

<file path=customXml/itemProps2.xml><?xml version="1.0" encoding="utf-8"?>
<ds:datastoreItem xmlns:ds="http://schemas.openxmlformats.org/officeDocument/2006/customXml" ds:itemID="{CDCA1A00-C3C8-43E8-8E2E-CB8A4E5B06ED}"/>
</file>

<file path=customXml/itemProps3.xml><?xml version="1.0" encoding="utf-8"?>
<ds:datastoreItem xmlns:ds="http://schemas.openxmlformats.org/officeDocument/2006/customXml" ds:itemID="{38EEEE43-BD68-4CE1-A54B-7D80085102BB}"/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1900</TotalTime>
  <Words>1409</Words>
  <Application>Microsoft Office PowerPoint</Application>
  <PresentationFormat>On-screen Show (4:3)</PresentationFormat>
  <Paragraphs>371</Paragraphs>
  <Slides>19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31" baseType="lpstr">
      <vt:lpstr>MS PGothic</vt:lpstr>
      <vt:lpstr>MS PGothic</vt:lpstr>
      <vt:lpstr>Arial</vt:lpstr>
      <vt:lpstr>Calibri</vt:lpstr>
      <vt:lpstr>Courier New</vt:lpstr>
      <vt:lpstr>Lucida Sans Unicode</vt:lpstr>
      <vt:lpstr>Tahoma</vt:lpstr>
      <vt:lpstr>Verdana</vt:lpstr>
      <vt:lpstr>Wingdings</vt:lpstr>
      <vt:lpstr>Wingdings 2</vt:lpstr>
      <vt:lpstr>Wingdings 3</vt:lpstr>
      <vt:lpstr>Concourse</vt:lpstr>
      <vt:lpstr>  INPUT STATEMENTS</vt:lpstr>
      <vt:lpstr>Outline</vt:lpstr>
      <vt:lpstr>1. GIVING VALUES TO VARIABLES</vt:lpstr>
      <vt:lpstr>Standard Input</vt:lpstr>
      <vt:lpstr>2. READING FROM KEYBOARD</vt:lpstr>
      <vt:lpstr>2. READING FROM KEYBOARD</vt:lpstr>
      <vt:lpstr>2. READING FROM KEYBOARD</vt:lpstr>
      <vt:lpstr>2. READING FROM KEYBOARD</vt:lpstr>
      <vt:lpstr>Common Scanner Methods</vt:lpstr>
      <vt:lpstr>2. READING FROM KEYBOARD</vt:lpstr>
      <vt:lpstr>2. READING FROM KEYBOARD</vt:lpstr>
      <vt:lpstr>2. READING FROM KEYBOARD</vt:lpstr>
      <vt:lpstr>2. READING FROM KEYBOARD</vt:lpstr>
      <vt:lpstr>2. READING FROM KEYBOARD</vt:lpstr>
      <vt:lpstr>2. READING FROM KEYBOARD</vt:lpstr>
      <vt:lpstr>2. READING FROM KEYBOARD</vt:lpstr>
      <vt:lpstr>2. READING FROM KEYBOARD</vt:lpstr>
      <vt:lpstr>2. READING FROM KEYBOARD</vt:lpstr>
      <vt:lpstr>Self-Check Exercises (1)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INPUT/OUTPUT OPERATIONS</dc:title>
  <dc:creator>Soha S.Zaghloul</dc:creator>
  <cp:lastModifiedBy>galsaleh@outlook.com</cp:lastModifiedBy>
  <cp:revision>77</cp:revision>
  <dcterms:created xsi:type="dcterms:W3CDTF">2015-02-03T19:26:57Z</dcterms:created>
  <dcterms:modified xsi:type="dcterms:W3CDTF">2018-11-12T16:07:46Z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0x010100B9A66EF97C13B141A1FFA5BFC3624364</vt:lpwstr>
  </property>
  <property fmtid="{D5CDD505-2E9C-101B-9397-08002B2CF9AE}" pid="3" name="Order">
    <vt:r8>3500</vt:r8>
  </property>
  <property fmtid="{D5CDD505-2E9C-101B-9397-08002B2CF9AE}" pid="4" name="xd_Signature">
    <vt:bool>false</vt:bool>
  </property>
  <property fmtid="{D5CDD505-2E9C-101B-9397-08002B2CF9AE}" pid="5" name="xd_ProgID">
    <vt:lpwstr/>
  </property>
  <property fmtid="{D5CDD505-2E9C-101B-9397-08002B2CF9AE}" pid="6" name="_SourceUrl">
    <vt:lpwstr/>
  </property>
  <property fmtid="{D5CDD505-2E9C-101B-9397-08002B2CF9AE}" pid="7" name="_SharedFileIndex">
    <vt:lpwstr/>
  </property>
  <property fmtid="{D5CDD505-2E9C-101B-9397-08002B2CF9AE}" pid="8" name="ComplianceAssetId">
    <vt:lpwstr/>
  </property>
  <property fmtid="{D5CDD505-2E9C-101B-9397-08002B2CF9AE}" pid="9" name="TemplateUrl">
    <vt:lpwstr/>
  </property>
  <property fmtid="{D5CDD505-2E9C-101B-9397-08002B2CF9AE}" pid="10" name="_ExtendedDescription">
    <vt:lpwstr/>
  </property>
  <property fmtid="{D5CDD505-2E9C-101B-9397-08002B2CF9AE}" pid="11" name="TriggerFlowInfo">
    <vt:lpwstr/>
  </property>
</Properties>
</file>