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3333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3333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3333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512" y="1098613"/>
            <a:ext cx="438150" cy="474980"/>
          </a:xfrm>
          <a:custGeom>
            <a:avLst/>
            <a:gdLst/>
            <a:ahLst/>
            <a:cxnLst/>
            <a:rect l="l" t="t" r="r" b="b"/>
            <a:pathLst>
              <a:path w="438150" h="474980">
                <a:moveTo>
                  <a:pt x="0" y="474662"/>
                </a:moveTo>
                <a:lnTo>
                  <a:pt x="438150" y="474662"/>
                </a:lnTo>
                <a:lnTo>
                  <a:pt x="438150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100" y="1098613"/>
            <a:ext cx="328612" cy="474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1337" y="1520888"/>
            <a:ext cx="422275" cy="474980"/>
          </a:xfrm>
          <a:custGeom>
            <a:avLst/>
            <a:gdLst/>
            <a:ahLst/>
            <a:cxnLst/>
            <a:rect l="l" t="t" r="r" b="b"/>
            <a:pathLst>
              <a:path w="422275" h="474980">
                <a:moveTo>
                  <a:pt x="0" y="474662"/>
                </a:moveTo>
                <a:lnTo>
                  <a:pt x="422275" y="474662"/>
                </a:lnTo>
                <a:lnTo>
                  <a:pt x="422275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1225" y="1520888"/>
            <a:ext cx="368300" cy="474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7875" y="9906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9644" y="1023365"/>
            <a:ext cx="7004710" cy="675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heavy">
                <a:solidFill>
                  <a:srgbClr val="3333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7295" y="2171827"/>
            <a:ext cx="6909409" cy="1885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512" y="2546413"/>
            <a:ext cx="438150" cy="474980"/>
          </a:xfrm>
          <a:custGeom>
            <a:avLst/>
            <a:gdLst/>
            <a:ahLst/>
            <a:cxnLst/>
            <a:rect l="l" t="t" r="r" b="b"/>
            <a:pathLst>
              <a:path w="438150" h="474980">
                <a:moveTo>
                  <a:pt x="0" y="474662"/>
                </a:moveTo>
                <a:lnTo>
                  <a:pt x="437667" y="474662"/>
                </a:lnTo>
                <a:lnTo>
                  <a:pt x="43766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468" y="2546413"/>
            <a:ext cx="328244" cy="47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" y="2968688"/>
            <a:ext cx="422275" cy="474980"/>
          </a:xfrm>
          <a:custGeom>
            <a:avLst/>
            <a:gdLst/>
            <a:ahLst/>
            <a:cxnLst/>
            <a:rect l="l" t="t" r="r" b="b"/>
            <a:pathLst>
              <a:path w="422275" h="474979">
                <a:moveTo>
                  <a:pt x="0" y="474662"/>
                </a:moveTo>
                <a:lnTo>
                  <a:pt x="421817" y="474662"/>
                </a:lnTo>
                <a:lnTo>
                  <a:pt x="42181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437" y="2968688"/>
            <a:ext cx="369100" cy="474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95600"/>
            <a:ext cx="560387" cy="42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875" y="2438463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29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912" y="3260788"/>
            <a:ext cx="8693150" cy="55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9644" y="1953386"/>
            <a:ext cx="509333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u="none" spc="-5" dirty="0"/>
              <a:t>Opportunistic Mycoses</a:t>
            </a:r>
            <a:r>
              <a:rPr sz="4400" u="none" spc="-85" dirty="0"/>
              <a:t> </a:t>
            </a:r>
            <a:r>
              <a:rPr sz="4400" u="none" dirty="0"/>
              <a:t>&amp;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1069644" y="2623946"/>
            <a:ext cx="7310755" cy="244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333399"/>
                </a:solidFill>
                <a:latin typeface="Arial Narrow"/>
                <a:cs typeface="Arial Narrow"/>
              </a:rPr>
              <a:t>Miscellaneous</a:t>
            </a:r>
            <a:r>
              <a:rPr sz="4400" spc="-6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4400" spc="-5" dirty="0">
                <a:solidFill>
                  <a:srgbClr val="333399"/>
                </a:solidFill>
                <a:latin typeface="Arial Narrow"/>
                <a:cs typeface="Arial Narrow"/>
              </a:rPr>
              <a:t>Mycoses</a:t>
            </a:r>
            <a:endParaRPr sz="4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R="71120" algn="ctr">
              <a:lnSpc>
                <a:spcPct val="100000"/>
              </a:lnSpc>
            </a:pPr>
            <a:r>
              <a:rPr lang="en-US" sz="3200" spc="-5" dirty="0" smtClean="0">
                <a:latin typeface="Arial Narrow"/>
                <a:cs typeface="Arial Narrow"/>
              </a:rPr>
              <a:t>MBI 531</a:t>
            </a:r>
            <a:endParaRPr sz="32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933958"/>
            <a:ext cx="333438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ASPERGILLOSIS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019427"/>
            <a:ext cx="7264400" cy="393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Systemic </a:t>
            </a:r>
            <a:r>
              <a:rPr sz="2800" spc="-10" dirty="0">
                <a:latin typeface="Arial Narrow"/>
                <a:cs typeface="Arial Narrow"/>
              </a:rPr>
              <a:t>infection </a:t>
            </a:r>
            <a:r>
              <a:rPr sz="2800" spc="-5" dirty="0">
                <a:latin typeface="Arial Narrow"/>
                <a:cs typeface="Arial Narrow"/>
              </a:rPr>
              <a:t>in </a:t>
            </a:r>
            <a:r>
              <a:rPr sz="2800" spc="-10" dirty="0">
                <a:latin typeface="Arial Narrow"/>
                <a:cs typeface="Arial Narrow"/>
              </a:rPr>
              <a:t>immunocompromised </a:t>
            </a:r>
            <a:r>
              <a:rPr sz="2800" spc="-5" dirty="0">
                <a:latin typeface="Arial Narrow"/>
                <a:cs typeface="Arial Narrow"/>
              </a:rPr>
              <a:t>as well</a:t>
            </a:r>
            <a:r>
              <a:rPr sz="2800" spc="204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as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immunocompetent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individuals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Infection </a:t>
            </a:r>
            <a:r>
              <a:rPr sz="2800" spc="-5" dirty="0">
                <a:latin typeface="Arial Narrow"/>
                <a:cs typeface="Arial Narrow"/>
              </a:rPr>
              <a:t>occurs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by</a:t>
            </a:r>
            <a:endParaRPr sz="2800">
              <a:latin typeface="Arial Narrow"/>
              <a:cs typeface="Arial Narrow"/>
            </a:endParaRPr>
          </a:p>
          <a:p>
            <a:pPr marL="514350" lvl="1" indent="-178435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Char char="-"/>
              <a:tabLst>
                <a:tab pos="514350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Inhalation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conidia</a:t>
            </a:r>
            <a:endParaRPr sz="2800">
              <a:latin typeface="Arial Narrow"/>
              <a:cs typeface="Arial Narrow"/>
            </a:endParaRPr>
          </a:p>
          <a:p>
            <a:pPr marL="514350" lvl="1" indent="-178435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Char char="-"/>
              <a:tabLst>
                <a:tab pos="514350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Direct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entry </a:t>
            </a:r>
            <a:r>
              <a:rPr sz="2800" spc="-10" dirty="0">
                <a:latin typeface="Arial Narrow"/>
                <a:cs typeface="Arial Narrow"/>
              </a:rPr>
              <a:t>through </a:t>
            </a:r>
            <a:r>
              <a:rPr sz="2800" spc="-5" dirty="0">
                <a:latin typeface="Arial Narrow"/>
                <a:cs typeface="Arial Narrow"/>
              </a:rPr>
              <a:t>wounds or </a:t>
            </a:r>
            <a:r>
              <a:rPr sz="2800" spc="-10" dirty="0">
                <a:latin typeface="Arial Narrow"/>
                <a:cs typeface="Arial Narrow"/>
              </a:rPr>
              <a:t>during</a:t>
            </a:r>
            <a:r>
              <a:rPr sz="2800" spc="9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surgery.</a:t>
            </a:r>
            <a:endParaRPr sz="28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 Narrow"/>
              <a:buChar char="-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Imp. </a:t>
            </a:r>
            <a:r>
              <a:rPr sz="2800" spc="-5" dirty="0">
                <a:latin typeface="Arial Narrow"/>
                <a:cs typeface="Arial Narrow"/>
              </a:rPr>
              <a:t>species – A. </a:t>
            </a:r>
            <a:r>
              <a:rPr sz="2800" spc="-10" dirty="0">
                <a:latin typeface="Arial Narrow"/>
                <a:cs typeface="Arial Narrow"/>
              </a:rPr>
              <a:t>niger, </a:t>
            </a:r>
            <a:r>
              <a:rPr sz="2800" spc="-5" dirty="0">
                <a:latin typeface="Arial Narrow"/>
                <a:cs typeface="Arial Narrow"/>
              </a:rPr>
              <a:t>A. fumigatus, A.</a:t>
            </a:r>
            <a:r>
              <a:rPr sz="2800" spc="8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flavus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099565"/>
            <a:ext cx="272478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Clinical</a:t>
            </a:r>
            <a:r>
              <a:rPr sz="4400" spc="-125" dirty="0"/>
              <a:t> </a:t>
            </a:r>
            <a:r>
              <a:rPr sz="4400" spc="-5" dirty="0"/>
              <a:t>types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970151"/>
            <a:ext cx="6875780" cy="376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3200" u="heavy" dirty="0">
                <a:solidFill>
                  <a:srgbClr val="333399"/>
                </a:solidFill>
                <a:latin typeface="Arial Narrow"/>
                <a:cs typeface="Arial Narrow"/>
              </a:rPr>
              <a:t>Pulmonary</a:t>
            </a:r>
            <a:r>
              <a:rPr sz="3200" u="heavy" spc="-8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3200" u="heavy" dirty="0">
                <a:solidFill>
                  <a:srgbClr val="333399"/>
                </a:solidFill>
                <a:latin typeface="Arial Narrow"/>
                <a:cs typeface="Arial Narrow"/>
              </a:rPr>
              <a:t>Aspergillosis</a:t>
            </a:r>
            <a:endParaRPr sz="3200">
              <a:latin typeface="Arial Narrow"/>
              <a:cs typeface="Arial Narrow"/>
            </a:endParaRPr>
          </a:p>
          <a:p>
            <a:pPr marL="622300" marR="5080" indent="-4318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latin typeface="Arial Narrow"/>
                <a:cs typeface="Arial Narrow"/>
              </a:rPr>
              <a:t>3 </a:t>
            </a:r>
            <a:r>
              <a:rPr sz="2800" spc="-10" dirty="0">
                <a:latin typeface="Arial Narrow"/>
                <a:cs typeface="Arial Narrow"/>
              </a:rPr>
              <a:t>categories depending upon </a:t>
            </a:r>
            <a:r>
              <a:rPr sz="2800" spc="-5" dirty="0">
                <a:latin typeface="Arial Narrow"/>
                <a:cs typeface="Arial Narrow"/>
              </a:rPr>
              <a:t>whether the </a:t>
            </a:r>
            <a:r>
              <a:rPr sz="2800" spc="-10" dirty="0">
                <a:latin typeface="Arial Narrow"/>
                <a:cs typeface="Arial Narrow"/>
              </a:rPr>
              <a:t>host is  atopic </a:t>
            </a:r>
            <a:r>
              <a:rPr sz="2800" spc="-5" dirty="0">
                <a:latin typeface="Arial Narrow"/>
                <a:cs typeface="Arial Narrow"/>
              </a:rPr>
              <a:t>or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immunocompromised.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59375"/>
              <a:buAutoNum type="alphaU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3333CC"/>
                </a:solidFill>
                <a:latin typeface="Arial Narrow"/>
                <a:cs typeface="Arial Narrow"/>
              </a:rPr>
              <a:t>Allergic</a:t>
            </a:r>
            <a:r>
              <a:rPr sz="3200" spc="-9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3333CC"/>
                </a:solidFill>
                <a:latin typeface="Arial Narrow"/>
                <a:cs typeface="Arial Narrow"/>
              </a:rPr>
              <a:t>aspergillosis</a:t>
            </a:r>
            <a:endParaRPr sz="3200">
              <a:latin typeface="Arial Narrow"/>
              <a:cs typeface="Arial Narrow"/>
            </a:endParaRPr>
          </a:p>
          <a:p>
            <a:pPr marL="822960" lvl="1" indent="-32385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823594" algn="l"/>
              </a:tabLst>
            </a:pP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Aspergillus</a:t>
            </a:r>
            <a:r>
              <a:rPr sz="2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asthma</a:t>
            </a:r>
            <a:endParaRPr sz="2800">
              <a:latin typeface="Arial Narrow"/>
              <a:cs typeface="Arial Narrow"/>
            </a:endParaRPr>
          </a:p>
          <a:p>
            <a:pPr marL="1000125" lvl="2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1000760" algn="l"/>
              </a:tabLst>
            </a:pPr>
            <a:r>
              <a:rPr sz="2800" spc="-10" dirty="0">
                <a:latin typeface="Arial Narrow"/>
                <a:cs typeface="Arial Narrow"/>
              </a:rPr>
              <a:t>Atopic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individuals</a:t>
            </a:r>
            <a:endParaRPr sz="2800">
              <a:latin typeface="Arial Narrow"/>
              <a:cs typeface="Arial Narrow"/>
            </a:endParaRPr>
          </a:p>
          <a:p>
            <a:pPr marL="1000125" lvl="2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1000760" algn="l"/>
              </a:tabLst>
            </a:pPr>
            <a:r>
              <a:rPr sz="2800" spc="-10" dirty="0">
                <a:latin typeface="Arial Narrow"/>
                <a:cs typeface="Arial Narrow"/>
              </a:rPr>
              <a:t>Inhalation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spores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52400"/>
            <a:ext cx="3048000" cy="20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817370"/>
            <a:ext cx="7569200" cy="415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540" indent="-370840">
              <a:lnSpc>
                <a:spcPct val="100000"/>
              </a:lnSpc>
              <a:buAutoNum type="arabicPeriod" startAt="2"/>
              <a:tabLst>
                <a:tab pos="384175" algn="l"/>
                <a:tab pos="4518025" algn="l"/>
              </a:tabLst>
            </a:pPr>
            <a:r>
              <a:rPr sz="3200" dirty="0">
                <a:solidFill>
                  <a:srgbClr val="FF0000"/>
                </a:solidFill>
                <a:latin typeface="Arial Narrow"/>
                <a:cs typeface="Arial Narrow"/>
              </a:rPr>
              <a:t>Allergic</a:t>
            </a:r>
            <a:r>
              <a:rPr sz="32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Narrow"/>
                <a:cs typeface="Arial Narrow"/>
              </a:rPr>
              <a:t>bronchopulmonary	</a:t>
            </a:r>
            <a:r>
              <a:rPr sz="3200" dirty="0">
                <a:solidFill>
                  <a:srgbClr val="FF0000"/>
                </a:solidFill>
                <a:latin typeface="Arial Narrow"/>
                <a:cs typeface="Arial Narrow"/>
              </a:rPr>
              <a:t>aspergillosis(ABPA)</a:t>
            </a:r>
            <a:endParaRPr sz="3200">
              <a:latin typeface="Arial Narrow"/>
              <a:cs typeface="Arial Narrow"/>
            </a:endParaRPr>
          </a:p>
          <a:p>
            <a:pPr marL="584200" lvl="1" indent="-202565">
              <a:lnSpc>
                <a:spcPct val="100000"/>
              </a:lnSpc>
              <a:spcBef>
                <a:spcPts val="385"/>
              </a:spcBef>
              <a:buChar char="-"/>
              <a:tabLst>
                <a:tab pos="584835" algn="l"/>
              </a:tabLst>
            </a:pPr>
            <a:r>
              <a:rPr sz="3200" dirty="0">
                <a:latin typeface="Arial Narrow"/>
                <a:cs typeface="Arial Narrow"/>
              </a:rPr>
              <a:t>Repeated &amp; </a:t>
            </a:r>
            <a:r>
              <a:rPr sz="3200" spc="-5" dirty="0">
                <a:latin typeface="Arial Narrow"/>
                <a:cs typeface="Arial Narrow"/>
              </a:rPr>
              <a:t>heavy </a:t>
            </a:r>
            <a:r>
              <a:rPr sz="3200" dirty="0">
                <a:latin typeface="Arial Narrow"/>
                <a:cs typeface="Arial Narrow"/>
              </a:rPr>
              <a:t>exposure </a:t>
            </a:r>
            <a:r>
              <a:rPr sz="3200" spc="-5" dirty="0">
                <a:latin typeface="Arial Narrow"/>
                <a:cs typeface="Arial Narrow"/>
              </a:rPr>
              <a:t>to</a:t>
            </a:r>
            <a:r>
              <a:rPr sz="3200" spc="-10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spores</a:t>
            </a:r>
            <a:endParaRPr sz="3200">
              <a:latin typeface="Arial Narrow"/>
              <a:cs typeface="Arial Narrow"/>
            </a:endParaRPr>
          </a:p>
          <a:p>
            <a:pPr marL="584200" lvl="1" indent="-202565">
              <a:lnSpc>
                <a:spcPct val="100000"/>
              </a:lnSpc>
              <a:spcBef>
                <a:spcPts val="380"/>
              </a:spcBef>
              <a:buChar char="-"/>
              <a:tabLst>
                <a:tab pos="584835" algn="l"/>
              </a:tabLst>
            </a:pPr>
            <a:r>
              <a:rPr sz="3200" dirty="0">
                <a:latin typeface="Arial Narrow"/>
                <a:cs typeface="Arial Narrow"/>
              </a:rPr>
              <a:t>Breathlessness, fever &amp;</a:t>
            </a:r>
            <a:r>
              <a:rPr sz="3200" spc="-14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malaise</a:t>
            </a:r>
            <a:endParaRPr sz="32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Narrow"/>
              <a:buChar char="-"/>
            </a:pPr>
            <a:endParaRPr sz="4000">
              <a:latin typeface="Times New Roman"/>
              <a:cs typeface="Times New Roman"/>
            </a:endParaRPr>
          </a:p>
          <a:p>
            <a:pPr marL="474980" indent="-370840">
              <a:lnSpc>
                <a:spcPct val="100000"/>
              </a:lnSpc>
              <a:buAutoNum type="arabicPeriod" startAt="2"/>
              <a:tabLst>
                <a:tab pos="475615" algn="l"/>
              </a:tabLst>
            </a:pPr>
            <a:r>
              <a:rPr sz="3200" dirty="0">
                <a:solidFill>
                  <a:srgbClr val="FF0000"/>
                </a:solidFill>
                <a:latin typeface="Arial Narrow"/>
                <a:cs typeface="Arial Narrow"/>
              </a:rPr>
              <a:t>Obstructive</a:t>
            </a:r>
            <a:r>
              <a:rPr sz="3200" spc="-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Narrow"/>
                <a:cs typeface="Arial Narrow"/>
              </a:rPr>
              <a:t>aspergillosis</a:t>
            </a:r>
            <a:endParaRPr sz="3200">
              <a:latin typeface="Arial Narrow"/>
              <a:cs typeface="Arial Narrow"/>
            </a:endParaRPr>
          </a:p>
          <a:p>
            <a:pPr marL="355600" marR="635635" lvl="1" indent="26034">
              <a:lnSpc>
                <a:spcPts val="3460"/>
              </a:lnSpc>
              <a:spcBef>
                <a:spcPts val="815"/>
              </a:spcBef>
              <a:buChar char="-"/>
              <a:tabLst>
                <a:tab pos="584835" algn="l"/>
                <a:tab pos="6144895" algn="l"/>
              </a:tabLst>
            </a:pPr>
            <a:r>
              <a:rPr sz="3200" dirty="0">
                <a:latin typeface="Arial Narrow"/>
                <a:cs typeface="Arial Narrow"/>
              </a:rPr>
              <a:t>Plugs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o</a:t>
            </a:r>
            <a:r>
              <a:rPr sz="3200" dirty="0">
                <a:latin typeface="Arial Narrow"/>
                <a:cs typeface="Arial Narrow"/>
              </a:rPr>
              <a:t>f </a:t>
            </a:r>
            <a:r>
              <a:rPr sz="3200" spc="-5" dirty="0">
                <a:latin typeface="Arial Narrow"/>
                <a:cs typeface="Arial Narrow"/>
              </a:rPr>
              <a:t>entan</a:t>
            </a:r>
            <a:r>
              <a:rPr sz="3200" spc="5" dirty="0">
                <a:latin typeface="Arial Narrow"/>
                <a:cs typeface="Arial Narrow"/>
              </a:rPr>
              <a:t>g</a:t>
            </a:r>
            <a:r>
              <a:rPr sz="3200" spc="-5" dirty="0">
                <a:latin typeface="Arial Narrow"/>
                <a:cs typeface="Arial Narrow"/>
              </a:rPr>
              <a:t>le</a:t>
            </a:r>
            <a:r>
              <a:rPr sz="3200" dirty="0">
                <a:latin typeface="Arial Narrow"/>
                <a:cs typeface="Arial Narrow"/>
              </a:rPr>
              <a:t>d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my</a:t>
            </a:r>
            <a:r>
              <a:rPr sz="3200" spc="5" dirty="0">
                <a:latin typeface="Arial Narrow"/>
                <a:cs typeface="Arial Narrow"/>
              </a:rPr>
              <a:t>c</a:t>
            </a:r>
            <a:r>
              <a:rPr sz="3200" spc="-5" dirty="0">
                <a:latin typeface="Arial Narrow"/>
                <a:cs typeface="Arial Narrow"/>
              </a:rPr>
              <a:t>el</a:t>
            </a:r>
            <a:r>
              <a:rPr sz="3200" spc="5" dirty="0">
                <a:latin typeface="Arial Narrow"/>
                <a:cs typeface="Arial Narrow"/>
              </a:rPr>
              <a:t>i</a:t>
            </a:r>
            <a:r>
              <a:rPr sz="3200" dirty="0">
                <a:latin typeface="Arial Narrow"/>
                <a:cs typeface="Arial Narrow"/>
              </a:rPr>
              <a:t>a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&amp;</a:t>
            </a:r>
            <a:r>
              <a:rPr sz="3200" spc="-1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muc</a:t>
            </a:r>
            <a:r>
              <a:rPr sz="3200" spc="5" dirty="0">
                <a:latin typeface="Arial Narrow"/>
                <a:cs typeface="Arial Narrow"/>
              </a:rPr>
              <a:t>u</a:t>
            </a:r>
            <a:r>
              <a:rPr sz="3200" dirty="0">
                <a:latin typeface="Arial Narrow"/>
                <a:cs typeface="Arial Narrow"/>
              </a:rPr>
              <a:t>s	</a:t>
            </a:r>
            <a:r>
              <a:rPr sz="3200" spc="-5" dirty="0">
                <a:latin typeface="Arial Narrow"/>
                <a:cs typeface="Arial Narrow"/>
              </a:rPr>
              <a:t>blo</a:t>
            </a:r>
            <a:r>
              <a:rPr sz="3200" spc="10" dirty="0">
                <a:latin typeface="Arial Narrow"/>
                <a:cs typeface="Arial Narrow"/>
              </a:rPr>
              <a:t>c</a:t>
            </a:r>
            <a:r>
              <a:rPr sz="3200" dirty="0">
                <a:latin typeface="Arial Narrow"/>
                <a:cs typeface="Arial Narrow"/>
              </a:rPr>
              <a:t>k  </a:t>
            </a:r>
            <a:r>
              <a:rPr sz="3200" spc="-5" dirty="0">
                <a:latin typeface="Arial Narrow"/>
                <a:cs typeface="Arial Narrow"/>
              </a:rPr>
              <a:t>segments of lung </a:t>
            </a:r>
            <a:r>
              <a:rPr sz="3200" dirty="0">
                <a:latin typeface="Arial Narrow"/>
                <a:cs typeface="Arial Narrow"/>
              </a:rPr>
              <a:t>tissue &amp; even </a:t>
            </a:r>
            <a:r>
              <a:rPr sz="3200" spc="-5" dirty="0">
                <a:latin typeface="Arial Narrow"/>
                <a:cs typeface="Arial Narrow"/>
              </a:rPr>
              <a:t>entire</a:t>
            </a:r>
            <a:r>
              <a:rPr sz="3200" spc="-7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lobe.</a:t>
            </a:r>
            <a:endParaRPr sz="3200">
              <a:latin typeface="Arial Narrow"/>
              <a:cs typeface="Arial Narrow"/>
            </a:endParaRPr>
          </a:p>
          <a:p>
            <a:pPr marL="584200" lvl="1" indent="-202565">
              <a:lnSpc>
                <a:spcPct val="100000"/>
              </a:lnSpc>
              <a:spcBef>
                <a:spcPts val="334"/>
              </a:spcBef>
              <a:buChar char="-"/>
              <a:tabLst>
                <a:tab pos="584835" algn="l"/>
              </a:tabLst>
            </a:pPr>
            <a:r>
              <a:rPr sz="3200" dirty="0">
                <a:latin typeface="Arial Narrow"/>
                <a:cs typeface="Arial Narrow"/>
              </a:rPr>
              <a:t>Productive </a:t>
            </a:r>
            <a:r>
              <a:rPr sz="3200" spc="-5" dirty="0">
                <a:latin typeface="Arial Narrow"/>
                <a:cs typeface="Arial Narrow"/>
              </a:rPr>
              <a:t>cough: </a:t>
            </a:r>
            <a:r>
              <a:rPr sz="3200" dirty="0">
                <a:latin typeface="Arial Narrow"/>
                <a:cs typeface="Arial Narrow"/>
              </a:rPr>
              <a:t>contains </a:t>
            </a:r>
            <a:r>
              <a:rPr sz="3200" spc="-5" dirty="0">
                <a:latin typeface="Arial Narrow"/>
                <a:cs typeface="Arial Narrow"/>
              </a:rPr>
              <a:t>aspergillus</a:t>
            </a:r>
            <a:r>
              <a:rPr sz="3200" spc="-8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hyphae.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32" y="1300226"/>
            <a:ext cx="2410460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6725" algn="l"/>
              </a:tabLst>
            </a:pPr>
            <a:r>
              <a:rPr sz="2000" u="none" spc="-5" dirty="0">
                <a:solidFill>
                  <a:srgbClr val="3333CC"/>
                </a:solidFill>
              </a:rPr>
              <a:t>B</a:t>
            </a:r>
            <a:r>
              <a:rPr sz="3600" u="none" dirty="0">
                <a:solidFill>
                  <a:srgbClr val="3333CC"/>
                </a:solidFill>
              </a:rPr>
              <a:t>.	</a:t>
            </a:r>
            <a:r>
              <a:rPr sz="3200" u="heavy" dirty="0">
                <a:solidFill>
                  <a:srgbClr val="3333CC"/>
                </a:solidFill>
              </a:rPr>
              <a:t>Asp</a:t>
            </a:r>
            <a:r>
              <a:rPr sz="3200" u="heavy" spc="5" dirty="0">
                <a:solidFill>
                  <a:srgbClr val="3333CC"/>
                </a:solidFill>
              </a:rPr>
              <a:t>e</a:t>
            </a:r>
            <a:r>
              <a:rPr sz="3200" u="heavy" dirty="0">
                <a:solidFill>
                  <a:srgbClr val="3333CC"/>
                </a:solidFill>
              </a:rPr>
              <a:t>rgi</a:t>
            </a:r>
            <a:r>
              <a:rPr sz="3200" u="heavy" spc="5" dirty="0">
                <a:solidFill>
                  <a:srgbClr val="3333CC"/>
                </a:solidFill>
              </a:rPr>
              <a:t>l</a:t>
            </a:r>
            <a:r>
              <a:rPr sz="3200" u="heavy" spc="-5" dirty="0">
                <a:solidFill>
                  <a:srgbClr val="3333CC"/>
                </a:solidFill>
              </a:rPr>
              <a:t>loma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8340" y="1866646"/>
            <a:ext cx="7396480" cy="393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Non</a:t>
            </a:r>
            <a:r>
              <a:rPr sz="2800" spc="-7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invasive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Narrow"/>
                <a:cs typeface="Arial Narrow"/>
              </a:rPr>
              <a:t>Colonization </a:t>
            </a:r>
            <a:r>
              <a:rPr sz="2800" spc="-5" dirty="0">
                <a:latin typeface="Arial Narrow"/>
                <a:cs typeface="Arial Narrow"/>
              </a:rPr>
              <a:t>in a pre- </a:t>
            </a:r>
            <a:r>
              <a:rPr sz="2800" spc="-10" dirty="0">
                <a:latin typeface="Arial Narrow"/>
                <a:cs typeface="Arial Narrow"/>
              </a:rPr>
              <a:t>existing cavity</a:t>
            </a:r>
            <a:r>
              <a:rPr sz="2800" spc="1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(tubercular)</a:t>
            </a:r>
            <a:endParaRPr sz="2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Compact </a:t>
            </a:r>
            <a:r>
              <a:rPr sz="2800" spc="-10" dirty="0">
                <a:latin typeface="Arial Narrow"/>
                <a:cs typeface="Arial Narrow"/>
              </a:rPr>
              <a:t>mass </a:t>
            </a:r>
            <a:r>
              <a:rPr sz="2800" spc="-5" dirty="0">
                <a:latin typeface="Arial Narrow"/>
                <a:cs typeface="Arial Narrow"/>
              </a:rPr>
              <a:t>of fungal </a:t>
            </a:r>
            <a:r>
              <a:rPr sz="2800" spc="-10" dirty="0">
                <a:latin typeface="Arial Narrow"/>
                <a:cs typeface="Arial Narrow"/>
              </a:rPr>
              <a:t>mycelia surrounded </a:t>
            </a:r>
            <a:r>
              <a:rPr sz="2800" spc="-5" dirty="0">
                <a:latin typeface="Arial Narrow"/>
                <a:cs typeface="Arial Narrow"/>
              </a:rPr>
              <a:t>by </a:t>
            </a:r>
            <a:r>
              <a:rPr sz="2800" spc="-10" dirty="0">
                <a:latin typeface="Arial Narrow"/>
                <a:cs typeface="Arial Narrow"/>
              </a:rPr>
              <a:t>dense  </a:t>
            </a:r>
            <a:r>
              <a:rPr sz="2800" spc="-5" dirty="0">
                <a:latin typeface="Arial Narrow"/>
                <a:cs typeface="Arial Narrow"/>
              </a:rPr>
              <a:t>fibrous walls : </a:t>
            </a: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FUNGUS</a:t>
            </a:r>
            <a:r>
              <a:rPr sz="2800" spc="10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BALL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Usually </a:t>
            </a:r>
            <a:r>
              <a:rPr sz="2800" spc="-10" dirty="0">
                <a:latin typeface="Arial Narrow"/>
                <a:cs typeface="Arial Narrow"/>
              </a:rPr>
              <a:t>solitary </a:t>
            </a:r>
            <a:r>
              <a:rPr sz="2800" spc="-5" dirty="0">
                <a:latin typeface="Arial Narrow"/>
                <a:cs typeface="Arial Narrow"/>
              </a:rPr>
              <a:t>8-10 </a:t>
            </a:r>
            <a:r>
              <a:rPr sz="2800" spc="-10" dirty="0">
                <a:latin typeface="Arial Narrow"/>
                <a:cs typeface="Arial Narrow"/>
              </a:rPr>
              <a:t>cm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66725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C.	</a:t>
            </a:r>
            <a:r>
              <a:rPr sz="2800" u="heavy" spc="-10" dirty="0">
                <a:solidFill>
                  <a:srgbClr val="3333CC"/>
                </a:solidFill>
                <a:latin typeface="Arial Narrow"/>
                <a:cs typeface="Arial Narrow"/>
              </a:rPr>
              <a:t>Invasive</a:t>
            </a:r>
            <a:r>
              <a:rPr sz="2800" u="heavy" spc="-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800" u="heavy" spc="-10" dirty="0">
                <a:solidFill>
                  <a:srgbClr val="3333CC"/>
                </a:solidFill>
                <a:latin typeface="Arial Narrow"/>
                <a:cs typeface="Arial Narrow"/>
              </a:rPr>
              <a:t>Aspergillosis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Important cause of </a:t>
            </a:r>
            <a:r>
              <a:rPr sz="2800" spc="-10" dirty="0">
                <a:latin typeface="Arial Narrow"/>
                <a:cs typeface="Arial Narrow"/>
              </a:rPr>
              <a:t>morbidity </a:t>
            </a:r>
            <a:r>
              <a:rPr sz="2800" spc="-5" dirty="0">
                <a:latin typeface="Arial Narrow"/>
                <a:cs typeface="Arial Narrow"/>
              </a:rPr>
              <a:t>&amp;</a:t>
            </a:r>
            <a:r>
              <a:rPr sz="2800" spc="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mortality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May </a:t>
            </a:r>
            <a:r>
              <a:rPr sz="2800" spc="-10" dirty="0">
                <a:latin typeface="Arial Narrow"/>
                <a:cs typeface="Arial Narrow"/>
              </a:rPr>
              <a:t>disseminate </a:t>
            </a:r>
            <a:r>
              <a:rPr sz="2800" spc="-5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kidneys </a:t>
            </a:r>
            <a:r>
              <a:rPr sz="2800" spc="-5" dirty="0">
                <a:latin typeface="Arial Narrow"/>
                <a:cs typeface="Arial Narrow"/>
              </a:rPr>
              <a:t>&amp;</a:t>
            </a:r>
            <a:r>
              <a:rPr sz="2800" spc="4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brain.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04800"/>
            <a:ext cx="2743200" cy="184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1893570"/>
            <a:ext cx="6857365" cy="40557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4965" marR="5080" indent="-342265">
              <a:lnSpc>
                <a:spcPct val="90000"/>
              </a:lnSpc>
              <a:spcBef>
                <a:spcPts val="38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u="heavy" dirty="0">
                <a:solidFill>
                  <a:srgbClr val="333399"/>
                </a:solidFill>
                <a:latin typeface="Arial Narrow"/>
                <a:cs typeface="Arial Narrow"/>
              </a:rPr>
              <a:t>Extrapulmonary Aspergillosis </a:t>
            </a:r>
            <a:r>
              <a:rPr sz="3200" dirty="0">
                <a:latin typeface="Arial Narrow"/>
                <a:cs typeface="Arial Narrow"/>
              </a:rPr>
              <a:t>– CNS,  Paranasal sinus, </a:t>
            </a:r>
            <a:r>
              <a:rPr sz="3200" spc="-5" dirty="0">
                <a:latin typeface="Arial Narrow"/>
                <a:cs typeface="Arial Narrow"/>
              </a:rPr>
              <a:t>skin, </a:t>
            </a:r>
            <a:r>
              <a:rPr sz="3200" dirty="0">
                <a:latin typeface="Arial Narrow"/>
                <a:cs typeface="Arial Narrow"/>
              </a:rPr>
              <a:t>endocardium (in </a:t>
            </a:r>
            <a:r>
              <a:rPr sz="3200" spc="-5" dirty="0">
                <a:latin typeface="Arial Narrow"/>
                <a:cs typeface="Arial Narrow"/>
              </a:rPr>
              <a:t>prior  </a:t>
            </a:r>
            <a:r>
              <a:rPr sz="3200" dirty="0">
                <a:latin typeface="Arial Narrow"/>
                <a:cs typeface="Arial Narrow"/>
              </a:rPr>
              <a:t>cardiac</a:t>
            </a:r>
            <a:r>
              <a:rPr sz="3200" spc="-8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surgery)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CC"/>
              </a:buClr>
              <a:buFont typeface="Wingdings"/>
              <a:buChar char=""/>
            </a:pPr>
            <a:endParaRPr sz="4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Miscellaneous</a:t>
            </a:r>
            <a:r>
              <a:rPr sz="3200" u="heavy" spc="-5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3200" u="heavy" dirty="0">
                <a:solidFill>
                  <a:srgbClr val="333399"/>
                </a:solidFill>
                <a:latin typeface="Arial Narrow"/>
                <a:cs typeface="Arial Narrow"/>
              </a:rPr>
              <a:t>forms</a:t>
            </a:r>
            <a:endParaRPr sz="3200">
              <a:latin typeface="Arial Narrow"/>
              <a:cs typeface="Arial Narrow"/>
            </a:endParaRPr>
          </a:p>
          <a:p>
            <a:pPr marL="583565" lvl="1" indent="-202565">
              <a:lnSpc>
                <a:spcPct val="100000"/>
              </a:lnSpc>
              <a:spcBef>
                <a:spcPts val="384"/>
              </a:spcBef>
              <a:buChar char="-"/>
              <a:tabLst>
                <a:tab pos="584200" algn="l"/>
              </a:tabLst>
            </a:pPr>
            <a:r>
              <a:rPr sz="3200" dirty="0">
                <a:latin typeface="Arial Narrow"/>
                <a:cs typeface="Arial Narrow"/>
              </a:rPr>
              <a:t>Eye</a:t>
            </a:r>
            <a:r>
              <a:rPr sz="3200" spc="-11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(oculomycosis)</a:t>
            </a:r>
            <a:endParaRPr sz="3200">
              <a:latin typeface="Arial Narrow"/>
              <a:cs typeface="Arial Narrow"/>
            </a:endParaRPr>
          </a:p>
          <a:p>
            <a:pPr marL="583565" lvl="1" indent="-202565">
              <a:lnSpc>
                <a:spcPct val="100000"/>
              </a:lnSpc>
              <a:spcBef>
                <a:spcPts val="380"/>
              </a:spcBef>
              <a:buChar char="-"/>
              <a:tabLst>
                <a:tab pos="584200" algn="l"/>
              </a:tabLst>
            </a:pPr>
            <a:r>
              <a:rPr sz="3200" dirty="0">
                <a:latin typeface="Arial Narrow"/>
                <a:cs typeface="Arial Narrow"/>
              </a:rPr>
              <a:t>Ear</a:t>
            </a:r>
            <a:r>
              <a:rPr sz="3200" spc="-10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(otomycosis)</a:t>
            </a:r>
            <a:endParaRPr sz="3200">
              <a:latin typeface="Arial Narrow"/>
              <a:cs typeface="Arial Narrow"/>
            </a:endParaRPr>
          </a:p>
          <a:p>
            <a:pPr marL="583565" lvl="1" indent="-202565">
              <a:lnSpc>
                <a:spcPct val="100000"/>
              </a:lnSpc>
              <a:spcBef>
                <a:spcPts val="385"/>
              </a:spcBef>
              <a:buChar char="-"/>
              <a:tabLst>
                <a:tab pos="584200" algn="l"/>
              </a:tabLst>
            </a:pPr>
            <a:r>
              <a:rPr sz="3200" dirty="0">
                <a:latin typeface="Arial Narrow"/>
                <a:cs typeface="Arial Narrow"/>
              </a:rPr>
              <a:t>Nails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(onychomycosis)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1238758"/>
            <a:ext cx="396049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Laboratory</a:t>
            </a:r>
            <a:r>
              <a:rPr spc="-50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52954"/>
            <a:ext cx="7851775" cy="395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Common </a:t>
            </a:r>
            <a:r>
              <a:rPr sz="2800" spc="-10" dirty="0">
                <a:latin typeface="Arial Narrow"/>
                <a:cs typeface="Arial Narrow"/>
              </a:rPr>
              <a:t>lab contaminant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hence </a:t>
            </a:r>
            <a:r>
              <a:rPr sz="2800" spc="-5" dirty="0">
                <a:latin typeface="Arial Narrow"/>
                <a:cs typeface="Arial Narrow"/>
              </a:rPr>
              <a:t>repeated </a:t>
            </a:r>
            <a:r>
              <a:rPr sz="2800" spc="-10" dirty="0">
                <a:latin typeface="Arial Narrow"/>
                <a:cs typeface="Arial Narrow"/>
              </a:rPr>
              <a:t>isolation</a:t>
            </a:r>
            <a:r>
              <a:rPr sz="2800" spc="14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from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ts val="3190"/>
              </a:lnSpc>
            </a:pPr>
            <a:r>
              <a:rPr sz="2800" spc="-10" dirty="0">
                <a:latin typeface="Arial Narrow"/>
                <a:cs typeface="Arial Narrow"/>
              </a:rPr>
              <a:t>specimen </a:t>
            </a:r>
            <a:r>
              <a:rPr sz="2800" spc="-5" dirty="0">
                <a:latin typeface="Arial Narrow"/>
                <a:cs typeface="Arial Narrow"/>
              </a:rPr>
              <a:t>is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mandatory.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Specimen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sputum, BAL, </a:t>
            </a:r>
            <a:r>
              <a:rPr sz="2800" spc="-5" dirty="0">
                <a:latin typeface="Arial Narrow"/>
                <a:cs typeface="Arial Narrow"/>
              </a:rPr>
              <a:t>tracheobronchial</a:t>
            </a:r>
            <a:r>
              <a:rPr sz="2800" spc="1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biopsy.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Clr>
                <a:srgbClr val="3333CC"/>
              </a:buClr>
              <a:buFont typeface="Wingdings"/>
              <a:buChar char=""/>
            </a:pPr>
            <a:endParaRPr sz="2800">
              <a:latin typeface="Times New Roman"/>
              <a:cs typeface="Times New Roman"/>
            </a:endParaRPr>
          </a:p>
          <a:p>
            <a:pPr marL="66675" algn="ctr">
              <a:lnSpc>
                <a:spcPct val="100000"/>
              </a:lnSpc>
              <a:spcBef>
                <a:spcPts val="2515"/>
              </a:spcBef>
            </a:pPr>
            <a:r>
              <a:rPr sz="40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Direct</a:t>
            </a:r>
            <a:r>
              <a:rPr sz="4000" u="heavy" spc="-4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40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Examination</a:t>
            </a:r>
            <a:endParaRPr sz="4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Wet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mount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10% </a:t>
            </a:r>
            <a:r>
              <a:rPr sz="2800" spc="-5" dirty="0">
                <a:latin typeface="Arial Narrow"/>
                <a:cs typeface="Arial Narrow"/>
              </a:rPr>
              <a:t>KOH,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CFW</a:t>
            </a:r>
            <a:endParaRPr sz="2800">
              <a:latin typeface="Arial Narrow"/>
              <a:cs typeface="Arial Narrow"/>
            </a:endParaRPr>
          </a:p>
          <a:p>
            <a:pPr marL="417830">
              <a:lnSpc>
                <a:spcPts val="3190"/>
              </a:lnSpc>
              <a:spcBef>
                <a:spcPts val="340"/>
              </a:spcBef>
            </a:pP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hyaline</a:t>
            </a:r>
            <a:r>
              <a:rPr sz="2800" spc="-10" dirty="0">
                <a:latin typeface="Arial Narrow"/>
                <a:cs typeface="Arial Narrow"/>
              </a:rPr>
              <a:t>,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septate </a:t>
            </a:r>
            <a:r>
              <a:rPr sz="2800" spc="-10" dirty="0">
                <a:latin typeface="Arial Narrow"/>
                <a:cs typeface="Arial Narrow"/>
              </a:rPr>
              <a:t>hypha, </a:t>
            </a:r>
            <a:r>
              <a:rPr sz="2800" spc="-5" dirty="0">
                <a:latin typeface="Arial Narrow"/>
                <a:cs typeface="Arial Narrow"/>
              </a:rPr>
              <a:t>3-6</a:t>
            </a:r>
            <a:r>
              <a:rPr sz="2800" spc="-5" dirty="0">
                <a:latin typeface="Symbol"/>
                <a:cs typeface="Symbol"/>
              </a:rPr>
              <a:t>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with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acute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angled</a:t>
            </a:r>
            <a:r>
              <a:rPr sz="2800" spc="2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(45º)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ts val="3190"/>
              </a:lnSpc>
            </a:pP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branching.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152400"/>
            <a:ext cx="25146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spc="-5" dirty="0"/>
              <a:t>Fungal</a:t>
            </a:r>
            <a:r>
              <a:rPr sz="4400" spc="-55" dirty="0"/>
              <a:t> </a:t>
            </a:r>
            <a:r>
              <a:rPr sz="4400" dirty="0"/>
              <a:t>Culture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018919"/>
            <a:ext cx="7418705" cy="381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333399"/>
                </a:solidFill>
                <a:latin typeface="Arial Narrow"/>
                <a:cs typeface="Arial Narrow"/>
              </a:rPr>
              <a:t>SDA - </a:t>
            </a:r>
            <a:r>
              <a:rPr sz="3200" spc="-5" dirty="0">
                <a:latin typeface="Arial Narrow"/>
                <a:cs typeface="Arial Narrow"/>
              </a:rPr>
              <a:t>Grows </a:t>
            </a:r>
            <a:r>
              <a:rPr sz="3200" dirty="0">
                <a:latin typeface="Arial Narrow"/>
                <a:cs typeface="Arial Narrow"/>
              </a:rPr>
              <a:t>easily &amp; quickly on routine</a:t>
            </a:r>
            <a:r>
              <a:rPr sz="3200" spc="-114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media.</a:t>
            </a:r>
          </a:p>
          <a:p>
            <a:pPr marL="355600" marR="1341755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Arial Narrow"/>
                <a:cs typeface="Arial Narrow"/>
              </a:rPr>
              <a:t>Identification </a:t>
            </a:r>
            <a:r>
              <a:rPr sz="3200" spc="-5" dirty="0">
                <a:latin typeface="Arial Narrow"/>
                <a:cs typeface="Arial Narrow"/>
              </a:rPr>
              <a:t>of </a:t>
            </a:r>
            <a:r>
              <a:rPr sz="3200" dirty="0">
                <a:latin typeface="Arial Narrow"/>
                <a:cs typeface="Arial Narrow"/>
              </a:rPr>
              <a:t>species </a:t>
            </a:r>
            <a:r>
              <a:rPr sz="3200" spc="-5" dirty="0">
                <a:latin typeface="Arial Narrow"/>
                <a:cs typeface="Arial Narrow"/>
              </a:rPr>
              <a:t>by </a:t>
            </a:r>
            <a:r>
              <a:rPr sz="3200" dirty="0">
                <a:latin typeface="Arial Narrow"/>
                <a:cs typeface="Arial Narrow"/>
              </a:rPr>
              <a:t>induction</a:t>
            </a:r>
            <a:r>
              <a:rPr sz="3200" spc="-14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of  </a:t>
            </a:r>
            <a:r>
              <a:rPr sz="3200" dirty="0">
                <a:solidFill>
                  <a:srgbClr val="333399"/>
                </a:solidFill>
                <a:latin typeface="Arial Narrow"/>
                <a:cs typeface="Arial Narrow"/>
              </a:rPr>
              <a:t>sporulation </a:t>
            </a:r>
            <a:r>
              <a:rPr sz="3200" spc="-5" dirty="0">
                <a:latin typeface="Arial Narrow"/>
                <a:cs typeface="Arial Narrow"/>
              </a:rPr>
              <a:t>on </a:t>
            </a:r>
            <a:r>
              <a:rPr sz="3200" dirty="0">
                <a:latin typeface="Arial Narrow"/>
                <a:cs typeface="Arial Narrow"/>
              </a:rPr>
              <a:t>special </a:t>
            </a:r>
            <a:r>
              <a:rPr sz="3200" spc="-5" dirty="0">
                <a:latin typeface="Arial Narrow"/>
                <a:cs typeface="Arial Narrow"/>
              </a:rPr>
              <a:t>media</a:t>
            </a:r>
            <a:r>
              <a:rPr sz="3200" spc="-10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:</a:t>
            </a:r>
          </a:p>
          <a:p>
            <a:pPr marL="584200" lvl="1" indent="-2025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-"/>
              <a:tabLst>
                <a:tab pos="584835" algn="l"/>
              </a:tabLst>
            </a:pPr>
            <a:r>
              <a:rPr sz="3200" dirty="0">
                <a:solidFill>
                  <a:srgbClr val="FF0000"/>
                </a:solidFill>
                <a:latin typeface="Arial Narrow"/>
                <a:cs typeface="Arial Narrow"/>
              </a:rPr>
              <a:t>Czapek Dox</a:t>
            </a:r>
            <a:r>
              <a:rPr sz="3200" spc="-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FF0000"/>
                </a:solidFill>
                <a:latin typeface="Arial Narrow"/>
                <a:cs typeface="Arial Narrow"/>
              </a:rPr>
              <a:t>agar</a:t>
            </a:r>
            <a:endParaRPr sz="3200" dirty="0">
              <a:latin typeface="Arial Narrow"/>
              <a:cs typeface="Arial Narrow"/>
            </a:endParaRPr>
          </a:p>
          <a:p>
            <a:pPr marL="584200" lvl="1" indent="-202565">
              <a:lnSpc>
                <a:spcPct val="100000"/>
              </a:lnSpc>
              <a:spcBef>
                <a:spcPts val="765"/>
              </a:spcBef>
              <a:buChar char="-"/>
              <a:tabLst>
                <a:tab pos="584835" algn="l"/>
              </a:tabLst>
            </a:pPr>
            <a:r>
              <a:rPr sz="3200" spc="-5" dirty="0">
                <a:latin typeface="Arial Narrow"/>
                <a:cs typeface="Arial Narrow"/>
              </a:rPr>
              <a:t>2% malt </a:t>
            </a:r>
            <a:r>
              <a:rPr sz="3200" dirty="0">
                <a:latin typeface="Arial Narrow"/>
                <a:cs typeface="Arial Narrow"/>
              </a:rPr>
              <a:t>extract</a:t>
            </a:r>
            <a:r>
              <a:rPr sz="3200" spc="-7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agar</a:t>
            </a:r>
            <a:endParaRPr sz="32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Arial Narrow"/>
                <a:cs typeface="Arial Narrow"/>
              </a:rPr>
              <a:t>Colony </a:t>
            </a:r>
            <a:r>
              <a:rPr sz="3200" spc="-5" dirty="0">
                <a:latin typeface="Arial Narrow"/>
                <a:cs typeface="Arial Narrow"/>
              </a:rPr>
              <a:t>characteristics </a:t>
            </a:r>
            <a:r>
              <a:rPr sz="3200" dirty="0">
                <a:latin typeface="Arial Narrow"/>
                <a:cs typeface="Arial Narrow"/>
              </a:rPr>
              <a:t>&amp; </a:t>
            </a:r>
            <a:r>
              <a:rPr sz="3200" spc="-5" dirty="0">
                <a:latin typeface="Arial Narrow"/>
                <a:cs typeface="Arial Narrow"/>
              </a:rPr>
              <a:t>the morphology </a:t>
            </a:r>
            <a:r>
              <a:rPr sz="3200" dirty="0">
                <a:latin typeface="Arial Narrow"/>
                <a:cs typeface="Arial Narrow"/>
              </a:rPr>
              <a:t>help</a:t>
            </a:r>
            <a:r>
              <a:rPr sz="3200" spc="-5" dirty="0">
                <a:latin typeface="Arial Narrow"/>
                <a:cs typeface="Arial Narrow"/>
              </a:rPr>
              <a:t> in</a:t>
            </a:r>
            <a:endParaRPr sz="32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 Narrow"/>
                <a:cs typeface="Arial Narrow"/>
              </a:rPr>
              <a:t>identifying </a:t>
            </a:r>
            <a:r>
              <a:rPr sz="3200" spc="-5" dirty="0">
                <a:latin typeface="Arial Narrow"/>
                <a:cs typeface="Arial Narrow"/>
              </a:rPr>
              <a:t>the</a:t>
            </a:r>
            <a:r>
              <a:rPr sz="3200" spc="-95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72617"/>
            <a:ext cx="540766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Aspergillus – Cultural</a:t>
            </a:r>
            <a:r>
              <a:rPr sz="3200" spc="-95" dirty="0"/>
              <a:t> </a:t>
            </a:r>
            <a:r>
              <a:rPr sz="3200" dirty="0"/>
              <a:t>characteristics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934200" y="4038600"/>
            <a:ext cx="12746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1035050"/>
            <a:ext cx="2362200" cy="224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028700"/>
            <a:ext cx="2230501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917950"/>
            <a:ext cx="2895600" cy="1949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400" y="3957701"/>
            <a:ext cx="2667000" cy="183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1012825"/>
            <a:ext cx="2286000" cy="2263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0" y="3429000"/>
            <a:ext cx="1447800" cy="304800"/>
          </a:xfrm>
          <a:prstGeom prst="rect">
            <a:avLst/>
          </a:prstGeom>
          <a:solidFill>
            <a:srgbClr val="00E3A8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9255">
              <a:lnSpc>
                <a:spcPts val="2325"/>
              </a:lnSpc>
            </a:pPr>
            <a:r>
              <a:rPr sz="2000" spc="-5" dirty="0">
                <a:latin typeface="Arial Narrow"/>
                <a:cs typeface="Arial Narrow"/>
              </a:rPr>
              <a:t>A.niger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2400" y="3429000"/>
            <a:ext cx="1447800" cy="304800"/>
          </a:xfrm>
          <a:prstGeom prst="rect">
            <a:avLst/>
          </a:prstGeom>
          <a:solidFill>
            <a:srgbClr val="00E3A8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ts val="2325"/>
              </a:lnSpc>
            </a:pPr>
            <a:r>
              <a:rPr sz="2000" spc="-5" dirty="0">
                <a:latin typeface="Arial Narrow"/>
                <a:cs typeface="Arial Narrow"/>
              </a:rPr>
              <a:t>A.fumigatus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1800" y="3429000"/>
            <a:ext cx="1447800" cy="304800"/>
          </a:xfrm>
          <a:prstGeom prst="rect">
            <a:avLst/>
          </a:prstGeom>
          <a:solidFill>
            <a:srgbClr val="00E3A8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0520">
              <a:lnSpc>
                <a:spcPts val="2325"/>
              </a:lnSpc>
            </a:pPr>
            <a:r>
              <a:rPr sz="2000" spc="-5" dirty="0">
                <a:latin typeface="Arial Narrow"/>
                <a:cs typeface="Arial Narrow"/>
              </a:rPr>
              <a:t>A.flavus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162558"/>
            <a:ext cx="351472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MUCORMYCOSIS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1340" y="739775"/>
            <a:ext cx="2416175" cy="207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600" spc="-5" dirty="0">
                <a:latin typeface="Arial Narrow"/>
                <a:cs typeface="Arial Narrow"/>
              </a:rPr>
              <a:t>fungi</a:t>
            </a:r>
            <a:r>
              <a:rPr sz="2600" spc="-9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–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943861"/>
            <a:ext cx="4666615" cy="1751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buClr>
                <a:srgbClr val="3333CC"/>
              </a:buClr>
              <a:buSzPct val="5961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600" spc="-5" dirty="0">
                <a:latin typeface="Arial Narrow"/>
                <a:cs typeface="Arial Narrow"/>
              </a:rPr>
              <a:t>Invasive disease caused by lower  </a:t>
            </a:r>
            <a:r>
              <a:rPr sz="2600" dirty="0">
                <a:solidFill>
                  <a:srgbClr val="333399"/>
                </a:solidFill>
                <a:latin typeface="Arial Narrow"/>
                <a:cs typeface="Arial Narrow"/>
              </a:rPr>
              <a:t>Zygomycetes</a:t>
            </a:r>
            <a:endParaRPr sz="26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625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600" dirty="0">
                <a:latin typeface="Arial Narrow"/>
                <a:cs typeface="Arial Narrow"/>
              </a:rPr>
              <a:t>Found </a:t>
            </a:r>
            <a:r>
              <a:rPr sz="2600" spc="-5" dirty="0">
                <a:latin typeface="Arial Narrow"/>
                <a:cs typeface="Arial Narrow"/>
              </a:rPr>
              <a:t>in food items, soil </a:t>
            </a:r>
            <a:r>
              <a:rPr sz="2600" dirty="0">
                <a:latin typeface="Arial Narrow"/>
                <a:cs typeface="Arial Narrow"/>
              </a:rPr>
              <a:t>&amp;</a:t>
            </a:r>
            <a:r>
              <a:rPr sz="2600" spc="-95" dirty="0">
                <a:latin typeface="Arial Narrow"/>
                <a:cs typeface="Arial Narrow"/>
              </a:rPr>
              <a:t> </a:t>
            </a:r>
            <a:r>
              <a:rPr sz="2600" spc="-5" dirty="0">
                <a:latin typeface="Arial Narrow"/>
                <a:cs typeface="Arial Narrow"/>
              </a:rPr>
              <a:t>air.</a:t>
            </a:r>
            <a:endParaRPr sz="26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62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600" spc="-5" dirty="0">
                <a:latin typeface="Arial Narrow"/>
                <a:cs typeface="Arial Narrow"/>
              </a:rPr>
              <a:t>Common lab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spc="-5" dirty="0">
                <a:latin typeface="Arial Narrow"/>
                <a:cs typeface="Arial Narrow"/>
              </a:rPr>
              <a:t>contaminants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5309361"/>
            <a:ext cx="13081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Arial Narrow"/>
                <a:cs typeface="Arial Narrow"/>
              </a:rPr>
              <a:t>1.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5711647"/>
            <a:ext cx="13081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Arial Narrow"/>
                <a:cs typeface="Arial Narrow"/>
              </a:rPr>
              <a:t>2.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4718177"/>
            <a:ext cx="7110730" cy="121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961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600" spc="-5" dirty="0">
                <a:latin typeface="Arial Narrow"/>
                <a:cs typeface="Arial Narrow"/>
              </a:rPr>
              <a:t>Reproduction</a:t>
            </a:r>
            <a:endParaRPr sz="2600">
              <a:latin typeface="Arial Narrow"/>
              <a:cs typeface="Arial Narrow"/>
            </a:endParaRPr>
          </a:p>
          <a:p>
            <a:pPr marL="1003300">
              <a:lnSpc>
                <a:spcPct val="100000"/>
              </a:lnSpc>
              <a:spcBef>
                <a:spcPts val="535"/>
              </a:spcBef>
            </a:pPr>
            <a:r>
              <a:rPr sz="2200" spc="-10" dirty="0">
                <a:solidFill>
                  <a:srgbClr val="333399"/>
                </a:solidFill>
                <a:latin typeface="Arial Narrow"/>
                <a:cs typeface="Arial Narrow"/>
              </a:rPr>
              <a:t>Asexual </a:t>
            </a:r>
            <a:r>
              <a:rPr sz="2200" spc="-5" dirty="0">
                <a:latin typeface="Arial Narrow"/>
                <a:cs typeface="Arial Narrow"/>
              </a:rPr>
              <a:t>– </a:t>
            </a:r>
            <a:r>
              <a:rPr sz="2200" spc="-10" dirty="0">
                <a:latin typeface="Arial Narrow"/>
                <a:cs typeface="Arial Narrow"/>
              </a:rPr>
              <a:t>Sporangiospores </a:t>
            </a:r>
            <a:r>
              <a:rPr sz="2200" spc="-5" dirty="0">
                <a:latin typeface="Arial Narrow"/>
                <a:cs typeface="Arial Narrow"/>
              </a:rPr>
              <a:t>within</a:t>
            </a:r>
            <a:r>
              <a:rPr sz="2200" spc="45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sporangium.</a:t>
            </a:r>
            <a:endParaRPr sz="2200">
              <a:latin typeface="Arial Narrow"/>
              <a:cs typeface="Arial Narrow"/>
            </a:endParaRPr>
          </a:p>
          <a:p>
            <a:pPr marL="1003300">
              <a:lnSpc>
                <a:spcPct val="100000"/>
              </a:lnSpc>
              <a:spcBef>
                <a:spcPts val="525"/>
              </a:spcBef>
            </a:pPr>
            <a:r>
              <a:rPr sz="2200" spc="-10" dirty="0">
                <a:solidFill>
                  <a:srgbClr val="333399"/>
                </a:solidFill>
                <a:latin typeface="Arial Narrow"/>
                <a:cs typeface="Arial Narrow"/>
              </a:rPr>
              <a:t>Sexual </a:t>
            </a:r>
            <a:r>
              <a:rPr sz="2200" spc="-5" dirty="0">
                <a:latin typeface="Arial Narrow"/>
                <a:cs typeface="Arial Narrow"/>
              </a:rPr>
              <a:t>– </a:t>
            </a:r>
            <a:r>
              <a:rPr sz="2200" spc="-10" dirty="0">
                <a:latin typeface="Arial Narrow"/>
                <a:cs typeface="Arial Narrow"/>
              </a:rPr>
              <a:t>single, dark thick walled spores called</a:t>
            </a:r>
            <a:r>
              <a:rPr sz="2200" spc="13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Zygospores.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0" y="739775"/>
            <a:ext cx="2400300" cy="207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7400" y="3200400"/>
            <a:ext cx="3048000" cy="20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175765"/>
            <a:ext cx="242252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1942846"/>
            <a:ext cx="36576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Includes </a:t>
            </a:r>
            <a:r>
              <a:rPr sz="2800" spc="-10" dirty="0">
                <a:latin typeface="Arial Narrow"/>
                <a:cs typeface="Arial Narrow"/>
              </a:rPr>
              <a:t>following</a:t>
            </a:r>
            <a:r>
              <a:rPr sz="2800" spc="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genera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2714" y="2882010"/>
            <a:ext cx="271081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875">
              <a:lnSpc>
                <a:spcPct val="120000"/>
              </a:lnSpc>
            </a:pPr>
            <a:r>
              <a:rPr sz="2800" spc="-10" dirty="0">
                <a:latin typeface="Arial Narrow"/>
                <a:cs typeface="Arial Narrow"/>
              </a:rPr>
              <a:t>distinguished </a:t>
            </a:r>
            <a:r>
              <a:rPr sz="2800" spc="-5" dirty="0">
                <a:latin typeface="Arial Narrow"/>
                <a:cs typeface="Arial Narrow"/>
              </a:rPr>
              <a:t>on the  </a:t>
            </a:r>
            <a:r>
              <a:rPr sz="2800" spc="-10" dirty="0">
                <a:latin typeface="Arial Narrow"/>
                <a:cs typeface="Arial Narrow"/>
              </a:rPr>
              <a:t>basis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morphology.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1000" y="2455290"/>
            <a:ext cx="1754505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10" dirty="0">
                <a:latin typeface="Arial Narrow"/>
                <a:cs typeface="Arial Narrow"/>
              </a:rPr>
              <a:t>Mucor</a:t>
            </a:r>
            <a:endParaRPr sz="2800">
              <a:latin typeface="Arial Narrow"/>
              <a:cs typeface="Arial Narrow"/>
            </a:endParaRPr>
          </a:p>
          <a:p>
            <a:pPr marL="189230" indent="-176530">
              <a:lnSpc>
                <a:spcPct val="100000"/>
              </a:lnSpc>
              <a:spcBef>
                <a:spcPts val="670"/>
              </a:spcBef>
              <a:buChar char="-"/>
              <a:tabLst>
                <a:tab pos="189865" algn="l"/>
              </a:tabLst>
            </a:pPr>
            <a:r>
              <a:rPr sz="2800" spc="-5" dirty="0">
                <a:latin typeface="Arial Narrow"/>
                <a:cs typeface="Arial Narrow"/>
              </a:rPr>
              <a:t>Rhizopus</a:t>
            </a:r>
            <a:endParaRPr sz="2800">
              <a:latin typeface="Arial Narrow"/>
              <a:cs typeface="Arial Narrow"/>
            </a:endParaRPr>
          </a:p>
          <a:p>
            <a:pPr marL="189230" indent="-176530">
              <a:lnSpc>
                <a:spcPct val="100000"/>
              </a:lnSpc>
              <a:spcBef>
                <a:spcPts val="670"/>
              </a:spcBef>
              <a:buChar char="-"/>
              <a:tabLst>
                <a:tab pos="189865" algn="l"/>
              </a:tabLst>
            </a:pPr>
            <a:r>
              <a:rPr sz="2800" spc="-10" dirty="0">
                <a:latin typeface="Arial Narrow"/>
                <a:cs typeface="Arial Narrow"/>
              </a:rPr>
              <a:t>Absidia</a:t>
            </a:r>
            <a:endParaRPr sz="2800">
              <a:latin typeface="Arial Narrow"/>
              <a:cs typeface="Arial Narrow"/>
            </a:endParaRPr>
          </a:p>
          <a:p>
            <a:pPr marL="189230" indent="-176530">
              <a:lnSpc>
                <a:spcPct val="100000"/>
              </a:lnSpc>
              <a:spcBef>
                <a:spcPts val="670"/>
              </a:spcBef>
              <a:buChar char="-"/>
              <a:tabLst>
                <a:tab pos="189865" algn="l"/>
              </a:tabLst>
            </a:pPr>
            <a:r>
              <a:rPr sz="2800" spc="-5" dirty="0">
                <a:latin typeface="Arial Narrow"/>
                <a:cs typeface="Arial Narrow"/>
              </a:rPr>
              <a:t>Rhizom</a:t>
            </a:r>
            <a:r>
              <a:rPr sz="2800" spc="-20" dirty="0">
                <a:latin typeface="Arial Narrow"/>
                <a:cs typeface="Arial Narrow"/>
              </a:rPr>
              <a:t>u</a:t>
            </a:r>
            <a:r>
              <a:rPr sz="2800" spc="-10" dirty="0">
                <a:latin typeface="Arial Narrow"/>
                <a:cs typeface="Arial Narrow"/>
              </a:rPr>
              <a:t>cor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503801"/>
            <a:ext cx="7493000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Usually occurs in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diabetic patients </a:t>
            </a:r>
            <a:r>
              <a:rPr sz="2800" spc="-5" dirty="0">
                <a:latin typeface="Arial Narrow"/>
                <a:cs typeface="Arial Narrow"/>
              </a:rPr>
              <a:t>with</a:t>
            </a:r>
            <a:r>
              <a:rPr sz="2800" spc="114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ketoacidosis.</a:t>
            </a:r>
            <a:endParaRPr sz="2800">
              <a:latin typeface="Arial Narrow"/>
              <a:cs typeface="Arial Narrow"/>
            </a:endParaRPr>
          </a:p>
          <a:p>
            <a:pPr marL="33591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 Narrow"/>
                <a:cs typeface="Arial Narrow"/>
              </a:rPr>
              <a:t>* </a:t>
            </a:r>
            <a:r>
              <a:rPr sz="2800" spc="-10" dirty="0">
                <a:latin typeface="Arial Narrow"/>
                <a:cs typeface="Arial Narrow"/>
              </a:rPr>
              <a:t>high glucose </a:t>
            </a:r>
            <a:r>
              <a:rPr sz="2800" spc="-5" dirty="0">
                <a:latin typeface="Arial Narrow"/>
                <a:cs typeface="Arial Narrow"/>
              </a:rPr>
              <a:t>&amp; </a:t>
            </a:r>
            <a:r>
              <a:rPr sz="2800" spc="-10" dirty="0">
                <a:latin typeface="Arial Narrow"/>
                <a:cs typeface="Arial Narrow"/>
              </a:rPr>
              <a:t>acidotic condition favours their</a:t>
            </a:r>
            <a:r>
              <a:rPr sz="2800" spc="18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growth.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2438400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099565"/>
            <a:ext cx="665416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u="none" spc="-5" dirty="0"/>
              <a:t>Opportunistic Systemic</a:t>
            </a:r>
            <a:r>
              <a:rPr sz="4400" u="none" spc="-50" dirty="0"/>
              <a:t> </a:t>
            </a:r>
            <a:r>
              <a:rPr sz="4400" u="none" dirty="0"/>
              <a:t>Mycoses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3439" y="1738122"/>
            <a:ext cx="6624955" cy="0"/>
          </a:xfrm>
          <a:custGeom>
            <a:avLst/>
            <a:gdLst/>
            <a:ahLst/>
            <a:cxnLst/>
            <a:rect l="l" t="t" r="r" b="b"/>
            <a:pathLst>
              <a:path w="6624955">
                <a:moveTo>
                  <a:pt x="0" y="0"/>
                </a:moveTo>
                <a:lnTo>
                  <a:pt x="6624828" y="0"/>
                </a:lnTo>
              </a:path>
            </a:pathLst>
          </a:custGeom>
          <a:ln w="4114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2171827"/>
            <a:ext cx="8074025" cy="376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Produced </a:t>
            </a:r>
            <a:r>
              <a:rPr sz="2800" dirty="0">
                <a:latin typeface="Arial Narrow"/>
                <a:cs typeface="Arial Narrow"/>
              </a:rPr>
              <a:t>by </a:t>
            </a:r>
            <a:r>
              <a:rPr sz="2800" spc="-5" dirty="0">
                <a:latin typeface="Arial Narrow"/>
                <a:cs typeface="Arial Narrow"/>
              </a:rPr>
              <a:t>relatively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non-pathogenic </a:t>
            </a:r>
            <a:r>
              <a:rPr sz="2800" spc="-5" dirty="0">
                <a:latin typeface="Arial Narrow"/>
                <a:cs typeface="Arial Narrow"/>
              </a:rPr>
              <a:t>or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contaminant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fungi  </a:t>
            </a:r>
            <a:r>
              <a:rPr sz="2800" spc="-10" dirty="0">
                <a:latin typeface="Arial Narrow"/>
                <a:cs typeface="Arial Narrow"/>
              </a:rPr>
              <a:t>in </a:t>
            </a:r>
            <a:r>
              <a:rPr sz="2800" spc="-5" dirty="0">
                <a:latin typeface="Arial Narrow"/>
                <a:cs typeface="Arial Narrow"/>
              </a:rPr>
              <a:t>a </a:t>
            </a:r>
            <a:r>
              <a:rPr sz="2800" spc="-10" dirty="0">
                <a:latin typeface="Arial Narrow"/>
                <a:cs typeface="Arial Narrow"/>
              </a:rPr>
              <a:t>host </a:t>
            </a:r>
            <a:r>
              <a:rPr sz="2800" spc="-5" dirty="0">
                <a:latin typeface="Arial Narrow"/>
                <a:cs typeface="Arial Narrow"/>
              </a:rPr>
              <a:t>whose immunological </a:t>
            </a:r>
            <a:r>
              <a:rPr sz="2800" spc="-10" dirty="0">
                <a:latin typeface="Arial Narrow"/>
                <a:cs typeface="Arial Narrow"/>
              </a:rPr>
              <a:t>defense mechanisms are  </a:t>
            </a:r>
            <a:r>
              <a:rPr sz="2800" spc="-5" dirty="0">
                <a:latin typeface="Arial Narrow"/>
                <a:cs typeface="Arial Narrow"/>
              </a:rPr>
              <a:t>weakened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by</a:t>
            </a:r>
            <a:endParaRPr sz="2800" dirty="0">
              <a:latin typeface="Arial Narrow"/>
              <a:cs typeface="Arial Narrow"/>
            </a:endParaRPr>
          </a:p>
          <a:p>
            <a:pPr marL="33528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Arial Narrow"/>
                <a:cs typeface="Arial Narrow"/>
              </a:rPr>
              <a:t>Endogenous causes </a:t>
            </a: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cancer,</a:t>
            </a:r>
            <a:r>
              <a:rPr sz="2800" spc="8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leukemia</a:t>
            </a:r>
            <a:endParaRPr sz="2800" dirty="0">
              <a:latin typeface="Arial Narrow"/>
              <a:cs typeface="Arial Narrow"/>
            </a:endParaRPr>
          </a:p>
          <a:p>
            <a:pPr marL="335280">
              <a:lnSpc>
                <a:spcPct val="100000"/>
              </a:lnSpc>
              <a:spcBef>
                <a:spcPts val="670"/>
              </a:spcBef>
              <a:tabLst>
                <a:tab pos="7026909" algn="l"/>
              </a:tabLst>
            </a:pPr>
            <a:r>
              <a:rPr sz="2800" spc="-10" dirty="0">
                <a:latin typeface="Arial Narrow"/>
                <a:cs typeface="Arial Narrow"/>
              </a:rPr>
              <a:t>Exogenous causes </a:t>
            </a: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immuno</a:t>
            </a:r>
            <a:r>
              <a:rPr sz="2800" spc="17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suppressive</a:t>
            </a:r>
            <a:r>
              <a:rPr sz="2800" spc="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therapy,	</a:t>
            </a:r>
            <a:r>
              <a:rPr sz="2800" spc="-5" dirty="0">
                <a:latin typeface="Arial Narrow"/>
                <a:cs typeface="Arial Narrow"/>
              </a:rPr>
              <a:t>AIDS.</a:t>
            </a:r>
            <a:endParaRPr sz="2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Important cause of morbidity &amp; </a:t>
            </a:r>
            <a:r>
              <a:rPr sz="2800" spc="-10" dirty="0">
                <a:latin typeface="Arial Narrow"/>
                <a:cs typeface="Arial Narrow"/>
              </a:rPr>
              <a:t>mortality in </a:t>
            </a:r>
            <a:r>
              <a:rPr sz="2800" spc="-5" dirty="0">
                <a:latin typeface="Arial Narrow"/>
                <a:cs typeface="Arial Narrow"/>
              </a:rPr>
              <a:t>hospitalized  </a:t>
            </a:r>
            <a:r>
              <a:rPr sz="2800" spc="-10" dirty="0">
                <a:latin typeface="Arial Narrow"/>
                <a:cs typeface="Arial Narrow"/>
              </a:rPr>
              <a:t>patients.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175765"/>
            <a:ext cx="272478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Clinical</a:t>
            </a:r>
            <a:r>
              <a:rPr sz="4400" spc="-125" dirty="0"/>
              <a:t> </a:t>
            </a:r>
            <a:r>
              <a:rPr sz="4400" spc="-5" dirty="0"/>
              <a:t>types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97126"/>
            <a:ext cx="6196965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 Narrow"/>
                <a:cs typeface="Arial Narrow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° </a:t>
            </a:r>
            <a:r>
              <a:rPr sz="2800" spc="-10" dirty="0">
                <a:latin typeface="Arial Narrow"/>
                <a:cs typeface="Arial Narrow"/>
              </a:rPr>
              <a:t>infection </a:t>
            </a:r>
            <a:r>
              <a:rPr sz="2800" spc="-5" dirty="0">
                <a:latin typeface="Arial Narrow"/>
                <a:cs typeface="Arial Narrow"/>
              </a:rPr>
              <a:t>occurs in URT or </a:t>
            </a:r>
            <a:r>
              <a:rPr sz="2800" spc="-10" dirty="0">
                <a:latin typeface="Arial Narrow"/>
                <a:cs typeface="Arial Narrow"/>
              </a:rPr>
              <a:t>nose </a:t>
            </a:r>
            <a:r>
              <a:rPr sz="2800" spc="-5" dirty="0">
                <a:latin typeface="Arial Narrow"/>
                <a:cs typeface="Arial Narrow"/>
              </a:rPr>
              <a:t>by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inhalation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Rhinocerebral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commonest, </a:t>
            </a:r>
            <a:r>
              <a:rPr sz="2800" spc="-5" dirty="0">
                <a:latin typeface="Arial Narrow"/>
                <a:cs typeface="Arial Narrow"/>
              </a:rPr>
              <a:t>fulminant</a:t>
            </a:r>
            <a:r>
              <a:rPr sz="2800" spc="6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type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83051" y="277596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4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0332" y="2839339"/>
            <a:ext cx="187515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 Narrow"/>
                <a:cs typeface="Arial Narrow"/>
              </a:rPr>
              <a:t>Nasal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mucosa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3331590" y="2839339"/>
            <a:ext cx="2877185" cy="137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 Narrow"/>
                <a:cs typeface="Arial Narrow"/>
              </a:rPr>
              <a:t>– Turbinate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bones</a:t>
            </a:r>
            <a:endParaRPr sz="2800">
              <a:latin typeface="Arial Narrow"/>
              <a:cs typeface="Arial Narrow"/>
            </a:endParaRPr>
          </a:p>
          <a:p>
            <a:pPr marL="204470" indent="-176530">
              <a:lnSpc>
                <a:spcPct val="100000"/>
              </a:lnSpc>
              <a:spcBef>
                <a:spcPts val="335"/>
              </a:spcBef>
              <a:buChar char="-"/>
              <a:tabLst>
                <a:tab pos="205104" algn="l"/>
              </a:tabLst>
            </a:pPr>
            <a:r>
              <a:rPr sz="2800" spc="-5" dirty="0">
                <a:latin typeface="Arial Narrow"/>
                <a:cs typeface="Arial Narrow"/>
              </a:rPr>
              <a:t>Paranasal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sinus</a:t>
            </a:r>
            <a:endParaRPr sz="2800">
              <a:latin typeface="Arial Narrow"/>
              <a:cs typeface="Arial Narrow"/>
            </a:endParaRPr>
          </a:p>
          <a:p>
            <a:pPr marL="204470" indent="-176530">
              <a:lnSpc>
                <a:spcPct val="100000"/>
              </a:lnSpc>
              <a:spcBef>
                <a:spcPts val="335"/>
              </a:spcBef>
              <a:buChar char="-"/>
              <a:tabLst>
                <a:tab pos="205104" algn="l"/>
              </a:tabLst>
            </a:pPr>
            <a:r>
              <a:rPr sz="2800" spc="-5" dirty="0">
                <a:latin typeface="Arial Narrow"/>
                <a:cs typeface="Arial Narrow"/>
              </a:rPr>
              <a:t>Orbit, Palate &amp;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Brain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247769"/>
            <a:ext cx="6725284" cy="137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Pulmonary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Cutaneous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Disseminated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lungs, </a:t>
            </a:r>
            <a:r>
              <a:rPr sz="2800" spc="-5" dirty="0">
                <a:latin typeface="Arial Narrow"/>
                <a:cs typeface="Arial Narrow"/>
              </a:rPr>
              <a:t>kidney, brain, heart &amp;</a:t>
            </a:r>
            <a:r>
              <a:rPr sz="2800" spc="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GIT.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4400" spc="-5" dirty="0"/>
              <a:t>Laboratory</a:t>
            </a:r>
            <a:r>
              <a:rPr sz="4400" spc="-35" dirty="0"/>
              <a:t> </a:t>
            </a:r>
            <a:r>
              <a:rPr sz="4400" spc="-5" dirty="0"/>
              <a:t>Diagnosis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2171827"/>
            <a:ext cx="7545705" cy="356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Specimen </a:t>
            </a:r>
            <a:r>
              <a:rPr sz="2800" spc="-5" dirty="0">
                <a:latin typeface="Arial Narrow"/>
                <a:cs typeface="Arial Narrow"/>
              </a:rPr>
              <a:t>– nasal </a:t>
            </a:r>
            <a:r>
              <a:rPr sz="2800" spc="-10" dirty="0">
                <a:latin typeface="Arial Narrow"/>
                <a:cs typeface="Arial Narrow"/>
              </a:rPr>
              <a:t>discharge, sputum,</a:t>
            </a:r>
            <a:r>
              <a:rPr sz="2800" spc="8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biopsy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66675" algn="ctr">
              <a:lnSpc>
                <a:spcPct val="100000"/>
              </a:lnSpc>
              <a:spcBef>
                <a:spcPts val="1655"/>
              </a:spcBef>
            </a:pPr>
            <a:r>
              <a:rPr sz="36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Direct</a:t>
            </a:r>
            <a:r>
              <a:rPr sz="3600" u="heavy" spc="-9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3600" u="heavy" dirty="0">
                <a:solidFill>
                  <a:srgbClr val="333399"/>
                </a:solidFill>
                <a:latin typeface="Arial Narrow"/>
                <a:cs typeface="Arial Narrow"/>
              </a:rPr>
              <a:t>Examination</a:t>
            </a:r>
            <a:endParaRPr sz="3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KOH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irregular broad</a:t>
            </a:r>
            <a:r>
              <a:rPr sz="2800" spc="-10" dirty="0">
                <a:latin typeface="Arial Narrow"/>
                <a:cs typeface="Arial Narrow"/>
              </a:rPr>
              <a:t>,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aseptate </a:t>
            </a:r>
            <a:r>
              <a:rPr sz="2800" spc="-5" dirty="0">
                <a:latin typeface="Arial Narrow"/>
                <a:cs typeface="Arial Narrow"/>
              </a:rPr>
              <a:t>ribbon </a:t>
            </a:r>
            <a:r>
              <a:rPr sz="2800" spc="-10" dirty="0">
                <a:latin typeface="Arial Narrow"/>
                <a:cs typeface="Arial Narrow"/>
              </a:rPr>
              <a:t>like hyphae</a:t>
            </a:r>
            <a:r>
              <a:rPr sz="2800" spc="17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with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wide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angle </a:t>
            </a: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(90º)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branching </a:t>
            </a:r>
            <a:r>
              <a:rPr sz="2800" spc="-5" dirty="0">
                <a:latin typeface="Arial Narrow"/>
                <a:cs typeface="Arial Narrow"/>
              </a:rPr>
              <a:t>at </a:t>
            </a:r>
            <a:r>
              <a:rPr sz="2800" spc="-10" dirty="0">
                <a:latin typeface="Arial Narrow"/>
                <a:cs typeface="Arial Narrow"/>
              </a:rPr>
              <a:t>irregular</a:t>
            </a:r>
            <a:r>
              <a:rPr sz="2800" spc="12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intervals.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Special stains 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must</a:t>
            </a:r>
            <a:endParaRPr sz="2800">
              <a:latin typeface="Arial Narrow"/>
              <a:cs typeface="Arial Narrow"/>
            </a:endParaRPr>
          </a:p>
          <a:p>
            <a:pPr marL="211709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Narrow"/>
                <a:cs typeface="Arial Narrow"/>
              </a:rPr>
              <a:t>- HE,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GMS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spc="-5" dirty="0"/>
              <a:t>Fungal</a:t>
            </a:r>
            <a:r>
              <a:rPr sz="4400" spc="-55" dirty="0"/>
              <a:t> </a:t>
            </a:r>
            <a:r>
              <a:rPr sz="4400" dirty="0"/>
              <a:t>Culture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61617" y="2055621"/>
            <a:ext cx="6575425" cy="188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Cottony, </a:t>
            </a:r>
            <a:r>
              <a:rPr sz="2800" spc="-10" dirty="0">
                <a:latin typeface="Arial Narrow"/>
                <a:cs typeface="Arial Narrow"/>
              </a:rPr>
              <a:t>dense </a:t>
            </a:r>
            <a:r>
              <a:rPr sz="2800" spc="-5" dirty="0">
                <a:latin typeface="Arial Narrow"/>
                <a:cs typeface="Arial Narrow"/>
              </a:rPr>
              <a:t>&amp; floccose</a:t>
            </a:r>
            <a:r>
              <a:rPr sz="2800" spc="2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colony.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LPCB </a:t>
            </a:r>
            <a:r>
              <a:rPr sz="2800" spc="-10" dirty="0">
                <a:latin typeface="Arial Narrow"/>
                <a:cs typeface="Arial Narrow"/>
              </a:rPr>
              <a:t>mount </a:t>
            </a:r>
            <a:r>
              <a:rPr sz="2800" spc="-5" dirty="0">
                <a:latin typeface="Arial Narrow"/>
                <a:cs typeface="Arial Narrow"/>
              </a:rPr>
              <a:t>– for </a:t>
            </a:r>
            <a:r>
              <a:rPr sz="2800" spc="-10" dirty="0">
                <a:latin typeface="Arial Narrow"/>
                <a:cs typeface="Arial Narrow"/>
              </a:rPr>
              <a:t>microscopic details </a:t>
            </a:r>
            <a:r>
              <a:rPr sz="2800" spc="-5" dirty="0">
                <a:latin typeface="Arial Narrow"/>
                <a:cs typeface="Arial Narrow"/>
              </a:rPr>
              <a:t>&amp; </a:t>
            </a:r>
            <a:r>
              <a:rPr sz="2800" spc="-10" dirty="0">
                <a:latin typeface="Arial Narrow"/>
                <a:cs typeface="Arial Narrow"/>
              </a:rPr>
              <a:t>species  identification.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3733800"/>
            <a:ext cx="3048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198501"/>
            <a:ext cx="4572000" cy="307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4773" y="193675"/>
            <a:ext cx="4581525" cy="3089275"/>
          </a:xfrm>
          <a:custGeom>
            <a:avLst/>
            <a:gdLst/>
            <a:ahLst/>
            <a:cxnLst/>
            <a:rect l="l" t="t" r="r" b="b"/>
            <a:pathLst>
              <a:path w="4581525" h="3089275">
                <a:moveTo>
                  <a:pt x="0" y="3089275"/>
                </a:moveTo>
                <a:lnTo>
                  <a:pt x="4581525" y="3089275"/>
                </a:lnTo>
                <a:lnTo>
                  <a:pt x="4581525" y="0"/>
                </a:lnTo>
                <a:lnTo>
                  <a:pt x="0" y="0"/>
                </a:lnTo>
                <a:lnTo>
                  <a:pt x="0" y="3089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85801"/>
            <a:ext cx="3886200" cy="31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037" y="180975"/>
            <a:ext cx="3895725" cy="3176905"/>
          </a:xfrm>
          <a:custGeom>
            <a:avLst/>
            <a:gdLst/>
            <a:ahLst/>
            <a:cxnLst/>
            <a:rect l="l" t="t" r="r" b="b"/>
            <a:pathLst>
              <a:path w="3895725" h="3176904">
                <a:moveTo>
                  <a:pt x="0" y="3176524"/>
                </a:moveTo>
                <a:lnTo>
                  <a:pt x="3895725" y="3176524"/>
                </a:lnTo>
                <a:lnTo>
                  <a:pt x="3895725" y="0"/>
                </a:lnTo>
                <a:lnTo>
                  <a:pt x="0" y="0"/>
                </a:lnTo>
                <a:lnTo>
                  <a:pt x="0" y="3176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3656076"/>
            <a:ext cx="2995676" cy="297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3173" y="3651313"/>
            <a:ext cx="3005455" cy="2983230"/>
          </a:xfrm>
          <a:custGeom>
            <a:avLst/>
            <a:gdLst/>
            <a:ahLst/>
            <a:cxnLst/>
            <a:rect l="l" t="t" r="r" b="b"/>
            <a:pathLst>
              <a:path w="3005454" h="2983229">
                <a:moveTo>
                  <a:pt x="0" y="2982849"/>
                </a:moveTo>
                <a:lnTo>
                  <a:pt x="3005201" y="2982849"/>
                </a:lnTo>
                <a:lnTo>
                  <a:pt x="3005201" y="0"/>
                </a:lnTo>
                <a:lnTo>
                  <a:pt x="0" y="0"/>
                </a:lnTo>
                <a:lnTo>
                  <a:pt x="0" y="2982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304" y="3270503"/>
            <a:ext cx="1840992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619" y="3244595"/>
            <a:ext cx="1424940" cy="536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3200400"/>
            <a:ext cx="1828800" cy="406400"/>
          </a:xfrm>
          <a:custGeom>
            <a:avLst/>
            <a:gdLst/>
            <a:ahLst/>
            <a:cxnLst/>
            <a:rect l="l" t="t" r="r" b="b"/>
            <a:pathLst>
              <a:path w="1828800" h="406400">
                <a:moveTo>
                  <a:pt x="0" y="406400"/>
                </a:moveTo>
                <a:lnTo>
                  <a:pt x="1828800" y="406400"/>
                </a:lnTo>
                <a:lnTo>
                  <a:pt x="18288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FB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200400"/>
            <a:ext cx="1828800" cy="406400"/>
          </a:xfrm>
          <a:custGeom>
            <a:avLst/>
            <a:gdLst/>
            <a:ahLst/>
            <a:cxnLst/>
            <a:rect l="l" t="t" r="r" b="b"/>
            <a:pathLst>
              <a:path w="1828800" h="406400">
                <a:moveTo>
                  <a:pt x="0" y="406400"/>
                </a:moveTo>
                <a:lnTo>
                  <a:pt x="1828800" y="406400"/>
                </a:lnTo>
                <a:lnTo>
                  <a:pt x="18288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5558" y="3239642"/>
            <a:ext cx="10731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AB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3904" y="3194304"/>
            <a:ext cx="1383792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8768" y="3168395"/>
            <a:ext cx="1341120" cy="536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0" y="3124200"/>
            <a:ext cx="1371600" cy="406400"/>
          </a:xfrm>
          <a:custGeom>
            <a:avLst/>
            <a:gdLst/>
            <a:ahLst/>
            <a:cxnLst/>
            <a:rect l="l" t="t" r="r" b="b"/>
            <a:pathLst>
              <a:path w="1371600" h="406400">
                <a:moveTo>
                  <a:pt x="0" y="406400"/>
                </a:moveTo>
                <a:lnTo>
                  <a:pt x="1371600" y="406400"/>
                </a:lnTo>
                <a:lnTo>
                  <a:pt x="13716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FB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0" y="3124200"/>
            <a:ext cx="1371600" cy="406400"/>
          </a:xfrm>
          <a:custGeom>
            <a:avLst/>
            <a:gdLst/>
            <a:ahLst/>
            <a:cxnLst/>
            <a:rect l="l" t="t" r="r" b="b"/>
            <a:pathLst>
              <a:path w="1371600" h="406400">
                <a:moveTo>
                  <a:pt x="0" y="406400"/>
                </a:moveTo>
                <a:lnTo>
                  <a:pt x="1371600" y="406400"/>
                </a:lnTo>
                <a:lnTo>
                  <a:pt x="13716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735569" y="3163442"/>
            <a:ext cx="98806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none" dirty="0">
                <a:solidFill>
                  <a:srgbClr val="000000"/>
                </a:solidFill>
                <a:latin typeface="Arial"/>
                <a:cs typeface="Arial"/>
              </a:rPr>
              <a:t>MU</a:t>
            </a:r>
            <a:r>
              <a:rPr sz="2000" b="1" u="none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000" b="1" u="none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13703" y="5099303"/>
            <a:ext cx="1840992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1908" y="5073396"/>
            <a:ext cx="1693164" cy="53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5029200"/>
            <a:ext cx="1828800" cy="406400"/>
          </a:xfrm>
          <a:custGeom>
            <a:avLst/>
            <a:gdLst/>
            <a:ahLst/>
            <a:cxnLst/>
            <a:rect l="l" t="t" r="r" b="b"/>
            <a:pathLst>
              <a:path w="1828800" h="406400">
                <a:moveTo>
                  <a:pt x="0" y="406400"/>
                </a:moveTo>
                <a:lnTo>
                  <a:pt x="1828800" y="406400"/>
                </a:lnTo>
                <a:lnTo>
                  <a:pt x="18288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FB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5029200"/>
            <a:ext cx="1828800" cy="406400"/>
          </a:xfrm>
          <a:custGeom>
            <a:avLst/>
            <a:gdLst/>
            <a:ahLst/>
            <a:cxnLst/>
            <a:rect l="l" t="t" r="r" b="b"/>
            <a:pathLst>
              <a:path w="1828800" h="406400">
                <a:moveTo>
                  <a:pt x="0" y="406400"/>
                </a:moveTo>
                <a:lnTo>
                  <a:pt x="1828800" y="406400"/>
                </a:lnTo>
                <a:lnTo>
                  <a:pt x="18288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88455" y="5068696"/>
            <a:ext cx="13404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IZO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dirty="0"/>
              <a:t>Treatment &amp;</a:t>
            </a:r>
            <a:r>
              <a:rPr sz="4400" spc="-95" dirty="0"/>
              <a:t> </a:t>
            </a:r>
            <a:r>
              <a:rPr sz="4400" dirty="0"/>
              <a:t>Prophylaxis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866646"/>
            <a:ext cx="7482205" cy="40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latin typeface="Arial Narrow"/>
                <a:cs typeface="Arial Narrow"/>
              </a:rPr>
              <a:t>A life </a:t>
            </a:r>
            <a:r>
              <a:rPr sz="2800" spc="-10" dirty="0">
                <a:latin typeface="Arial Narrow"/>
                <a:cs typeface="Arial Narrow"/>
              </a:rPr>
              <a:t>threatening</a:t>
            </a:r>
            <a:r>
              <a:rPr sz="2800" spc="2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condition</a:t>
            </a:r>
            <a:endParaRPr sz="28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4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concomitant </a:t>
            </a: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approaches</a:t>
            </a:r>
            <a:r>
              <a:rPr sz="2800" spc="1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:</a:t>
            </a:r>
            <a:endParaRPr sz="2800">
              <a:latin typeface="Arial Narrow"/>
              <a:cs typeface="Arial Narrow"/>
            </a:endParaRPr>
          </a:p>
          <a:p>
            <a:pPr marL="1003300" marR="5080" lvl="1" indent="-5334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 Narrow"/>
                <a:cs typeface="Arial Narrow"/>
              </a:rPr>
              <a:t>Rapid correction of </a:t>
            </a:r>
            <a:r>
              <a:rPr sz="2400" spc="-10" dirty="0">
                <a:latin typeface="Arial Narrow"/>
                <a:cs typeface="Arial Narrow"/>
              </a:rPr>
              <a:t>underlying </a:t>
            </a:r>
            <a:r>
              <a:rPr sz="2400" spc="-5" dirty="0">
                <a:latin typeface="Arial Narrow"/>
                <a:cs typeface="Arial Narrow"/>
              </a:rPr>
              <a:t>predisposing </a:t>
            </a:r>
            <a:r>
              <a:rPr sz="2400" spc="-10" dirty="0">
                <a:latin typeface="Arial Narrow"/>
                <a:cs typeface="Arial Narrow"/>
              </a:rPr>
              <a:t>conditions like  diabetic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ketoacidosis.</a:t>
            </a:r>
            <a:endParaRPr sz="24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 Narrow"/>
                <a:cs typeface="Arial Narrow"/>
              </a:rPr>
              <a:t>Surgical debridement of necrotizing</a:t>
            </a:r>
            <a:r>
              <a:rPr sz="2400" spc="10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tissue.</a:t>
            </a:r>
            <a:endParaRPr sz="24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 Narrow"/>
                <a:cs typeface="Arial Narrow"/>
              </a:rPr>
              <a:t>Antifungals </a:t>
            </a:r>
            <a:r>
              <a:rPr sz="2400" dirty="0">
                <a:latin typeface="Arial Narrow"/>
                <a:cs typeface="Arial Narrow"/>
              </a:rPr>
              <a:t>(not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azoles)</a:t>
            </a:r>
            <a:endParaRPr sz="24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 Narrow"/>
                <a:cs typeface="Arial Narrow"/>
              </a:rPr>
              <a:t>Adjunctive therapy with hyperbaric</a:t>
            </a:r>
            <a:r>
              <a:rPr sz="2400" spc="8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oxygen.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1939"/>
              </a:spcBef>
            </a:pPr>
            <a:r>
              <a:rPr sz="2800" spc="-5" dirty="0">
                <a:latin typeface="Arial Narrow"/>
                <a:cs typeface="Arial Narrow"/>
              </a:rPr>
              <a:t>Ideal treatment = </a:t>
            </a:r>
            <a:r>
              <a:rPr sz="2800" spc="-10" dirty="0">
                <a:latin typeface="Arial Narrow"/>
                <a:cs typeface="Arial Narrow"/>
              </a:rPr>
              <a:t>surgical debridement </a:t>
            </a:r>
            <a:r>
              <a:rPr sz="2800" spc="-5" dirty="0">
                <a:latin typeface="Arial Narrow"/>
                <a:cs typeface="Arial Narrow"/>
              </a:rPr>
              <a:t>+ I.V.</a:t>
            </a:r>
            <a:r>
              <a:rPr sz="2800" spc="8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AMB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1175765"/>
            <a:ext cx="328930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PENICILLIOSIS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52954"/>
            <a:ext cx="7767955" cy="346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Caused by </a:t>
            </a:r>
            <a:r>
              <a:rPr sz="2800" i="1" spc="-5" dirty="0">
                <a:solidFill>
                  <a:srgbClr val="3333CC"/>
                </a:solidFill>
                <a:latin typeface="Arial Narrow"/>
                <a:cs typeface="Arial Narrow"/>
              </a:rPr>
              <a:t>Penicillium marneffei</a:t>
            </a:r>
            <a:r>
              <a:rPr sz="2800" spc="-5" dirty="0">
                <a:latin typeface="Arial Narrow"/>
                <a:cs typeface="Arial Narrow"/>
              </a:rPr>
              <a:t>, a </a:t>
            </a:r>
            <a:r>
              <a:rPr sz="2800" spc="-10" dirty="0">
                <a:latin typeface="Arial Narrow"/>
                <a:cs typeface="Arial Narrow"/>
              </a:rPr>
              <a:t>dimorphic  </a:t>
            </a:r>
            <a:r>
              <a:rPr sz="2800" spc="18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facultative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ts val="3190"/>
              </a:lnSpc>
            </a:pPr>
            <a:r>
              <a:rPr sz="2800" spc="-5" dirty="0">
                <a:latin typeface="Arial Narrow"/>
                <a:cs typeface="Arial Narrow"/>
              </a:rPr>
              <a:t>intracellular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fungi.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ts val="3195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1239520" algn="l"/>
                <a:tab pos="2513965" algn="l"/>
                <a:tab pos="3041015" algn="l"/>
                <a:tab pos="4119879" algn="l"/>
                <a:tab pos="5800090" algn="l"/>
                <a:tab pos="6830695" algn="l"/>
              </a:tabLst>
            </a:pPr>
            <a:r>
              <a:rPr sz="2800" spc="-10" dirty="0">
                <a:latin typeface="Arial Narrow"/>
                <a:cs typeface="Arial Narrow"/>
              </a:rPr>
              <a:t>Only	</a:t>
            </a:r>
            <a:r>
              <a:rPr sz="2800" spc="-5" dirty="0">
                <a:latin typeface="Arial Narrow"/>
                <a:cs typeface="Arial Narrow"/>
              </a:rPr>
              <a:t>species	of	</a:t>
            </a:r>
            <a:r>
              <a:rPr sz="2800" spc="-10" dirty="0">
                <a:latin typeface="Arial Narrow"/>
                <a:cs typeface="Arial Narrow"/>
              </a:rPr>
              <a:t>genus	</a:t>
            </a:r>
            <a:r>
              <a:rPr sz="2800" i="1" spc="-5" dirty="0">
                <a:latin typeface="Arial Narrow"/>
                <a:cs typeface="Arial Narrow"/>
              </a:rPr>
              <a:t>Penicillium	</a:t>
            </a:r>
            <a:r>
              <a:rPr sz="2800" dirty="0">
                <a:latin typeface="Arial Narrow"/>
                <a:cs typeface="Arial Narrow"/>
              </a:rPr>
              <a:t>which	</a:t>
            </a:r>
            <a:r>
              <a:rPr sz="2800" spc="-10" dirty="0">
                <a:latin typeface="Arial Narrow"/>
                <a:cs typeface="Arial Narrow"/>
              </a:rPr>
              <a:t>causes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ts val="3195"/>
              </a:lnSpc>
            </a:pPr>
            <a:r>
              <a:rPr sz="2800" spc="-5" dirty="0">
                <a:latin typeface="Arial Narrow"/>
                <a:cs typeface="Arial Narrow"/>
              </a:rPr>
              <a:t>infection.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ts val="3195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820419" algn="l"/>
                <a:tab pos="1580515" algn="l"/>
                <a:tab pos="2827655" algn="l"/>
                <a:tab pos="3638550" algn="l"/>
                <a:tab pos="3865879" algn="l"/>
                <a:tab pos="4886960" algn="l"/>
                <a:tab pos="6668770" algn="l"/>
              </a:tabLst>
            </a:pPr>
            <a:r>
              <a:rPr sz="2800" dirty="0">
                <a:latin typeface="Arial Narrow"/>
                <a:cs typeface="Arial Narrow"/>
              </a:rPr>
              <a:t>3</a:t>
            </a:r>
            <a:r>
              <a:rPr sz="2775" baseline="25525" dirty="0">
                <a:latin typeface="Arial Narrow"/>
                <a:cs typeface="Arial Narrow"/>
              </a:rPr>
              <a:t>rd	</a:t>
            </a:r>
            <a:r>
              <a:rPr sz="2800" spc="-10" dirty="0">
                <a:latin typeface="Arial Narrow"/>
                <a:cs typeface="Arial Narrow"/>
              </a:rPr>
              <a:t>most	common	</a:t>
            </a:r>
            <a:r>
              <a:rPr sz="2800" dirty="0">
                <a:latin typeface="Arial Narrow"/>
                <a:cs typeface="Arial Narrow"/>
              </a:rPr>
              <a:t>AIDS	</a:t>
            </a:r>
            <a:r>
              <a:rPr sz="2800" spc="-5" dirty="0">
                <a:latin typeface="Arial Narrow"/>
                <a:cs typeface="Arial Narrow"/>
              </a:rPr>
              <a:t>-	related	opportunistic	</a:t>
            </a:r>
            <a:r>
              <a:rPr sz="2800" spc="-10" dirty="0">
                <a:latin typeface="Arial Narrow"/>
                <a:cs typeface="Arial Narrow"/>
              </a:rPr>
              <a:t>infection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ts val="3195"/>
              </a:lnSpc>
            </a:pPr>
            <a:r>
              <a:rPr sz="2800" spc="-10" dirty="0">
                <a:latin typeface="Arial Narrow"/>
                <a:cs typeface="Arial Narrow"/>
              </a:rPr>
              <a:t>after </a:t>
            </a:r>
            <a:r>
              <a:rPr sz="2800" spc="-5" dirty="0">
                <a:latin typeface="Arial Narrow"/>
                <a:cs typeface="Arial Narrow"/>
              </a:rPr>
              <a:t>TB &amp;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Cryptococcosis.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194" y="1175765"/>
            <a:ext cx="278003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Epidemiology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444" y="2052954"/>
            <a:ext cx="6667500" cy="410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Route of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transmission</a:t>
            </a:r>
            <a:endParaRPr sz="2800">
              <a:latin typeface="Arial Narrow"/>
              <a:cs typeface="Arial Narrow"/>
            </a:endParaRPr>
          </a:p>
          <a:p>
            <a:pPr marL="1405255" lvl="1" indent="-178435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-"/>
              <a:tabLst>
                <a:tab pos="1405890" algn="l"/>
              </a:tabLst>
            </a:pP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Inhalation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conidia</a:t>
            </a:r>
            <a:endParaRPr sz="2800">
              <a:latin typeface="Arial Narrow"/>
              <a:cs typeface="Arial Narrow"/>
            </a:endParaRPr>
          </a:p>
          <a:p>
            <a:pPr marL="1428115" lvl="1" indent="-178435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-"/>
              <a:tabLst>
                <a:tab pos="1428750" algn="l"/>
              </a:tabLst>
            </a:pP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Ingestion </a:t>
            </a:r>
            <a:r>
              <a:rPr sz="2800" spc="-5" dirty="0">
                <a:latin typeface="Arial Narrow"/>
                <a:cs typeface="Arial Narrow"/>
              </a:rPr>
              <a:t>(eating rats,</a:t>
            </a:r>
            <a:r>
              <a:rPr sz="2800" spc="1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China)</a:t>
            </a:r>
            <a:endParaRPr sz="2800">
              <a:latin typeface="Arial Narrow"/>
              <a:cs typeface="Arial Narrow"/>
            </a:endParaRPr>
          </a:p>
          <a:p>
            <a:pPr marL="1428115" lvl="1" indent="-178435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-"/>
              <a:tabLst>
                <a:tab pos="1428750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Direct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inoculation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skin.</a:t>
            </a:r>
            <a:endParaRPr sz="2800">
              <a:latin typeface="Arial Narrow"/>
              <a:cs typeface="Arial Narrow"/>
            </a:endParaRPr>
          </a:p>
          <a:p>
            <a:pPr marL="354965" marR="5080" indent="-342265">
              <a:lnSpc>
                <a:spcPts val="3020"/>
              </a:lnSpc>
              <a:spcBef>
                <a:spcPts val="720"/>
              </a:spcBef>
              <a:buClr>
                <a:srgbClr val="000000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  <a:tab pos="4744720" algn="l"/>
              </a:tabLst>
            </a:pP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Bamboo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rat </a:t>
            </a:r>
            <a:r>
              <a:rPr sz="2800" spc="-10" dirty="0">
                <a:latin typeface="Arial Narrow"/>
                <a:cs typeface="Arial Narrow"/>
              </a:rPr>
              <a:t>harbors</a:t>
            </a:r>
            <a:r>
              <a:rPr sz="2800" spc="105" dirty="0">
                <a:latin typeface="Arial Narrow"/>
                <a:cs typeface="Arial Narrow"/>
              </a:rPr>
              <a:t> </a:t>
            </a:r>
            <a:r>
              <a:rPr sz="2800" i="1" spc="-5" dirty="0">
                <a:latin typeface="Arial Narrow"/>
                <a:cs typeface="Arial Narrow"/>
              </a:rPr>
              <a:t>P.</a:t>
            </a:r>
            <a:r>
              <a:rPr sz="2800" i="1" spc="20" dirty="0">
                <a:latin typeface="Arial Narrow"/>
                <a:cs typeface="Arial Narrow"/>
              </a:rPr>
              <a:t> </a:t>
            </a:r>
            <a:r>
              <a:rPr sz="2800" i="1" spc="-10" dirty="0">
                <a:latin typeface="Arial Narrow"/>
                <a:cs typeface="Arial Narrow"/>
              </a:rPr>
              <a:t>marneffei	</a:t>
            </a:r>
            <a:r>
              <a:rPr sz="2800" spc="-5" dirty="0">
                <a:latin typeface="Arial Narrow"/>
                <a:cs typeface="Arial Narrow"/>
              </a:rPr>
              <a:t>in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their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internal  organs.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Isolated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from</a:t>
            </a:r>
            <a:endParaRPr sz="2800">
              <a:latin typeface="Arial Narrow"/>
              <a:cs typeface="Arial Narrow"/>
            </a:endParaRPr>
          </a:p>
          <a:p>
            <a:pPr marL="1485900" lvl="1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1486535" algn="l"/>
              </a:tabLst>
            </a:pPr>
            <a:r>
              <a:rPr sz="2800" spc="-5" dirty="0">
                <a:latin typeface="Arial Narrow"/>
                <a:cs typeface="Arial Narrow"/>
              </a:rPr>
              <a:t>feces</a:t>
            </a:r>
            <a:endParaRPr sz="2800">
              <a:latin typeface="Arial Narrow"/>
              <a:cs typeface="Arial Narrow"/>
            </a:endParaRPr>
          </a:p>
          <a:p>
            <a:pPr marL="1485900" lvl="1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1486535" algn="l"/>
              </a:tabLst>
            </a:pPr>
            <a:r>
              <a:rPr sz="2800" spc="-5" dirty="0">
                <a:latin typeface="Arial Narrow"/>
                <a:cs typeface="Arial Narrow"/>
              </a:rPr>
              <a:t>soil </a:t>
            </a:r>
            <a:r>
              <a:rPr sz="2800" spc="-10" dirty="0">
                <a:latin typeface="Arial Narrow"/>
                <a:cs typeface="Arial Narrow"/>
              </a:rPr>
              <a:t>samples from their</a:t>
            </a:r>
            <a:r>
              <a:rPr sz="2800" spc="4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burrows.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1650" y="33401"/>
            <a:ext cx="3409950" cy="255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993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pc="-5" dirty="0"/>
              <a:t>Pathogenesis &amp;</a:t>
            </a:r>
            <a:r>
              <a:rPr spc="-55" dirty="0"/>
              <a:t> </a:t>
            </a:r>
            <a:r>
              <a:rPr spc="-5" dirty="0"/>
              <a:t>Pathology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866138"/>
            <a:ext cx="6724015" cy="355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3200" dirty="0">
                <a:latin typeface="Arial Narrow"/>
                <a:cs typeface="Arial Narrow"/>
              </a:rPr>
              <a:t>RES </a:t>
            </a:r>
            <a:r>
              <a:rPr sz="3200" spc="-5" dirty="0">
                <a:latin typeface="Arial Narrow"/>
                <a:cs typeface="Arial Narrow"/>
              </a:rPr>
              <a:t>is </a:t>
            </a:r>
            <a:r>
              <a:rPr sz="3200" dirty="0">
                <a:latin typeface="Arial Narrow"/>
                <a:cs typeface="Arial Narrow"/>
              </a:rPr>
              <a:t>the 1</a:t>
            </a:r>
            <a:r>
              <a:rPr sz="3150" baseline="25132" dirty="0">
                <a:latin typeface="Arial Narrow"/>
                <a:cs typeface="Arial Narrow"/>
              </a:rPr>
              <a:t>0 </a:t>
            </a:r>
            <a:r>
              <a:rPr sz="3200" dirty="0">
                <a:latin typeface="Arial Narrow"/>
                <a:cs typeface="Arial Narrow"/>
              </a:rPr>
              <a:t>site </a:t>
            </a:r>
            <a:r>
              <a:rPr sz="3200" spc="-5" dirty="0">
                <a:latin typeface="Arial Narrow"/>
                <a:cs typeface="Arial Narrow"/>
              </a:rPr>
              <a:t>of</a:t>
            </a:r>
            <a:r>
              <a:rPr sz="3200" spc="-85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infection.</a:t>
            </a:r>
            <a:endParaRPr sz="32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3200" dirty="0">
                <a:latin typeface="Arial Narrow"/>
                <a:cs typeface="Arial Narrow"/>
              </a:rPr>
              <a:t>3 histologic patterns </a:t>
            </a:r>
            <a:r>
              <a:rPr sz="3200" spc="-5" dirty="0">
                <a:latin typeface="Arial Narrow"/>
                <a:cs typeface="Arial Narrow"/>
              </a:rPr>
              <a:t>of</a:t>
            </a:r>
            <a:r>
              <a:rPr sz="3200" spc="-12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disease:</a:t>
            </a:r>
            <a:endParaRPr sz="32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AutoNum type="arabicPeriod"/>
              <a:tabLst>
                <a:tab pos="1003300" algn="l"/>
                <a:tab pos="1003935" algn="l"/>
              </a:tabLst>
            </a:pP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Granulomatous 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granulomas</a:t>
            </a:r>
            <a:endParaRPr sz="28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AutoNum type="arabicPeriod"/>
              <a:tabLst>
                <a:tab pos="1003300" algn="l"/>
                <a:tab pos="1003935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Suppurative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multiple</a:t>
            </a:r>
            <a:r>
              <a:rPr sz="2800" spc="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abscesses</a:t>
            </a:r>
            <a:endParaRPr sz="2800">
              <a:latin typeface="Arial Narrow"/>
              <a:cs typeface="Arial Narrow"/>
            </a:endParaRPr>
          </a:p>
          <a:p>
            <a:pPr marL="1003300" marR="5080" indent="80899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lungs, </a:t>
            </a:r>
            <a:r>
              <a:rPr sz="2800" spc="-5" dirty="0">
                <a:latin typeface="Arial Narrow"/>
                <a:cs typeface="Arial Narrow"/>
              </a:rPr>
              <a:t>skin &amp; subcutaneous tissue </a:t>
            </a:r>
            <a:r>
              <a:rPr sz="2800" spc="-10" dirty="0">
                <a:latin typeface="Arial Narrow"/>
                <a:cs typeface="Arial Narrow"/>
              </a:rPr>
              <a:t>of  immunocompetent</a:t>
            </a:r>
            <a:r>
              <a:rPr sz="2800" spc="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individuals.</a:t>
            </a:r>
            <a:endParaRPr sz="28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SzPct val="53571"/>
              <a:buAutoNum type="arabicPeriod" startAt="3"/>
              <a:tabLst>
                <a:tab pos="1003300" algn="l"/>
                <a:tab pos="1003935" algn="l"/>
                <a:tab pos="2625090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Necrotizing	</a:t>
            </a: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immunocompromised</a:t>
            </a:r>
            <a:r>
              <a:rPr sz="2800" spc="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pt.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175765"/>
            <a:ext cx="428244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Laboratory</a:t>
            </a:r>
            <a:r>
              <a:rPr sz="4400" spc="-55" dirty="0"/>
              <a:t> </a:t>
            </a:r>
            <a:r>
              <a:rPr sz="4400" spc="-5" dirty="0"/>
              <a:t>diagnosis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2012950"/>
            <a:ext cx="7514590" cy="401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3195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Clinical </a:t>
            </a:r>
            <a:r>
              <a:rPr sz="2800" spc="-10" dirty="0">
                <a:latin typeface="Arial Narrow"/>
                <a:cs typeface="Arial Narrow"/>
              </a:rPr>
              <a:t>diagnosis </a:t>
            </a:r>
            <a:r>
              <a:rPr sz="2800" spc="-5" dirty="0">
                <a:latin typeface="Arial Narrow"/>
                <a:cs typeface="Arial Narrow"/>
              </a:rPr>
              <a:t>difficult as </a:t>
            </a:r>
            <a:r>
              <a:rPr sz="2800" spc="-10" dirty="0">
                <a:latin typeface="Arial Narrow"/>
                <a:cs typeface="Arial Narrow"/>
              </a:rPr>
              <a:t>symptoms </a:t>
            </a:r>
            <a:r>
              <a:rPr sz="2800" spc="-5" dirty="0">
                <a:latin typeface="Arial Narrow"/>
                <a:cs typeface="Arial Narrow"/>
              </a:rPr>
              <a:t>are </a:t>
            </a:r>
            <a:r>
              <a:rPr sz="2800" spc="-10" dirty="0">
                <a:latin typeface="Arial Narrow"/>
                <a:cs typeface="Arial Narrow"/>
              </a:rPr>
              <a:t>very</a:t>
            </a:r>
            <a:r>
              <a:rPr sz="2800" spc="114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similar</a:t>
            </a:r>
            <a:endParaRPr sz="2800">
              <a:latin typeface="Arial Narrow"/>
              <a:cs typeface="Arial Narrow"/>
            </a:endParaRPr>
          </a:p>
          <a:p>
            <a:pPr marL="354965">
              <a:lnSpc>
                <a:spcPts val="3195"/>
              </a:lnSpc>
            </a:pPr>
            <a:r>
              <a:rPr sz="2800" spc="-5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other </a:t>
            </a:r>
            <a:r>
              <a:rPr sz="2800" spc="-5" dirty="0">
                <a:latin typeface="Arial Narrow"/>
                <a:cs typeface="Arial Narrow"/>
              </a:rPr>
              <a:t>fungal </a:t>
            </a:r>
            <a:r>
              <a:rPr sz="2800" spc="-10" dirty="0">
                <a:latin typeface="Arial Narrow"/>
                <a:cs typeface="Arial Narrow"/>
              </a:rPr>
              <a:t>pathogens like</a:t>
            </a:r>
            <a:r>
              <a:rPr sz="2800" spc="35" dirty="0">
                <a:latin typeface="Arial Narrow"/>
                <a:cs typeface="Arial Narrow"/>
              </a:rPr>
              <a:t> </a:t>
            </a:r>
            <a:r>
              <a:rPr sz="2800" i="1" spc="-5" dirty="0">
                <a:latin typeface="Arial Narrow"/>
                <a:cs typeface="Arial Narrow"/>
              </a:rPr>
              <a:t>H.capsulatum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Presumptive</a:t>
            </a:r>
            <a:r>
              <a:rPr sz="2800" spc="-4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diagnosis</a:t>
            </a:r>
            <a:endParaRPr sz="2800">
              <a:latin typeface="Arial Narrow"/>
              <a:cs typeface="Arial Narrow"/>
            </a:endParaRPr>
          </a:p>
          <a:p>
            <a:pPr marL="433070" lvl="1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433705" algn="l"/>
              </a:tabLst>
            </a:pPr>
            <a:r>
              <a:rPr sz="2800" spc="-10" dirty="0">
                <a:latin typeface="Arial Narrow"/>
                <a:cs typeface="Arial Narrow"/>
              </a:rPr>
              <a:t>yeast forms </a:t>
            </a:r>
            <a:r>
              <a:rPr sz="2800" spc="-5" dirty="0">
                <a:latin typeface="Arial Narrow"/>
                <a:cs typeface="Arial Narrow"/>
              </a:rPr>
              <a:t>with cross- walls in</a:t>
            </a:r>
            <a:r>
              <a:rPr sz="2800" spc="7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biopsy.</a:t>
            </a:r>
            <a:endParaRPr sz="2800">
              <a:latin typeface="Arial Narrow"/>
              <a:cs typeface="Arial Narrow"/>
            </a:endParaRPr>
          </a:p>
          <a:p>
            <a:pPr marL="433070" lvl="1" indent="-178435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-"/>
              <a:tabLst>
                <a:tab pos="433705" algn="l"/>
                <a:tab pos="2142490" algn="l"/>
              </a:tabLst>
            </a:pP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CD4+count	&lt; 50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cells</a:t>
            </a:r>
            <a:r>
              <a:rPr sz="2800" spc="-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0000"/>
                </a:solidFill>
                <a:latin typeface="Arial Narrow"/>
                <a:cs typeface="Arial Narrow"/>
              </a:rPr>
              <a:t>/mm</a:t>
            </a:r>
            <a:r>
              <a:rPr sz="2775" baseline="25525" dirty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endParaRPr sz="2775" baseline="25525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Narrow"/>
              <a:buChar char="-"/>
            </a:pPr>
            <a:endParaRPr sz="3500">
              <a:latin typeface="Times New Roman"/>
              <a:cs typeface="Times New Roman"/>
            </a:endParaRPr>
          </a:p>
          <a:p>
            <a:pPr marL="354965" indent="-342265">
              <a:lnSpc>
                <a:spcPts val="3195"/>
              </a:lnSpc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Definitive diagnosis </a:t>
            </a:r>
            <a:r>
              <a:rPr sz="2800" spc="-5" dirty="0">
                <a:latin typeface="Arial Narrow"/>
                <a:cs typeface="Arial Narrow"/>
              </a:rPr>
              <a:t>: direct </a:t>
            </a:r>
            <a:r>
              <a:rPr sz="2800" spc="-10" dirty="0">
                <a:latin typeface="Arial Narrow"/>
                <a:cs typeface="Arial Narrow"/>
              </a:rPr>
              <a:t>demonstration </a:t>
            </a:r>
            <a:r>
              <a:rPr sz="2800" spc="-5" dirty="0">
                <a:latin typeface="Arial Narrow"/>
                <a:cs typeface="Arial Narrow"/>
              </a:rPr>
              <a:t>&amp; </a:t>
            </a:r>
            <a:r>
              <a:rPr sz="2800" spc="-10" dirty="0">
                <a:latin typeface="Arial Narrow"/>
                <a:cs typeface="Arial Narrow"/>
              </a:rPr>
              <a:t>isolation</a:t>
            </a:r>
            <a:r>
              <a:rPr sz="2800" spc="20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of</a:t>
            </a:r>
            <a:endParaRPr sz="2800">
              <a:latin typeface="Arial Narrow"/>
              <a:cs typeface="Arial Narrow"/>
            </a:endParaRPr>
          </a:p>
          <a:p>
            <a:pPr marL="354965">
              <a:lnSpc>
                <a:spcPts val="3195"/>
              </a:lnSpc>
            </a:pPr>
            <a:r>
              <a:rPr sz="2800" spc="-10" dirty="0">
                <a:latin typeface="Arial Narrow"/>
                <a:cs typeface="Arial Narrow"/>
              </a:rPr>
              <a:t>organisms </a:t>
            </a:r>
            <a:r>
              <a:rPr sz="2800" spc="-5" dirty="0">
                <a:latin typeface="Arial Narrow"/>
                <a:cs typeface="Arial Narrow"/>
              </a:rPr>
              <a:t>in</a:t>
            </a:r>
            <a:r>
              <a:rPr sz="2800" spc="-10" dirty="0">
                <a:latin typeface="Arial Narrow"/>
                <a:cs typeface="Arial Narrow"/>
              </a:rPr>
              <a:t> culture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238758"/>
            <a:ext cx="351853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Direct</a:t>
            </a:r>
            <a:r>
              <a:rPr spc="-40" dirty="0"/>
              <a:t> </a:t>
            </a:r>
            <a:r>
              <a:rPr spc="-10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248027"/>
            <a:ext cx="4759325" cy="333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25" dirty="0">
                <a:latin typeface="Arial Narrow"/>
                <a:cs typeface="Arial Narrow"/>
              </a:rPr>
              <a:t>Wrights‟s, </a:t>
            </a:r>
            <a:r>
              <a:rPr sz="2800" spc="-5" dirty="0">
                <a:latin typeface="Arial Narrow"/>
                <a:cs typeface="Arial Narrow"/>
              </a:rPr>
              <a:t>Giemsa stain of</a:t>
            </a:r>
            <a:r>
              <a:rPr sz="2800" spc="5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skin,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biopsies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septate yeast </a:t>
            </a:r>
            <a:r>
              <a:rPr sz="2800" spc="-5" dirty="0">
                <a:latin typeface="Arial Narrow"/>
                <a:cs typeface="Arial Narrow"/>
              </a:rPr>
              <a:t>like</a:t>
            </a:r>
            <a:r>
              <a:rPr sz="2800" spc="7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cells.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Tissues – PAS,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GMS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Peripheral </a:t>
            </a:r>
            <a:r>
              <a:rPr sz="2800" spc="-10" dirty="0">
                <a:latin typeface="Arial Narrow"/>
                <a:cs typeface="Arial Narrow"/>
              </a:rPr>
              <a:t>blood smears 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spc="3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AIDS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patient.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981136"/>
            <a:ext cx="2374900" cy="4145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238758"/>
            <a:ext cx="423545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Opportunistic</a:t>
            </a:r>
            <a:r>
              <a:rPr spc="-70" dirty="0"/>
              <a:t> </a:t>
            </a:r>
            <a:r>
              <a:rPr spc="-10" dirty="0"/>
              <a:t>Mycoses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8919"/>
            <a:ext cx="6061075" cy="400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Arial Narrow"/>
                <a:cs typeface="Arial Narrow"/>
              </a:rPr>
              <a:t>Includes -</a:t>
            </a:r>
            <a:r>
              <a:rPr sz="3200" spc="-114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Candidiasis</a:t>
            </a:r>
            <a:endParaRPr sz="3200">
              <a:latin typeface="Arial Narrow"/>
              <a:cs typeface="Arial Narrow"/>
            </a:endParaRPr>
          </a:p>
          <a:p>
            <a:pPr marL="1689100" lvl="1" indent="-202565">
              <a:lnSpc>
                <a:spcPct val="100000"/>
              </a:lnSpc>
              <a:spcBef>
                <a:spcPts val="765"/>
              </a:spcBef>
              <a:buChar char="-"/>
              <a:tabLst>
                <a:tab pos="1689735" algn="l"/>
              </a:tabLst>
            </a:pPr>
            <a:r>
              <a:rPr sz="3200" dirty="0">
                <a:latin typeface="Arial Narrow"/>
                <a:cs typeface="Arial Narrow"/>
              </a:rPr>
              <a:t>Cryptococcosis</a:t>
            </a:r>
            <a:endParaRPr sz="3200">
              <a:latin typeface="Arial Narrow"/>
              <a:cs typeface="Arial Narrow"/>
            </a:endParaRPr>
          </a:p>
          <a:p>
            <a:pPr marL="1689100" lvl="1" indent="-202565">
              <a:lnSpc>
                <a:spcPct val="100000"/>
              </a:lnSpc>
              <a:spcBef>
                <a:spcPts val="765"/>
              </a:spcBef>
              <a:buChar char="-"/>
              <a:tabLst>
                <a:tab pos="1689735" algn="l"/>
              </a:tabLst>
            </a:pPr>
            <a:r>
              <a:rPr sz="3200" dirty="0">
                <a:latin typeface="Arial Narrow"/>
                <a:cs typeface="Arial Narrow"/>
              </a:rPr>
              <a:t>Aspergillosis</a:t>
            </a:r>
            <a:endParaRPr sz="3200">
              <a:latin typeface="Arial Narrow"/>
              <a:cs typeface="Arial Narrow"/>
            </a:endParaRPr>
          </a:p>
          <a:p>
            <a:pPr marL="1689100" lvl="1" indent="-202565">
              <a:lnSpc>
                <a:spcPct val="100000"/>
              </a:lnSpc>
              <a:spcBef>
                <a:spcPts val="770"/>
              </a:spcBef>
              <a:buChar char="-"/>
              <a:tabLst>
                <a:tab pos="1689735" algn="l"/>
              </a:tabLst>
            </a:pPr>
            <a:r>
              <a:rPr sz="3200" dirty="0">
                <a:latin typeface="Arial Narrow"/>
                <a:cs typeface="Arial Narrow"/>
              </a:rPr>
              <a:t>Zygomycosis /</a:t>
            </a:r>
            <a:r>
              <a:rPr sz="3200" spc="-8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Mucormycosis</a:t>
            </a:r>
            <a:endParaRPr sz="3200">
              <a:latin typeface="Arial Narrow"/>
              <a:cs typeface="Arial Narrow"/>
            </a:endParaRPr>
          </a:p>
          <a:p>
            <a:pPr marL="1689100" lvl="1" indent="-202565">
              <a:lnSpc>
                <a:spcPct val="100000"/>
              </a:lnSpc>
              <a:spcBef>
                <a:spcPts val="765"/>
              </a:spcBef>
              <a:buChar char="-"/>
              <a:tabLst>
                <a:tab pos="1689735" algn="l"/>
              </a:tabLst>
            </a:pPr>
            <a:r>
              <a:rPr sz="3200" dirty="0">
                <a:latin typeface="Arial Narrow"/>
                <a:cs typeface="Arial Narrow"/>
              </a:rPr>
              <a:t>Pneumocystosis</a:t>
            </a:r>
            <a:endParaRPr sz="3200">
              <a:latin typeface="Arial Narrow"/>
              <a:cs typeface="Arial Narrow"/>
            </a:endParaRPr>
          </a:p>
          <a:p>
            <a:pPr marL="1689100" lvl="1" indent="-202565">
              <a:lnSpc>
                <a:spcPct val="100000"/>
              </a:lnSpc>
              <a:spcBef>
                <a:spcPts val="765"/>
              </a:spcBef>
              <a:buChar char="-"/>
              <a:tabLst>
                <a:tab pos="1689735" algn="l"/>
              </a:tabLst>
            </a:pPr>
            <a:r>
              <a:rPr sz="3200" dirty="0">
                <a:latin typeface="Arial Narrow"/>
                <a:cs typeface="Arial Narrow"/>
              </a:rPr>
              <a:t>Penicilliosis</a:t>
            </a:r>
            <a:endParaRPr sz="3200">
              <a:latin typeface="Arial Narrow"/>
              <a:cs typeface="Arial Narrow"/>
            </a:endParaRPr>
          </a:p>
          <a:p>
            <a:pPr marL="1689100" lvl="1" indent="-202565">
              <a:lnSpc>
                <a:spcPct val="100000"/>
              </a:lnSpc>
              <a:spcBef>
                <a:spcPts val="770"/>
              </a:spcBef>
              <a:buChar char="-"/>
              <a:tabLst>
                <a:tab pos="1689735" algn="l"/>
              </a:tabLst>
            </a:pPr>
            <a:r>
              <a:rPr sz="3200" spc="-5" dirty="0">
                <a:latin typeface="Arial Narrow"/>
                <a:cs typeface="Arial Narrow"/>
              </a:rPr>
              <a:t>Miscellaneous opp.</a:t>
            </a:r>
            <a:r>
              <a:rPr sz="3200" spc="-40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mycoses.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238758"/>
            <a:ext cx="275526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Fungal</a:t>
            </a:r>
            <a:r>
              <a:rPr spc="-70" dirty="0"/>
              <a:t> </a:t>
            </a:r>
            <a:r>
              <a:rPr spc="-10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056129"/>
            <a:ext cx="4266565" cy="388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0970" indent="-342900">
              <a:lnSpc>
                <a:spcPct val="100000"/>
              </a:lnSpc>
              <a:buClr>
                <a:srgbClr val="3333CC"/>
              </a:buClr>
              <a:buSzPct val="58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Isolated </a:t>
            </a:r>
            <a:r>
              <a:rPr sz="2400" dirty="0">
                <a:latin typeface="Arial Narrow"/>
                <a:cs typeface="Arial Narrow"/>
              </a:rPr>
              <a:t>from </a:t>
            </a:r>
            <a:r>
              <a:rPr sz="2400" spc="-10" dirty="0">
                <a:latin typeface="Arial Narrow"/>
                <a:cs typeface="Arial Narrow"/>
              </a:rPr>
              <a:t>blood, </a:t>
            </a:r>
            <a:r>
              <a:rPr sz="2400" spc="-5" dirty="0">
                <a:latin typeface="Arial Narrow"/>
                <a:cs typeface="Arial Narrow"/>
              </a:rPr>
              <a:t>skin, </a:t>
            </a:r>
            <a:r>
              <a:rPr sz="2400" dirty="0">
                <a:latin typeface="Arial Narrow"/>
                <a:cs typeface="Arial Narrow"/>
              </a:rPr>
              <a:t>BM,  </a:t>
            </a:r>
            <a:r>
              <a:rPr sz="2400" spc="-5" dirty="0">
                <a:latin typeface="Arial Narrow"/>
                <a:cs typeface="Arial Narrow"/>
              </a:rPr>
              <a:t>sputum, LNs, pleural fluid, urine </a:t>
            </a:r>
            <a:r>
              <a:rPr sz="2400" dirty="0">
                <a:latin typeface="Arial Narrow"/>
                <a:cs typeface="Arial Narrow"/>
              </a:rPr>
              <a:t>&amp;  </a:t>
            </a:r>
            <a:r>
              <a:rPr sz="2400" spc="-5" dirty="0">
                <a:latin typeface="Arial Narrow"/>
                <a:cs typeface="Arial Narrow"/>
              </a:rPr>
              <a:t>BAL</a:t>
            </a:r>
            <a:endParaRPr sz="2400">
              <a:latin typeface="Arial Narrow"/>
              <a:cs typeface="Arial Narrow"/>
            </a:endParaRPr>
          </a:p>
          <a:p>
            <a:pPr marL="355600" marR="516890" indent="-342900">
              <a:lnSpc>
                <a:spcPct val="100000"/>
              </a:lnSpc>
              <a:spcBef>
                <a:spcPts val="575"/>
              </a:spcBef>
              <a:buSzPct val="58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SDA </a:t>
            </a:r>
            <a:r>
              <a:rPr sz="2400" dirty="0">
                <a:solidFill>
                  <a:srgbClr val="3333CC"/>
                </a:solidFill>
                <a:latin typeface="Arial Narrow"/>
                <a:cs typeface="Arial Narrow"/>
              </a:rPr>
              <a:t>&amp; BA </a:t>
            </a: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at 25</a:t>
            </a:r>
            <a:r>
              <a:rPr sz="2400" spc="-7" baseline="24305" dirty="0">
                <a:solidFill>
                  <a:srgbClr val="3333CC"/>
                </a:solidFill>
                <a:latin typeface="Arial Narrow"/>
                <a:cs typeface="Arial Narrow"/>
              </a:rPr>
              <a:t>0</a:t>
            </a: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C </a:t>
            </a:r>
            <a:r>
              <a:rPr sz="2400" dirty="0">
                <a:latin typeface="Arial Narrow"/>
                <a:cs typeface="Arial Narrow"/>
              </a:rPr>
              <a:t>: </a:t>
            </a:r>
            <a:r>
              <a:rPr sz="2400" spc="-10" dirty="0">
                <a:latin typeface="Arial Narrow"/>
                <a:cs typeface="Arial Narrow"/>
              </a:rPr>
              <a:t>woolly  </a:t>
            </a:r>
            <a:r>
              <a:rPr sz="2400" spc="-5" dirty="0">
                <a:latin typeface="Arial Narrow"/>
                <a:cs typeface="Arial Narrow"/>
              </a:rPr>
              <a:t>pigmented </a:t>
            </a:r>
            <a:r>
              <a:rPr sz="2400" spc="-10" dirty="0">
                <a:latin typeface="Arial Narrow"/>
                <a:cs typeface="Arial Narrow"/>
              </a:rPr>
              <a:t>colonies, </a:t>
            </a:r>
            <a:r>
              <a:rPr sz="2400" dirty="0">
                <a:latin typeface="Arial Narrow"/>
                <a:cs typeface="Arial Narrow"/>
              </a:rPr>
              <a:t>reverse </a:t>
            </a:r>
            <a:r>
              <a:rPr sz="2400" spc="-5" dirty="0">
                <a:latin typeface="Arial Narrow"/>
                <a:cs typeface="Arial Narrow"/>
              </a:rPr>
              <a:t>is  bright </a:t>
            </a:r>
            <a:r>
              <a:rPr sz="2400" dirty="0">
                <a:latin typeface="Arial Narrow"/>
                <a:cs typeface="Arial Narrow"/>
              </a:rPr>
              <a:t>rose</a:t>
            </a:r>
            <a:r>
              <a:rPr sz="2400" spc="-7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color.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Microscopy</a:t>
            </a:r>
            <a:r>
              <a:rPr sz="2400" spc="-5" dirty="0">
                <a:latin typeface="Arial Narrow"/>
                <a:cs typeface="Arial Narrow"/>
              </a:rPr>
              <a:t>:- short, septate hyphae  with</a:t>
            </a:r>
            <a:r>
              <a:rPr sz="2400" spc="-2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branching.</a:t>
            </a:r>
            <a:endParaRPr sz="2400">
              <a:latin typeface="Arial Narrow"/>
              <a:cs typeface="Arial Narrow"/>
            </a:endParaRPr>
          </a:p>
          <a:p>
            <a:pPr marL="220979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Narrow"/>
                <a:cs typeface="Arial Narrow"/>
              </a:rPr>
              <a:t>- Brush </a:t>
            </a:r>
            <a:r>
              <a:rPr sz="2400" spc="-5" dirty="0">
                <a:latin typeface="Arial Narrow"/>
                <a:cs typeface="Arial Narrow"/>
              </a:rPr>
              <a:t>like conidiophores</a:t>
            </a:r>
            <a:r>
              <a:rPr sz="240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bearing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Arial Narrow"/>
                <a:cs typeface="Arial Narrow"/>
              </a:rPr>
              <a:t>conidia.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7675" y="2057400"/>
            <a:ext cx="3043174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4267136"/>
            <a:ext cx="3038475" cy="203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dirty="0"/>
              <a:t>Culture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40739" y="1941829"/>
            <a:ext cx="4412615" cy="400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64160" indent="-342900">
              <a:lnSpc>
                <a:spcPct val="100000"/>
              </a:lnSpc>
              <a:buClr>
                <a:srgbClr val="3333CC"/>
              </a:buClr>
              <a:buSzPct val="60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000" dirty="0">
                <a:latin typeface="Arial Narrow"/>
                <a:cs typeface="Arial Narrow"/>
              </a:rPr>
              <a:t>At </a:t>
            </a:r>
            <a:r>
              <a:rPr sz="3000" b="1" spc="-5" dirty="0">
                <a:solidFill>
                  <a:srgbClr val="3333CC"/>
                </a:solidFill>
                <a:latin typeface="Arial Narrow"/>
                <a:cs typeface="Arial Narrow"/>
              </a:rPr>
              <a:t>37</a:t>
            </a:r>
            <a:r>
              <a:rPr sz="3000" b="1" spc="-7" baseline="25000" dirty="0">
                <a:solidFill>
                  <a:srgbClr val="3333CC"/>
                </a:solidFill>
                <a:latin typeface="Arial Narrow"/>
                <a:cs typeface="Arial Narrow"/>
              </a:rPr>
              <a:t>0 </a:t>
            </a:r>
            <a:r>
              <a:rPr sz="3000" b="1" dirty="0">
                <a:solidFill>
                  <a:srgbClr val="3333CC"/>
                </a:solidFill>
                <a:latin typeface="Arial Narrow"/>
                <a:cs typeface="Arial Narrow"/>
              </a:rPr>
              <a:t>C </a:t>
            </a:r>
            <a:r>
              <a:rPr sz="3000" dirty="0">
                <a:latin typeface="Arial Narrow"/>
                <a:cs typeface="Arial Narrow"/>
              </a:rPr>
              <a:t>- SDA, BHIA, </a:t>
            </a:r>
            <a:r>
              <a:rPr sz="3000" spc="-5" dirty="0">
                <a:latin typeface="Arial Narrow"/>
                <a:cs typeface="Arial Narrow"/>
              </a:rPr>
              <a:t>5%  </a:t>
            </a:r>
            <a:r>
              <a:rPr sz="3000" dirty="0">
                <a:latin typeface="Arial Narrow"/>
                <a:cs typeface="Arial Narrow"/>
              </a:rPr>
              <a:t>sheep BA &amp; </a:t>
            </a:r>
            <a:r>
              <a:rPr sz="3000" spc="-50" dirty="0">
                <a:latin typeface="Arial Narrow"/>
                <a:cs typeface="Arial Narrow"/>
              </a:rPr>
              <a:t>Pine‟s  </a:t>
            </a:r>
            <a:r>
              <a:rPr sz="3000" dirty="0">
                <a:latin typeface="Arial Narrow"/>
                <a:cs typeface="Arial Narrow"/>
              </a:rPr>
              <a:t>medium</a:t>
            </a:r>
            <a:endParaRPr sz="3000">
              <a:latin typeface="Arial Narrow"/>
              <a:cs typeface="Arial Narrow"/>
            </a:endParaRPr>
          </a:p>
          <a:p>
            <a:pPr marL="355600" marR="296545" indent="5715">
              <a:lnSpc>
                <a:spcPct val="110000"/>
              </a:lnSpc>
              <a:spcBef>
                <a:spcPts val="360"/>
              </a:spcBef>
            </a:pPr>
            <a:r>
              <a:rPr sz="3000" spc="-5" dirty="0">
                <a:latin typeface="Arial Narrow"/>
                <a:cs typeface="Arial Narrow"/>
              </a:rPr>
              <a:t>Colony – </a:t>
            </a:r>
            <a:r>
              <a:rPr sz="3000" dirty="0">
                <a:latin typeface="Arial Narrow"/>
                <a:cs typeface="Arial Narrow"/>
              </a:rPr>
              <a:t>white </a:t>
            </a:r>
            <a:r>
              <a:rPr sz="3000" spc="-5" dirty="0">
                <a:latin typeface="Arial Narrow"/>
                <a:cs typeface="Arial Narrow"/>
              </a:rPr>
              <a:t>chalk like  </a:t>
            </a:r>
            <a:r>
              <a:rPr sz="3000" b="1" dirty="0">
                <a:solidFill>
                  <a:srgbClr val="3333CC"/>
                </a:solidFill>
                <a:latin typeface="Arial Narrow"/>
                <a:cs typeface="Arial Narrow"/>
              </a:rPr>
              <a:t>LPCB </a:t>
            </a:r>
            <a:r>
              <a:rPr sz="3000" spc="-5" dirty="0">
                <a:latin typeface="Arial Narrow"/>
                <a:cs typeface="Arial Narrow"/>
              </a:rPr>
              <a:t>– pleomorphic </a:t>
            </a:r>
            <a:r>
              <a:rPr sz="3000" dirty="0">
                <a:latin typeface="Arial Narrow"/>
                <a:cs typeface="Arial Narrow"/>
              </a:rPr>
              <a:t>yeast  cells with transverse</a:t>
            </a:r>
            <a:r>
              <a:rPr sz="3000" spc="-130" dirty="0">
                <a:latin typeface="Arial Narrow"/>
                <a:cs typeface="Arial Narrow"/>
              </a:rPr>
              <a:t> </a:t>
            </a:r>
            <a:r>
              <a:rPr sz="3000" spc="-5" dirty="0">
                <a:latin typeface="Arial Narrow"/>
                <a:cs typeface="Arial Narrow"/>
              </a:rPr>
              <a:t>septa.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99"/>
              </a:lnSpc>
              <a:buClr>
                <a:srgbClr val="3333CC"/>
              </a:buClr>
              <a:buSzPct val="60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000" b="1" dirty="0">
                <a:solidFill>
                  <a:srgbClr val="333399"/>
                </a:solidFill>
                <a:latin typeface="Arial Narrow"/>
                <a:cs typeface="Arial Narrow"/>
              </a:rPr>
              <a:t>Treatment </a:t>
            </a:r>
            <a:r>
              <a:rPr sz="3000" dirty="0">
                <a:latin typeface="Arial Narrow"/>
                <a:cs typeface="Arial Narrow"/>
              </a:rPr>
              <a:t>- </a:t>
            </a:r>
            <a:r>
              <a:rPr sz="2800" spc="-5" dirty="0">
                <a:latin typeface="Arial Narrow"/>
                <a:cs typeface="Arial Narrow"/>
              </a:rPr>
              <a:t>Amphotericin B &amp;  Itraconozole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981200"/>
            <a:ext cx="2438400" cy="222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00" y="4419663"/>
            <a:ext cx="2514600" cy="1579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dirty="0"/>
              <a:t>PNEUMOCYSTOSIS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9427"/>
            <a:ext cx="610743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1693545" algn="l"/>
                <a:tab pos="2239010" algn="l"/>
                <a:tab pos="3723640" algn="l"/>
                <a:tab pos="4203700" algn="l"/>
                <a:tab pos="5332095" algn="l"/>
              </a:tabLst>
            </a:pPr>
            <a:r>
              <a:rPr sz="2800" spc="-5" dirty="0">
                <a:latin typeface="Arial Narrow"/>
                <a:cs typeface="Arial Narrow"/>
              </a:rPr>
              <a:t>Inf</a:t>
            </a:r>
            <a:r>
              <a:rPr sz="2800" spc="-20" dirty="0">
                <a:latin typeface="Arial Narrow"/>
                <a:cs typeface="Arial Narrow"/>
              </a:rPr>
              <a:t>e</a:t>
            </a:r>
            <a:r>
              <a:rPr sz="2800" spc="-10" dirty="0">
                <a:latin typeface="Arial Narrow"/>
                <a:cs typeface="Arial Narrow"/>
              </a:rPr>
              <a:t>ct</a:t>
            </a:r>
            <a:r>
              <a:rPr sz="2800" dirty="0">
                <a:latin typeface="Arial Narrow"/>
                <a:cs typeface="Arial Narrow"/>
              </a:rPr>
              <a:t>i</a:t>
            </a:r>
            <a:r>
              <a:rPr sz="2800" spc="-1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dirty="0">
                <a:latin typeface="Arial Narrow"/>
                <a:cs typeface="Arial Narrow"/>
              </a:rPr>
              <a:t>	b</a:t>
            </a:r>
            <a:r>
              <a:rPr sz="2800" spc="-5" dirty="0">
                <a:latin typeface="Arial Narrow"/>
                <a:cs typeface="Arial Narrow"/>
              </a:rPr>
              <a:t>y</a:t>
            </a:r>
            <a:r>
              <a:rPr sz="2800" dirty="0">
                <a:latin typeface="Arial Narrow"/>
                <a:cs typeface="Arial Narrow"/>
              </a:rPr>
              <a:t>	</a:t>
            </a:r>
            <a:r>
              <a:rPr sz="2800" spc="-10" dirty="0">
                <a:latin typeface="Arial Narrow"/>
                <a:cs typeface="Arial Narrow"/>
              </a:rPr>
              <a:t>inhalati</a:t>
            </a:r>
            <a:r>
              <a:rPr sz="280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dirty="0">
                <a:latin typeface="Arial Narrow"/>
                <a:cs typeface="Arial Narrow"/>
              </a:rPr>
              <a:t>	</a:t>
            </a:r>
            <a:r>
              <a:rPr sz="2800" spc="-1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f</a:t>
            </a:r>
            <a:r>
              <a:rPr sz="2800" dirty="0">
                <a:latin typeface="Arial Narrow"/>
                <a:cs typeface="Arial Narrow"/>
              </a:rPr>
              <a:t>	</a:t>
            </a:r>
            <a:r>
              <a:rPr sz="2800" spc="-10" dirty="0">
                <a:latin typeface="Arial Narrow"/>
                <a:cs typeface="Arial Narrow"/>
              </a:rPr>
              <a:t>drop</a:t>
            </a:r>
            <a:r>
              <a:rPr sz="2800" dirty="0">
                <a:latin typeface="Arial Narrow"/>
                <a:cs typeface="Arial Narrow"/>
              </a:rPr>
              <a:t>l</a:t>
            </a:r>
            <a:r>
              <a:rPr sz="2800" spc="-10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t</a:t>
            </a:r>
            <a:r>
              <a:rPr sz="2800" dirty="0">
                <a:latin typeface="Arial Narrow"/>
                <a:cs typeface="Arial Narrow"/>
              </a:rPr>
              <a:t>	</a:t>
            </a:r>
            <a:r>
              <a:rPr sz="2800" spc="-10" dirty="0">
                <a:latin typeface="Arial Narrow"/>
                <a:cs typeface="Arial Narrow"/>
              </a:rPr>
              <a:t>nu</a:t>
            </a:r>
            <a:r>
              <a:rPr sz="2800" dirty="0">
                <a:latin typeface="Arial Narrow"/>
                <a:cs typeface="Arial Narrow"/>
              </a:rPr>
              <a:t>c</a:t>
            </a:r>
            <a:r>
              <a:rPr sz="2800" spc="-10" dirty="0">
                <a:latin typeface="Arial Narrow"/>
                <a:cs typeface="Arial Narrow"/>
              </a:rPr>
              <a:t>lei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3932" y="2019427"/>
            <a:ext cx="160401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209" algn="l"/>
                <a:tab pos="1344930" algn="l"/>
              </a:tabLst>
            </a:pPr>
            <a:r>
              <a:rPr sz="2800" spc="-5" dirty="0">
                <a:latin typeface="Arial Narrow"/>
                <a:cs typeface="Arial Narrow"/>
              </a:rPr>
              <a:t>–	</a:t>
            </a:r>
            <a:r>
              <a:rPr sz="2800" spc="-10" dirty="0">
                <a:latin typeface="Arial Narrow"/>
                <a:cs typeface="Arial Narrow"/>
              </a:rPr>
              <a:t>lead</a:t>
            </a:r>
            <a:r>
              <a:rPr sz="2800" spc="-5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	to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2446146"/>
            <a:ext cx="7919720" cy="333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interstitial </a:t>
            </a:r>
            <a:r>
              <a:rPr sz="2800" spc="-5" dirty="0">
                <a:latin typeface="Arial Narrow"/>
                <a:cs typeface="Arial Narrow"/>
              </a:rPr>
              <a:t>cell </a:t>
            </a:r>
            <a:r>
              <a:rPr sz="2800" spc="-10" dirty="0">
                <a:latin typeface="Arial Narrow"/>
                <a:cs typeface="Arial Narrow"/>
              </a:rPr>
              <a:t>pneumonia, primarily involves</a:t>
            </a:r>
            <a:r>
              <a:rPr sz="2800" spc="18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alveoli.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Caused by </a:t>
            </a:r>
            <a:r>
              <a:rPr sz="2800" i="1" spc="-10" dirty="0">
                <a:solidFill>
                  <a:srgbClr val="FF0000"/>
                </a:solidFill>
                <a:latin typeface="Arial Narrow"/>
                <a:cs typeface="Arial Narrow"/>
              </a:rPr>
              <a:t>Pneumocystis carinii</a:t>
            </a:r>
            <a:r>
              <a:rPr sz="2800" spc="-10" dirty="0">
                <a:latin typeface="Arial Narrow"/>
                <a:cs typeface="Arial Narrow"/>
              </a:rPr>
              <a:t>, </a:t>
            </a:r>
            <a:r>
              <a:rPr sz="2800" spc="-5" dirty="0">
                <a:latin typeface="Arial Narrow"/>
                <a:cs typeface="Arial Narrow"/>
              </a:rPr>
              <a:t>a </a:t>
            </a:r>
            <a:r>
              <a:rPr sz="2800" spc="-10" dirty="0">
                <a:latin typeface="Arial Narrow"/>
                <a:cs typeface="Arial Narrow"/>
              </a:rPr>
              <a:t>unicellular</a:t>
            </a:r>
            <a:r>
              <a:rPr sz="2800" spc="204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eukaryote.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Initially </a:t>
            </a:r>
            <a:r>
              <a:rPr sz="2800" spc="-10" dirty="0">
                <a:latin typeface="Arial Narrow"/>
                <a:cs typeface="Arial Narrow"/>
              </a:rPr>
              <a:t>it </a:t>
            </a:r>
            <a:r>
              <a:rPr sz="2800" spc="-5" dirty="0">
                <a:latin typeface="Arial Narrow"/>
                <a:cs typeface="Arial Narrow"/>
              </a:rPr>
              <a:t>was considered as a </a:t>
            </a:r>
            <a:r>
              <a:rPr sz="2800" spc="-10" dirty="0">
                <a:latin typeface="Arial Narrow"/>
                <a:cs typeface="Arial Narrow"/>
              </a:rPr>
              <a:t>protozoa </a:t>
            </a:r>
            <a:r>
              <a:rPr sz="2800" spc="-5" dirty="0">
                <a:latin typeface="Arial Narrow"/>
                <a:cs typeface="Arial Narrow"/>
              </a:rPr>
              <a:t>but </a:t>
            </a:r>
            <a:r>
              <a:rPr sz="2800" spc="-10" dirty="0">
                <a:latin typeface="Arial Narrow"/>
                <a:cs typeface="Arial Narrow"/>
              </a:rPr>
              <a:t>now  considered </a:t>
            </a:r>
            <a:r>
              <a:rPr sz="2800" spc="-5" dirty="0">
                <a:latin typeface="Arial Narrow"/>
                <a:cs typeface="Arial Narrow"/>
              </a:rPr>
              <a:t>as a fungi - </a:t>
            </a:r>
            <a:r>
              <a:rPr sz="2800" spc="-10" dirty="0">
                <a:latin typeface="Arial Narrow"/>
                <a:cs typeface="Arial Narrow"/>
              </a:rPr>
              <a:t>shares </a:t>
            </a:r>
            <a:r>
              <a:rPr sz="2800" spc="-5" dirty="0">
                <a:latin typeface="Arial Narrow"/>
                <a:cs typeface="Arial Narrow"/>
              </a:rPr>
              <a:t>biological features of </a:t>
            </a:r>
            <a:r>
              <a:rPr sz="2800" spc="-10" dirty="0">
                <a:latin typeface="Arial Narrow"/>
                <a:cs typeface="Arial Narrow"/>
              </a:rPr>
              <a:t>both  groups </a:t>
            </a:r>
            <a:r>
              <a:rPr sz="2800" spc="-5" dirty="0">
                <a:latin typeface="Arial Narrow"/>
                <a:cs typeface="Arial Narrow"/>
              </a:rPr>
              <a:t>fungi &amp;</a:t>
            </a:r>
            <a:r>
              <a:rPr sz="2800" spc="-10" dirty="0">
                <a:latin typeface="Arial Narrow"/>
                <a:cs typeface="Arial Narrow"/>
              </a:rPr>
              <a:t> protozoa.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69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pc="-5" dirty="0"/>
              <a:t>Features of </a:t>
            </a:r>
            <a:r>
              <a:rPr i="1" spc="-5" dirty="0">
                <a:latin typeface="Arial Narrow"/>
                <a:cs typeface="Arial Narrow"/>
              </a:rPr>
              <a:t>Pneumocystis</a:t>
            </a:r>
            <a:r>
              <a:rPr i="1" spc="-35" dirty="0">
                <a:latin typeface="Arial Narrow"/>
                <a:cs typeface="Arial Narrow"/>
              </a:rPr>
              <a:t> </a:t>
            </a:r>
            <a:r>
              <a:rPr i="1" spc="-5" dirty="0">
                <a:latin typeface="Arial Narrow"/>
                <a:cs typeface="Arial Narrow"/>
              </a:rPr>
              <a:t>carinii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2012950"/>
            <a:ext cx="7595234" cy="401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Narrow"/>
                <a:cs typeface="Arial Narrow"/>
              </a:rPr>
              <a:t>Stained </a:t>
            </a:r>
            <a:r>
              <a:rPr sz="2800" spc="-5" dirty="0">
                <a:latin typeface="Arial Narrow"/>
                <a:cs typeface="Arial Narrow"/>
              </a:rPr>
              <a:t>with the fungal </a:t>
            </a:r>
            <a:r>
              <a:rPr sz="2800" spc="-10" dirty="0">
                <a:latin typeface="Arial Narrow"/>
                <a:cs typeface="Arial Narrow"/>
              </a:rPr>
              <a:t>stains like</a:t>
            </a:r>
            <a:r>
              <a:rPr sz="2800" spc="7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GMS.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19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Does not grow </a:t>
            </a:r>
            <a:r>
              <a:rPr sz="2800" spc="-10" dirty="0">
                <a:latin typeface="Arial Narrow"/>
                <a:cs typeface="Arial Narrow"/>
              </a:rPr>
              <a:t>on </a:t>
            </a:r>
            <a:r>
              <a:rPr sz="2800" spc="-5" dirty="0">
                <a:latin typeface="Arial Narrow"/>
                <a:cs typeface="Arial Narrow"/>
              </a:rPr>
              <a:t>fungal </a:t>
            </a:r>
            <a:r>
              <a:rPr sz="2800" spc="-10" dirty="0">
                <a:latin typeface="Arial Narrow"/>
                <a:cs typeface="Arial Narrow"/>
              </a:rPr>
              <a:t>culture media </a:t>
            </a:r>
            <a:r>
              <a:rPr sz="2800" spc="-5" dirty="0">
                <a:latin typeface="Arial Narrow"/>
                <a:cs typeface="Arial Narrow"/>
              </a:rPr>
              <a:t>but</a:t>
            </a:r>
            <a:r>
              <a:rPr sz="2800" spc="6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requires</a:t>
            </a:r>
            <a:endParaRPr sz="2800">
              <a:latin typeface="Arial Narrow"/>
              <a:cs typeface="Arial Narrow"/>
            </a:endParaRPr>
          </a:p>
          <a:p>
            <a:pPr marL="354965">
              <a:lnSpc>
                <a:spcPts val="3190"/>
              </a:lnSpc>
            </a:pPr>
            <a:r>
              <a:rPr sz="2800" spc="-10" dirty="0">
                <a:latin typeface="Arial Narrow"/>
                <a:cs typeface="Arial Narrow"/>
              </a:rPr>
              <a:t>tissue culture </a:t>
            </a:r>
            <a:r>
              <a:rPr sz="2800" spc="-5" dirty="0">
                <a:latin typeface="Arial Narrow"/>
                <a:cs typeface="Arial Narrow"/>
              </a:rPr>
              <a:t>or cell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lines.</a:t>
            </a:r>
            <a:endParaRPr sz="2800">
              <a:latin typeface="Arial Narrow"/>
              <a:cs typeface="Arial Narrow"/>
            </a:endParaRPr>
          </a:p>
          <a:p>
            <a:pPr marL="354965" marR="5080" indent="-342265">
              <a:lnSpc>
                <a:spcPts val="3020"/>
              </a:lnSpc>
              <a:spcBef>
                <a:spcPts val="72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Narrow"/>
                <a:cs typeface="Arial Narrow"/>
              </a:rPr>
              <a:t>Susceptible </a:t>
            </a:r>
            <a:r>
              <a:rPr sz="2800" spc="-5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anti-protozoan agents like Pentamidine </a:t>
            </a:r>
            <a:r>
              <a:rPr sz="2800" spc="-5" dirty="0">
                <a:latin typeface="Arial Narrow"/>
                <a:cs typeface="Arial Narrow"/>
              </a:rPr>
              <a:t>&amp;  TMP-SMZ.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2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Insensitive to </a:t>
            </a:r>
            <a:r>
              <a:rPr sz="2800" spc="-10" dirty="0">
                <a:latin typeface="Arial Narrow"/>
                <a:cs typeface="Arial Narrow"/>
              </a:rPr>
              <a:t>antifungals because </a:t>
            </a:r>
            <a:r>
              <a:rPr sz="2800" spc="-5" dirty="0">
                <a:latin typeface="Arial Narrow"/>
                <a:cs typeface="Arial Narrow"/>
              </a:rPr>
              <a:t>of </a:t>
            </a:r>
            <a:r>
              <a:rPr sz="2800" spc="-10" dirty="0">
                <a:latin typeface="Arial Narrow"/>
                <a:cs typeface="Arial Narrow"/>
              </a:rPr>
              <a:t>lack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1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ergosterols.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Produces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chitin.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Cyst </a:t>
            </a:r>
            <a:r>
              <a:rPr sz="2800" spc="-10" dirty="0">
                <a:latin typeface="Arial Narrow"/>
                <a:cs typeface="Arial Narrow"/>
              </a:rPr>
              <a:t>wall </a:t>
            </a:r>
            <a:r>
              <a:rPr sz="2800" spc="-5" dirty="0">
                <a:latin typeface="Arial Narrow"/>
                <a:cs typeface="Arial Narrow"/>
              </a:rPr>
              <a:t>ultrastructure </a:t>
            </a:r>
            <a:r>
              <a:rPr sz="2800" spc="-10" dirty="0">
                <a:latin typeface="Arial Narrow"/>
                <a:cs typeface="Arial Narrow"/>
              </a:rPr>
              <a:t>similar </a:t>
            </a:r>
            <a:r>
              <a:rPr sz="2800" spc="-5" dirty="0">
                <a:latin typeface="Arial Narrow"/>
                <a:cs typeface="Arial Narrow"/>
              </a:rPr>
              <a:t>to</a:t>
            </a:r>
            <a:r>
              <a:rPr sz="2800" spc="8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Ascomycetes.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Hence classified as “Atypical”</a:t>
            </a:r>
            <a:r>
              <a:rPr sz="2800" spc="4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fungus.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175765"/>
            <a:ext cx="204025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Life</a:t>
            </a:r>
            <a:r>
              <a:rPr sz="4400" spc="-80" dirty="0"/>
              <a:t> </a:t>
            </a:r>
            <a:r>
              <a:rPr sz="4400" dirty="0"/>
              <a:t>Cycle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3308730"/>
            <a:ext cx="7612380" cy="269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Divided </a:t>
            </a:r>
            <a:r>
              <a:rPr sz="2800" spc="-10" dirty="0">
                <a:latin typeface="Arial Narrow"/>
                <a:cs typeface="Arial Narrow"/>
              </a:rPr>
              <a:t>into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3 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stages</a:t>
            </a:r>
            <a:r>
              <a:rPr sz="2800" spc="1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:</a:t>
            </a:r>
            <a:endParaRPr sz="2800">
              <a:latin typeface="Arial Narrow"/>
              <a:cs typeface="Arial Narrow"/>
            </a:endParaRPr>
          </a:p>
          <a:p>
            <a:pPr marL="758190" lvl="1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758190" algn="l"/>
              </a:tabLst>
            </a:pPr>
            <a:r>
              <a:rPr sz="2800" spc="-5" dirty="0">
                <a:latin typeface="Arial Narrow"/>
                <a:cs typeface="Arial Narrow"/>
              </a:rPr>
              <a:t>Trophozoite (asexual): fill the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alveoli</a:t>
            </a:r>
            <a:endParaRPr sz="2800">
              <a:latin typeface="Arial Narrow"/>
              <a:cs typeface="Arial Narrow"/>
            </a:endParaRPr>
          </a:p>
          <a:p>
            <a:pPr marL="758190" lvl="1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758190" algn="l"/>
              </a:tabLst>
            </a:pPr>
            <a:r>
              <a:rPr sz="2800" spc="-5" dirty="0">
                <a:latin typeface="Arial Narrow"/>
                <a:cs typeface="Arial Narrow"/>
              </a:rPr>
              <a:t>Cyst</a:t>
            </a:r>
            <a:r>
              <a:rPr sz="2800" spc="-8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(sexual)</a:t>
            </a:r>
            <a:endParaRPr sz="2800">
              <a:latin typeface="Arial Narrow"/>
              <a:cs typeface="Arial Narrow"/>
            </a:endParaRPr>
          </a:p>
          <a:p>
            <a:pPr marL="758190" lvl="1" indent="-178435">
              <a:lnSpc>
                <a:spcPct val="100000"/>
              </a:lnSpc>
              <a:spcBef>
                <a:spcPts val="335"/>
              </a:spcBef>
              <a:buChar char="-"/>
              <a:tabLst>
                <a:tab pos="758190" algn="l"/>
              </a:tabLst>
            </a:pPr>
            <a:r>
              <a:rPr sz="2800" spc="-10" dirty="0">
                <a:latin typeface="Arial Narrow"/>
                <a:cs typeface="Arial Narrow"/>
              </a:rPr>
              <a:t>Sporozoite </a:t>
            </a:r>
            <a:r>
              <a:rPr sz="2800" spc="-5" dirty="0">
                <a:latin typeface="Arial Narrow"/>
                <a:cs typeface="Arial Narrow"/>
              </a:rPr>
              <a:t>(Intracystic</a:t>
            </a:r>
            <a:r>
              <a:rPr sz="2800" spc="1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body)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ts val="3190"/>
              </a:lnSpc>
              <a:spcBef>
                <a:spcPts val="3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The transition phase between trophic &amp; cystic stage   </a:t>
            </a:r>
            <a:r>
              <a:rPr sz="2800" spc="434" dirty="0">
                <a:latin typeface="Arial Narrow"/>
                <a:cs typeface="Arial Narrow"/>
              </a:rPr>
              <a:t> </a:t>
            </a:r>
            <a:r>
              <a:rPr sz="2800" spc="-15" dirty="0">
                <a:latin typeface="Arial Narrow"/>
                <a:cs typeface="Arial Narrow"/>
              </a:rPr>
              <a:t>is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ts val="3190"/>
              </a:lnSpc>
            </a:pPr>
            <a:r>
              <a:rPr sz="2800" spc="-10" dirty="0">
                <a:latin typeface="Arial Narrow"/>
                <a:cs typeface="Arial Narrow"/>
              </a:rPr>
              <a:t>called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Precyst</a:t>
            </a:r>
            <a:r>
              <a:rPr sz="2800" spc="1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(SPOROCYST)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228600"/>
            <a:ext cx="52578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1175765"/>
            <a:ext cx="328612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Clinical</a:t>
            </a:r>
            <a:r>
              <a:rPr sz="4400" spc="-120" dirty="0"/>
              <a:t> </a:t>
            </a:r>
            <a:r>
              <a:rPr sz="4400" spc="-5" dirty="0"/>
              <a:t>features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9427"/>
            <a:ext cx="7844155" cy="393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Incubation </a:t>
            </a:r>
            <a:r>
              <a:rPr sz="2800" spc="-10" dirty="0">
                <a:latin typeface="Arial Narrow"/>
                <a:cs typeface="Arial Narrow"/>
              </a:rPr>
              <a:t>period </a:t>
            </a:r>
            <a:r>
              <a:rPr sz="2800" spc="-5" dirty="0">
                <a:latin typeface="Arial Narrow"/>
                <a:cs typeface="Arial Narrow"/>
              </a:rPr>
              <a:t>: 4 to 8</a:t>
            </a:r>
            <a:r>
              <a:rPr sz="280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weeks.</a:t>
            </a:r>
            <a:endParaRPr sz="2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5600" algn="l"/>
                <a:tab pos="356235" algn="l"/>
                <a:tab pos="2016760" algn="l"/>
                <a:tab pos="4161154" algn="l"/>
                <a:tab pos="4591050" algn="l"/>
                <a:tab pos="5344160" algn="l"/>
                <a:tab pos="6955155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Pulm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on</a:t>
            </a:r>
            <a:r>
              <a:rPr sz="2800" spc="-15" dirty="0">
                <a:solidFill>
                  <a:srgbClr val="3333CC"/>
                </a:solidFill>
                <a:latin typeface="Arial Narrow"/>
                <a:cs typeface="Arial Narrow"/>
              </a:rPr>
              <a:t>a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ry</a:t>
            </a:r>
            <a:r>
              <a:rPr sz="2800" dirty="0">
                <a:solidFill>
                  <a:srgbClr val="3333CC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3333CC"/>
                </a:solidFill>
                <a:latin typeface="Arial Narrow"/>
                <a:cs typeface="Arial Narrow"/>
              </a:rPr>
              <a:t>manifestation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3333CC"/>
                </a:solidFill>
                <a:latin typeface="Arial Narrow"/>
                <a:cs typeface="Arial Narrow"/>
              </a:rPr>
              <a:t>	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dirty="0">
                <a:latin typeface="Arial Narrow"/>
                <a:cs typeface="Arial Narrow"/>
              </a:rPr>
              <a:t>	n</a:t>
            </a:r>
            <a:r>
              <a:rPr sz="2800" spc="-1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dirty="0">
                <a:latin typeface="Arial Narrow"/>
                <a:cs typeface="Arial Narrow"/>
              </a:rPr>
              <a:t>	</a:t>
            </a:r>
            <a:r>
              <a:rPr sz="2800" spc="-10" dirty="0">
                <a:latin typeface="Arial Narrow"/>
                <a:cs typeface="Arial Narrow"/>
              </a:rPr>
              <a:t>produ</a:t>
            </a:r>
            <a:r>
              <a:rPr sz="2800" dirty="0">
                <a:latin typeface="Arial Narrow"/>
                <a:cs typeface="Arial Narrow"/>
              </a:rPr>
              <a:t>c</a:t>
            </a:r>
            <a:r>
              <a:rPr sz="2800" spc="-5" dirty="0">
                <a:latin typeface="Arial Narrow"/>
                <a:cs typeface="Arial Narrow"/>
              </a:rPr>
              <a:t>tive</a:t>
            </a:r>
            <a:r>
              <a:rPr sz="2800" dirty="0">
                <a:latin typeface="Arial Narrow"/>
                <a:cs typeface="Arial Narrow"/>
              </a:rPr>
              <a:t>	</a:t>
            </a:r>
            <a:r>
              <a:rPr sz="2800" spc="-10" dirty="0">
                <a:latin typeface="Arial Narrow"/>
                <a:cs typeface="Arial Narrow"/>
              </a:rPr>
              <a:t>cou</a:t>
            </a:r>
            <a:r>
              <a:rPr sz="2800" dirty="0">
                <a:latin typeface="Arial Narrow"/>
                <a:cs typeface="Arial Narrow"/>
              </a:rPr>
              <a:t>gh</a:t>
            </a:r>
            <a:r>
              <a:rPr sz="2800" spc="-5" dirty="0">
                <a:latin typeface="Arial Narrow"/>
                <a:cs typeface="Arial Narrow"/>
              </a:rPr>
              <a:t>,  </a:t>
            </a:r>
            <a:r>
              <a:rPr sz="2800" spc="-10" dirty="0">
                <a:latin typeface="Arial Narrow"/>
                <a:cs typeface="Arial Narrow"/>
              </a:rPr>
              <a:t>dyspnoea, </a:t>
            </a:r>
            <a:r>
              <a:rPr sz="2800" spc="-5" dirty="0">
                <a:latin typeface="Arial Narrow"/>
                <a:cs typeface="Arial Narrow"/>
              </a:rPr>
              <a:t>fever, </a:t>
            </a:r>
            <a:r>
              <a:rPr sz="2800" dirty="0">
                <a:latin typeface="Arial Narrow"/>
                <a:cs typeface="Arial Narrow"/>
              </a:rPr>
              <a:t>2</a:t>
            </a:r>
            <a:r>
              <a:rPr sz="2775" baseline="25525" dirty="0">
                <a:latin typeface="Arial Narrow"/>
                <a:cs typeface="Arial Narrow"/>
              </a:rPr>
              <a:t>0 </a:t>
            </a:r>
            <a:r>
              <a:rPr sz="2800" spc="-10" dirty="0">
                <a:latin typeface="Arial Narrow"/>
                <a:cs typeface="Arial Narrow"/>
              </a:rPr>
              <a:t>infections, cyanosis </a:t>
            </a:r>
            <a:r>
              <a:rPr sz="2800" spc="-5" dirty="0">
                <a:latin typeface="Arial Narrow"/>
                <a:cs typeface="Arial Narrow"/>
              </a:rPr>
              <a:t>(late</a:t>
            </a:r>
            <a:r>
              <a:rPr sz="2800" spc="16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sign)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Extrapulmonary manifestations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in advance </a:t>
            </a:r>
            <a:r>
              <a:rPr sz="2800" spc="-5" dirty="0">
                <a:latin typeface="Arial Narrow"/>
                <a:cs typeface="Arial Narrow"/>
              </a:rPr>
              <a:t>HIV</a:t>
            </a:r>
            <a:r>
              <a:rPr sz="2800" spc="114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infection</a:t>
            </a:r>
            <a:endParaRPr sz="2800">
              <a:latin typeface="Arial Narrow"/>
              <a:cs typeface="Arial Narrow"/>
            </a:endParaRPr>
          </a:p>
          <a:p>
            <a:pPr marL="499109" marR="2279015" indent="-62865">
              <a:lnSpc>
                <a:spcPct val="120000"/>
              </a:lnSpc>
            </a:pP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LNs, </a:t>
            </a:r>
            <a:r>
              <a:rPr sz="2800" spc="-5" dirty="0">
                <a:latin typeface="Arial Narrow"/>
                <a:cs typeface="Arial Narrow"/>
              </a:rPr>
              <a:t>BM, </a:t>
            </a:r>
            <a:r>
              <a:rPr sz="2800" spc="-10" dirty="0">
                <a:latin typeface="Arial Narrow"/>
                <a:cs typeface="Arial Narrow"/>
              </a:rPr>
              <a:t>spleen, liver, stomach, small  intestine, pancreas, </a:t>
            </a:r>
            <a:r>
              <a:rPr sz="2800" spc="-5" dirty="0">
                <a:latin typeface="Arial Narrow"/>
                <a:cs typeface="Arial Narrow"/>
              </a:rPr>
              <a:t>thyroid &amp;</a:t>
            </a:r>
            <a:r>
              <a:rPr sz="2800" spc="6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eyes.</a:t>
            </a:r>
            <a:endParaRPr sz="2800">
              <a:latin typeface="Arial Narrow"/>
              <a:cs typeface="Arial Narrow"/>
            </a:endParaRPr>
          </a:p>
          <a:p>
            <a:pPr marL="33591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Narrow"/>
                <a:cs typeface="Arial Narrow"/>
              </a:rPr>
              <a:t>- CNS (late </a:t>
            </a:r>
            <a:r>
              <a:rPr sz="2800" spc="-10" dirty="0">
                <a:latin typeface="Arial Narrow"/>
                <a:cs typeface="Arial Narrow"/>
              </a:rPr>
              <a:t>complication </a:t>
            </a:r>
            <a:r>
              <a:rPr sz="2800" spc="-5" dirty="0">
                <a:latin typeface="Arial Narrow"/>
                <a:cs typeface="Arial Narrow"/>
              </a:rPr>
              <a:t>of</a:t>
            </a:r>
            <a:r>
              <a:rPr sz="2800" spc="5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AIDS)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173" y="870965"/>
            <a:ext cx="316484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Radiodiagnosis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942846"/>
            <a:ext cx="7094220" cy="298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40" dirty="0">
                <a:latin typeface="Arial Narrow"/>
                <a:cs typeface="Arial Narrow"/>
              </a:rPr>
              <a:t>„Ground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0" dirty="0">
                <a:latin typeface="Arial Narrow"/>
                <a:cs typeface="Arial Narrow"/>
              </a:rPr>
              <a:t>glass‟ </a:t>
            </a:r>
            <a:r>
              <a:rPr sz="2800" dirty="0">
                <a:latin typeface="Arial Narrow"/>
                <a:cs typeface="Arial Narrow"/>
              </a:rPr>
              <a:t>OR </a:t>
            </a:r>
            <a:r>
              <a:rPr sz="2800" spc="-5" dirty="0">
                <a:latin typeface="Arial Narrow"/>
                <a:cs typeface="Arial Narrow"/>
              </a:rPr>
              <a:t>Honey </a:t>
            </a:r>
            <a:r>
              <a:rPr sz="2800" dirty="0">
                <a:latin typeface="Arial Narrow"/>
                <a:cs typeface="Arial Narrow"/>
              </a:rPr>
              <a:t>comb </a:t>
            </a:r>
            <a:r>
              <a:rPr sz="2800" spc="-5" dirty="0">
                <a:latin typeface="Arial Narrow"/>
                <a:cs typeface="Arial Narrow"/>
              </a:rPr>
              <a:t>like appearance  – classical </a:t>
            </a:r>
            <a:r>
              <a:rPr sz="2800" spc="-10" dirty="0">
                <a:latin typeface="Arial Narrow"/>
                <a:cs typeface="Arial Narrow"/>
              </a:rPr>
              <a:t>finding </a:t>
            </a:r>
            <a:r>
              <a:rPr sz="2800" spc="-5" dirty="0">
                <a:latin typeface="Arial Narrow"/>
                <a:cs typeface="Arial Narrow"/>
              </a:rPr>
              <a:t>in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PCP.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33CC"/>
              </a:buClr>
              <a:buFont typeface="Wingdings"/>
              <a:buChar char=""/>
            </a:pPr>
            <a:endParaRPr sz="4150">
              <a:latin typeface="Times New Roman"/>
              <a:cs typeface="Times New Roman"/>
            </a:endParaRPr>
          </a:p>
          <a:p>
            <a:pPr marL="2256155">
              <a:lnSpc>
                <a:spcPct val="100000"/>
              </a:lnSpc>
            </a:pPr>
            <a:r>
              <a:rPr sz="3200" u="heavy" dirty="0">
                <a:solidFill>
                  <a:srgbClr val="333399"/>
                </a:solidFill>
                <a:latin typeface="Arial Narrow"/>
                <a:cs typeface="Arial Narrow"/>
              </a:rPr>
              <a:t>Laboratory</a:t>
            </a:r>
            <a:r>
              <a:rPr sz="3200" u="heavy" spc="-8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32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diagnosis</a:t>
            </a:r>
            <a:endParaRPr sz="3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2064385" algn="l"/>
              </a:tabLst>
            </a:pPr>
            <a:r>
              <a:rPr sz="2800" spc="-5" dirty="0">
                <a:latin typeface="Arial Narrow"/>
                <a:cs typeface="Arial Narrow"/>
              </a:rPr>
              <a:t>CD4+</a:t>
            </a:r>
            <a:r>
              <a:rPr sz="2800" spc="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count	</a:t>
            </a:r>
            <a:r>
              <a:rPr sz="2800" spc="-5" dirty="0">
                <a:latin typeface="Arial Narrow"/>
                <a:cs typeface="Arial Narrow"/>
              </a:rPr>
              <a:t>&lt; </a:t>
            </a:r>
            <a:r>
              <a:rPr sz="2800" spc="-10" dirty="0">
                <a:latin typeface="Arial Narrow"/>
                <a:cs typeface="Arial Narrow"/>
              </a:rPr>
              <a:t>200 cells </a:t>
            </a:r>
            <a:r>
              <a:rPr sz="2800" spc="-5" dirty="0">
                <a:latin typeface="Arial Narrow"/>
                <a:cs typeface="Arial Narrow"/>
              </a:rPr>
              <a:t>/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mm</a:t>
            </a:r>
            <a:r>
              <a:rPr sz="2775" baseline="25525" dirty="0">
                <a:latin typeface="Arial Narrow"/>
                <a:cs typeface="Arial Narrow"/>
              </a:rPr>
              <a:t>3</a:t>
            </a:r>
            <a:endParaRPr sz="2775" baseline="25525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Clinical </a:t>
            </a:r>
            <a:r>
              <a:rPr sz="2800" spc="-10" dirty="0">
                <a:latin typeface="Arial Narrow"/>
                <a:cs typeface="Arial Narrow"/>
              </a:rPr>
              <a:t>specimen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sputum, </a:t>
            </a:r>
            <a:r>
              <a:rPr sz="2800" spc="-5" dirty="0">
                <a:latin typeface="Arial Narrow"/>
                <a:cs typeface="Arial Narrow"/>
              </a:rPr>
              <a:t>BAL or </a:t>
            </a:r>
            <a:r>
              <a:rPr sz="2800" spc="-10" dirty="0">
                <a:latin typeface="Arial Narrow"/>
                <a:cs typeface="Arial Narrow"/>
              </a:rPr>
              <a:t>lung</a:t>
            </a:r>
            <a:r>
              <a:rPr sz="2800" spc="10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biopsy.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dirty="0"/>
              <a:t>Direct</a:t>
            </a:r>
            <a:r>
              <a:rPr sz="4400" spc="-105" dirty="0"/>
              <a:t> </a:t>
            </a:r>
            <a:r>
              <a:rPr sz="4400" dirty="0"/>
              <a:t>Examination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2171827"/>
            <a:ext cx="3897629" cy="333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Selective stains 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spc="4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GMS,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Toluidine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blue.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Lung biopsy </a:t>
            </a: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frothy edema  </a:t>
            </a:r>
            <a:r>
              <a:rPr sz="2800" spc="-5" dirty="0">
                <a:latin typeface="Arial Narrow"/>
                <a:cs typeface="Arial Narrow"/>
              </a:rPr>
              <a:t>fluid in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alveoli.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Immunofluorescence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1905000"/>
            <a:ext cx="2930525" cy="393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dirty="0"/>
              <a:t>Culture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055621"/>
            <a:ext cx="7068184" cy="306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latin typeface="Arial Narrow"/>
                <a:cs typeface="Arial Narrow"/>
              </a:rPr>
              <a:t>Cannot be </a:t>
            </a:r>
            <a:r>
              <a:rPr sz="2800" spc="-10" dirty="0">
                <a:latin typeface="Arial Narrow"/>
                <a:cs typeface="Arial Narrow"/>
              </a:rPr>
              <a:t>cultured </a:t>
            </a:r>
            <a:r>
              <a:rPr sz="2800" spc="-5" dirty="0">
                <a:latin typeface="Arial Narrow"/>
                <a:cs typeface="Arial Narrow"/>
              </a:rPr>
              <a:t>on fungal</a:t>
            </a:r>
            <a:r>
              <a:rPr sz="2800" spc="5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media.</a:t>
            </a:r>
            <a:endParaRPr sz="28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latin typeface="Arial Narrow"/>
                <a:cs typeface="Arial Narrow"/>
              </a:rPr>
              <a:t>Requires </a:t>
            </a:r>
            <a:r>
              <a:rPr sz="2800" spc="-5" dirty="0">
                <a:solidFill>
                  <a:srgbClr val="3333CC"/>
                </a:solidFill>
                <a:latin typeface="Arial Narrow"/>
                <a:cs typeface="Arial Narrow"/>
              </a:rPr>
              <a:t>tissue culture</a:t>
            </a:r>
            <a:r>
              <a:rPr sz="2800" spc="-5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:</a:t>
            </a:r>
            <a:endParaRPr sz="2800">
              <a:latin typeface="Arial Narrow"/>
              <a:cs typeface="Arial Narrow"/>
            </a:endParaRPr>
          </a:p>
          <a:p>
            <a:pPr marL="1003300" marR="5080" lvl="1" indent="-5334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A- 549</a:t>
            </a:r>
            <a:r>
              <a:rPr sz="2400" spc="-5" dirty="0">
                <a:latin typeface="Arial Narrow"/>
                <a:cs typeface="Arial Narrow"/>
              </a:rPr>
              <a:t>,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continuous cell line derived </a:t>
            </a:r>
            <a:r>
              <a:rPr sz="2400" dirty="0">
                <a:latin typeface="Arial Narrow"/>
                <a:cs typeface="Arial Narrow"/>
              </a:rPr>
              <a:t>from </a:t>
            </a:r>
            <a:r>
              <a:rPr sz="2400" spc="-5" dirty="0">
                <a:latin typeface="Arial Narrow"/>
                <a:cs typeface="Arial Narrow"/>
              </a:rPr>
              <a:t>human lung  adenocarcinoma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cells.</a:t>
            </a:r>
            <a:endParaRPr sz="24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 Narrow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889000" marR="2266315" lvl="1" indent="-419100">
              <a:lnSpc>
                <a:spcPct val="120000"/>
              </a:lnSpc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dirty="0">
                <a:latin typeface="Arial Narrow"/>
                <a:cs typeface="Arial Narrow"/>
              </a:rPr>
              <a:t>Human </a:t>
            </a:r>
            <a:r>
              <a:rPr sz="2400" spc="-5" dirty="0">
                <a:latin typeface="Arial Narrow"/>
                <a:cs typeface="Arial Narrow"/>
              </a:rPr>
              <a:t>embryonic lung fibroblasts  </a:t>
            </a:r>
            <a:r>
              <a:rPr sz="2400" dirty="0">
                <a:solidFill>
                  <a:srgbClr val="3333CC"/>
                </a:solidFill>
                <a:latin typeface="Arial Narrow"/>
                <a:cs typeface="Arial Narrow"/>
              </a:rPr>
              <a:t>(WI-</a:t>
            </a:r>
            <a:r>
              <a:rPr sz="2400" spc="-10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38)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993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pc="-5" dirty="0"/>
              <a:t>Treatment &amp;</a:t>
            </a:r>
            <a:r>
              <a:rPr spc="-25" dirty="0"/>
              <a:t> </a:t>
            </a:r>
            <a:r>
              <a:rPr spc="-5" dirty="0"/>
              <a:t>Prophylaxis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indent="-342265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83540" algn="l"/>
                <a:tab pos="384175" algn="l"/>
              </a:tabLst>
            </a:pPr>
            <a:r>
              <a:rPr spc="-10" dirty="0"/>
              <a:t>Combination </a:t>
            </a:r>
            <a:r>
              <a:rPr spc="-5" dirty="0"/>
              <a:t>of TMP &amp; </a:t>
            </a:r>
            <a:r>
              <a:rPr spc="-10" dirty="0"/>
              <a:t>SMZ </a:t>
            </a:r>
            <a:r>
              <a:rPr spc="-5" dirty="0"/>
              <a:t>I.V. – drug of</a:t>
            </a:r>
            <a:r>
              <a:rPr spc="105" dirty="0"/>
              <a:t> </a:t>
            </a:r>
            <a:r>
              <a:rPr spc="-10" dirty="0"/>
              <a:t>choice</a:t>
            </a:r>
          </a:p>
          <a:p>
            <a:pPr marL="382905" marR="5080" indent="-34226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83540" algn="l"/>
                <a:tab pos="384175" algn="l"/>
              </a:tabLst>
            </a:pPr>
            <a:r>
              <a:rPr spc="-10" dirty="0"/>
              <a:t>Pentamidine </a:t>
            </a:r>
            <a:r>
              <a:rPr spc="-5" dirty="0"/>
              <a:t>Isothionate I.V. – who cannot tolerate  TMP-</a:t>
            </a:r>
            <a:r>
              <a:rPr spc="-75" dirty="0"/>
              <a:t> </a:t>
            </a:r>
            <a:r>
              <a:rPr spc="-5" dirty="0"/>
              <a:t>SMZ.</a:t>
            </a:r>
          </a:p>
          <a:p>
            <a:pPr marL="382905" indent="-342265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83540" algn="l"/>
                <a:tab pos="384175" algn="l"/>
              </a:tabLst>
            </a:pPr>
            <a:r>
              <a:rPr spc="-5" dirty="0"/>
              <a:t>Dapsone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dirty="0"/>
              <a:t>CRYPTOCOCC</a:t>
            </a:r>
            <a:r>
              <a:rPr sz="4400" spc="-20" dirty="0"/>
              <a:t>O</a:t>
            </a:r>
            <a:r>
              <a:rPr sz="4400" dirty="0"/>
              <a:t>SIS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815846"/>
            <a:ext cx="7513320" cy="9340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43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Arial Narrow"/>
                <a:cs typeface="Arial Narrow"/>
              </a:rPr>
              <a:t>Caused </a:t>
            </a:r>
            <a:r>
              <a:rPr sz="3200" spc="-5" dirty="0">
                <a:latin typeface="Arial Narrow"/>
                <a:cs typeface="Arial Narrow"/>
              </a:rPr>
              <a:t>by an </a:t>
            </a:r>
            <a:r>
              <a:rPr sz="3200" dirty="0">
                <a:latin typeface="Arial Narrow"/>
                <a:cs typeface="Arial Narrow"/>
              </a:rPr>
              <a:t>encapsulated yeast </a:t>
            </a:r>
            <a:r>
              <a:rPr sz="3200" i="1" dirty="0">
                <a:solidFill>
                  <a:srgbClr val="3333CC"/>
                </a:solidFill>
                <a:latin typeface="Arial Narrow"/>
                <a:cs typeface="Arial Narrow"/>
              </a:rPr>
              <a:t>Cryptococcus  neoformans</a:t>
            </a:r>
            <a:r>
              <a:rPr sz="3200" dirty="0">
                <a:latin typeface="Arial Narrow"/>
                <a:cs typeface="Arial Narrow"/>
              </a:rPr>
              <a:t>, pathogenic </a:t>
            </a:r>
            <a:r>
              <a:rPr sz="3200" spc="-5" dirty="0">
                <a:latin typeface="Arial Narrow"/>
                <a:cs typeface="Arial Narrow"/>
              </a:rPr>
              <a:t>to man </a:t>
            </a:r>
            <a:r>
              <a:rPr sz="3200" dirty="0">
                <a:latin typeface="Arial Narrow"/>
                <a:cs typeface="Arial Narrow"/>
              </a:rPr>
              <a:t>&amp;</a:t>
            </a:r>
            <a:r>
              <a:rPr sz="3200" spc="-10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animals.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3494658"/>
            <a:ext cx="20764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944" y="3207639"/>
            <a:ext cx="45847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aseline="-16493" dirty="0">
                <a:latin typeface="Arial Narrow"/>
                <a:cs typeface="Arial Narrow"/>
              </a:rPr>
              <a:t>2</a:t>
            </a:r>
            <a:r>
              <a:rPr sz="2100" spc="10" dirty="0">
                <a:latin typeface="Arial Narrow"/>
                <a:cs typeface="Arial Narrow"/>
              </a:rPr>
              <a:t>nd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5998" y="3329558"/>
            <a:ext cx="537591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4110" algn="l"/>
                <a:tab pos="2812415" algn="l"/>
                <a:tab pos="4119879" algn="l"/>
              </a:tabLst>
            </a:pPr>
            <a:r>
              <a:rPr sz="3200" dirty="0">
                <a:latin typeface="Arial Narrow"/>
                <a:cs typeface="Arial Narrow"/>
              </a:rPr>
              <a:t>most	</a:t>
            </a:r>
            <a:r>
              <a:rPr sz="3200" spc="-5" dirty="0">
                <a:latin typeface="Arial Narrow"/>
                <a:cs typeface="Arial Narrow"/>
              </a:rPr>
              <a:t>common	fungal	infection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5542" y="3329558"/>
            <a:ext cx="69215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 Narrow"/>
                <a:cs typeface="Arial Narrow"/>
              </a:rPr>
              <a:t>aft</a:t>
            </a:r>
            <a:r>
              <a:rPr sz="3200" spc="-10" dirty="0">
                <a:latin typeface="Arial Narrow"/>
                <a:cs typeface="Arial Narrow"/>
              </a:rPr>
              <a:t>e</a:t>
            </a:r>
            <a:r>
              <a:rPr sz="3200" dirty="0">
                <a:latin typeface="Arial Narrow"/>
                <a:cs typeface="Arial Narrow"/>
              </a:rPr>
              <a:t>r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3768725"/>
            <a:ext cx="7616825" cy="244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3200" dirty="0">
                <a:latin typeface="Arial Narrow"/>
                <a:cs typeface="Arial Narrow"/>
              </a:rPr>
              <a:t>candidiasis in HIV - infected</a:t>
            </a:r>
            <a:r>
              <a:rPr sz="3200" spc="-145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individuals.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Arial Narrow"/>
                <a:cs typeface="Arial Narrow"/>
              </a:rPr>
              <a:t>Isolated from </a:t>
            </a:r>
            <a:r>
              <a:rPr sz="3200" spc="-5" dirty="0">
                <a:latin typeface="Arial Narrow"/>
                <a:cs typeface="Arial Narrow"/>
              </a:rPr>
              <a:t>pigeon nests, </a:t>
            </a:r>
            <a:r>
              <a:rPr sz="3200" dirty="0">
                <a:latin typeface="Arial Narrow"/>
                <a:cs typeface="Arial Narrow"/>
              </a:rPr>
              <a:t>droppings, </a:t>
            </a:r>
            <a:r>
              <a:rPr sz="3200" spc="-5" dirty="0">
                <a:latin typeface="Arial Narrow"/>
                <a:cs typeface="Arial Narrow"/>
              </a:rPr>
              <a:t>old  </a:t>
            </a:r>
            <a:r>
              <a:rPr sz="3200" dirty="0">
                <a:latin typeface="Arial Narrow"/>
                <a:cs typeface="Arial Narrow"/>
              </a:rPr>
              <a:t>buildings &amp; </a:t>
            </a:r>
            <a:r>
              <a:rPr sz="3200" spc="-5" dirty="0">
                <a:latin typeface="Arial Narrow"/>
                <a:cs typeface="Arial Narrow"/>
              </a:rPr>
              <a:t>nitrogenous soil </a:t>
            </a:r>
            <a:r>
              <a:rPr sz="3200" dirty="0">
                <a:latin typeface="Arial Narrow"/>
                <a:cs typeface="Arial Narrow"/>
              </a:rPr>
              <a:t>- </a:t>
            </a:r>
            <a:r>
              <a:rPr sz="3200" dirty="0">
                <a:solidFill>
                  <a:srgbClr val="333399"/>
                </a:solidFill>
                <a:latin typeface="Arial Narrow"/>
                <a:cs typeface="Arial Narrow"/>
              </a:rPr>
              <a:t>Creatine </a:t>
            </a:r>
            <a:r>
              <a:rPr sz="3200" spc="-5" dirty="0">
                <a:latin typeface="Arial Narrow"/>
                <a:cs typeface="Arial Narrow"/>
              </a:rPr>
              <a:t>favour </a:t>
            </a:r>
            <a:r>
              <a:rPr sz="3200" dirty="0">
                <a:latin typeface="Arial Narrow"/>
                <a:cs typeface="Arial Narrow"/>
              </a:rPr>
              <a:t>the  growth.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Miscellaneous</a:t>
            </a:r>
            <a:r>
              <a:rPr sz="3600" spc="-130" dirty="0"/>
              <a:t> </a:t>
            </a:r>
            <a:r>
              <a:rPr sz="3600" spc="-5" dirty="0"/>
              <a:t>Mycoses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930019"/>
            <a:ext cx="7780655" cy="438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8595">
              <a:lnSpc>
                <a:spcPct val="100000"/>
              </a:lnSpc>
            </a:pPr>
            <a:r>
              <a:rPr sz="36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Oculomycoses</a:t>
            </a:r>
            <a:endParaRPr sz="36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4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latin typeface="Arial Narrow"/>
                <a:cs typeface="Arial Narrow"/>
              </a:rPr>
              <a:t>Fungal </a:t>
            </a:r>
            <a:r>
              <a:rPr sz="2800" spc="-10" dirty="0">
                <a:latin typeface="Arial Narrow"/>
                <a:cs typeface="Arial Narrow"/>
              </a:rPr>
              <a:t>disease </a:t>
            </a:r>
            <a:r>
              <a:rPr sz="2800" spc="-5" dirty="0">
                <a:latin typeface="Arial Narrow"/>
                <a:cs typeface="Arial Narrow"/>
              </a:rPr>
              <a:t>of eye. Can be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:</a:t>
            </a:r>
            <a:endParaRPr sz="2800">
              <a:latin typeface="Arial Narrow"/>
              <a:cs typeface="Arial Narrow"/>
            </a:endParaRPr>
          </a:p>
          <a:p>
            <a:pPr marL="1003300" marR="889000" lvl="1" indent="-533400">
              <a:lnSpc>
                <a:spcPts val="2590"/>
              </a:lnSpc>
              <a:spcBef>
                <a:spcPts val="620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u="heavy" spc="-5" dirty="0">
                <a:solidFill>
                  <a:srgbClr val="3333CC"/>
                </a:solidFill>
                <a:latin typeface="Arial Narrow"/>
                <a:cs typeface="Arial Narrow"/>
              </a:rPr>
              <a:t>Mycotic keratitis </a:t>
            </a:r>
            <a:r>
              <a:rPr sz="2400" spc="-5" dirty="0">
                <a:latin typeface="Arial Narrow"/>
                <a:cs typeface="Arial Narrow"/>
              </a:rPr>
              <a:t>– follows corneal trauma, overuse of  corticosteroids.</a:t>
            </a:r>
            <a:endParaRPr sz="24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250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Endophthalmitis</a:t>
            </a:r>
            <a:endParaRPr sz="2400">
              <a:latin typeface="Arial Narrow"/>
              <a:cs typeface="Arial Narrow"/>
            </a:endParaRPr>
          </a:p>
          <a:p>
            <a:pPr marL="1003300" lvl="1" indent="-533400">
              <a:lnSpc>
                <a:spcPct val="100000"/>
              </a:lnSpc>
              <a:spcBef>
                <a:spcPts val="285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Infections of </a:t>
            </a:r>
            <a:r>
              <a:rPr sz="2400" spc="-10" dirty="0">
                <a:solidFill>
                  <a:srgbClr val="3333CC"/>
                </a:solidFill>
                <a:latin typeface="Arial Narrow"/>
                <a:cs typeface="Arial Narrow"/>
              </a:rPr>
              <a:t>ocular</a:t>
            </a:r>
            <a:r>
              <a:rPr sz="2400" spc="4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 Narrow"/>
                <a:cs typeface="Arial Narrow"/>
              </a:rPr>
              <a:t>adnexa</a:t>
            </a:r>
            <a:endParaRPr sz="24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 Narrow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  <a:tab pos="6326505" algn="l"/>
              </a:tabLst>
            </a:pP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Causative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agents 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spc="90" dirty="0">
                <a:latin typeface="Arial Narrow"/>
                <a:cs typeface="Arial Narrow"/>
              </a:rPr>
              <a:t> </a:t>
            </a:r>
            <a:r>
              <a:rPr sz="2800" i="1" spc="-5" dirty="0">
                <a:latin typeface="Arial Narrow"/>
                <a:cs typeface="Arial Narrow"/>
              </a:rPr>
              <a:t>Aspergillus,</a:t>
            </a:r>
            <a:r>
              <a:rPr sz="2800" i="1" spc="40" dirty="0">
                <a:latin typeface="Arial Narrow"/>
                <a:cs typeface="Arial Narrow"/>
              </a:rPr>
              <a:t> </a:t>
            </a:r>
            <a:r>
              <a:rPr sz="2800" i="1" spc="-5" dirty="0">
                <a:latin typeface="Arial Narrow"/>
                <a:cs typeface="Arial Narrow"/>
              </a:rPr>
              <a:t>Fusarium,	C.</a:t>
            </a:r>
            <a:r>
              <a:rPr sz="2800" i="1" spc="-75" dirty="0">
                <a:latin typeface="Arial Narrow"/>
                <a:cs typeface="Arial Narrow"/>
              </a:rPr>
              <a:t> </a:t>
            </a:r>
            <a:r>
              <a:rPr sz="2800" i="1" spc="-10" dirty="0">
                <a:latin typeface="Arial Narrow"/>
                <a:cs typeface="Arial Narrow"/>
              </a:rPr>
              <a:t>albicans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CC"/>
              </a:buClr>
              <a:buFont typeface="Wingdings"/>
              <a:buChar char=""/>
            </a:pPr>
            <a:endParaRPr sz="35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Treatment </a:t>
            </a:r>
            <a:r>
              <a:rPr sz="2800" spc="-5" dirty="0">
                <a:latin typeface="Arial Narrow"/>
                <a:cs typeface="Arial Narrow"/>
              </a:rPr>
              <a:t>: </a:t>
            </a:r>
            <a:r>
              <a:rPr sz="2800" spc="-10" dirty="0">
                <a:latin typeface="Arial Narrow"/>
                <a:cs typeface="Arial Narrow"/>
              </a:rPr>
              <a:t>Local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sz="2800" spc="-10" dirty="0">
                <a:latin typeface="Arial Narrow"/>
                <a:cs typeface="Arial Narrow"/>
              </a:rPr>
              <a:t>AMB,</a:t>
            </a:r>
            <a:r>
              <a:rPr sz="2800" spc="3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Nystatin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709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005840">
              <a:lnSpc>
                <a:spcPct val="100000"/>
              </a:lnSpc>
              <a:tabLst>
                <a:tab pos="4106545" algn="l"/>
              </a:tabLst>
            </a:pPr>
            <a:r>
              <a:rPr sz="1400" spc="-15" dirty="0">
                <a:latin typeface="Arial Narrow"/>
                <a:cs typeface="Arial Narrow"/>
              </a:rPr>
              <a:t>	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5410136"/>
            <a:ext cx="6477000" cy="1448435"/>
          </a:xfrm>
          <a:custGeom>
            <a:avLst/>
            <a:gdLst/>
            <a:ahLst/>
            <a:cxnLst/>
            <a:rect l="l" t="t" r="r" b="b"/>
            <a:pathLst>
              <a:path w="6477000" h="1448434">
                <a:moveTo>
                  <a:pt x="6477000" y="1447861"/>
                </a:moveTo>
                <a:lnTo>
                  <a:pt x="6477000" y="0"/>
                </a:lnTo>
                <a:lnTo>
                  <a:pt x="0" y="0"/>
                </a:lnTo>
                <a:lnTo>
                  <a:pt x="0" y="1447861"/>
                </a:lnTo>
                <a:lnTo>
                  <a:pt x="6477000" y="1447861"/>
                </a:lnTo>
                <a:close/>
              </a:path>
            </a:pathLst>
          </a:custGeom>
          <a:solidFill>
            <a:srgbClr val="FB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5410136"/>
            <a:ext cx="6477000" cy="1448435"/>
          </a:xfrm>
          <a:custGeom>
            <a:avLst/>
            <a:gdLst/>
            <a:ahLst/>
            <a:cxnLst/>
            <a:rect l="l" t="t" r="r" b="b"/>
            <a:pathLst>
              <a:path w="6477000" h="1448434">
                <a:moveTo>
                  <a:pt x="6477000" y="1447861"/>
                </a:moveTo>
                <a:lnTo>
                  <a:pt x="6477000" y="0"/>
                </a:lnTo>
                <a:lnTo>
                  <a:pt x="0" y="0"/>
                </a:lnTo>
                <a:lnTo>
                  <a:pt x="0" y="14478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9014" y="5456712"/>
            <a:ext cx="6252210" cy="137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99600"/>
              </a:lnSpc>
            </a:pPr>
            <a:r>
              <a:rPr sz="1800" b="1" dirty="0">
                <a:latin typeface="Verdana"/>
                <a:cs typeface="Verdana"/>
              </a:rPr>
              <a:t>A </a:t>
            </a:r>
            <a:r>
              <a:rPr sz="1800" b="1" spc="-5" dirty="0">
                <a:latin typeface="Verdana"/>
                <a:cs typeface="Verdana"/>
              </a:rPr>
              <a:t>picture </a:t>
            </a:r>
            <a:r>
              <a:rPr sz="1800" b="1" dirty="0">
                <a:latin typeface="Verdana"/>
                <a:cs typeface="Verdana"/>
              </a:rPr>
              <a:t>of a Gram </a:t>
            </a:r>
            <a:r>
              <a:rPr sz="1800" b="1" spc="-5" dirty="0">
                <a:latin typeface="Verdana"/>
                <a:cs typeface="Verdana"/>
              </a:rPr>
              <a:t>stain </a:t>
            </a:r>
            <a:r>
              <a:rPr sz="1800" b="1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scrapings from </a:t>
            </a:r>
            <a:r>
              <a:rPr sz="1800" b="1" dirty="0">
                <a:latin typeface="Verdana"/>
                <a:cs typeface="Verdana"/>
              </a:rPr>
              <a:t>a  </a:t>
            </a:r>
            <a:r>
              <a:rPr sz="1800" b="1" spc="-5" dirty="0">
                <a:latin typeface="Verdana"/>
                <a:cs typeface="Verdana"/>
              </a:rPr>
              <a:t>corneal ulcer. </a:t>
            </a:r>
            <a:r>
              <a:rPr sz="1800" b="1" dirty="0">
                <a:latin typeface="Verdana"/>
                <a:cs typeface="Verdana"/>
              </a:rPr>
              <a:t>This </a:t>
            </a:r>
            <a:r>
              <a:rPr sz="1800" b="1" spc="-5" dirty="0">
                <a:latin typeface="Verdana"/>
                <a:cs typeface="Verdana"/>
              </a:rPr>
              <a:t>was from </a:t>
            </a:r>
            <a:r>
              <a:rPr sz="1800" b="1" dirty="0">
                <a:latin typeface="Verdana"/>
                <a:cs typeface="Verdana"/>
              </a:rPr>
              <a:t>a </a:t>
            </a:r>
            <a:r>
              <a:rPr sz="1800" b="1" spc="-5" dirty="0">
                <a:latin typeface="Verdana"/>
                <a:cs typeface="Verdana"/>
              </a:rPr>
              <a:t>farmer who had </a:t>
            </a:r>
            <a:r>
              <a:rPr sz="1800" b="1" dirty="0">
                <a:latin typeface="Verdana"/>
                <a:cs typeface="Verdana"/>
              </a:rPr>
              <a:t>a  </a:t>
            </a:r>
            <a:r>
              <a:rPr sz="1800" b="1" spc="-5" dirty="0">
                <a:latin typeface="Verdana"/>
                <a:cs typeface="Verdana"/>
              </a:rPr>
              <a:t>piece </a:t>
            </a:r>
            <a:r>
              <a:rPr sz="1800" b="1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vegetable matter embedded </a:t>
            </a:r>
            <a:r>
              <a:rPr sz="1800" b="1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his  cornea. </a:t>
            </a:r>
            <a:r>
              <a:rPr sz="1800" b="1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culture grew </a:t>
            </a:r>
            <a:r>
              <a:rPr sz="1800" b="1" dirty="0">
                <a:latin typeface="Verdana"/>
                <a:cs typeface="Verdana"/>
              </a:rPr>
              <a:t>a </a:t>
            </a:r>
            <a:r>
              <a:rPr sz="1800" b="1" spc="-5" dirty="0">
                <a:latin typeface="Verdana"/>
                <a:cs typeface="Verdana"/>
              </a:rPr>
              <a:t>pure culture </a:t>
            </a:r>
            <a:r>
              <a:rPr sz="1800" b="1" dirty="0">
                <a:latin typeface="Verdana"/>
                <a:cs typeface="Verdana"/>
              </a:rPr>
              <a:t>of  </a:t>
            </a:r>
            <a:r>
              <a:rPr sz="1800" b="1" i="1" spc="-5" dirty="0">
                <a:latin typeface="Verdana"/>
                <a:cs typeface="Verdana"/>
              </a:rPr>
              <a:t>Aspergillus</a:t>
            </a:r>
            <a:r>
              <a:rPr sz="1800" b="1" i="1" spc="-65" dirty="0">
                <a:latin typeface="Verdana"/>
                <a:cs typeface="Verdana"/>
              </a:rPr>
              <a:t> </a:t>
            </a:r>
            <a:r>
              <a:rPr sz="1800" b="1" i="1" spc="-5" dirty="0">
                <a:latin typeface="Verdana"/>
                <a:cs typeface="Verdana"/>
              </a:rPr>
              <a:t>fumigatus</a:t>
            </a:r>
            <a:r>
              <a:rPr sz="1800" b="1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993" rIns="0" bIns="0" rtlCol="0">
            <a:spAutoFit/>
          </a:bodyPr>
          <a:lstStyle/>
          <a:p>
            <a:pPr marL="477520">
              <a:lnSpc>
                <a:spcPct val="100000"/>
              </a:lnSpc>
            </a:pPr>
            <a:r>
              <a:rPr spc="-10" dirty="0"/>
              <a:t>Otomycoses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61617" y="2055621"/>
            <a:ext cx="6993255" cy="290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External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ear.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Usually </a:t>
            </a:r>
            <a:r>
              <a:rPr sz="2800" spc="-10" dirty="0">
                <a:latin typeface="Arial Narrow"/>
                <a:cs typeface="Arial Narrow"/>
              </a:rPr>
              <a:t>caused </a:t>
            </a:r>
            <a:r>
              <a:rPr sz="2800" spc="-5" dirty="0">
                <a:latin typeface="Arial Narrow"/>
                <a:cs typeface="Arial Narrow"/>
              </a:rPr>
              <a:t>by </a:t>
            </a:r>
            <a:r>
              <a:rPr sz="2800" i="1" spc="-5" dirty="0">
                <a:latin typeface="Arial Narrow"/>
                <a:cs typeface="Arial Narrow"/>
              </a:rPr>
              <a:t>Aspergillus</a:t>
            </a:r>
            <a:r>
              <a:rPr sz="2800" i="1" spc="6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species.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 Narrow"/>
                <a:cs typeface="Arial Narrow"/>
              </a:rPr>
              <a:t>Secondary </a:t>
            </a:r>
            <a:r>
              <a:rPr sz="2800" spc="-5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bacterial </a:t>
            </a:r>
            <a:r>
              <a:rPr sz="2800" spc="-5" dirty="0">
                <a:latin typeface="Arial Narrow"/>
                <a:cs typeface="Arial Narrow"/>
              </a:rPr>
              <a:t>infection, </a:t>
            </a:r>
            <a:r>
              <a:rPr sz="2800" spc="-10" dirty="0">
                <a:latin typeface="Arial Narrow"/>
                <a:cs typeface="Arial Narrow"/>
              </a:rPr>
              <a:t>injury </a:t>
            </a:r>
            <a:r>
              <a:rPr sz="2800" spc="-5" dirty="0">
                <a:latin typeface="Arial Narrow"/>
                <a:cs typeface="Arial Narrow"/>
              </a:rPr>
              <a:t>or</a:t>
            </a:r>
            <a:r>
              <a:rPr sz="2800" spc="8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excessive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accumulation </a:t>
            </a:r>
            <a:r>
              <a:rPr sz="2800" spc="-5" dirty="0">
                <a:latin typeface="Arial Narrow"/>
                <a:cs typeface="Arial Narrow"/>
              </a:rPr>
              <a:t>of cerumen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(wax).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238758"/>
            <a:ext cx="338137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Mycotic</a:t>
            </a:r>
            <a:r>
              <a:rPr spc="-85" dirty="0"/>
              <a:t> </a:t>
            </a:r>
            <a:r>
              <a:rPr spc="-5" dirty="0"/>
              <a:t>Poisoning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942846"/>
            <a:ext cx="7439025" cy="393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latin typeface="Arial Narrow"/>
                <a:cs typeface="Arial Narrow"/>
              </a:rPr>
              <a:t>2 </a:t>
            </a:r>
            <a:r>
              <a:rPr sz="2800" spc="-10" dirty="0">
                <a:latin typeface="Arial Narrow"/>
                <a:cs typeface="Arial Narrow"/>
              </a:rPr>
              <a:t>types</a:t>
            </a:r>
            <a:r>
              <a:rPr sz="2800" spc="-7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:</a:t>
            </a:r>
            <a:endParaRPr sz="2800">
              <a:latin typeface="Arial Narrow"/>
              <a:cs typeface="Arial Narrow"/>
            </a:endParaRPr>
          </a:p>
          <a:p>
            <a:pPr marL="622300" marR="5080" indent="-610235">
              <a:lnSpc>
                <a:spcPct val="100000"/>
              </a:lnSpc>
              <a:spcBef>
                <a:spcPts val="675"/>
              </a:spcBef>
              <a:tabLst>
                <a:tab pos="622300" algn="l"/>
              </a:tabLst>
            </a:pPr>
            <a:r>
              <a:rPr sz="1650" spc="10" dirty="0">
                <a:solidFill>
                  <a:srgbClr val="3333CC"/>
                </a:solidFill>
                <a:latin typeface="Arial Narrow"/>
                <a:cs typeface="Arial Narrow"/>
              </a:rPr>
              <a:t>1.	</a:t>
            </a:r>
            <a:r>
              <a:rPr sz="2800" u="heavy" spc="-10" dirty="0">
                <a:solidFill>
                  <a:srgbClr val="333399"/>
                </a:solidFill>
                <a:latin typeface="Arial Narrow"/>
                <a:cs typeface="Arial Narrow"/>
              </a:rPr>
              <a:t>Mycetism </a:t>
            </a:r>
            <a:r>
              <a:rPr sz="2800" spc="-5" dirty="0">
                <a:latin typeface="Arial Narrow"/>
                <a:cs typeface="Arial Narrow"/>
              </a:rPr>
              <a:t>– fungus which is </a:t>
            </a:r>
            <a:r>
              <a:rPr sz="2800" spc="-10" dirty="0">
                <a:latin typeface="Arial Narrow"/>
                <a:cs typeface="Arial Narrow"/>
              </a:rPr>
              <a:t>eaten, itself</a:t>
            </a:r>
            <a:r>
              <a:rPr sz="2800" spc="1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causes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toxic  effects.</a:t>
            </a:r>
            <a:endParaRPr sz="2800">
              <a:latin typeface="Arial Narrow"/>
              <a:cs typeface="Arial Narrow"/>
            </a:endParaRPr>
          </a:p>
          <a:p>
            <a:pPr marR="2044700" algn="ctr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 Narrow"/>
                <a:cs typeface="Arial Narrow"/>
              </a:rPr>
              <a:t>- GI </a:t>
            </a:r>
            <a:r>
              <a:rPr sz="2800" spc="-10" dirty="0">
                <a:latin typeface="Arial Narrow"/>
                <a:cs typeface="Arial Narrow"/>
              </a:rPr>
              <a:t>disease, dermatitis </a:t>
            </a:r>
            <a:r>
              <a:rPr sz="2800" spc="-5" dirty="0">
                <a:latin typeface="Arial Narrow"/>
                <a:cs typeface="Arial Narrow"/>
              </a:rPr>
              <a:t>or</a:t>
            </a:r>
            <a:r>
              <a:rPr sz="2800" spc="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death.</a:t>
            </a:r>
            <a:endParaRPr sz="2800">
              <a:latin typeface="Arial Narrow"/>
              <a:cs typeface="Arial Narrow"/>
            </a:endParaRPr>
          </a:p>
          <a:p>
            <a:pPr marL="82169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Arial Narrow"/>
                <a:cs typeface="Arial Narrow"/>
              </a:rPr>
              <a:t>e.g. </a:t>
            </a:r>
            <a:r>
              <a:rPr sz="2800" i="1" spc="-5" dirty="0">
                <a:latin typeface="Arial Narrow"/>
                <a:cs typeface="Arial Narrow"/>
              </a:rPr>
              <a:t>Psilocybe</a:t>
            </a:r>
            <a:r>
              <a:rPr sz="2800" i="1" spc="-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species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2300" algn="l"/>
              </a:tabLst>
            </a:pPr>
            <a:r>
              <a:rPr sz="1650" spc="10" dirty="0">
                <a:solidFill>
                  <a:srgbClr val="3333CC"/>
                </a:solidFill>
                <a:latin typeface="Arial Narrow"/>
                <a:cs typeface="Arial Narrow"/>
              </a:rPr>
              <a:t>2.	</a:t>
            </a:r>
            <a:r>
              <a:rPr sz="2800" u="heavy" spc="-10" dirty="0">
                <a:solidFill>
                  <a:srgbClr val="333399"/>
                </a:solidFill>
                <a:latin typeface="Arial Narrow"/>
                <a:cs typeface="Arial Narrow"/>
              </a:rPr>
              <a:t>Mycotoxicosis </a:t>
            </a:r>
            <a:r>
              <a:rPr sz="2800" spc="-5" dirty="0">
                <a:latin typeface="Arial Narrow"/>
                <a:cs typeface="Arial Narrow"/>
              </a:rPr>
              <a:t>– food </a:t>
            </a:r>
            <a:r>
              <a:rPr sz="2800" spc="-10" dirty="0">
                <a:latin typeface="Arial Narrow"/>
                <a:cs typeface="Arial Narrow"/>
              </a:rPr>
              <a:t>contaminated </a:t>
            </a:r>
            <a:r>
              <a:rPr sz="2800" spc="-5" dirty="0">
                <a:latin typeface="Arial Narrow"/>
                <a:cs typeface="Arial Narrow"/>
              </a:rPr>
              <a:t>by fungal</a:t>
            </a:r>
            <a:r>
              <a:rPr sz="2800" spc="1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toxins.</a:t>
            </a:r>
            <a:endParaRPr sz="2800">
              <a:latin typeface="Arial Narrow"/>
              <a:cs typeface="Arial Narrow"/>
            </a:endParaRPr>
          </a:p>
          <a:p>
            <a:pPr marR="2061210" algn="ct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“Aflatoxin” </a:t>
            </a:r>
            <a:r>
              <a:rPr sz="2800" spc="-10" dirty="0">
                <a:latin typeface="Arial Narrow"/>
                <a:cs typeface="Arial Narrow"/>
              </a:rPr>
              <a:t>produced </a:t>
            </a:r>
            <a:r>
              <a:rPr sz="2800" spc="-5" dirty="0">
                <a:latin typeface="Arial Narrow"/>
                <a:cs typeface="Arial Narrow"/>
              </a:rPr>
              <a:t>by</a:t>
            </a:r>
            <a:r>
              <a:rPr sz="2800" spc="10" dirty="0">
                <a:latin typeface="Arial Narrow"/>
                <a:cs typeface="Arial Narrow"/>
              </a:rPr>
              <a:t> </a:t>
            </a:r>
            <a:r>
              <a:rPr sz="2800" i="1" spc="-5" dirty="0">
                <a:latin typeface="Arial Narrow"/>
                <a:cs typeface="Arial Narrow"/>
              </a:rPr>
              <a:t>A.flavus</a:t>
            </a:r>
            <a:r>
              <a:rPr sz="2800" spc="-5" dirty="0">
                <a:latin typeface="Arial Narrow"/>
                <a:cs typeface="Arial Narrow"/>
              </a:rPr>
              <a:t>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692" y="1238758"/>
            <a:ext cx="460438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9725" algn="l"/>
              </a:tabLst>
            </a:pPr>
            <a:r>
              <a:rPr spc="-5" dirty="0"/>
              <a:t>ANTIFUNGAL	AGENTS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1942846"/>
            <a:ext cx="7188200" cy="444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Ergosterol – </a:t>
            </a:r>
            <a:r>
              <a:rPr sz="2800" spc="-10" dirty="0">
                <a:latin typeface="Arial Narrow"/>
                <a:cs typeface="Arial Narrow"/>
              </a:rPr>
              <a:t>present </a:t>
            </a:r>
            <a:r>
              <a:rPr sz="2800" spc="-5" dirty="0">
                <a:latin typeface="Arial Narrow"/>
                <a:cs typeface="Arial Narrow"/>
              </a:rPr>
              <a:t>in the </a:t>
            </a:r>
            <a:r>
              <a:rPr sz="2800" spc="-10" dirty="0">
                <a:latin typeface="Arial Narrow"/>
                <a:cs typeface="Arial Narrow"/>
              </a:rPr>
              <a:t>cytoplasmic </a:t>
            </a:r>
            <a:r>
              <a:rPr sz="2800" spc="-5" dirty="0">
                <a:latin typeface="Arial Narrow"/>
                <a:cs typeface="Arial Narrow"/>
              </a:rPr>
              <a:t>membrane </a:t>
            </a:r>
            <a:r>
              <a:rPr sz="2800" spc="-10" dirty="0">
                <a:latin typeface="Arial Narrow"/>
                <a:cs typeface="Arial Narrow"/>
              </a:rPr>
              <a:t>of  only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fungi.</a:t>
            </a:r>
            <a:endParaRPr sz="2800">
              <a:latin typeface="Arial Narrow"/>
              <a:cs typeface="Arial Narrow"/>
            </a:endParaRPr>
          </a:p>
          <a:p>
            <a:pPr marL="821690" marR="2374265" lvl="1" indent="-161925">
              <a:lnSpc>
                <a:spcPct val="120000"/>
              </a:lnSpc>
              <a:buChar char="-"/>
              <a:tabLst>
                <a:tab pos="838835" algn="l"/>
              </a:tabLst>
            </a:pPr>
            <a:r>
              <a:rPr sz="2800" spc="-10" dirty="0">
                <a:latin typeface="Arial Narrow"/>
                <a:cs typeface="Arial Narrow"/>
              </a:rPr>
              <a:t>most important </a:t>
            </a:r>
            <a:r>
              <a:rPr sz="2800" spc="-5" dirty="0">
                <a:latin typeface="Arial Narrow"/>
                <a:cs typeface="Arial Narrow"/>
              </a:rPr>
              <a:t>site of </a:t>
            </a:r>
            <a:r>
              <a:rPr sz="2800" spc="-10" dirty="0">
                <a:latin typeface="Arial Narrow"/>
                <a:cs typeface="Arial Narrow"/>
              </a:rPr>
              <a:t>action of  most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antifungals.</a:t>
            </a:r>
            <a:endParaRPr sz="28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 Narrow"/>
              <a:buChar char="-"/>
            </a:pPr>
            <a:endParaRPr sz="40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Classification</a:t>
            </a:r>
            <a:endParaRPr sz="2800">
              <a:latin typeface="Arial Narrow"/>
              <a:cs typeface="Arial Narrow"/>
            </a:endParaRPr>
          </a:p>
          <a:p>
            <a:pPr marL="838200" lvl="1" indent="-178435">
              <a:lnSpc>
                <a:spcPct val="100000"/>
              </a:lnSpc>
              <a:spcBef>
                <a:spcPts val="670"/>
              </a:spcBef>
              <a:buChar char="-"/>
              <a:tabLst>
                <a:tab pos="838835" algn="l"/>
              </a:tabLst>
            </a:pPr>
            <a:r>
              <a:rPr sz="2800" spc="-10" dirty="0">
                <a:latin typeface="Arial Narrow"/>
                <a:cs typeface="Arial Narrow"/>
              </a:rPr>
              <a:t>Antifungal</a:t>
            </a:r>
            <a:r>
              <a:rPr sz="2800" spc="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antibiotics</a:t>
            </a:r>
            <a:endParaRPr sz="2800">
              <a:latin typeface="Arial Narrow"/>
              <a:cs typeface="Arial Narrow"/>
            </a:endParaRPr>
          </a:p>
          <a:p>
            <a:pPr marL="838200" lvl="1" indent="-178435">
              <a:lnSpc>
                <a:spcPct val="100000"/>
              </a:lnSpc>
              <a:spcBef>
                <a:spcPts val="675"/>
              </a:spcBef>
              <a:buChar char="-"/>
              <a:tabLst>
                <a:tab pos="838835" algn="l"/>
              </a:tabLst>
            </a:pPr>
            <a:r>
              <a:rPr sz="2800" spc="-5" dirty="0">
                <a:latin typeface="Arial Narrow"/>
                <a:cs typeface="Arial Narrow"/>
              </a:rPr>
              <a:t>Synthetic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antifungals</a:t>
            </a:r>
            <a:endParaRPr sz="2800">
              <a:latin typeface="Arial Narrow"/>
              <a:cs typeface="Arial Narrow"/>
            </a:endParaRPr>
          </a:p>
          <a:p>
            <a:pPr marL="838200" lvl="1" indent="-178435">
              <a:lnSpc>
                <a:spcPct val="100000"/>
              </a:lnSpc>
              <a:spcBef>
                <a:spcPts val="670"/>
              </a:spcBef>
              <a:buChar char="-"/>
              <a:tabLst>
                <a:tab pos="838835" algn="l"/>
              </a:tabLst>
            </a:pPr>
            <a:r>
              <a:rPr sz="2800" spc="-10" dirty="0">
                <a:latin typeface="Arial Narrow"/>
                <a:cs typeface="Arial Narrow"/>
              </a:rPr>
              <a:t>Miscellaneous</a:t>
            </a:r>
            <a:r>
              <a:rPr sz="2800" spc="-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antifungals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947165"/>
            <a:ext cx="344233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Virulence</a:t>
            </a:r>
            <a:r>
              <a:rPr sz="4400" spc="-85" dirty="0"/>
              <a:t> </a:t>
            </a:r>
            <a:r>
              <a:rPr sz="4400" spc="-5" dirty="0"/>
              <a:t>factors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2171827"/>
            <a:ext cx="6927850" cy="290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0" indent="-12954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2835275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Capsule</a:t>
            </a:r>
            <a:r>
              <a:rPr sz="2800" spc="30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–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Inhibits	phagocytosis.</a:t>
            </a:r>
            <a:endParaRPr sz="2800">
              <a:latin typeface="Arial Narrow"/>
              <a:cs typeface="Arial Narrow"/>
            </a:endParaRPr>
          </a:p>
          <a:p>
            <a:pPr marL="1308100" marR="5080" indent="-1295400">
              <a:lnSpc>
                <a:spcPct val="12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3448050" algn="l"/>
              </a:tabLst>
            </a:pP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Melanin </a:t>
            </a:r>
            <a:r>
              <a:rPr sz="2800" spc="-10" dirty="0">
                <a:latin typeface="Arial Narrow"/>
                <a:cs typeface="Arial Narrow"/>
              </a:rPr>
              <a:t>production </a:t>
            </a:r>
            <a:r>
              <a:rPr sz="2800" spc="-5" dirty="0">
                <a:latin typeface="Arial Narrow"/>
                <a:cs typeface="Arial Narrow"/>
              </a:rPr>
              <a:t>by the </a:t>
            </a:r>
            <a:r>
              <a:rPr sz="2800" spc="-10" dirty="0">
                <a:latin typeface="Arial Narrow"/>
                <a:cs typeface="Arial Narrow"/>
              </a:rPr>
              <a:t>enzyme phenol oxidase.  </a:t>
            </a:r>
            <a:r>
              <a:rPr sz="2800" spc="-5" dirty="0">
                <a:latin typeface="Arial Narrow"/>
                <a:cs typeface="Arial Narrow"/>
              </a:rPr>
              <a:t>L-</a:t>
            </a:r>
            <a:r>
              <a:rPr sz="280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DOPA	</a:t>
            </a:r>
            <a:r>
              <a:rPr sz="2800" spc="-10" dirty="0">
                <a:latin typeface="Arial Narrow"/>
                <a:cs typeface="Arial Narrow"/>
              </a:rPr>
              <a:t>Melanin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117475">
              <a:lnSpc>
                <a:spcPct val="100000"/>
              </a:lnSpc>
            </a:pPr>
            <a:r>
              <a:rPr sz="2800" spc="-10" dirty="0">
                <a:latin typeface="Arial Narrow"/>
                <a:cs typeface="Arial Narrow"/>
              </a:rPr>
              <a:t>Melanin </a:t>
            </a: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Antioxidant </a:t>
            </a:r>
            <a:r>
              <a:rPr sz="2800" spc="-5" dirty="0">
                <a:latin typeface="Arial Narrow"/>
                <a:cs typeface="Arial Narrow"/>
              </a:rPr>
              <a:t>- </a:t>
            </a:r>
            <a:r>
              <a:rPr sz="2800" spc="-10" dirty="0">
                <a:latin typeface="Arial Narrow"/>
                <a:cs typeface="Arial Narrow"/>
              </a:rPr>
              <a:t>protects </a:t>
            </a:r>
            <a:r>
              <a:rPr sz="2800" spc="-5" dirty="0">
                <a:latin typeface="Arial Narrow"/>
                <a:cs typeface="Arial Narrow"/>
              </a:rPr>
              <a:t>the </a:t>
            </a:r>
            <a:r>
              <a:rPr sz="2800" spc="-10" dirty="0">
                <a:latin typeface="Arial Narrow"/>
                <a:cs typeface="Arial Narrow"/>
              </a:rPr>
              <a:t>organism from  </a:t>
            </a:r>
            <a:r>
              <a:rPr sz="2800" spc="-5" dirty="0">
                <a:latin typeface="Arial Narrow"/>
                <a:cs typeface="Arial Narrow"/>
              </a:rPr>
              <a:t>intracellular </a:t>
            </a:r>
            <a:r>
              <a:rPr sz="2800" spc="-10" dirty="0">
                <a:latin typeface="Arial Narrow"/>
                <a:cs typeface="Arial Narrow"/>
              </a:rPr>
              <a:t>killing </a:t>
            </a:r>
            <a:r>
              <a:rPr sz="2800" spc="-5" dirty="0">
                <a:latin typeface="Arial Narrow"/>
                <a:cs typeface="Arial Narrow"/>
              </a:rPr>
              <a:t>by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phagocytes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33909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Pathogenesis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95627"/>
            <a:ext cx="7590155" cy="282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Infection occurs by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inhalation, </a:t>
            </a:r>
            <a:r>
              <a:rPr sz="2800" spc="-5" dirty="0">
                <a:latin typeface="Arial Narrow"/>
                <a:cs typeface="Arial Narrow"/>
              </a:rPr>
              <a:t>but </a:t>
            </a:r>
            <a:r>
              <a:rPr sz="2800" spc="-10" dirty="0">
                <a:latin typeface="Arial Narrow"/>
                <a:cs typeface="Arial Narrow"/>
              </a:rPr>
              <a:t>sometimes</a:t>
            </a:r>
            <a:r>
              <a:rPr sz="2800" spc="7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through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skin or</a:t>
            </a:r>
            <a:r>
              <a:rPr sz="2800" spc="-75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mucosa.</a:t>
            </a:r>
            <a:endParaRPr sz="2800">
              <a:latin typeface="Arial Narrow"/>
              <a:cs typeface="Arial Narrow"/>
            </a:endParaRPr>
          </a:p>
          <a:p>
            <a:pPr marL="355600" marR="375285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Weakening of </a:t>
            </a:r>
            <a:r>
              <a:rPr sz="2800" spc="-10" dirty="0">
                <a:latin typeface="Arial Narrow"/>
                <a:cs typeface="Arial Narrow"/>
              </a:rPr>
              <a:t>immune </a:t>
            </a:r>
            <a:r>
              <a:rPr sz="2800" spc="-5" dirty="0">
                <a:latin typeface="Arial Narrow"/>
                <a:cs typeface="Arial Narrow"/>
              </a:rPr>
              <a:t>system </a:t>
            </a:r>
            <a:r>
              <a:rPr sz="2800" spc="-10" dirty="0">
                <a:latin typeface="Arial Narrow"/>
                <a:cs typeface="Arial Narrow"/>
              </a:rPr>
              <a:t>leads </a:t>
            </a:r>
            <a:r>
              <a:rPr sz="2800" spc="-5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reactivation </a:t>
            </a:r>
            <a:r>
              <a:rPr sz="2800" spc="-5" dirty="0">
                <a:latin typeface="Arial Narrow"/>
                <a:cs typeface="Arial Narrow"/>
              </a:rPr>
              <a:t>&amp;  </a:t>
            </a:r>
            <a:r>
              <a:rPr sz="2800" spc="-10" dirty="0">
                <a:latin typeface="Arial Narrow"/>
                <a:cs typeface="Arial Narrow"/>
              </a:rPr>
              <a:t>dissemination </a:t>
            </a:r>
            <a:r>
              <a:rPr sz="2800" spc="-5" dirty="0">
                <a:latin typeface="Arial Narrow"/>
                <a:cs typeface="Arial Narrow"/>
              </a:rPr>
              <a:t>to CNS </a:t>
            </a:r>
            <a:r>
              <a:rPr sz="2800" spc="-10" dirty="0">
                <a:latin typeface="Arial Narrow"/>
                <a:cs typeface="Arial Narrow"/>
              </a:rPr>
              <a:t>and other</a:t>
            </a:r>
            <a:r>
              <a:rPr sz="2800" spc="7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sites.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Visceral forms simulate tuberculosis </a:t>
            </a:r>
            <a:r>
              <a:rPr sz="2800" spc="-5" dirty="0">
                <a:latin typeface="Arial Narrow"/>
                <a:cs typeface="Arial Narrow"/>
              </a:rPr>
              <a:t>&amp; cancer</a:t>
            </a:r>
            <a:r>
              <a:rPr sz="2800" spc="18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clinically.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Cutaneous form varies form small ulcers </a:t>
            </a:r>
            <a:r>
              <a:rPr sz="2800" spc="-5" dirty="0">
                <a:latin typeface="Arial Narrow"/>
                <a:cs typeface="Arial Narrow"/>
              </a:rPr>
              <a:t>to</a:t>
            </a:r>
            <a:r>
              <a:rPr sz="2800" spc="17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granulomas.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226565"/>
            <a:ext cx="312293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Clinical</a:t>
            </a:r>
            <a:r>
              <a:rPr spc="-80" dirty="0"/>
              <a:t> </a:t>
            </a:r>
            <a:r>
              <a:rPr spc="-5" dirty="0"/>
              <a:t>Features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866646"/>
            <a:ext cx="7701915" cy="399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10" dirty="0">
                <a:latin typeface="Arial Narrow"/>
                <a:cs typeface="Arial Narrow"/>
              </a:rPr>
              <a:t>Seen </a:t>
            </a:r>
            <a:r>
              <a:rPr sz="2800" spc="-5" dirty="0">
                <a:latin typeface="Arial Narrow"/>
                <a:cs typeface="Arial Narrow"/>
              </a:rPr>
              <a:t>in HIV +ve </a:t>
            </a:r>
            <a:r>
              <a:rPr sz="2800" spc="-10" dirty="0">
                <a:latin typeface="Arial Narrow"/>
                <a:cs typeface="Arial Narrow"/>
              </a:rPr>
              <a:t>patients </a:t>
            </a:r>
            <a:r>
              <a:rPr sz="2800" spc="-5" dirty="0">
                <a:latin typeface="Arial Narrow"/>
                <a:cs typeface="Arial Narrow"/>
              </a:rPr>
              <a:t>when </a:t>
            </a: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CD4+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count </a:t>
            </a:r>
            <a:r>
              <a:rPr sz="2800" spc="-5" dirty="0">
                <a:latin typeface="Arial Narrow"/>
                <a:cs typeface="Arial Narrow"/>
              </a:rPr>
              <a:t>falls </a:t>
            </a:r>
            <a:r>
              <a:rPr sz="2800" spc="-10" dirty="0">
                <a:solidFill>
                  <a:srgbClr val="FF0000"/>
                </a:solidFill>
                <a:latin typeface="Arial Narrow"/>
                <a:cs typeface="Arial Narrow"/>
              </a:rPr>
              <a:t>below  200 cells </a:t>
            </a: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/</a:t>
            </a:r>
            <a:r>
              <a:rPr sz="2800"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0000"/>
                </a:solidFill>
                <a:latin typeface="Arial Narrow"/>
                <a:cs typeface="Arial Narrow"/>
              </a:rPr>
              <a:t>mm</a:t>
            </a:r>
            <a:r>
              <a:rPr sz="2775" baseline="25525" dirty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endParaRPr sz="2775" baseline="25525">
              <a:latin typeface="Arial Narrow"/>
              <a:cs typeface="Arial Narrow"/>
            </a:endParaRPr>
          </a:p>
          <a:p>
            <a:pPr marL="622300" marR="278765" indent="-6096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5" dirty="0">
                <a:latin typeface="Arial Narrow"/>
                <a:cs typeface="Arial Narrow"/>
              </a:rPr>
              <a:t>Extra </a:t>
            </a:r>
            <a:r>
              <a:rPr sz="2800" spc="-10" dirty="0">
                <a:latin typeface="Arial Narrow"/>
                <a:cs typeface="Arial Narrow"/>
              </a:rPr>
              <a:t>pulmonary </a:t>
            </a:r>
            <a:r>
              <a:rPr sz="2800" spc="-5" dirty="0">
                <a:latin typeface="Arial Narrow"/>
                <a:cs typeface="Arial Narrow"/>
              </a:rPr>
              <a:t>cryptococcosis is </a:t>
            </a:r>
            <a:r>
              <a:rPr sz="2800" spc="-10" dirty="0">
                <a:latin typeface="Arial Narrow"/>
                <a:cs typeface="Arial Narrow"/>
              </a:rPr>
              <a:t>one </a:t>
            </a:r>
            <a:r>
              <a:rPr sz="2800" spc="-5" dirty="0">
                <a:latin typeface="Arial Narrow"/>
                <a:cs typeface="Arial Narrow"/>
              </a:rPr>
              <a:t>of </a:t>
            </a:r>
            <a:r>
              <a:rPr sz="2800" spc="-10" dirty="0">
                <a:latin typeface="Arial Narrow"/>
                <a:cs typeface="Arial Narrow"/>
              </a:rPr>
              <a:t>the </a:t>
            </a:r>
            <a:r>
              <a:rPr sz="2800" spc="-5" dirty="0">
                <a:latin typeface="Arial Narrow"/>
                <a:cs typeface="Arial Narrow"/>
              </a:rPr>
              <a:t>AIDS –  </a:t>
            </a:r>
            <a:r>
              <a:rPr sz="2800" spc="-10" dirty="0">
                <a:latin typeface="Arial Narrow"/>
                <a:cs typeface="Arial Narrow"/>
              </a:rPr>
              <a:t>defining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disease.</a:t>
            </a:r>
            <a:endParaRPr sz="2800">
              <a:latin typeface="Arial Narrow"/>
              <a:cs typeface="Arial Narrow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sz="2800" spc="-10" dirty="0">
                <a:latin typeface="Arial Narrow"/>
                <a:cs typeface="Arial Narrow"/>
              </a:rPr>
              <a:t>Clinical </a:t>
            </a:r>
            <a:r>
              <a:rPr sz="2800" spc="-5" dirty="0">
                <a:latin typeface="Arial Narrow"/>
                <a:cs typeface="Arial Narrow"/>
              </a:rPr>
              <a:t>types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:</a:t>
            </a:r>
            <a:endParaRPr sz="2800">
              <a:latin typeface="Arial Narrow"/>
              <a:cs typeface="Arial Narrow"/>
            </a:endParaRPr>
          </a:p>
          <a:p>
            <a:pPr marL="819150" lvl="1" indent="-34925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solidFill>
                  <a:srgbClr val="333399"/>
                </a:solidFill>
                <a:latin typeface="Arial Narrow"/>
                <a:cs typeface="Arial Narrow"/>
              </a:rPr>
              <a:t>Pulmonary</a:t>
            </a:r>
            <a:endParaRPr sz="2400">
              <a:latin typeface="Arial Narrow"/>
              <a:cs typeface="Arial Narrow"/>
            </a:endParaRPr>
          </a:p>
          <a:p>
            <a:pPr marL="819150" marR="174625" lvl="1" indent="-349250">
              <a:lnSpc>
                <a:spcPct val="120000"/>
              </a:lnSpc>
              <a:buClr>
                <a:srgbClr val="FF0000"/>
              </a:buClr>
              <a:buSzPct val="54166"/>
              <a:buAutoNum type="arabicPeriod"/>
              <a:tabLst>
                <a:tab pos="1003300" algn="l"/>
                <a:tab pos="1003935" algn="l"/>
              </a:tabLst>
            </a:pPr>
            <a:r>
              <a:rPr sz="2400" spc="-5" dirty="0">
                <a:solidFill>
                  <a:srgbClr val="333399"/>
                </a:solidFill>
                <a:latin typeface="Arial Narrow"/>
                <a:cs typeface="Arial Narrow"/>
              </a:rPr>
              <a:t>Extrapulmonary – </a:t>
            </a:r>
            <a:r>
              <a:rPr sz="2400" spc="-5" dirty="0">
                <a:latin typeface="Arial Narrow"/>
                <a:cs typeface="Arial Narrow"/>
              </a:rPr>
              <a:t>CNS, viscera, bones </a:t>
            </a:r>
            <a:r>
              <a:rPr sz="2400" dirty="0">
                <a:latin typeface="Arial Narrow"/>
                <a:cs typeface="Arial Narrow"/>
              </a:rPr>
              <a:t>&amp; </a:t>
            </a:r>
            <a:r>
              <a:rPr sz="2400" spc="-5" dirty="0">
                <a:latin typeface="Arial Narrow"/>
                <a:cs typeface="Arial Narrow"/>
              </a:rPr>
              <a:t>skin  </a:t>
            </a:r>
            <a:r>
              <a:rPr sz="2400" dirty="0">
                <a:latin typeface="Arial Narrow"/>
                <a:cs typeface="Arial Narrow"/>
              </a:rPr>
              <a:t>Cryptococcal </a:t>
            </a:r>
            <a:r>
              <a:rPr sz="2400" spc="-10" dirty="0">
                <a:latin typeface="Arial Narrow"/>
                <a:cs typeface="Arial Narrow"/>
              </a:rPr>
              <a:t>meningitis </a:t>
            </a:r>
            <a:r>
              <a:rPr sz="2400" spc="-5" dirty="0">
                <a:latin typeface="Arial Narrow"/>
                <a:cs typeface="Arial Narrow"/>
              </a:rPr>
              <a:t>is the most serious type of</a:t>
            </a:r>
            <a:r>
              <a:rPr sz="2400" spc="15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infection,</a:t>
            </a:r>
            <a:endParaRPr sz="2400">
              <a:latin typeface="Arial Narrow"/>
              <a:cs typeface="Arial Narrow"/>
            </a:endParaRPr>
          </a:p>
          <a:p>
            <a:pPr marL="1003300">
              <a:lnSpc>
                <a:spcPct val="100000"/>
              </a:lnSpc>
            </a:pPr>
            <a:r>
              <a:rPr sz="2400" dirty="0">
                <a:latin typeface="Arial Narrow"/>
                <a:cs typeface="Arial Narrow"/>
              </a:rPr>
              <a:t>resembles TB </a:t>
            </a:r>
            <a:r>
              <a:rPr sz="2400" spc="-5" dirty="0">
                <a:latin typeface="Arial Narrow"/>
                <a:cs typeface="Arial Narrow"/>
              </a:rPr>
              <a:t>and is often seen in </a:t>
            </a:r>
            <a:r>
              <a:rPr sz="2400" dirty="0">
                <a:latin typeface="Arial Narrow"/>
                <a:cs typeface="Arial Narrow"/>
              </a:rPr>
              <a:t>AIDS</a:t>
            </a:r>
            <a:r>
              <a:rPr sz="2400" spc="7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patients.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1238758"/>
            <a:ext cx="396049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Laboratory</a:t>
            </a:r>
            <a:r>
              <a:rPr spc="-50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95602"/>
            <a:ext cx="5636260" cy="3853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546100" algn="l"/>
                <a:tab pos="546735" algn="l"/>
              </a:tabLst>
            </a:pPr>
            <a:r>
              <a:rPr sz="2800" spc="-10" dirty="0">
                <a:latin typeface="Arial Narrow"/>
                <a:cs typeface="Arial Narrow"/>
              </a:rPr>
              <a:t>Specimen </a:t>
            </a:r>
            <a:r>
              <a:rPr sz="2800" spc="-5" dirty="0">
                <a:latin typeface="Arial Narrow"/>
                <a:cs typeface="Arial Narrow"/>
              </a:rPr>
              <a:t>– Serum, CSF, </a:t>
            </a:r>
            <a:r>
              <a:rPr sz="2800" spc="-10" dirty="0">
                <a:latin typeface="Arial Narrow"/>
                <a:cs typeface="Arial Narrow"/>
              </a:rPr>
              <a:t>body</a:t>
            </a:r>
            <a:r>
              <a:rPr sz="2800" spc="6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fluids</a:t>
            </a:r>
            <a:endParaRPr sz="2800">
              <a:latin typeface="Arial Narrow"/>
              <a:cs typeface="Arial Narrow"/>
            </a:endParaRPr>
          </a:p>
          <a:p>
            <a:pPr marL="1205865">
              <a:lnSpc>
                <a:spcPct val="100000"/>
              </a:lnSpc>
              <a:spcBef>
                <a:spcPts val="1260"/>
              </a:spcBef>
            </a:pPr>
            <a:r>
              <a:rPr sz="4000" u="heavy" spc="-5" dirty="0">
                <a:solidFill>
                  <a:srgbClr val="333399"/>
                </a:solidFill>
                <a:latin typeface="Arial Narrow"/>
                <a:cs typeface="Arial Narrow"/>
              </a:rPr>
              <a:t>Direct</a:t>
            </a:r>
            <a:r>
              <a:rPr sz="4000" u="heavy" spc="-30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sz="4000" u="heavy" spc="-10" dirty="0">
                <a:solidFill>
                  <a:srgbClr val="333399"/>
                </a:solidFill>
                <a:latin typeface="Arial Narrow"/>
                <a:cs typeface="Arial Narrow"/>
              </a:rPr>
              <a:t>examination</a:t>
            </a:r>
            <a:endParaRPr sz="4000">
              <a:latin typeface="Arial Narrow"/>
              <a:cs typeface="Arial Narrow"/>
            </a:endParaRPr>
          </a:p>
          <a:p>
            <a:pPr marL="546100" marR="2247265" indent="-533400">
              <a:lnSpc>
                <a:spcPct val="80000"/>
              </a:lnSpc>
              <a:spcBef>
                <a:spcPts val="6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546100" algn="l"/>
                <a:tab pos="546735" algn="l"/>
              </a:tabLst>
            </a:pPr>
            <a:r>
              <a:rPr sz="2800" spc="-5" dirty="0">
                <a:solidFill>
                  <a:srgbClr val="333399"/>
                </a:solidFill>
                <a:latin typeface="Arial Narrow"/>
                <a:cs typeface="Arial Narrow"/>
              </a:rPr>
              <a:t>Wet </a:t>
            </a:r>
            <a:r>
              <a:rPr sz="2800" spc="-10" dirty="0">
                <a:solidFill>
                  <a:srgbClr val="333399"/>
                </a:solidFill>
                <a:latin typeface="Arial Narrow"/>
                <a:cs typeface="Arial Narrow"/>
              </a:rPr>
              <a:t>mount: </a:t>
            </a:r>
            <a:r>
              <a:rPr sz="2800" spc="-5" dirty="0">
                <a:latin typeface="Arial Narrow"/>
                <a:cs typeface="Arial Narrow"/>
              </a:rPr>
              <a:t>India ink -  </a:t>
            </a:r>
            <a:r>
              <a:rPr sz="2800" spc="-10" dirty="0">
                <a:latin typeface="Arial Narrow"/>
                <a:cs typeface="Arial Narrow"/>
              </a:rPr>
              <a:t>budding yeast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cells</a:t>
            </a:r>
            <a:endParaRPr sz="2800">
              <a:latin typeface="Arial Narrow"/>
              <a:cs typeface="Arial Narrow"/>
            </a:endParaRPr>
          </a:p>
          <a:p>
            <a:pPr marL="546100" marR="2304415">
              <a:lnSpc>
                <a:spcPct val="80000"/>
              </a:lnSpc>
              <a:tabLst>
                <a:tab pos="2176780" algn="l"/>
              </a:tabLst>
            </a:pPr>
            <a:r>
              <a:rPr sz="2800" spc="-10" dirty="0">
                <a:latin typeface="Arial Narrow"/>
                <a:cs typeface="Arial Narrow"/>
              </a:rPr>
              <a:t>5-20</a:t>
            </a:r>
            <a:r>
              <a:rPr sz="2800" spc="-10" dirty="0">
                <a:latin typeface="Symbol"/>
                <a:cs typeface="Symbol"/>
              </a:rPr>
              <a:t></a:t>
            </a:r>
            <a:r>
              <a:rPr sz="2800" spc="-10" dirty="0">
                <a:latin typeface="Arial Narrow"/>
                <a:cs typeface="Arial Narrow"/>
              </a:rPr>
              <a:t>,</a:t>
            </a:r>
            <a:r>
              <a:rPr sz="2800" spc="3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with	a</a:t>
            </a:r>
            <a:r>
              <a:rPr sz="2800" spc="-8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distinct  halo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546100" marR="5080" indent="-533400">
              <a:lnSpc>
                <a:spcPts val="269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546100" algn="l"/>
                <a:tab pos="546735" algn="l"/>
              </a:tabLst>
            </a:pPr>
            <a:r>
              <a:rPr sz="2800" spc="-40" dirty="0">
                <a:latin typeface="Arial Narrow"/>
                <a:cs typeface="Arial Narrow"/>
              </a:rPr>
              <a:t>Gram‟s </a:t>
            </a:r>
            <a:r>
              <a:rPr sz="2800" spc="-5" dirty="0">
                <a:latin typeface="Arial Narrow"/>
                <a:cs typeface="Arial Narrow"/>
              </a:rPr>
              <a:t>stain - Gram +ve </a:t>
            </a:r>
            <a:r>
              <a:rPr sz="2800" spc="-10" dirty="0">
                <a:latin typeface="Arial Narrow"/>
                <a:cs typeface="Arial Narrow"/>
              </a:rPr>
              <a:t>budding  yeast</a:t>
            </a:r>
            <a:r>
              <a:rPr sz="2800" spc="-7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cells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3048000"/>
            <a:ext cx="31242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z="4400" spc="-5" dirty="0"/>
              <a:t>Fungal </a:t>
            </a:r>
            <a:r>
              <a:rPr sz="4400" dirty="0"/>
              <a:t>Culture &amp;</a:t>
            </a:r>
            <a:r>
              <a:rPr sz="4400" spc="-30" dirty="0"/>
              <a:t> </a:t>
            </a:r>
            <a:r>
              <a:rPr sz="4400" spc="-5" dirty="0"/>
              <a:t>Serology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40739" y="2019553"/>
            <a:ext cx="4628515" cy="410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Clr>
                <a:srgbClr val="3333CC"/>
              </a:buClr>
              <a:buSzPct val="58333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333399"/>
                </a:solidFill>
                <a:latin typeface="Arial Narrow"/>
                <a:cs typeface="Arial Narrow"/>
              </a:rPr>
              <a:t>SDA </a:t>
            </a:r>
            <a:r>
              <a:rPr sz="2400" dirty="0">
                <a:latin typeface="Arial Narrow"/>
                <a:cs typeface="Arial Narrow"/>
              </a:rPr>
              <a:t>- </a:t>
            </a:r>
            <a:r>
              <a:rPr sz="2400" spc="-5" dirty="0">
                <a:latin typeface="Arial Narrow"/>
                <a:cs typeface="Arial Narrow"/>
              </a:rPr>
              <a:t>highly mucoid, cream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buff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Arial Narrow"/>
                <a:cs typeface="Arial Narrow"/>
              </a:rPr>
              <a:t>colored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colonies.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5"/>
              </a:spcBef>
              <a:buClr>
                <a:srgbClr val="3333CC"/>
              </a:buClr>
              <a:buSzPct val="58333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33399"/>
                </a:solidFill>
                <a:latin typeface="Arial Narrow"/>
                <a:cs typeface="Arial Narrow"/>
              </a:rPr>
              <a:t>Birdseed (Niger </a:t>
            </a:r>
            <a:r>
              <a:rPr sz="2400" spc="-5" dirty="0">
                <a:solidFill>
                  <a:srgbClr val="333399"/>
                </a:solidFill>
                <a:latin typeface="Arial Narrow"/>
                <a:cs typeface="Arial Narrow"/>
              </a:rPr>
              <a:t>seed) agar </a:t>
            </a:r>
            <a:r>
              <a:rPr sz="2400" spc="-5" dirty="0">
                <a:latin typeface="Arial Narrow"/>
                <a:cs typeface="Arial Narrow"/>
              </a:rPr>
              <a:t>– selective  media</a:t>
            </a:r>
            <a:endParaRPr sz="2400">
              <a:latin typeface="Arial Narrow"/>
              <a:cs typeface="Arial Narrow"/>
            </a:endParaRPr>
          </a:p>
          <a:p>
            <a:pPr marL="355600" marR="812165" indent="-64135">
              <a:lnSpc>
                <a:spcPts val="2590"/>
              </a:lnSpc>
              <a:spcBef>
                <a:spcPts val="575"/>
              </a:spcBef>
            </a:pPr>
            <a:r>
              <a:rPr sz="2400" dirty="0">
                <a:latin typeface="Arial Narrow"/>
                <a:cs typeface="Arial Narrow"/>
              </a:rPr>
              <a:t>- Brown </a:t>
            </a:r>
            <a:r>
              <a:rPr sz="2400" spc="-5" dirty="0">
                <a:latin typeface="Arial Narrow"/>
                <a:cs typeface="Arial Narrow"/>
              </a:rPr>
              <a:t>colored colonies due to  melanin</a:t>
            </a:r>
            <a:r>
              <a:rPr sz="2400" spc="-5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production.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733425" indent="-342900">
              <a:lnSpc>
                <a:spcPts val="2590"/>
              </a:lnSpc>
              <a:buSzPct val="6041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333CC"/>
                </a:solidFill>
                <a:latin typeface="Arial Narrow"/>
                <a:cs typeface="Arial Narrow"/>
              </a:rPr>
              <a:t>Crypto </a:t>
            </a:r>
            <a:r>
              <a:rPr sz="2400" spc="-5" dirty="0">
                <a:solidFill>
                  <a:srgbClr val="3333CC"/>
                </a:solidFill>
                <a:latin typeface="Arial Narrow"/>
                <a:cs typeface="Arial Narrow"/>
              </a:rPr>
              <a:t>LA </a:t>
            </a:r>
            <a:r>
              <a:rPr sz="2400" dirty="0">
                <a:solidFill>
                  <a:srgbClr val="3333CC"/>
                </a:solidFill>
                <a:latin typeface="Arial Narrow"/>
                <a:cs typeface="Arial Narrow"/>
              </a:rPr>
              <a:t>test </a:t>
            </a:r>
            <a:r>
              <a:rPr sz="2400" spc="-5" dirty="0">
                <a:latin typeface="Arial Narrow"/>
                <a:cs typeface="Arial Narrow"/>
              </a:rPr>
              <a:t>– </a:t>
            </a:r>
            <a:r>
              <a:rPr sz="2400" dirty="0">
                <a:latin typeface="Arial Narrow"/>
                <a:cs typeface="Arial Narrow"/>
              </a:rPr>
              <a:t>Ag </a:t>
            </a:r>
            <a:r>
              <a:rPr sz="2400" spc="-5" dirty="0">
                <a:latin typeface="Arial Narrow"/>
                <a:cs typeface="Arial Narrow"/>
              </a:rPr>
              <a:t>detection in  </a:t>
            </a:r>
            <a:r>
              <a:rPr sz="2400" dirty="0">
                <a:latin typeface="Arial Narrow"/>
                <a:cs typeface="Arial Narrow"/>
              </a:rPr>
              <a:t>Serum, CSF &amp;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Urine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  <a:tabLst>
                <a:tab pos="1148080" algn="l"/>
                <a:tab pos="1433195" algn="l"/>
              </a:tabLst>
            </a:pP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Titer	</a:t>
            </a:r>
            <a:r>
              <a:rPr sz="2400" u="heavy" dirty="0">
                <a:latin typeface="Arial Narrow"/>
                <a:cs typeface="Arial Narrow"/>
              </a:rPr>
              <a:t>&gt;</a:t>
            </a:r>
            <a:r>
              <a:rPr sz="2400" dirty="0">
                <a:latin typeface="Arial Narrow"/>
                <a:cs typeface="Arial Narrow"/>
              </a:rPr>
              <a:t>	</a:t>
            </a:r>
            <a:r>
              <a:rPr sz="2400" spc="-5" dirty="0">
                <a:latin typeface="Arial Narrow"/>
                <a:cs typeface="Arial Narrow"/>
              </a:rPr>
              <a:t>1</a:t>
            </a:r>
            <a:r>
              <a:rPr sz="2400" spc="-5" dirty="0">
                <a:latin typeface="Symbol"/>
                <a:cs typeface="Symbol"/>
              </a:rPr>
              <a:t></a:t>
            </a:r>
            <a:r>
              <a:rPr sz="2400" spc="-5" dirty="0">
                <a:latin typeface="Arial Narrow"/>
                <a:cs typeface="Arial Narrow"/>
              </a:rPr>
              <a:t>8 is</a:t>
            </a:r>
            <a:r>
              <a:rPr sz="2400" spc="-4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significant.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7850" y="2362200"/>
            <a:ext cx="3333750" cy="238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93444" y="6539596"/>
            <a:ext cx="5822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094226" y="6539596"/>
            <a:ext cx="14122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1349</Words>
  <Application>Microsoft Office PowerPoint</Application>
  <PresentationFormat>On-screen Show (4:3)</PresentationFormat>
  <Paragraphs>350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Opportunistic Mycoses &amp;</vt:lpstr>
      <vt:lpstr>Opportunistic Systemic Mycoses</vt:lpstr>
      <vt:lpstr>Opportunistic Mycoses</vt:lpstr>
      <vt:lpstr>CRYPTOCOCCOSIS</vt:lpstr>
      <vt:lpstr>Virulence factors</vt:lpstr>
      <vt:lpstr>Pathogenesis</vt:lpstr>
      <vt:lpstr>Clinical Features</vt:lpstr>
      <vt:lpstr>Laboratory Diagnosis</vt:lpstr>
      <vt:lpstr>Fungal Culture &amp; Serology</vt:lpstr>
      <vt:lpstr>ASPERGILLOSIS</vt:lpstr>
      <vt:lpstr>Clinical types</vt:lpstr>
      <vt:lpstr>PowerPoint Presentation</vt:lpstr>
      <vt:lpstr>B. Aspergilloma</vt:lpstr>
      <vt:lpstr>PowerPoint Presentation</vt:lpstr>
      <vt:lpstr>Laboratory Diagnosis</vt:lpstr>
      <vt:lpstr>Fungal Culture</vt:lpstr>
      <vt:lpstr>Aspergillus – Cultural characteristics</vt:lpstr>
      <vt:lpstr>MUCORMYCOSIS</vt:lpstr>
      <vt:lpstr>Introduction</vt:lpstr>
      <vt:lpstr>Clinical types</vt:lpstr>
      <vt:lpstr>Laboratory Diagnosis</vt:lpstr>
      <vt:lpstr>Fungal Culture</vt:lpstr>
      <vt:lpstr>MUCOR</vt:lpstr>
      <vt:lpstr>Treatment &amp; Prophylaxis</vt:lpstr>
      <vt:lpstr>PENICILLIOSIS</vt:lpstr>
      <vt:lpstr>Epidemiology</vt:lpstr>
      <vt:lpstr>Pathogenesis &amp; Pathology</vt:lpstr>
      <vt:lpstr>Laboratory diagnosis</vt:lpstr>
      <vt:lpstr>Direct Examination</vt:lpstr>
      <vt:lpstr>Fungal Culture</vt:lpstr>
      <vt:lpstr>Culture</vt:lpstr>
      <vt:lpstr>PNEUMOCYSTOSIS</vt:lpstr>
      <vt:lpstr>Features of Pneumocystis carinii</vt:lpstr>
      <vt:lpstr>Life Cycle</vt:lpstr>
      <vt:lpstr>Clinical features</vt:lpstr>
      <vt:lpstr>Radiodiagnosis</vt:lpstr>
      <vt:lpstr>Direct Examination</vt:lpstr>
      <vt:lpstr>Culture</vt:lpstr>
      <vt:lpstr>Treatment &amp; Prophylaxis</vt:lpstr>
      <vt:lpstr>Miscellaneous Mycoses</vt:lpstr>
      <vt:lpstr>PowerPoint Presentation</vt:lpstr>
      <vt:lpstr>Otomycoses</vt:lpstr>
      <vt:lpstr>Mycotic Poisoning</vt:lpstr>
      <vt:lpstr>ANTIFUNGAL AGENTS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retty</dc:creator>
  <cp:lastModifiedBy>abahkali</cp:lastModifiedBy>
  <cp:revision>2</cp:revision>
  <dcterms:created xsi:type="dcterms:W3CDTF">2017-06-06T12:06:41Z</dcterms:created>
  <dcterms:modified xsi:type="dcterms:W3CDTF">2017-09-17T12:17:01Z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2017-06-06T00:00:00Z</vt:filetime>
  </property>
</Properties>
</file>