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9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9" r:id="rId3"/>
    <p:sldId id="258" r:id="rId4"/>
    <p:sldId id="272" r:id="rId5"/>
    <p:sldId id="270" r:id="rId6"/>
    <p:sldId id="315" r:id="rId7"/>
    <p:sldId id="320" r:id="rId8"/>
    <p:sldId id="308" r:id="rId9"/>
    <p:sldId id="287" r:id="rId10"/>
    <p:sldId id="321" r:id="rId11"/>
    <p:sldId id="327" r:id="rId12"/>
    <p:sldId id="326" r:id="rId13"/>
    <p:sldId id="281" r:id="rId14"/>
    <p:sldId id="259" r:id="rId15"/>
    <p:sldId id="278" r:id="rId16"/>
    <p:sldId id="330" r:id="rId17"/>
    <p:sldId id="318" r:id="rId18"/>
    <p:sldId id="310" r:id="rId19"/>
    <p:sldId id="309" r:id="rId20"/>
    <p:sldId id="276" r:id="rId21"/>
    <p:sldId id="275" r:id="rId22"/>
    <p:sldId id="319" r:id="rId23"/>
    <p:sldId id="336" r:id="rId24"/>
    <p:sldId id="338" r:id="rId25"/>
    <p:sldId id="304" r:id="rId26"/>
    <p:sldId id="291" r:id="rId27"/>
    <p:sldId id="339" r:id="rId28"/>
    <p:sldId id="332" r:id="rId29"/>
    <p:sldId id="340" r:id="rId30"/>
    <p:sldId id="295" r:id="rId31"/>
    <p:sldId id="329" r:id="rId32"/>
    <p:sldId id="296" r:id="rId33"/>
    <p:sldId id="305" r:id="rId34"/>
    <p:sldId id="298" r:id="rId35"/>
    <p:sldId id="322" r:id="rId36"/>
    <p:sldId id="323" r:id="rId37"/>
    <p:sldId id="311" r:id="rId38"/>
    <p:sldId id="344" r:id="rId39"/>
    <p:sldId id="343" r:id="rId40"/>
    <p:sldId id="345" r:id="rId4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64" autoAdjust="0"/>
    <p:restoredTop sz="94661" autoAdjust="0"/>
  </p:normalViewPr>
  <p:slideViewPr>
    <p:cSldViewPr snapToGrid="0">
      <p:cViewPr>
        <p:scale>
          <a:sx n="70" d="100"/>
          <a:sy n="70" d="100"/>
        </p:scale>
        <p:origin x="-582" y="-4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9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2C2C-A1C9-4D38-ACC2-AD96C71779A2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D6D5-1AE3-44B6-AA04-5D5C77A05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59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B2E11-3366-4357-B69B-664B928AE60B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55B91-93C9-4F1C-877C-A4C91BD33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7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55B91-93C9-4F1C-877C-A4C91BD333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096BF1-7A31-446D-9B57-F76C974A1FEF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64806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9BCA-EF9C-47A0-9511-79A8585E6B8D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09B5-2C30-4162-A451-A2CE589EF0E6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F5EF-DEF1-494A-BEFF-1A7B90D541BA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FDA4B7-2208-4A76-898E-20476A535B77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034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CFFB-3288-41C8-8530-4DE57294E13F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5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A7EF-5B6F-49F3-B316-967FD63CBE6F}" type="datetime1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1B83-306E-4BD2-9EDE-1ED3D285687E}" type="datetime1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2F11-3C53-42F9-983B-A45F09C3ED68}" type="datetime1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4F17B-BA3A-437F-96F0-1F7448C447AD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482CC2-5F30-4405-952A-74FE97D960BD}" type="datetime1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48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156BD8C-E2B8-409D-85D0-4C692AEFC01F}" type="datetime1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854785C-2E06-444E-BB71-2568960671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5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ater.epa.gov/learn/resources/bigpollutants.cfm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hyperlink" Target="http://water.epa.gov/learn/resources/bigpollutants.cf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.epa.gov/drink/contaminants/secondarystandards.cfm#tablefooter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sparks.org.au/media/20852/pearson_science_7_sb_chapter_3_unit_3.3.pdf" TargetMode="External"/><Relationship Id="rId7" Type="http://schemas.openxmlformats.org/officeDocument/2006/relationships/hyperlink" Target="http://extension.psu.edu/natural-resources/water/drinking-water/water-testing/pollutants/lead-in-drinking-water" TargetMode="External"/><Relationship Id="rId2" Type="http://schemas.openxmlformats.org/officeDocument/2006/relationships/hyperlink" Target="http://www.eoearth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ter.epa.gov/drink/" TargetMode="External"/><Relationship Id="rId5" Type="http://schemas.openxmlformats.org/officeDocument/2006/relationships/hyperlink" Target="http://water.epa.gov/drink/contaminants/#List" TargetMode="External"/><Relationship Id="rId4" Type="http://schemas.openxmlformats.org/officeDocument/2006/relationships/hyperlink" Target="http://water.usgs.gov/edu/watercyclesummary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ater.epa.gov/type/watersheds/whatis.cf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374930"/>
            <a:ext cx="4824248" cy="1327233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261" y="5771763"/>
            <a:ext cx="3941727" cy="54232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3</a:t>
            </a:r>
            <a:endParaRPr lang="en-US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61" y="3343260"/>
            <a:ext cx="3047532" cy="33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11680" y="624110"/>
            <a:ext cx="9492931" cy="1280890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the water cycle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7594" y="2221652"/>
            <a:ext cx="5014194" cy="4226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  <a:r>
              <a:rPr lang="en-US" dirty="0" smtClean="0"/>
              <a:t>	</a:t>
            </a:r>
          </a:p>
          <a:p>
            <a:r>
              <a:rPr lang="en-US" sz="2200" dirty="0" smtClean="0"/>
              <a:t>A particle </a:t>
            </a:r>
            <a:r>
              <a:rPr lang="en-US" sz="2200" dirty="0"/>
              <a:t>of water </a:t>
            </a:r>
            <a:r>
              <a:rPr lang="en-US" sz="2200" dirty="0" smtClean="0"/>
              <a:t>make take from </a:t>
            </a:r>
            <a:r>
              <a:rPr lang="en-US" sz="2200" dirty="0"/>
              <a:t>a few days to thousands of years to complete the water </a:t>
            </a:r>
            <a:r>
              <a:rPr lang="en-US" sz="2200" dirty="0" smtClean="0"/>
              <a:t>cycle.</a:t>
            </a:r>
          </a:p>
          <a:p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Trapped water </a:t>
            </a:r>
            <a:r>
              <a:rPr lang="en-US" sz="2200" dirty="0" smtClean="0"/>
              <a:t>– underground or in glaciers.</a:t>
            </a:r>
          </a:p>
          <a:p>
            <a:pPr lvl="1"/>
            <a:r>
              <a:rPr lang="en-US" sz="2000" dirty="0" smtClean="0"/>
              <a:t>Needs to get back into the atmosphere.</a:t>
            </a:r>
          </a:p>
          <a:p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Seasons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Winter and trees losing their leaves – very little transpiration.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5883" y="2221652"/>
            <a:ext cx="4809081" cy="413850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temperature.</a:t>
            </a:r>
          </a:p>
          <a:p>
            <a:pPr lvl="1"/>
            <a:r>
              <a:rPr lang="en-US" sz="2000" dirty="0" smtClean="0"/>
              <a:t>Changes affect </a:t>
            </a:r>
            <a:r>
              <a:rPr lang="en-US" sz="2000" dirty="0"/>
              <a:t>the rate of </a:t>
            </a:r>
            <a:r>
              <a:rPr lang="en-US" sz="2000" dirty="0" smtClean="0"/>
              <a:t>water evaporation, transpiration. </a:t>
            </a:r>
          </a:p>
          <a:p>
            <a:pPr lvl="1"/>
            <a:r>
              <a:rPr lang="en-US" sz="2000" dirty="0" smtClean="0"/>
              <a:t>Evaporation </a:t>
            </a:r>
            <a:r>
              <a:rPr lang="en-US" sz="2000" dirty="0"/>
              <a:t>and transpiration </a:t>
            </a:r>
            <a:r>
              <a:rPr lang="en-US" sz="2000" dirty="0" smtClean="0"/>
              <a:t>increase </a:t>
            </a:r>
            <a:r>
              <a:rPr lang="en-US" sz="2000" dirty="0" smtClean="0"/>
              <a:t>with air temperature.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11291" y="6448097"/>
            <a:ext cx="2997766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10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2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65" y="481870"/>
            <a:ext cx="9682584" cy="1280890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the water cycle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102" y="1762760"/>
            <a:ext cx="4974961" cy="46651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Vegetation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2400" dirty="0"/>
              <a:t>Environment determines the type of vegetation and the rate of transpiration. </a:t>
            </a:r>
          </a:p>
          <a:p>
            <a:pPr lvl="2"/>
            <a:r>
              <a:rPr lang="en-US" sz="2000" dirty="0"/>
              <a:t>Desert plants transpire little to save water. </a:t>
            </a:r>
          </a:p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sunshine </a:t>
            </a:r>
          </a:p>
          <a:p>
            <a:pPr lvl="1"/>
            <a:r>
              <a:rPr lang="en-US" sz="2400" dirty="0"/>
              <a:t>Sun provides the energy to naturally evaporate water. </a:t>
            </a:r>
          </a:p>
          <a:p>
            <a:pPr lvl="2"/>
            <a:r>
              <a:rPr lang="en-US" sz="2000" dirty="0"/>
              <a:t>Desert areas have a lot of sunshine and high rates of evaporation.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3026" y="1762760"/>
            <a:ext cx="5206384" cy="479382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 (geography)</a:t>
            </a:r>
          </a:p>
          <a:p>
            <a:pPr lvl="1"/>
            <a:r>
              <a:rPr lang="en-US" sz="2400" dirty="0" smtClean="0"/>
              <a:t>Run-off </a:t>
            </a:r>
            <a:r>
              <a:rPr lang="en-US" sz="2400" dirty="0"/>
              <a:t>and </a:t>
            </a:r>
            <a:r>
              <a:rPr lang="en-US" sz="2400" dirty="0" smtClean="0"/>
              <a:t>percolation change with soil type a geography of terrain. </a:t>
            </a:r>
          </a:p>
          <a:p>
            <a:pPr marL="530352" lvl="1" indent="0">
              <a:buNone/>
            </a:pPr>
            <a:endParaRPr lang="en-US" sz="2000" dirty="0"/>
          </a:p>
          <a:p>
            <a:pPr lvl="1"/>
            <a:r>
              <a:rPr lang="en-US" sz="2400" dirty="0" smtClean="0"/>
              <a:t>Precipitation (rain) is higher in hills </a:t>
            </a:r>
            <a:r>
              <a:rPr lang="en-US" sz="2400" dirty="0"/>
              <a:t>and mountains </a:t>
            </a:r>
            <a:r>
              <a:rPr lang="en-US" sz="2400" dirty="0" smtClean="0"/>
              <a:t>than in lower areas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12445" y="6453386"/>
            <a:ext cx="2741368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11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13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01708" y="624110"/>
            <a:ext cx="9702904" cy="1280890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the water cycle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3509" y="2060234"/>
            <a:ext cx="4946705" cy="43931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Humidity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 smtClean="0"/>
              <a:t>Amount </a:t>
            </a:r>
            <a:r>
              <a:rPr lang="en-US" sz="2600" dirty="0"/>
              <a:t>of water </a:t>
            </a:r>
            <a:r>
              <a:rPr lang="en-US" sz="2600" dirty="0" smtClean="0"/>
              <a:t>vapor </a:t>
            </a:r>
            <a:r>
              <a:rPr lang="en-US" sz="2600" dirty="0"/>
              <a:t>in the air. </a:t>
            </a:r>
            <a:endParaRPr lang="en-US" sz="2600" dirty="0" smtClean="0"/>
          </a:p>
          <a:p>
            <a:pPr lvl="1"/>
            <a:r>
              <a:rPr lang="en-US" sz="2600" dirty="0" smtClean="0"/>
              <a:t>Evaporation decreases when the air has high humidity.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52134" y="6453385"/>
            <a:ext cx="2734180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12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525014" y="3332503"/>
            <a:ext cx="4443984" cy="25621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387" y="421547"/>
            <a:ext cx="10156718" cy="1280890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affecting the water cycle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6347" y="1410902"/>
            <a:ext cx="5075238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climate changes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7" y="2248792"/>
            <a:ext cx="7949163" cy="41243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Affect </a:t>
            </a:r>
            <a:r>
              <a:rPr lang="en-US" sz="2600" dirty="0"/>
              <a:t>the water </a:t>
            </a:r>
            <a:r>
              <a:rPr lang="en-US" sz="2600" dirty="0" smtClean="0"/>
              <a:t>cycle, environment and living organisms. </a:t>
            </a:r>
            <a:endParaRPr lang="en-US" sz="2600" dirty="0"/>
          </a:p>
          <a:p>
            <a:pPr lvl="1"/>
            <a:r>
              <a:rPr lang="en-US" sz="2400" dirty="0" smtClean="0"/>
              <a:t>Excess </a:t>
            </a:r>
            <a:r>
              <a:rPr lang="en-US" sz="2400" dirty="0"/>
              <a:t>rain, storms and floods </a:t>
            </a:r>
            <a:r>
              <a:rPr lang="en-US" sz="2400" dirty="0" smtClean="0"/>
              <a:t>and water </a:t>
            </a:r>
            <a:r>
              <a:rPr lang="en-US" sz="2400" dirty="0"/>
              <a:t>contamination and scarcity.</a:t>
            </a:r>
          </a:p>
          <a:p>
            <a:pPr lvl="1"/>
            <a:r>
              <a:rPr lang="en-US" sz="2400" dirty="0" smtClean="0"/>
              <a:t>Drought.</a:t>
            </a:r>
          </a:p>
          <a:p>
            <a:pPr lvl="1"/>
            <a:r>
              <a:rPr lang="en-US" sz="2400" dirty="0"/>
              <a:t>Melting </a:t>
            </a:r>
            <a:r>
              <a:rPr lang="en-US" sz="2400" dirty="0" smtClean="0"/>
              <a:t>glaciers.</a:t>
            </a:r>
          </a:p>
          <a:p>
            <a:pPr lvl="1"/>
            <a:r>
              <a:rPr lang="en-US" sz="2400" dirty="0" smtClean="0"/>
              <a:t>Reduced precipitation in mountain tops, means no </a:t>
            </a:r>
            <a:r>
              <a:rPr lang="en-US" sz="2400" dirty="0"/>
              <a:t>ice in winter, and no lakes or rivers in the summer. </a:t>
            </a:r>
          </a:p>
          <a:p>
            <a:pPr lvl="1"/>
            <a:r>
              <a:rPr lang="en-US" sz="2400" dirty="0" smtClean="0"/>
              <a:t>Change animal patterns of migration.</a:t>
            </a:r>
          </a:p>
          <a:p>
            <a:pPr lvl="1"/>
            <a:r>
              <a:rPr lang="en-US" sz="2400" dirty="0" smtClean="0"/>
              <a:t>Infectious diseases outbreaks.</a:t>
            </a:r>
            <a:r>
              <a:rPr lang="en-US" sz="2200" dirty="0"/>
              <a:t>	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41674" y="6453386"/>
            <a:ext cx="3972972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13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52" y="51246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63827" y="1885950"/>
            <a:ext cx="5005756" cy="4424795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Presence of substances </a:t>
            </a:r>
            <a:r>
              <a:rPr lang="en-US" sz="2400" dirty="0"/>
              <a:t>not normally found in </a:t>
            </a:r>
            <a:r>
              <a:rPr lang="en-US" sz="2400" dirty="0" smtClean="0"/>
              <a:t>water </a:t>
            </a:r>
            <a:r>
              <a:rPr lang="en-US" sz="2400" dirty="0"/>
              <a:t>and that can be harmful to </a:t>
            </a:r>
            <a:r>
              <a:rPr lang="en-US" sz="2400" dirty="0" smtClean="0"/>
              <a:t>living organisms.</a:t>
            </a:r>
            <a:endParaRPr lang="en-US" sz="2400" dirty="0"/>
          </a:p>
          <a:p>
            <a:pPr lvl="1"/>
            <a:r>
              <a:rPr lang="en-US" sz="2400" dirty="0"/>
              <a:t>Chemical, physical, radioactive, pathogenic substances.</a:t>
            </a:r>
          </a:p>
          <a:p>
            <a:r>
              <a:rPr lang="en-US" sz="2400" dirty="0"/>
              <a:t>Natural or man-made.</a:t>
            </a:r>
          </a:p>
          <a:p>
            <a:r>
              <a:rPr lang="en-US" sz="2400" dirty="0" smtClean="0"/>
              <a:t>Degree </a:t>
            </a:r>
            <a:r>
              <a:rPr lang="en-US" sz="2400" dirty="0"/>
              <a:t>of pollution has to do with the quantity of pollutant in the water.</a:t>
            </a:r>
          </a:p>
          <a:p>
            <a:endParaRPr lang="en-US" sz="2400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711051" y="2265528"/>
            <a:ext cx="4745182" cy="3759269"/>
          </a:xfrm>
        </p:spPr>
        <p:txBody>
          <a:bodyPr>
            <a:noAutofit/>
          </a:bodyPr>
          <a:lstStyle/>
          <a:p>
            <a:r>
              <a:rPr lang="en-US" sz="2400" dirty="0" smtClean="0"/>
              <a:t>Following the use of water, </a:t>
            </a:r>
            <a:r>
              <a:rPr lang="en-US" sz="2400" dirty="0" smtClean="0"/>
              <a:t>water needs disposal</a:t>
            </a:r>
            <a:r>
              <a:rPr lang="en-US" sz="2400" dirty="0"/>
              <a:t>, </a:t>
            </a:r>
            <a:r>
              <a:rPr lang="en-US" sz="2400" dirty="0" smtClean="0"/>
              <a:t>recycling</a:t>
            </a:r>
            <a:r>
              <a:rPr lang="en-US" sz="2400" dirty="0"/>
              <a:t>, </a:t>
            </a:r>
            <a:r>
              <a:rPr lang="en-US" sz="2400" dirty="0" smtClean="0"/>
              <a:t>and possibly reusing</a:t>
            </a:r>
            <a:r>
              <a:rPr lang="en-US" sz="2400" dirty="0"/>
              <a:t>. </a:t>
            </a:r>
          </a:p>
          <a:p>
            <a:r>
              <a:rPr lang="en-US" sz="2400" dirty="0"/>
              <a:t>Wastewater treatment/disposal and </a:t>
            </a:r>
            <a:r>
              <a:rPr lang="en-US" sz="2400" dirty="0" smtClean="0"/>
              <a:t>public health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Natural water cycles </a:t>
            </a:r>
            <a:r>
              <a:rPr lang="en-US" sz="2400" dirty="0"/>
              <a:t>and water purification take a long time.</a:t>
            </a:r>
          </a:p>
          <a:p>
            <a:pPr marL="0" indent="0">
              <a:buNone/>
            </a:pPr>
            <a:endParaRPr lang="en-US" sz="2400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79527" y="6457481"/>
            <a:ext cx="2808230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14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7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890" y="436417"/>
            <a:ext cx="8911687" cy="1174371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of water pollution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56693" y="1887266"/>
            <a:ext cx="5452555" cy="57626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and man-made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7150" y="2085416"/>
            <a:ext cx="5389055" cy="3354060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6716205" y="1932798"/>
            <a:ext cx="5055997" cy="57626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and Non-Point Sources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05" y="2579469"/>
            <a:ext cx="5101722" cy="3681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96474" y="6401465"/>
            <a:ext cx="3659244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15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http://greenplanetethics.com/wordpress/wp-content/uploads/2012/03/man-made-drinking-water-contamination-sou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579469"/>
            <a:ext cx="5261552" cy="36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69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946" y="58347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water pollution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0814" y="1501255"/>
            <a:ext cx="4342893" cy="4867002"/>
          </a:xfrm>
        </p:spPr>
        <p:txBody>
          <a:bodyPr/>
          <a:lstStyle/>
          <a:p>
            <a:r>
              <a:rPr lang="en-US" sz="2400" dirty="0"/>
              <a:t>Industrial </a:t>
            </a:r>
            <a:r>
              <a:rPr lang="en-US" sz="2400" dirty="0" smtClean="0"/>
              <a:t>and agricultural waste</a:t>
            </a:r>
            <a:endParaRPr lang="en-US" sz="2400" dirty="0"/>
          </a:p>
          <a:p>
            <a:r>
              <a:rPr lang="en-US" sz="2400" dirty="0"/>
              <a:t>Radioactive waste</a:t>
            </a:r>
          </a:p>
          <a:p>
            <a:r>
              <a:rPr lang="en-US" sz="2400" dirty="0"/>
              <a:t>Oil pollution/spills</a:t>
            </a:r>
          </a:p>
          <a:p>
            <a:r>
              <a:rPr lang="en-US" sz="2400" dirty="0" smtClean="0"/>
              <a:t>Solid waste (any garbage)</a:t>
            </a:r>
            <a:endParaRPr lang="en-US" sz="2400" dirty="0"/>
          </a:p>
          <a:p>
            <a:r>
              <a:rPr lang="en-US" sz="2400" dirty="0"/>
              <a:t>Sewage/waste water</a:t>
            </a:r>
          </a:p>
          <a:p>
            <a:r>
              <a:rPr lang="en-US" sz="2400" dirty="0" smtClean="0"/>
              <a:t>Global </a:t>
            </a:r>
            <a:r>
              <a:rPr lang="en-US" sz="2400" dirty="0"/>
              <a:t>warming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427" y="6368257"/>
            <a:ext cx="2794674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16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219" y="1681978"/>
            <a:ext cx="6072665" cy="41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6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733" y="370538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Water Pollution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21821" y="1477129"/>
            <a:ext cx="4721600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pollution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" y="2445327"/>
            <a:ext cx="5918815" cy="3564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7120497" y="2053391"/>
            <a:ext cx="4704477" cy="4248280"/>
          </a:xfrm>
        </p:spPr>
        <p:txBody>
          <a:bodyPr>
            <a:noAutofit/>
          </a:bodyPr>
          <a:lstStyle/>
          <a:p>
            <a:pPr marL="0" indent="-400050"/>
            <a:r>
              <a:rPr lang="en-US" sz="2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</a:t>
            </a:r>
            <a:endParaRPr lang="en-US" sz="2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2" indent="-342900"/>
            <a:r>
              <a:rPr lang="en-US" sz="2200" dirty="0"/>
              <a:t>Drugs, antibiotics dumped in sewage.</a:t>
            </a:r>
          </a:p>
          <a:p>
            <a:pPr marL="742950" lvl="2" indent="-342900"/>
            <a:r>
              <a:rPr lang="en-US" sz="2200" dirty="0"/>
              <a:t>Cleaning chemicals.</a:t>
            </a:r>
          </a:p>
          <a:p>
            <a:pPr marL="742950" lvl="2" indent="-342900"/>
            <a:r>
              <a:rPr lang="en-US" sz="2200" dirty="0"/>
              <a:t>Food waste.</a:t>
            </a:r>
          </a:p>
          <a:p>
            <a:pPr marL="0" indent="-400050"/>
            <a:r>
              <a:rPr lang="en-US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Agriculture</a:t>
            </a:r>
          </a:p>
          <a:p>
            <a:pPr marL="742950" lvl="2" indent="-342900"/>
            <a:r>
              <a:rPr lang="en-US" sz="2200" dirty="0"/>
              <a:t>Pesticides, herbicides, fertilizers </a:t>
            </a:r>
            <a:endParaRPr lang="en-US" sz="2200" dirty="0" smtClean="0"/>
          </a:p>
          <a:p>
            <a:pPr marL="742950" lvl="2" indent="-342900"/>
            <a:r>
              <a:rPr lang="en-US" sz="2200" dirty="0" smtClean="0"/>
              <a:t>Radioactive </a:t>
            </a:r>
            <a:r>
              <a:rPr lang="en-US" sz="2200" dirty="0"/>
              <a:t>materials from phosphate rock-made fertilizers</a:t>
            </a:r>
            <a:r>
              <a:rPr lang="en-US" sz="22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39242" y="6352243"/>
            <a:ext cx="3866988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251" y="6411696"/>
            <a:ext cx="5750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 Encyclopedia of </a:t>
            </a:r>
            <a:r>
              <a:rPr lang="en-US" sz="1000" dirty="0" smtClean="0"/>
              <a:t>Earth. </a:t>
            </a:r>
            <a:r>
              <a:rPr lang="en-US" sz="1000" dirty="0"/>
              <a:t>Water pollution. http://www.eoearth.org/view/article/156920/ 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idx="1"/>
          </p:nvPr>
        </p:nvSpPr>
        <p:spPr>
          <a:xfrm>
            <a:off x="7039493" y="1477129"/>
            <a:ext cx="4721600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506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798" y="435526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Water Pollutants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42798" y="1446982"/>
            <a:ext cx="5959764" cy="576262"/>
          </a:xfrm>
        </p:spPr>
        <p:txBody>
          <a:bodyPr/>
          <a:lstStyle/>
          <a:p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1555748" y="2454766"/>
            <a:ext cx="4342893" cy="3733143"/>
          </a:xfrm>
        </p:spPr>
        <p:txBody>
          <a:bodyPr>
            <a:normAutofit lnSpcReduction="10000"/>
          </a:bodyPr>
          <a:lstStyle/>
          <a:p>
            <a:pPr marL="0" indent="-400050"/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</a:t>
            </a:r>
          </a:p>
          <a:p>
            <a:pPr lvl="1"/>
            <a:r>
              <a:rPr lang="en-US" sz="2600" dirty="0" smtClean="0"/>
              <a:t>Runoffs, oil spills. </a:t>
            </a:r>
          </a:p>
          <a:p>
            <a:pPr lvl="1"/>
            <a:r>
              <a:rPr lang="en-US" sz="2600" dirty="0" smtClean="0"/>
              <a:t>Heavy metals </a:t>
            </a:r>
            <a:r>
              <a:rPr lang="en-US" sz="2600" dirty="0"/>
              <a:t>from mining.</a:t>
            </a:r>
          </a:p>
          <a:p>
            <a:pPr lvl="1"/>
            <a:r>
              <a:rPr lang="en-US" sz="2600" dirty="0"/>
              <a:t>Chemicals from manufacturing.</a:t>
            </a:r>
          </a:p>
          <a:p>
            <a:pPr lvl="1"/>
            <a:r>
              <a:rPr lang="en-US" sz="2600" dirty="0"/>
              <a:t>Radioactive materials from nuclear power plants</a:t>
            </a:r>
            <a:r>
              <a:rPr lang="en-US" sz="2600" dirty="0" smtClean="0"/>
              <a:t>.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712527" y="1971039"/>
            <a:ext cx="5066300" cy="430783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sewage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treatment.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/>
              <a:t>Chlorinated organic molecules from sewage and water treatment.</a:t>
            </a:r>
          </a:p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Landfill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(site of disposal waste).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97091" y="6415238"/>
            <a:ext cx="3410682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18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518" y="6474691"/>
            <a:ext cx="5750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The Encyclopedia of Earth. Water pollution. http://www.eoearth.org/view/article/156920/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202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606" y="318498"/>
            <a:ext cx="8911687" cy="8152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Water Pollution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959550" y="1491022"/>
            <a:ext cx="4331970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Rain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035" y="2197290"/>
            <a:ext cx="5123399" cy="40522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Sulfur dioxide (SO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and nitrogen oxides (NO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) react in the atmosphere with water, oxygen, and other chemicals to form a mild solution of sulfuric acid and nitric acid. </a:t>
            </a:r>
          </a:p>
          <a:p>
            <a:pPr lvl="1"/>
            <a:r>
              <a:rPr lang="en-US" sz="2200" dirty="0" smtClean="0"/>
              <a:t>Natural sources – volcanoes and decaying vegetation.</a:t>
            </a:r>
          </a:p>
          <a:p>
            <a:pPr lvl="1"/>
            <a:r>
              <a:rPr lang="en-US" sz="2200" dirty="0" smtClean="0"/>
              <a:t>Man-made sources – emissions from fossil fuel combustion. </a:t>
            </a:r>
          </a:p>
          <a:p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27021" y="6364287"/>
            <a:ext cx="338615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3409" y="6364287"/>
            <a:ext cx="779767" cy="365125"/>
          </a:xfrm>
        </p:spPr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19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815960" y="3236988"/>
            <a:ext cx="4443984" cy="2562193"/>
          </a:xfrm>
        </p:spPr>
        <p:txBody>
          <a:bodyPr>
            <a:noAutofit/>
          </a:bodyPr>
          <a:lstStyle/>
          <a:p>
            <a:r>
              <a:rPr lang="en-US" sz="2400" dirty="0" smtClean="0"/>
              <a:t>It includes any form of precipitation with acids. </a:t>
            </a:r>
            <a:endParaRPr lang="en-US" sz="2400" dirty="0" smtClean="0"/>
          </a:p>
          <a:p>
            <a:r>
              <a:rPr lang="en-US" sz="2400" dirty="0" smtClean="0"/>
              <a:t>Acid </a:t>
            </a:r>
            <a:r>
              <a:rPr lang="en-US" sz="2400" dirty="0"/>
              <a:t>rain </a:t>
            </a:r>
            <a:r>
              <a:rPr lang="en-US" sz="2400" dirty="0" smtClean="0"/>
              <a:t>increases acidity and </a:t>
            </a:r>
            <a:r>
              <a:rPr lang="en-US" sz="2400" dirty="0" smtClean="0"/>
              <a:t>aluminum </a:t>
            </a:r>
            <a:r>
              <a:rPr lang="en-US" sz="2400" dirty="0" smtClean="0"/>
              <a:t>content in lakes and streams in a watershed.</a:t>
            </a:r>
          </a:p>
          <a:p>
            <a:pPr lvl="1"/>
            <a:r>
              <a:rPr lang="en-US" sz="2200" dirty="0"/>
              <a:t>Harm to biodiversity.</a:t>
            </a:r>
          </a:p>
          <a:p>
            <a:pPr lvl="1"/>
            <a:r>
              <a:rPr lang="en-US" sz="2200" dirty="0" smtClean="0"/>
              <a:t>Toxic to fish and other aquatic life.</a:t>
            </a:r>
          </a:p>
        </p:txBody>
      </p:sp>
      <p:pic>
        <p:nvPicPr>
          <p:cNvPr id="14" name="Picture 6" descr="http://butane.chem.uiuc.edu/pshapley/Environmental/L24/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17" y="331640"/>
            <a:ext cx="4065960" cy="275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4345" y="6456218"/>
            <a:ext cx="2730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http://www3.epa.gov/acidrain/effects/surface_water.html</a:t>
            </a:r>
          </a:p>
        </p:txBody>
      </p:sp>
    </p:spTree>
    <p:extLst>
      <p:ext uri="{BB962C8B-B14F-4D97-AF65-F5344CB8AC3E}">
        <p14:creationId xmlns:p14="http://schemas.microsoft.com/office/powerpoint/2010/main" val="30003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Chemical and physical properties of water.</a:t>
            </a:r>
          </a:p>
          <a:p>
            <a:r>
              <a:rPr lang="en-US" sz="2800" dirty="0" smtClean="0"/>
              <a:t>Sources of water.</a:t>
            </a:r>
          </a:p>
          <a:p>
            <a:r>
              <a:rPr lang="en-US" sz="2800" dirty="0" smtClean="0"/>
              <a:t>Water cycle.</a:t>
            </a:r>
          </a:p>
          <a:p>
            <a:r>
              <a:rPr lang="en-US" sz="2800" dirty="0" smtClean="0"/>
              <a:t>Types and sources of water pollution.</a:t>
            </a:r>
          </a:p>
          <a:p>
            <a:r>
              <a:rPr lang="en-US" sz="2800" dirty="0" smtClean="0"/>
              <a:t>Processing drinking water.</a:t>
            </a:r>
          </a:p>
          <a:p>
            <a:r>
              <a:rPr lang="en-US" sz="2800" dirty="0" smtClean="0"/>
              <a:t>Environmental hazards from water pollution.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024" y="617306"/>
            <a:ext cx="8911687" cy="852227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800" y="1469533"/>
            <a:ext cx="3992732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pollution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5109" y="2257565"/>
            <a:ext cx="5174067" cy="376352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debris</a:t>
            </a:r>
          </a:p>
          <a:p>
            <a:pPr lvl="1"/>
            <a:r>
              <a:rPr lang="en-US" sz="2400" dirty="0" smtClean="0"/>
              <a:t>Vegetation, animal or human waste.</a:t>
            </a:r>
          </a:p>
          <a:p>
            <a:pPr lvl="1"/>
            <a:r>
              <a:rPr lang="en-US" sz="2400" dirty="0"/>
              <a:t>Excessive sediment (dirt) load from farming, construction, gardening. </a:t>
            </a:r>
          </a:p>
          <a:p>
            <a:pPr lvl="1"/>
            <a:r>
              <a:rPr lang="en-US" sz="2400" dirty="0"/>
              <a:t>Solid waste from human activity (plastic bags, bottles, construction).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6050" y="1898196"/>
            <a:ext cx="5486399" cy="379013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changes 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Heat</a:t>
            </a:r>
            <a:r>
              <a:rPr lang="en-US" sz="2400" dirty="0"/>
              <a:t>, </a:t>
            </a:r>
            <a:r>
              <a:rPr lang="en-US" sz="2400" dirty="0" smtClean="0"/>
              <a:t>steam from industrial activities (point source).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69093" y="6492875"/>
            <a:ext cx="4103209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20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516" y="6232855"/>
            <a:ext cx="4953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Three </a:t>
            </a:r>
            <a:r>
              <a:rPr lang="en-US" sz="1000" dirty="0"/>
              <a:t>big pollutants.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water.epa.gov/learn/resources/bigpollutants.cfm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pic>
        <p:nvPicPr>
          <p:cNvPr id="4098" name="Picture 2" descr="http://thankyouocean.org/wp-content/themes/responsive-childtheme-master/images/non-point-pollution-sou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06" y="3234182"/>
            <a:ext cx="4821382" cy="291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3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474" y="624110"/>
            <a:ext cx="8911687" cy="927599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Water Pollution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897" y="1905000"/>
            <a:ext cx="4873474" cy="679994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 pollution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0897" y="2714229"/>
            <a:ext cx="4731125" cy="36506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Nitrogen</a:t>
            </a:r>
            <a:r>
              <a:rPr lang="en-US" sz="2400" dirty="0"/>
              <a:t>, phosphorus.</a:t>
            </a:r>
          </a:p>
          <a:p>
            <a:r>
              <a:rPr lang="en-US" sz="2400" dirty="0" smtClean="0"/>
              <a:t>Fertilizers </a:t>
            </a:r>
            <a:r>
              <a:rPr lang="en-US" sz="2400" dirty="0"/>
              <a:t>from farms and gardens.</a:t>
            </a:r>
          </a:p>
          <a:p>
            <a:r>
              <a:rPr lang="en-US" sz="2400" dirty="0"/>
              <a:t>Animal waste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Detergents.</a:t>
            </a:r>
            <a:endParaRPr lang="en-US" sz="2400" dirty="0"/>
          </a:p>
          <a:p>
            <a:pPr lvl="1"/>
            <a:endParaRPr lang="en-US" sz="2400" cap="none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73851" y="6348300"/>
            <a:ext cx="3295177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46809" y="6308811"/>
            <a:ext cx="1596292" cy="404614"/>
          </a:xfrm>
        </p:spPr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246" y="6364853"/>
            <a:ext cx="57502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The Encyclopedia of </a:t>
            </a:r>
            <a:r>
              <a:rPr lang="en-US" sz="1000" dirty="0" smtClean="0"/>
              <a:t>Earth. </a:t>
            </a:r>
            <a:r>
              <a:rPr lang="en-US" sz="1000" dirty="0"/>
              <a:t>Water pollution. http://www.eoearth.org/view/article/156920/ </a:t>
            </a: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36" y="621118"/>
            <a:ext cx="3805660" cy="256776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5240082" cy="294074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on the environment</a:t>
            </a:r>
            <a:endParaRPr lang="en-US" sz="1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Death of aquatic life.</a:t>
            </a:r>
          </a:p>
          <a:p>
            <a:pPr lvl="1"/>
            <a:r>
              <a:rPr lang="en-US" sz="2400" dirty="0" smtClean="0"/>
              <a:t>Interfere with </a:t>
            </a:r>
            <a:r>
              <a:rPr lang="en-US" sz="2400" dirty="0"/>
              <a:t>water treatment. </a:t>
            </a:r>
          </a:p>
        </p:txBody>
      </p:sp>
    </p:spTree>
    <p:extLst>
      <p:ext uri="{BB962C8B-B14F-4D97-AF65-F5344CB8AC3E}">
        <p14:creationId xmlns:p14="http://schemas.microsoft.com/office/powerpoint/2010/main" val="896006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724" y="411562"/>
            <a:ext cx="8911687" cy="913858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724" y="1368717"/>
            <a:ext cx="4709575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Microbial pollution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70177" y="2111522"/>
            <a:ext cx="4865177" cy="3056324"/>
          </a:xfrm>
        </p:spPr>
        <p:txBody>
          <a:bodyPr>
            <a:normAutofit/>
          </a:bodyPr>
          <a:lstStyle/>
          <a:p>
            <a:r>
              <a:rPr lang="en-US" sz="2400" dirty="0"/>
              <a:t>Protozoa, bacteria, </a:t>
            </a:r>
            <a:r>
              <a:rPr lang="en-US" sz="2400" dirty="0" smtClean="0"/>
              <a:t>viruses, fungi.</a:t>
            </a:r>
            <a:endParaRPr lang="en-US" sz="2400" dirty="0"/>
          </a:p>
          <a:p>
            <a:pPr lvl="1"/>
            <a:r>
              <a:rPr lang="en-US" sz="2400" dirty="0"/>
              <a:t>Untreated sewage, surface runoff.</a:t>
            </a:r>
          </a:p>
          <a:p>
            <a:pPr lvl="1"/>
            <a:r>
              <a:rPr lang="en-US" sz="2400" dirty="0"/>
              <a:t>Landfill and dump runoff. </a:t>
            </a:r>
          </a:p>
          <a:p>
            <a:pPr lvl="1"/>
            <a:r>
              <a:rPr lang="en-US" sz="2400" dirty="0"/>
              <a:t>Animal waste from farms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0400" y="2111523"/>
            <a:ext cx="4684327" cy="3354434"/>
          </a:xfrm>
        </p:spPr>
        <p:txBody>
          <a:bodyPr>
            <a:normAutofit/>
          </a:bodyPr>
          <a:lstStyle/>
          <a:p>
            <a:r>
              <a:rPr lang="en-US" sz="2400" i="1" dirty="0"/>
              <a:t>Entamoeba </a:t>
            </a:r>
            <a:r>
              <a:rPr lang="en-US" sz="2400" i="1" dirty="0" err="1"/>
              <a:t>histolytica</a:t>
            </a:r>
            <a:r>
              <a:rPr lang="en-US" sz="2400" i="1" dirty="0"/>
              <a:t> – protozoa.</a:t>
            </a:r>
          </a:p>
          <a:p>
            <a:r>
              <a:rPr lang="en-US" sz="2400" i="1" dirty="0"/>
              <a:t>Salmonella, </a:t>
            </a:r>
            <a:r>
              <a:rPr lang="en-US" sz="2400" i="1" dirty="0" err="1"/>
              <a:t>Shigella</a:t>
            </a:r>
            <a:r>
              <a:rPr lang="en-US" sz="2400" i="1" dirty="0"/>
              <a:t>, E. coli, Vibrio </a:t>
            </a:r>
            <a:r>
              <a:rPr lang="en-US" sz="2400" i="1" dirty="0" err="1"/>
              <a:t>cholerae</a:t>
            </a:r>
            <a:r>
              <a:rPr lang="en-US" sz="2400" i="1" dirty="0"/>
              <a:t> – bacteria.</a:t>
            </a:r>
          </a:p>
          <a:p>
            <a:r>
              <a:rPr lang="en-US" sz="2400" dirty="0" smtClean="0"/>
              <a:t>Usually </a:t>
            </a:r>
            <a:r>
              <a:rPr lang="en-US" sz="2400" dirty="0"/>
              <a:t>associated with fecal contamination of water.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57405" y="6473130"/>
            <a:ext cx="3639125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22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266" y="6482901"/>
            <a:ext cx="4953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Three </a:t>
            </a:r>
            <a:r>
              <a:rPr lang="en-US" sz="1000" dirty="0"/>
              <a:t>big pollutants. </a:t>
            </a:r>
            <a:r>
              <a:rPr lang="en-US" sz="1000" dirty="0">
                <a:hlinkClick r:id="rId2"/>
              </a:rPr>
              <a:t>http://</a:t>
            </a:r>
            <a:r>
              <a:rPr lang="en-US" sz="1000" dirty="0" smtClean="0">
                <a:hlinkClick r:id="rId2"/>
              </a:rPr>
              <a:t>water.epa.gov/learn/resources/bigpollutants.cfm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112633" y="4369116"/>
            <a:ext cx="3193658" cy="2045886"/>
            <a:chOff x="154642" y="4514247"/>
            <a:chExt cx="5925740" cy="3882648"/>
          </a:xfrm>
        </p:grpSpPr>
        <p:pic>
          <p:nvPicPr>
            <p:cNvPr id="10" name="Picture 10" descr="http://www.virologypedia.com/wp-content/uploads/2014/06/Influenza_virus_200876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91" y="4514247"/>
              <a:ext cx="1643321" cy="1432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A magnification of the MRSA (methicillin-resistant Staphylococcus aureus) superbug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191" y="4522369"/>
              <a:ext cx="1675729" cy="1450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278360" y="5962402"/>
              <a:ext cx="1963292" cy="525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Staph Aureus</a:t>
              </a:r>
              <a:endParaRPr lang="en-US" sz="12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4642" y="5953577"/>
              <a:ext cx="2100469" cy="525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Influenza virus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7726" y="7871211"/>
              <a:ext cx="1630050" cy="525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Hookworm</a:t>
              </a:r>
              <a:endParaRPr lang="en-US" sz="1200" dirty="0"/>
            </a:p>
          </p:txBody>
        </p:sp>
        <p:pic>
          <p:nvPicPr>
            <p:cNvPr id="15" name="Picture 16" descr="http://www.scientificamerican.com/sciam/cache/file/59341ACE-2134-464C-A5ADACA088441AB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996" y="6455457"/>
              <a:ext cx="1634110" cy="1436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476029" y="5946751"/>
              <a:ext cx="993187" cy="525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Fungi</a:t>
              </a:r>
              <a:endParaRPr lang="en-US" sz="1200" dirty="0"/>
            </a:p>
          </p:txBody>
        </p:sp>
        <p:pic>
          <p:nvPicPr>
            <p:cNvPr id="18" name="Picture 20" descr="Fungal sex can generate new drug resistant, virulent strain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95" y="4514247"/>
              <a:ext cx="1726387" cy="146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528291" y="7869835"/>
              <a:ext cx="1330119" cy="525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Amoeba</a:t>
              </a:r>
              <a:endParaRPr lang="en-US" sz="1200" dirty="0"/>
            </a:p>
          </p:txBody>
        </p:sp>
        <p:pic>
          <p:nvPicPr>
            <p:cNvPr id="23" name="Picture 4" descr="https://108yogadayswchokae.files.wordpress.com/2012/04/url.jpe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318" y="6472434"/>
              <a:ext cx="1547927" cy="1439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7005945" y="1412997"/>
            <a:ext cx="4985163" cy="531982"/>
          </a:xfrm>
        </p:spPr>
        <p:txBody>
          <a:bodyPr/>
          <a:lstStyle/>
          <a:p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waterborne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046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054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 and waterborne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309" y="1884218"/>
            <a:ext cx="5243945" cy="446618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Transmitted by contaminated water carrying the infective agent.</a:t>
            </a:r>
          </a:p>
          <a:p>
            <a:pPr lvl="1"/>
            <a:r>
              <a:rPr lang="en-US" sz="2200" dirty="0"/>
              <a:t>Gastroenteritis – diarrhea, cramps, nausea, vomiting.</a:t>
            </a:r>
          </a:p>
          <a:p>
            <a:r>
              <a:rPr lang="en-US" sz="2400" dirty="0"/>
              <a:t>Life-threatening for the young, the elderly, pregnant women and the immunocompromised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Amebiasis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/>
              <a:t>caused by the parasite Entamoeba </a:t>
            </a:r>
            <a:r>
              <a:rPr lang="en-US" dirty="0" err="1"/>
              <a:t>histolytica</a:t>
            </a:r>
            <a:r>
              <a:rPr lang="en-US" dirty="0"/>
              <a:t>. </a:t>
            </a:r>
            <a:endParaRPr lang="en-US" sz="2400" dirty="0">
              <a:solidFill>
                <a:srgbClr val="7030A0"/>
              </a:solidFill>
            </a:endParaRPr>
          </a:p>
          <a:p>
            <a:pPr lvl="1"/>
            <a:r>
              <a:rPr lang="en-US" sz="2200" dirty="0"/>
              <a:t>Amoeba produces cysts that are carried in feces.</a:t>
            </a:r>
          </a:p>
          <a:p>
            <a:pPr lvl="1"/>
            <a:r>
              <a:rPr lang="en-US" sz="2200" dirty="0" smtClean="0"/>
              <a:t>intestinal </a:t>
            </a:r>
            <a:r>
              <a:rPr lang="en-US" sz="2200" dirty="0"/>
              <a:t>infections.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5456" y="1884217"/>
            <a:ext cx="4712418" cy="446618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Giardiasis and Cryptosporidiosis </a:t>
            </a:r>
            <a:r>
              <a:rPr lang="en-US" sz="2400" dirty="0" smtClean="0"/>
              <a:t>– caused </a:t>
            </a:r>
            <a:r>
              <a:rPr lang="en-US" sz="2400" dirty="0"/>
              <a:t>by </a:t>
            </a:r>
            <a:r>
              <a:rPr lang="en-US" sz="2400" dirty="0" smtClean="0"/>
              <a:t>parasites </a:t>
            </a:r>
            <a:r>
              <a:rPr lang="en-US" sz="2400" dirty="0"/>
              <a:t>in animal and human feces.</a:t>
            </a:r>
          </a:p>
          <a:p>
            <a:pPr lvl="1"/>
            <a:r>
              <a:rPr lang="en-US" sz="2200" dirty="0"/>
              <a:t>Especially at risk are the immunocompromised.</a:t>
            </a:r>
          </a:p>
          <a:p>
            <a:pPr lvl="2"/>
            <a:r>
              <a:rPr lang="en-US" sz="2000" dirty="0"/>
              <a:t>Diarrhea, cramps, headache.</a:t>
            </a:r>
          </a:p>
          <a:p>
            <a:pPr lvl="1"/>
            <a:r>
              <a:rPr lang="en-US" sz="2200" b="1" dirty="0" smtClean="0"/>
              <a:t>Chlorine</a:t>
            </a:r>
            <a:r>
              <a:rPr lang="en-US" sz="2200" dirty="0" smtClean="0"/>
              <a:t> destroys Giardia but not Cryptosporidium.</a:t>
            </a:r>
          </a:p>
          <a:p>
            <a:pPr lvl="1"/>
            <a:r>
              <a:rPr lang="en-US" sz="2200" b="1" dirty="0" smtClean="0"/>
              <a:t>Boiling </a:t>
            </a:r>
            <a:r>
              <a:rPr lang="en-US" sz="2200" b="1" dirty="0"/>
              <a:t>water </a:t>
            </a:r>
            <a:r>
              <a:rPr lang="en-US" sz="2200" dirty="0"/>
              <a:t>for &gt;1minute will destroy these and other pathogens</a:t>
            </a:r>
            <a:r>
              <a:rPr lang="en-US" sz="2200" dirty="0" smtClean="0"/>
              <a:t>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855528" y="6415423"/>
            <a:ext cx="2829012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7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9415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Pollution and waterborne 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599" y="2041635"/>
            <a:ext cx="5230091" cy="417714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Legionnaire’s disease</a:t>
            </a:r>
          </a:p>
          <a:p>
            <a:pPr lvl="1"/>
            <a:r>
              <a:rPr lang="en-US" sz="2400" dirty="0" smtClean="0"/>
              <a:t>Lung infections – pneumonia.</a:t>
            </a:r>
          </a:p>
          <a:p>
            <a:pPr lvl="1"/>
            <a:r>
              <a:rPr lang="en-US" sz="2400" dirty="0" smtClean="0"/>
              <a:t>High fever, cough, chest pain, abdominal pain and diarrhea.</a:t>
            </a:r>
          </a:p>
          <a:p>
            <a:pPr lvl="1"/>
            <a:r>
              <a:rPr lang="en-US" sz="2400" dirty="0" smtClean="0"/>
              <a:t>Contaminated aerosol particles from home water systems, cooling systems and stagnant water.</a:t>
            </a:r>
          </a:p>
          <a:p>
            <a:pPr lvl="1"/>
            <a:r>
              <a:rPr lang="en-US" sz="2400" dirty="0" smtClean="0"/>
              <a:t>Some protozoa (amoebas) serve as host for the bacteria.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7327" y="2041635"/>
            <a:ext cx="4551218" cy="41771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 </a:t>
            </a:r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Naegleria </a:t>
            </a:r>
            <a:r>
              <a:rPr lang="en-US" sz="28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fowleri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en-US" sz="2400" dirty="0" smtClean="0"/>
              <a:t>‘Brain-eating’ amoeba.</a:t>
            </a:r>
            <a:endParaRPr lang="en-US" sz="2800" dirty="0" smtClean="0"/>
          </a:p>
          <a:p>
            <a:pPr lvl="1"/>
            <a:r>
              <a:rPr lang="en-US" sz="2400" dirty="0" smtClean="0"/>
              <a:t>Normally </a:t>
            </a:r>
            <a:r>
              <a:rPr lang="en-US" sz="2400" dirty="0"/>
              <a:t>harmless and found in warm freshwater </a:t>
            </a:r>
            <a:r>
              <a:rPr lang="en-US" sz="2400" dirty="0" smtClean="0"/>
              <a:t>lakes and in soil.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infect the brain </a:t>
            </a:r>
            <a:r>
              <a:rPr lang="en-US" sz="2400" dirty="0" smtClean="0"/>
              <a:t>via the </a:t>
            </a:r>
            <a:r>
              <a:rPr lang="en-US" sz="2400" dirty="0"/>
              <a:t>nasal </a:t>
            </a:r>
            <a:r>
              <a:rPr lang="en-US" sz="2400" dirty="0" smtClean="0"/>
              <a:t>passages, breaking down nerve cells. </a:t>
            </a:r>
          </a:p>
          <a:p>
            <a:pPr lvl="1"/>
            <a:r>
              <a:rPr lang="en-US" sz="2400" dirty="0" smtClean="0"/>
              <a:t>Tap water, saline solutions.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867730" y="6453386"/>
            <a:ext cx="2842867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4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899" y="76660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consumption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899" y="1877291"/>
            <a:ext cx="5004788" cy="4418153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contaminant level goal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(MCLG) – ideal situation.</a:t>
            </a:r>
          </a:p>
          <a:p>
            <a:pPr lvl="1"/>
            <a:r>
              <a:rPr lang="en-US" sz="2200" dirty="0"/>
              <a:t>Maximum level of a contaminant in drinking water at which </a:t>
            </a:r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known or anticipated adverse effect on human health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/>
              <a:t>would occur</a:t>
            </a:r>
            <a:r>
              <a:rPr lang="en-US" sz="2200" dirty="0" smtClean="0"/>
              <a:t>.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For </a:t>
            </a:r>
            <a:r>
              <a:rPr lang="en-US" sz="2200" dirty="0"/>
              <a:t>known carcinogens the goal is zero, because any small amount is considered a risk.</a:t>
            </a:r>
          </a:p>
          <a:p>
            <a:endParaRPr lang="en-US" cap="non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07037" y="6385238"/>
            <a:ext cx="3818571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25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2845" y="6444691"/>
            <a:ext cx="55386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Chemistry in Context: Applying Chemistry to Society. 7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Edition. </a:t>
            </a:r>
            <a:r>
              <a:rPr lang="en-US" sz="1000" dirty="0" err="1" smtClean="0"/>
              <a:t>Middlecamp</a:t>
            </a:r>
            <a:r>
              <a:rPr lang="en-US" sz="1000" dirty="0" smtClean="0"/>
              <a:t> C et al.. </a:t>
            </a:r>
            <a:r>
              <a:rPr lang="en-US" sz="1000" dirty="0" err="1" smtClean="0"/>
              <a:t>McGrawHill</a:t>
            </a:r>
            <a:r>
              <a:rPr lang="en-US" sz="1000" dirty="0" smtClean="0"/>
              <a:t>.</a:t>
            </a:r>
            <a:r>
              <a:rPr lang="en-US" sz="1000" dirty="0"/>
              <a:t> 2012</a:t>
            </a:r>
          </a:p>
        </p:txBody>
      </p:sp>
      <p:pic>
        <p:nvPicPr>
          <p:cNvPr id="10" name="Content Placeholder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165" y="252429"/>
            <a:ext cx="4878444" cy="245796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15100" y="2778546"/>
            <a:ext cx="5110508" cy="3516898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contaminant </a:t>
            </a:r>
            <a:r>
              <a:rPr lang="en-US" sz="2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(</a:t>
            </a:r>
            <a:r>
              <a:rPr lang="en-US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MCL) – real situation.</a:t>
            </a:r>
          </a:p>
          <a:p>
            <a:pPr lvl="1"/>
            <a:r>
              <a:rPr lang="en-US" sz="2400" dirty="0"/>
              <a:t>It is the legal limit for the concentration of a contaminant in drinking water.</a:t>
            </a:r>
          </a:p>
          <a:p>
            <a:pPr lvl="1"/>
            <a:r>
              <a:rPr lang="en-US" sz="2400" dirty="0"/>
              <a:t>Set as close as possible to the MCLG considering the practicality of it.</a:t>
            </a:r>
          </a:p>
          <a:p>
            <a:pPr lvl="1"/>
            <a:r>
              <a:rPr lang="en-US" sz="2400" dirty="0"/>
              <a:t>Most MCL are the same as MCLG, except for carcinogens.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34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34" y="664926"/>
            <a:ext cx="8911687" cy="964339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consumption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6" y="1787541"/>
            <a:ext cx="5538788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water safe to drink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8400" y="2644216"/>
            <a:ext cx="4946650" cy="3994150"/>
          </a:xfrm>
        </p:spPr>
        <p:txBody>
          <a:bodyPr>
            <a:normAutofit fontScale="85000" lnSpcReduction="20000"/>
          </a:bodyPr>
          <a:lstStyle/>
          <a:p>
            <a:r>
              <a:rPr lang="en-US" sz="2800" cap="none" dirty="0" smtClean="0"/>
              <a:t>Whether water is safe to drink or not depends on:</a:t>
            </a:r>
          </a:p>
          <a:p>
            <a:pPr lvl="1"/>
            <a:r>
              <a:rPr lang="en-US" sz="2600" dirty="0" smtClean="0"/>
              <a:t>What is in the water.</a:t>
            </a:r>
          </a:p>
          <a:p>
            <a:pPr lvl="1"/>
            <a:r>
              <a:rPr lang="en-US" sz="2600" cap="none" dirty="0" smtClean="0"/>
              <a:t>How much of it is in the water.</a:t>
            </a:r>
          </a:p>
          <a:p>
            <a:pPr lvl="1"/>
            <a:r>
              <a:rPr lang="en-US" sz="2600" dirty="0" smtClean="0"/>
              <a:t>How much water someone drinks in a day.</a:t>
            </a:r>
          </a:p>
          <a:p>
            <a:r>
              <a:rPr lang="en-US" sz="2800" cap="none" dirty="0" smtClean="0"/>
              <a:t>Contaminants harmful to human health have legal limits according to their toxicity.</a:t>
            </a:r>
          </a:p>
          <a:p>
            <a:pPr lvl="1"/>
            <a:r>
              <a:rPr lang="en-US" sz="2600" dirty="0" smtClean="0"/>
              <a:t>Limits take into account the technology available for removal.</a:t>
            </a:r>
            <a:endParaRPr lang="en-US" sz="2600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9250" y="968991"/>
            <a:ext cx="5372099" cy="5484395"/>
          </a:xfrm>
        </p:spPr>
        <p:txBody>
          <a:bodyPr>
            <a:normAutofit/>
          </a:bodyPr>
          <a:lstStyle/>
          <a:p>
            <a:r>
              <a:rPr lang="en-US" sz="2400" dirty="0"/>
              <a:t>Some contaminants can affect liver, kidney function, or the nervous system.</a:t>
            </a:r>
          </a:p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r>
              <a:rPr lang="en-US" sz="2400" dirty="0"/>
              <a:t> is particularly harmful to children, accumulate in bone and brain, affecting brain and neural development. </a:t>
            </a:r>
          </a:p>
          <a:p>
            <a:pPr lvl="1"/>
            <a:r>
              <a:rPr lang="en-US" sz="2200" dirty="0"/>
              <a:t>Industrial waste.</a:t>
            </a:r>
          </a:p>
          <a:p>
            <a:pPr lvl="1"/>
            <a:r>
              <a:rPr lang="en-US" sz="2200" dirty="0"/>
              <a:t>Lead pipes and lead-lined tanks in water coolers.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88508" y="6455803"/>
            <a:ext cx="3480520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26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96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52" y="37396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consumption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32" y="1529846"/>
            <a:ext cx="5196124" cy="576262"/>
          </a:xfrm>
        </p:spPr>
        <p:txBody>
          <a:bodyPr/>
          <a:lstStyle/>
          <a:p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Contaminants 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regulated </a:t>
            </a:r>
            <a:r>
              <a:rPr 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drinking water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32" y="2370859"/>
            <a:ext cx="5364018" cy="381777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Inorganic chemicals </a:t>
            </a:r>
          </a:p>
          <a:p>
            <a:pPr lvl="1"/>
            <a:r>
              <a:rPr lang="en-US" sz="2400" dirty="0" smtClean="0"/>
              <a:t>Heavy </a:t>
            </a:r>
            <a:r>
              <a:rPr lang="en-US" sz="2400" dirty="0"/>
              <a:t>metals – copper, cadmium, chromium, mercury, lead.</a:t>
            </a:r>
          </a:p>
          <a:p>
            <a:pPr lvl="1"/>
            <a:r>
              <a:rPr lang="en-US" sz="2400" dirty="0"/>
              <a:t>Non-metal ions – nitrate, fluoride, arsenic.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Organic chemicals</a:t>
            </a:r>
          </a:p>
          <a:p>
            <a:pPr lvl="1"/>
            <a:r>
              <a:rPr lang="en-US" sz="2400" dirty="0" smtClean="0"/>
              <a:t>Pesticides</a:t>
            </a:r>
            <a:r>
              <a:rPr lang="en-US" sz="2400" dirty="0"/>
              <a:t>, solvents, and compounds for plastics manufacturing. 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3570" y="1014407"/>
            <a:ext cx="5041900" cy="479853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Radionuclides</a:t>
            </a:r>
          </a:p>
          <a:p>
            <a:pPr lvl="1"/>
            <a:r>
              <a:rPr lang="en-US" sz="2400" dirty="0" smtClean="0"/>
              <a:t>Alpha and beta particles, radium </a:t>
            </a:r>
            <a:r>
              <a:rPr lang="en-US" sz="2400" dirty="0"/>
              <a:t>and uranium.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Biological </a:t>
            </a:r>
            <a:r>
              <a:rPr lang="en-US" sz="2400" dirty="0" smtClean="0">
                <a:solidFill>
                  <a:srgbClr val="7030A0"/>
                </a:solidFill>
              </a:rPr>
              <a:t>agents</a:t>
            </a:r>
          </a:p>
          <a:p>
            <a:pPr lvl="1"/>
            <a:r>
              <a:rPr lang="en-US" sz="2400" dirty="0" smtClean="0"/>
              <a:t>Cryptosporidium</a:t>
            </a:r>
            <a:r>
              <a:rPr lang="en-US" sz="2400" dirty="0"/>
              <a:t>, </a:t>
            </a:r>
            <a:r>
              <a:rPr lang="en-US" sz="2400" dirty="0" smtClean="0"/>
              <a:t>Giardia, Legionella, fecal coliforms (E. coli) </a:t>
            </a:r>
            <a:r>
              <a:rPr lang="en-US" sz="2400" dirty="0"/>
              <a:t>and intestinal viruses.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7030A0"/>
                </a:solidFill>
              </a:rPr>
              <a:t>Disinfectants</a:t>
            </a:r>
          </a:p>
          <a:p>
            <a:pPr lvl="1"/>
            <a:r>
              <a:rPr lang="en-US" sz="2400" dirty="0" smtClean="0"/>
              <a:t>Chloramines, chlorine, chlorine dioxide.</a:t>
            </a:r>
            <a:endParaRPr lang="en-US" sz="2400" dirty="0"/>
          </a:p>
          <a:p>
            <a:r>
              <a:rPr lang="en-US" sz="2400" dirty="0" smtClean="0">
                <a:solidFill>
                  <a:srgbClr val="7030A0"/>
                </a:solidFill>
              </a:rPr>
              <a:t>Disinfection byproducts</a:t>
            </a:r>
          </a:p>
          <a:p>
            <a:pPr lvl="1"/>
            <a:r>
              <a:rPr lang="en-US" sz="2400" dirty="0" smtClean="0"/>
              <a:t>Bromate, chlorite, </a:t>
            </a:r>
            <a:r>
              <a:rPr lang="en-US" sz="2400" dirty="0" err="1" smtClean="0"/>
              <a:t>haloacetic</a:t>
            </a:r>
            <a:r>
              <a:rPr lang="en-US" sz="2400" dirty="0" smtClean="0"/>
              <a:t> acids, </a:t>
            </a:r>
            <a:r>
              <a:rPr lang="en-US" sz="2400" dirty="0" err="1" smtClean="0"/>
              <a:t>trihalomethanes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40467" y="6464408"/>
            <a:ext cx="3064538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27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732" y="6580909"/>
            <a:ext cx="3889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http://www.epa.gov/your-drinking-water/table-regulated-drinking-water-contaminants</a:t>
            </a:r>
          </a:p>
        </p:txBody>
      </p:sp>
    </p:spTree>
    <p:extLst>
      <p:ext uri="{BB962C8B-B14F-4D97-AF65-F5344CB8AC3E}">
        <p14:creationId xmlns:p14="http://schemas.microsoft.com/office/powerpoint/2010/main" val="1559829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041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Contaminants in drinking water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7543" y="1905000"/>
            <a:ext cx="4818743" cy="4197368"/>
          </a:xfrm>
        </p:spPr>
        <p:txBody>
          <a:bodyPr/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disinfectants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Chloramines</a:t>
            </a:r>
          </a:p>
          <a:p>
            <a:pPr lvl="2"/>
            <a:r>
              <a:rPr lang="en-US" sz="2000" dirty="0" smtClean="0"/>
              <a:t>Eye/nose irritation, stomach problems, anemia.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</a:t>
            </a:r>
            <a:r>
              <a:rPr lang="en-US" sz="2400" dirty="0" smtClean="0"/>
              <a:t> </a:t>
            </a:r>
          </a:p>
          <a:p>
            <a:pPr lvl="2"/>
            <a:r>
              <a:rPr lang="en-US" sz="2000" dirty="0"/>
              <a:t>Eye/nose irritation, stomach </a:t>
            </a:r>
            <a:r>
              <a:rPr lang="en-US" sz="2000" dirty="0" smtClean="0"/>
              <a:t>problems.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Chlorine dioxide</a:t>
            </a:r>
          </a:p>
          <a:p>
            <a:pPr lvl="2"/>
            <a:r>
              <a:rPr lang="en-US" sz="2000" dirty="0" smtClean="0"/>
              <a:t>Anemia, CNS problems in infants and children.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4914" y="1905000"/>
            <a:ext cx="4876800" cy="41973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disinfection byproducts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Bromate</a:t>
            </a:r>
          </a:p>
          <a:p>
            <a:pPr lvl="2"/>
            <a:r>
              <a:rPr lang="en-US" sz="2000" dirty="0"/>
              <a:t>Increased cancer risk.</a:t>
            </a:r>
          </a:p>
          <a:p>
            <a:pPr lvl="1"/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Chlorite</a:t>
            </a:r>
          </a:p>
          <a:p>
            <a:pPr lvl="2"/>
            <a:r>
              <a:rPr lang="en-US" sz="2000" dirty="0"/>
              <a:t>Anemia and CNS problems in infants and children.</a:t>
            </a:r>
          </a:p>
          <a:p>
            <a:pPr lvl="1"/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Haloacetic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acids and Total 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triahalomethanes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(TTHMs).</a:t>
            </a:r>
          </a:p>
          <a:p>
            <a:pPr lvl="2"/>
            <a:r>
              <a:rPr lang="en-US" sz="2000" dirty="0"/>
              <a:t>Increased cancer risk.</a:t>
            </a:r>
          </a:p>
          <a:p>
            <a:pPr lvl="2"/>
            <a:r>
              <a:rPr lang="en-US" sz="2000" dirty="0"/>
              <a:t>TTHMs – liver, kidney or CNS.</a:t>
            </a:r>
            <a:endParaRPr lang="en-US" sz="1800" dirty="0"/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780694" y="6315445"/>
            <a:ext cx="2182811" cy="365125"/>
          </a:xfrm>
        </p:spPr>
        <p:txBody>
          <a:bodyPr/>
          <a:lstStyle/>
          <a:p>
            <a:r>
              <a:rPr lang="en-US" smtClean="0"/>
              <a:t>Dr. I.Echeverry, KSU, CAMS, CHS, HE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28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333" y="6251787"/>
            <a:ext cx="53712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Drinking Water </a:t>
            </a:r>
            <a:r>
              <a:rPr lang="en-US" sz="1000" dirty="0" smtClean="0"/>
              <a:t>Contaminants. http</a:t>
            </a:r>
            <a:r>
              <a:rPr lang="en-US" sz="1000" dirty="0"/>
              <a:t>://water.epa.gov/drink/contaminants/#</a:t>
            </a:r>
            <a:r>
              <a:rPr lang="en-US" sz="1000" dirty="0" smtClean="0"/>
              <a:t>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7124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4673" y="256309"/>
            <a:ext cx="9601200" cy="907473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drinking water contaminants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37310" y="1593272"/>
            <a:ext cx="5777346" cy="5091546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Non-mandatory standards established </a:t>
            </a:r>
            <a:r>
              <a:rPr lang="en-US" sz="2600" dirty="0"/>
              <a:t>only as guidelines to assist public water systems in managing their drinking water for </a:t>
            </a:r>
            <a:r>
              <a:rPr lang="en-US" sz="2600" dirty="0" smtClean="0"/>
              <a:t>taste</a:t>
            </a:r>
            <a:r>
              <a:rPr lang="en-US" sz="2600" dirty="0"/>
              <a:t>, color, and </a:t>
            </a:r>
            <a:r>
              <a:rPr lang="en-US" sz="2600" dirty="0" smtClean="0"/>
              <a:t>odor.</a:t>
            </a:r>
          </a:p>
          <a:p>
            <a:pPr lvl="1"/>
            <a:r>
              <a:rPr lang="en-US" sz="2400" dirty="0" smtClean="0"/>
              <a:t>These contaminants are not considered a risk to health.</a:t>
            </a:r>
          </a:p>
          <a:p>
            <a:r>
              <a:rPr lang="en-US" sz="2600" dirty="0" smtClean="0"/>
              <a:t>Problems </a:t>
            </a:r>
            <a:r>
              <a:rPr lang="en-US" sz="2600" dirty="0"/>
              <a:t>related to secondary </a:t>
            </a:r>
            <a:r>
              <a:rPr lang="en-US" sz="2600" dirty="0" smtClean="0"/>
              <a:t>contaminants</a:t>
            </a:r>
            <a:endParaRPr lang="en-US" sz="2600" dirty="0"/>
          </a:p>
          <a:p>
            <a:pPr lvl="1"/>
            <a:r>
              <a:rPr lang="en-US" sz="2400" dirty="0" smtClean="0"/>
              <a:t>Aesthetic — taste, color or odor.</a:t>
            </a:r>
            <a:endParaRPr lang="en-US" sz="2400" dirty="0"/>
          </a:p>
          <a:p>
            <a:pPr lvl="1"/>
            <a:r>
              <a:rPr lang="en-US" sz="2400" dirty="0"/>
              <a:t>Cosmetic </a:t>
            </a:r>
            <a:r>
              <a:rPr lang="en-US" sz="2400" dirty="0" smtClean="0"/>
              <a:t>— skin or teeth discoloration.</a:t>
            </a:r>
            <a:endParaRPr lang="en-US" sz="2400" dirty="0"/>
          </a:p>
          <a:p>
            <a:pPr lvl="1"/>
            <a:r>
              <a:rPr lang="en-US" sz="2400" dirty="0"/>
              <a:t>Technical </a:t>
            </a:r>
            <a:r>
              <a:rPr lang="en-US" sz="2400" dirty="0" smtClean="0"/>
              <a:t>— </a:t>
            </a:r>
            <a:r>
              <a:rPr lang="en-US" sz="2400" dirty="0"/>
              <a:t>damage to water equipment or reduced effectiveness of </a:t>
            </a:r>
            <a:r>
              <a:rPr lang="en-US" sz="2400" dirty="0" smtClean="0"/>
              <a:t>treatment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56439966"/>
              </p:ext>
            </p:extLst>
          </p:nvPr>
        </p:nvGraphicFramePr>
        <p:xfrm>
          <a:off x="6622473" y="1414419"/>
          <a:ext cx="5285508" cy="503896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3685328708"/>
                    </a:ext>
                  </a:extLst>
                </a:gridCol>
                <a:gridCol w="1323109">
                  <a:extLst>
                    <a:ext uri="{9D8B030D-6E8A-4147-A177-3AD203B41FA5}">
                      <a16:colId xmlns:a16="http://schemas.microsoft.com/office/drawing/2014/main" xmlns="" val="2425953327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3030793777"/>
                    </a:ext>
                  </a:extLst>
                </a:gridCol>
              </a:tblGrid>
              <a:tr h="323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Contaminant</a:t>
                      </a:r>
                      <a:endParaRPr lang="en-US" sz="1100" b="1">
                        <a:effectLst/>
                        <a:latin typeface="Lucida Grande"/>
                      </a:endParaRP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Secondary MCL</a:t>
                      </a:r>
                      <a:endParaRPr lang="en-US" sz="1100" b="1">
                        <a:effectLst/>
                        <a:latin typeface="Lucida Grande"/>
                      </a:endParaRP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Noticeable Effects above the Secondary MCL</a:t>
                      </a:r>
                      <a:endParaRPr lang="en-US" sz="1100" b="1">
                        <a:effectLst/>
                        <a:latin typeface="Lucida Grande"/>
                      </a:endParaRP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526540720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Aluminum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0.05 to 0.2 mg/L</a:t>
                      </a:r>
                      <a:r>
                        <a:rPr lang="en-US" sz="1100">
                          <a:effectLst/>
                          <a:hlinkClick r:id="rId2"/>
                        </a:rPr>
                        <a:t>*</a:t>
                      </a:r>
                      <a:endParaRPr lang="en-US" sz="1100">
                        <a:effectLst/>
                      </a:endParaRP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colored water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105252906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Chloride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250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salty taste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2080511795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Color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15 color units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visible tint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820511829"/>
                  </a:ext>
                </a:extLst>
              </a:tr>
              <a:tr h="323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Copper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1.0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metallic taste; blue-green staining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680942382"/>
                  </a:ext>
                </a:extLst>
              </a:tr>
              <a:tr h="323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Corrosivity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Non-corrosive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metallic taste; corroded pipes/ fixtures staining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902616469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Fluoride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2.0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tooth discoloration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805934314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Foaming agents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0.5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frothy, cloudy; bitter taste; odor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2669767771"/>
                  </a:ext>
                </a:extLst>
              </a:tr>
              <a:tr h="4627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Iron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0.3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rusty color; sediment; metallic taste; reddish or orange staining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032364385"/>
                  </a:ext>
                </a:extLst>
              </a:tr>
              <a:tr h="323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Manganese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0.05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black to brown color; black staining; bitter metallic taste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362434871"/>
                  </a:ext>
                </a:extLst>
              </a:tr>
              <a:tr h="323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Odor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3 TON (threshold odor number)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"rotten-egg", musty or chemical smell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2845706360"/>
                  </a:ext>
                </a:extLst>
              </a:tr>
              <a:tr h="6015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pH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6.5 - 8.5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low pH: bitter metallic taste; corrosion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high pH: slippery feel; soda taste; deposits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1098439"/>
                  </a:ext>
                </a:extLst>
              </a:tr>
              <a:tr h="323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Silver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0.1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skin discoloration; graying of the white part of the eye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1586287678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Sulfate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250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salty taste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3034167795"/>
                  </a:ext>
                </a:extLst>
              </a:tr>
              <a:tr h="3239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Total Dissolved Solids (TDS)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500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hardness; deposits; colored water; staining; salty taste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1481033484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Zinc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5 mg/L</a:t>
                      </a:r>
                    </a:p>
                  </a:txBody>
                  <a:tcPr marL="35814" marR="35814" marT="17907" marB="1790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metallic taste</a:t>
                      </a:r>
                    </a:p>
                  </a:txBody>
                  <a:tcPr marL="35814" marR="35814" marT="17907" marB="17907" anchor="ctr"/>
                </a:tc>
                <a:extLst>
                  <a:ext uri="{0D108BD9-81ED-4DB2-BD59-A6C34878D82A}">
                    <a16:rowId xmlns:a16="http://schemas.microsoft.com/office/drawing/2014/main" xmlns="" val="140354335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31727" y="6453386"/>
            <a:ext cx="2946776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532" y="576124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3774" y="1769186"/>
            <a:ext cx="4873474" cy="679994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water?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3774" y="2545737"/>
            <a:ext cx="5233026" cy="3780449"/>
          </a:xfrm>
        </p:spPr>
        <p:txBody>
          <a:bodyPr>
            <a:noAutofit/>
          </a:bodyPr>
          <a:lstStyle/>
          <a:p>
            <a:r>
              <a:rPr lang="en-US" sz="2600" dirty="0" smtClean="0"/>
              <a:t>Compound made </a:t>
            </a:r>
            <a:r>
              <a:rPr lang="en-US" sz="2600" dirty="0"/>
              <a:t>up of 2 atoms of hydrogen and one </a:t>
            </a:r>
            <a:r>
              <a:rPr lang="en-US" sz="2600" dirty="0" smtClean="0"/>
              <a:t>atom </a:t>
            </a:r>
            <a:r>
              <a:rPr lang="en-US" sz="2600" dirty="0"/>
              <a:t>of oxygen (H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dirty="0" smtClean="0"/>
              <a:t>). </a:t>
            </a:r>
          </a:p>
          <a:p>
            <a:pPr lvl="1"/>
            <a:r>
              <a:rPr lang="en-US" sz="2200" cap="none" dirty="0" smtClean="0"/>
              <a:t>Gas, liquid and solid state.</a:t>
            </a:r>
          </a:p>
          <a:p>
            <a:r>
              <a:rPr lang="en-US" sz="2600" cap="none" dirty="0" smtClean="0"/>
              <a:t> Essential for life on earth.</a:t>
            </a:r>
          </a:p>
          <a:p>
            <a:pPr lvl="1"/>
            <a:r>
              <a:rPr lang="en-US" sz="2400" dirty="0" smtClean="0"/>
              <a:t>Biochemical reactions.</a:t>
            </a:r>
            <a:endParaRPr lang="en-US" sz="2400" cap="none" dirty="0" smtClean="0"/>
          </a:p>
          <a:p>
            <a:pPr lvl="1"/>
            <a:r>
              <a:rPr lang="en-US" sz="2400" dirty="0" smtClean="0"/>
              <a:t>Water in oceans </a:t>
            </a:r>
            <a:r>
              <a:rPr lang="en-US" sz="2400" dirty="0"/>
              <a:t>and lakes </a:t>
            </a:r>
            <a:r>
              <a:rPr lang="en-US" sz="2400" dirty="0" smtClean="0"/>
              <a:t>holds </a:t>
            </a:r>
            <a:r>
              <a:rPr lang="en-US" sz="2400" dirty="0"/>
              <a:t>heat and </a:t>
            </a:r>
            <a:r>
              <a:rPr lang="en-US" sz="2400" dirty="0" smtClean="0"/>
              <a:t>helps to </a:t>
            </a:r>
            <a:r>
              <a:rPr lang="en-US" sz="2400" dirty="0"/>
              <a:t>control earth’s temperature.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743700" y="1962150"/>
            <a:ext cx="5137149" cy="4546600"/>
          </a:xfrm>
        </p:spPr>
        <p:txBody>
          <a:bodyPr>
            <a:normAutofit/>
          </a:bodyPr>
          <a:lstStyle/>
          <a:p>
            <a:r>
              <a:rPr lang="en-US" sz="2600" cap="none" dirty="0" smtClean="0"/>
              <a:t>Humans may not survive more than three (3) days without water.</a:t>
            </a:r>
          </a:p>
          <a:p>
            <a:r>
              <a:rPr lang="en-US" sz="2600" cap="none" dirty="0" smtClean="0"/>
              <a:t>Dehydration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 smtClean="0"/>
              <a:t>2% – thirst.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 smtClean="0"/>
              <a:t>5% – fatigue, nausea, headache.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 smtClean="0"/>
              <a:t>10-15% – muscle spasms, delirium.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 smtClean="0"/>
              <a:t>&gt; 15% – death. </a:t>
            </a:r>
            <a:endParaRPr lang="en-US" sz="2200" cap="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659091" y="6326187"/>
            <a:ext cx="3221758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qph.is.quoracdn.net/main-qimg-312bdc4745d87489195f25ebfe1e8a7d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48" y="230981"/>
            <a:ext cx="1888844" cy="16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773" y="501313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drinking water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40773" y="1428138"/>
            <a:ext cx="3992732" cy="576262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Water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purification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773" y="2179977"/>
            <a:ext cx="5147063" cy="441047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Screen-removal of debris.</a:t>
            </a:r>
          </a:p>
          <a:p>
            <a:pPr lvl="1"/>
            <a:r>
              <a:rPr lang="en-US" sz="2200" dirty="0" smtClean="0"/>
              <a:t>Plant material, garbage</a:t>
            </a:r>
            <a:r>
              <a:rPr lang="en-US" sz="2000" dirty="0" smtClean="0"/>
              <a:t>.</a:t>
            </a:r>
          </a:p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Coagulation and Flocculation.</a:t>
            </a:r>
          </a:p>
          <a:p>
            <a:pPr lvl="1"/>
            <a:r>
              <a:rPr lang="en-US" sz="2200" dirty="0" smtClean="0"/>
              <a:t>Addition of aluminum sulfate and calcium hydroxide to form a gel that collects suspended dirt particles. </a:t>
            </a:r>
          </a:p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Sedimentation.</a:t>
            </a:r>
          </a:p>
          <a:p>
            <a:pPr lvl="1"/>
            <a:r>
              <a:rPr lang="en-US" sz="2200" dirty="0"/>
              <a:t>Particles settle at the bottom.</a:t>
            </a:r>
          </a:p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Filtration.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200" dirty="0"/>
              <a:t>Charcoal or gravel, and </a:t>
            </a:r>
            <a:r>
              <a:rPr lang="en-US" sz="2200" dirty="0" smtClean="0"/>
              <a:t>sand.</a:t>
            </a:r>
            <a:endParaRPr lang="en-US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5539" y="3932945"/>
            <a:ext cx="4838131" cy="252044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Disinfection</a:t>
            </a:r>
          </a:p>
          <a:p>
            <a:pPr lvl="1"/>
            <a:r>
              <a:rPr lang="en-US" sz="2200" dirty="0" smtClean="0"/>
              <a:t>Kill disease-causing microbes.</a:t>
            </a:r>
          </a:p>
          <a:p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</a:t>
            </a: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200" dirty="0"/>
              <a:t>Spraying the water in the air to remove volatile compounds.</a:t>
            </a:r>
          </a:p>
          <a:p>
            <a:pPr lvl="1"/>
            <a:r>
              <a:rPr lang="en-US" sz="2200" dirty="0"/>
              <a:t>Adding fluoride.</a:t>
            </a:r>
          </a:p>
          <a:p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99218" y="6407890"/>
            <a:ext cx="3961322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30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2" descr="http://hsnewsbeat.uw.edu/sites/default/files/Treatment%20EPA%20Office%20of%20Water.jpg?itok=oY-Q84c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06" y="181244"/>
            <a:ext cx="4834746" cy="37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97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235" y="596901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drinking water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6234" y="1666835"/>
            <a:ext cx="3992732" cy="576262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Disinfection</a:t>
            </a:r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6234" y="2243097"/>
            <a:ext cx="4593893" cy="372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Chlorine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/>
              <a:t>Kills microorganisms by direct contact.</a:t>
            </a:r>
          </a:p>
          <a:p>
            <a:r>
              <a:rPr lang="en-US" sz="2400" dirty="0" smtClean="0"/>
              <a:t>Cannot kill bacteria or viruses inside dirt particles.</a:t>
            </a:r>
          </a:p>
          <a:p>
            <a:r>
              <a:rPr lang="en-US" sz="2400" dirty="0" smtClean="0"/>
              <a:t>Dirt particles must be removed before chlorination.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13418" y="1666835"/>
            <a:ext cx="4800601" cy="4669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Toxicity concerns</a:t>
            </a:r>
          </a:p>
          <a:p>
            <a:r>
              <a:rPr lang="en-US" sz="2400" dirty="0"/>
              <a:t>Chlorine-containing compounds that remain after disinfection.</a:t>
            </a:r>
          </a:p>
          <a:p>
            <a:pPr lvl="1"/>
            <a:r>
              <a:rPr lang="en-US" sz="2200" dirty="0" smtClean="0"/>
              <a:t>Gases that keep </a:t>
            </a:r>
            <a:r>
              <a:rPr lang="en-US" sz="2200" dirty="0"/>
              <a:t>the water form getting contaminated during transport.</a:t>
            </a:r>
          </a:p>
          <a:p>
            <a:r>
              <a:rPr lang="en-US" sz="2400" dirty="0"/>
              <a:t>Chlorine can react with organic matter in drinking water forming toxic compounds</a:t>
            </a:r>
            <a:r>
              <a:rPr lang="en-US" sz="1800" dirty="0"/>
              <a:t>.</a:t>
            </a:r>
          </a:p>
          <a:p>
            <a:pPr lvl="1"/>
            <a:r>
              <a:rPr lang="en-US" sz="22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Trihalomethanes</a:t>
            </a:r>
            <a:r>
              <a:rPr lang="en-US" sz="2200" dirty="0"/>
              <a:t> – chlorine, bromine.</a:t>
            </a:r>
          </a:p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39414" y="6376035"/>
            <a:ext cx="3802148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31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11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24" y="56696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drinking water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26124" y="1796596"/>
            <a:ext cx="3992732" cy="576262"/>
          </a:xfrm>
        </p:spPr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Disinfection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6124" y="2545737"/>
            <a:ext cx="4827263" cy="403116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Ozone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</a:t>
            </a:r>
          </a:p>
          <a:p>
            <a:r>
              <a:rPr lang="en-US" sz="2200" cap="none" dirty="0" smtClean="0"/>
              <a:t>O</a:t>
            </a:r>
            <a:r>
              <a:rPr lang="en-US" sz="2200" cap="none" baseline="-25000" dirty="0" smtClean="0"/>
              <a:t>3</a:t>
            </a:r>
            <a:r>
              <a:rPr lang="en-US" sz="2200" cap="none" dirty="0" smtClean="0"/>
              <a:t> can kill bacteria when used for water disinfection.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endParaRPr lang="en-US" sz="2400" cap="none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 smtClean="0"/>
              <a:t>Smaller amounts of O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compared to chlorine are used.</a:t>
            </a:r>
          </a:p>
          <a:p>
            <a:r>
              <a:rPr lang="en-US" sz="2200" cap="none" dirty="0" smtClean="0"/>
              <a:t>More effective against viruses than chlorine.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3730" y="2542191"/>
            <a:ext cx="4835390" cy="351224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  <a:endParaRPr lang="en-US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 smtClean="0"/>
              <a:t>Expensive to treat small amounts of water.</a:t>
            </a:r>
          </a:p>
          <a:p>
            <a:r>
              <a:rPr lang="en-US" sz="2200" dirty="0" smtClean="0"/>
              <a:t>Ozone decomposes quickly and water can get contaminated during transport.</a:t>
            </a:r>
          </a:p>
          <a:p>
            <a:r>
              <a:rPr lang="en-US" sz="2200" dirty="0" smtClean="0"/>
              <a:t>Small amount of chlorine is added to </a:t>
            </a:r>
            <a:r>
              <a:rPr lang="en-US" sz="2200" dirty="0" err="1" smtClean="0"/>
              <a:t>ozonated</a:t>
            </a:r>
            <a:r>
              <a:rPr lang="en-US" sz="2200" dirty="0" smtClean="0"/>
              <a:t> water before leaving the treatment plant.</a:t>
            </a:r>
            <a:endParaRPr lang="en-US" sz="2200" dirty="0"/>
          </a:p>
          <a:p>
            <a:endParaRPr lang="en-US" cap="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50727" y="6400431"/>
            <a:ext cx="3263466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32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22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074" y="487945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Treating drinking water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4074" y="1411525"/>
            <a:ext cx="3992732" cy="576262"/>
          </a:xfrm>
        </p:spPr>
        <p:txBody>
          <a:bodyPr/>
          <a:lstStyle/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Disinfection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4074" y="2150675"/>
            <a:ext cx="4489635" cy="40325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Ultraviolet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r>
              <a:rPr lang="en-US" sz="2400" cap="none" dirty="0" smtClean="0"/>
              <a:t>UV-C light that can breakdown nucleic acids and DNA in microorganisms like bacteria, viruses, molds, parasites.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</a:p>
          <a:p>
            <a:r>
              <a:rPr lang="en-US" sz="2400" cap="none" dirty="0" smtClean="0"/>
              <a:t>Fast, inexpensive, can</a:t>
            </a:r>
            <a:r>
              <a:rPr lang="en-US" sz="2400" dirty="0" smtClean="0"/>
              <a:t> be used in a small scale.</a:t>
            </a:r>
          </a:p>
          <a:p>
            <a:pPr lvl="1"/>
            <a:r>
              <a:rPr lang="en-US" sz="2200" cap="none" dirty="0" smtClean="0"/>
              <a:t>Rural homes with unsafe well water.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0108" y="2604655"/>
            <a:ext cx="4647091" cy="3510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Disadvantages</a:t>
            </a:r>
          </a:p>
          <a:p>
            <a:r>
              <a:rPr lang="en-US" sz="2400" dirty="0" smtClean="0"/>
              <a:t>It does not destroy microbes hidden inside suspended particles.</a:t>
            </a:r>
          </a:p>
          <a:p>
            <a:r>
              <a:rPr lang="en-US" sz="2400" dirty="0" smtClean="0"/>
              <a:t>Water </a:t>
            </a:r>
            <a:r>
              <a:rPr lang="en-US" sz="2400" dirty="0"/>
              <a:t>can get contaminated after leaving the treatment plant</a:t>
            </a:r>
            <a:r>
              <a:rPr lang="en-US" sz="2400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12181" y="6290568"/>
            <a:ext cx="3440189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33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52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279" y="392290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Desalination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543" y="1618002"/>
            <a:ext cx="5767601" cy="29005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Removal of the sodium and chloride ions from the water.</a:t>
            </a:r>
            <a:endParaRPr lang="en-US" sz="2400" dirty="0"/>
          </a:p>
          <a:p>
            <a:pPr lvl="1"/>
            <a:r>
              <a:rPr lang="en-US" sz="2200" cap="none" dirty="0" smtClean="0"/>
              <a:t>Sea water has</a:t>
            </a:r>
            <a:r>
              <a:rPr lang="en-US" sz="2200" dirty="0" smtClean="0"/>
              <a:t> </a:t>
            </a:r>
            <a:r>
              <a:rPr lang="en-US" sz="2200" cap="none" dirty="0" smtClean="0"/>
              <a:t>high salt content (3.5%).</a:t>
            </a:r>
          </a:p>
          <a:p>
            <a:r>
              <a:rPr lang="en-US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Distillation</a:t>
            </a:r>
            <a:r>
              <a:rPr lang="en-US" sz="2200" dirty="0" smtClean="0"/>
              <a:t> – </a:t>
            </a:r>
            <a:r>
              <a:rPr lang="en-US" sz="2400" dirty="0" smtClean="0"/>
              <a:t>heating  sea water, </a:t>
            </a:r>
            <a:r>
              <a:rPr lang="en-US" sz="2400" dirty="0"/>
              <a:t>and condensing and collecting the vapor.</a:t>
            </a:r>
          </a:p>
          <a:p>
            <a:pPr lvl="1"/>
            <a:r>
              <a:rPr lang="en-US" sz="2200" dirty="0" smtClean="0"/>
              <a:t>Energy-consuming process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r>
              <a:rPr lang="en-US" sz="2200" dirty="0" smtClean="0"/>
              <a:t>.</a:t>
            </a:r>
          </a:p>
          <a:p>
            <a:pPr lvl="1"/>
            <a:r>
              <a:rPr lang="en-US" sz="2200" dirty="0" smtClean="0"/>
              <a:t>The heat purifies the water </a:t>
            </a:r>
            <a:r>
              <a:rPr lang="en-US" sz="2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874954" y="1618001"/>
            <a:ext cx="4721301" cy="2808526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osmosis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– membranes and pressure to separate the sodium and chlorine ions from the water. 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93182" y="6448530"/>
            <a:ext cx="4195618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34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4" descr="http://www.waterworld.com/content/dam/etc/medialib/new-lib/water-and-wastewater-international/print-articles/vol-26/issue-5/77456.res/_jcr_content/renditions/pennwell.web.400.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18" y="4518561"/>
            <a:ext cx="3789296" cy="211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270" y="4825863"/>
            <a:ext cx="5578530" cy="133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5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1" y="616527"/>
            <a:ext cx="8911687" cy="11039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 of water pollution and waste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41" y="1720427"/>
            <a:ext cx="5469066" cy="45584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Conserve water. </a:t>
            </a:r>
          </a:p>
          <a:p>
            <a:pPr lvl="1"/>
            <a:r>
              <a:rPr lang="en-US" sz="2200" dirty="0" smtClean="0"/>
              <a:t>Turn </a:t>
            </a:r>
            <a:r>
              <a:rPr lang="en-US" sz="2200" dirty="0"/>
              <a:t>off the tap when running water is not necessary. </a:t>
            </a:r>
            <a:r>
              <a:rPr lang="en-US" sz="2200" dirty="0" smtClean="0"/>
              <a:t> </a:t>
            </a:r>
            <a:endParaRPr lang="en-US" sz="2200" dirty="0"/>
          </a:p>
          <a:p>
            <a:pPr lvl="1"/>
            <a:r>
              <a:rPr lang="en-US" sz="2200" dirty="0"/>
              <a:t>Cut down water spent on household cleaning.</a:t>
            </a:r>
          </a:p>
          <a:p>
            <a:r>
              <a:rPr lang="en-US" sz="2400" dirty="0" smtClean="0"/>
              <a:t>Mind the waste that goes down the drains.</a:t>
            </a:r>
          </a:p>
          <a:p>
            <a:r>
              <a:rPr lang="en-US" sz="2400" dirty="0" smtClean="0"/>
              <a:t>Reduce use of household chemicals.</a:t>
            </a:r>
          </a:p>
          <a:p>
            <a:pPr lvl="1"/>
            <a:r>
              <a:rPr lang="en-US" sz="2200" dirty="0" smtClean="0"/>
              <a:t>Cleaning and personal use.</a:t>
            </a:r>
          </a:p>
          <a:p>
            <a:pPr lvl="1"/>
            <a:r>
              <a:rPr lang="en-US" sz="2200" dirty="0" smtClean="0"/>
              <a:t>Pesticides and fertilizers.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56" name="Picture 12" descr="Average Indoor Household Water Us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53" y="1546703"/>
            <a:ext cx="3753221" cy="448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719733" y="6319520"/>
            <a:ext cx="2108304" cy="365125"/>
          </a:xfrm>
        </p:spPr>
        <p:txBody>
          <a:bodyPr/>
          <a:lstStyle/>
          <a:p>
            <a:r>
              <a:rPr lang="en-US" smtClean="0"/>
              <a:t>Dr. I.Echeverry,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35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65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316" y="411685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of water pollution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5940" y="1501253"/>
            <a:ext cx="5161279" cy="5014389"/>
          </a:xfrm>
        </p:spPr>
        <p:txBody>
          <a:bodyPr>
            <a:noAutofit/>
          </a:bodyPr>
          <a:lstStyle/>
          <a:p>
            <a:r>
              <a:rPr lang="en-US" sz="2400" dirty="0" smtClean="0"/>
              <a:t>Harm to living organisms - long-term and short-term exposure.</a:t>
            </a:r>
          </a:p>
          <a:p>
            <a:r>
              <a:rPr lang="en-US" sz="2400" dirty="0"/>
              <a:t>Industrial waste </a:t>
            </a:r>
            <a:r>
              <a:rPr lang="en-US" sz="2400" dirty="0" smtClean="0"/>
              <a:t>and heavy metals </a:t>
            </a:r>
          </a:p>
          <a:p>
            <a:pPr lvl="1"/>
            <a:r>
              <a:rPr lang="en-US" sz="2200" dirty="0" smtClean="0"/>
              <a:t>Toxic to immune system</a:t>
            </a:r>
            <a:r>
              <a:rPr lang="en-US" sz="2200" dirty="0"/>
              <a:t>, reproductive system, liver, </a:t>
            </a:r>
            <a:r>
              <a:rPr lang="en-US" sz="2200" dirty="0" smtClean="0"/>
              <a:t>kidneys, developmental problems, cancer.</a:t>
            </a:r>
            <a:endParaRPr lang="en-US" sz="2200" dirty="0"/>
          </a:p>
          <a:p>
            <a:r>
              <a:rPr lang="en-US" sz="2400" dirty="0" smtClean="0"/>
              <a:t>Acid rain</a:t>
            </a:r>
          </a:p>
          <a:p>
            <a:pPr lvl="1"/>
            <a:r>
              <a:rPr lang="en-US" sz="2200" dirty="0" smtClean="0"/>
              <a:t>Harm to </a:t>
            </a:r>
            <a:r>
              <a:rPr lang="en-US" sz="2200" dirty="0"/>
              <a:t>aquatic life.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749" y="1692576"/>
            <a:ext cx="5289973" cy="41974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Microbial</a:t>
            </a:r>
            <a:r>
              <a:rPr lang="en-US" sz="2400" dirty="0"/>
              <a:t> pollutants from </a:t>
            </a:r>
            <a:r>
              <a:rPr lang="en-US" sz="2400" dirty="0" smtClean="0"/>
              <a:t>sewage.</a:t>
            </a:r>
          </a:p>
          <a:p>
            <a:pPr lvl="1"/>
            <a:r>
              <a:rPr lang="en-US" sz="2200" dirty="0" smtClean="0"/>
              <a:t>Waterborne infectious diseases. </a:t>
            </a:r>
          </a:p>
          <a:p>
            <a:pPr lvl="2"/>
            <a:r>
              <a:rPr lang="en-US" sz="2000" dirty="0" smtClean="0"/>
              <a:t>Cholera </a:t>
            </a:r>
            <a:r>
              <a:rPr lang="en-US" sz="2000" dirty="0"/>
              <a:t>and typhoid </a:t>
            </a:r>
            <a:r>
              <a:rPr lang="en-US" sz="2000" dirty="0" smtClean="0"/>
              <a:t>fever.</a:t>
            </a:r>
            <a:endParaRPr lang="en-US" sz="2000" dirty="0"/>
          </a:p>
          <a:p>
            <a:r>
              <a:rPr lang="en-US" sz="2400" dirty="0" smtClean="0"/>
              <a:t>Suspended</a:t>
            </a:r>
            <a:r>
              <a:rPr lang="en-US" sz="2400" dirty="0"/>
              <a:t> particles in freshwater </a:t>
            </a:r>
            <a:r>
              <a:rPr lang="en-US" sz="2400" dirty="0" smtClean="0"/>
              <a:t>affect the </a:t>
            </a:r>
            <a:r>
              <a:rPr lang="en-US" sz="2400" dirty="0"/>
              <a:t>quality of drinking water for humans and the </a:t>
            </a:r>
            <a:r>
              <a:rPr lang="en-US" sz="2400" dirty="0" smtClean="0"/>
              <a:t>environment </a:t>
            </a:r>
            <a:r>
              <a:rPr lang="en-US" sz="2400" dirty="0"/>
              <a:t>for </a:t>
            </a:r>
            <a:r>
              <a:rPr lang="en-US" sz="2400" dirty="0" smtClean="0"/>
              <a:t>aquatic </a:t>
            </a:r>
            <a:r>
              <a:rPr lang="en-US" sz="2400" dirty="0"/>
              <a:t>life. </a:t>
            </a:r>
            <a:endParaRPr lang="en-US" sz="2400" dirty="0" smtClean="0"/>
          </a:p>
          <a:p>
            <a:pPr lvl="1"/>
            <a:r>
              <a:rPr lang="en-US" sz="2200" dirty="0" smtClean="0"/>
              <a:t>Can reduce </a:t>
            </a:r>
            <a:r>
              <a:rPr lang="en-US" sz="2200" dirty="0"/>
              <a:t>the amount of sunlight penetrating the water, disrupting the growth of photosynthetic plants and micro-organisms</a:t>
            </a:r>
            <a:r>
              <a:rPr lang="en-US" sz="2200" dirty="0" smtClean="0"/>
              <a:t>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38655" y="6453386"/>
            <a:ext cx="3522238" cy="365125"/>
          </a:xfrm>
        </p:spPr>
        <p:txBody>
          <a:bodyPr/>
          <a:lstStyle/>
          <a:p>
            <a:r>
              <a:rPr lang="en-US" smtClean="0"/>
              <a:t>Dr. I.Echeverry,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36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9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Frumkin</a:t>
            </a:r>
            <a:r>
              <a:rPr lang="en-US" dirty="0"/>
              <a:t> H. Environmental Health: From Global to Local. 2</a:t>
            </a:r>
            <a:r>
              <a:rPr lang="en-US" baseline="30000" dirty="0"/>
              <a:t>nd</a:t>
            </a:r>
            <a:r>
              <a:rPr lang="en-US" dirty="0"/>
              <a:t> Ed. </a:t>
            </a:r>
            <a:r>
              <a:rPr lang="en-US" dirty="0" err="1"/>
              <a:t>Jossey</a:t>
            </a:r>
            <a:r>
              <a:rPr lang="en-US" dirty="0"/>
              <a:t>-BSS, Wiley Imprint. 2010.</a:t>
            </a:r>
          </a:p>
          <a:p>
            <a:r>
              <a:rPr lang="en-US" dirty="0" err="1" smtClean="0"/>
              <a:t>Middlecamp</a:t>
            </a:r>
            <a:r>
              <a:rPr lang="en-US" dirty="0" smtClean="0"/>
              <a:t> CH </a:t>
            </a:r>
            <a:r>
              <a:rPr lang="en-US" dirty="0"/>
              <a:t>et </a:t>
            </a:r>
            <a:r>
              <a:rPr lang="en-US" dirty="0" smtClean="0"/>
              <a:t>al. Chemistry </a:t>
            </a:r>
            <a:r>
              <a:rPr lang="en-US" dirty="0"/>
              <a:t>in Context: Applying Chemistry to Society. 7</a:t>
            </a:r>
            <a:r>
              <a:rPr lang="en-US" baseline="30000" dirty="0"/>
              <a:t>th</a:t>
            </a:r>
            <a:r>
              <a:rPr lang="en-US" dirty="0"/>
              <a:t> Edition. </a:t>
            </a:r>
            <a:r>
              <a:rPr lang="en-US" dirty="0" err="1" smtClean="0"/>
              <a:t>McGrawHill</a:t>
            </a:r>
            <a:r>
              <a:rPr lang="en-US" dirty="0"/>
              <a:t>. </a:t>
            </a:r>
            <a:r>
              <a:rPr lang="en-US" dirty="0" smtClean="0"/>
              <a:t>2012.</a:t>
            </a:r>
          </a:p>
          <a:p>
            <a:r>
              <a:rPr lang="en-US" dirty="0" smtClean="0"/>
              <a:t>The </a:t>
            </a:r>
            <a:r>
              <a:rPr lang="en-US" dirty="0"/>
              <a:t>Encyclopedia of Earth. Water pollution.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www.eoearth.org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water cycle.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www.futuresparks.org.au/media/20852/pearson_science_7_sb_chapter_3_unit_3.3.pdf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USGS. Summary of the </a:t>
            </a:r>
            <a:r>
              <a:rPr lang="en-US" dirty="0"/>
              <a:t>water cycle.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water.usgs.gov/edu/watercyclesummary.html</a:t>
            </a:r>
            <a:r>
              <a:rPr lang="en-US" dirty="0" smtClean="0"/>
              <a:t> </a:t>
            </a:r>
          </a:p>
          <a:p>
            <a:r>
              <a:rPr lang="en-US" dirty="0"/>
              <a:t>Drinking Water Contaminants. </a:t>
            </a:r>
            <a:r>
              <a:rPr lang="en-US" dirty="0">
                <a:hlinkClick r:id="rId5"/>
              </a:rPr>
              <a:t>http://water.epa.gov/drink/contaminants/#</a:t>
            </a:r>
            <a:r>
              <a:rPr lang="en-US" dirty="0" smtClean="0">
                <a:hlinkClick r:id="rId5"/>
              </a:rPr>
              <a:t>List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Water: </a:t>
            </a:r>
            <a:r>
              <a:rPr lang="en-US" dirty="0"/>
              <a:t>drinking water. </a:t>
            </a:r>
            <a:r>
              <a:rPr lang="en-US" dirty="0">
                <a:hlinkClick r:id="rId6"/>
              </a:rPr>
              <a:t>http://water.epa.gov/drink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Penn State Extension. Lead in </a:t>
            </a:r>
            <a:r>
              <a:rPr lang="en-US" dirty="0"/>
              <a:t>drinking water.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extension.psu.edu/natural-resources/water/drinking-water/water-testing/pollutants/lead-in-drinking-water</a:t>
            </a:r>
            <a:r>
              <a:rPr lang="en-US" dirty="0" smtClean="0"/>
              <a:t> </a:t>
            </a:r>
            <a:r>
              <a:rPr lang="en-US" dirty="0"/>
              <a:t>Based on Lead in Drinking Water, 1994, by Bryan </a:t>
            </a:r>
            <a:r>
              <a:rPr lang="en-US" dirty="0" err="1"/>
              <a:t>Swistock</a:t>
            </a:r>
            <a:r>
              <a:rPr lang="en-US" dirty="0"/>
              <a:t> and William Sharpe.  Updated January 2016 by Amy </a:t>
            </a:r>
            <a:r>
              <a:rPr lang="en-US" dirty="0" err="1"/>
              <a:t>Galford</a:t>
            </a:r>
            <a:r>
              <a:rPr lang="en-US" dirty="0"/>
              <a:t> and Bryan </a:t>
            </a:r>
            <a:r>
              <a:rPr lang="en-US" dirty="0" err="1"/>
              <a:t>Swistock</a:t>
            </a:r>
            <a:r>
              <a:rPr lang="en-US" dirty="0"/>
              <a:t>. 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37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30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http://waterandme.tamu.edu/WaterPollution/waterpollution.pdf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I.Echeverry, KSU, CAMS, CHS, HE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4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39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2633663"/>
            <a:ext cx="28765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fyrst.files.wordpress.com/2015/06/stages_water-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956" y="1354871"/>
            <a:ext cx="5715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.hswstatic.com/gif/h2o-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8" y="629131"/>
            <a:ext cx="5623433" cy="56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780693" y="6252564"/>
            <a:ext cx="2081211" cy="365125"/>
          </a:xfrm>
        </p:spPr>
        <p:txBody>
          <a:bodyPr/>
          <a:lstStyle/>
          <a:p>
            <a:r>
              <a:rPr lang="en-US" smtClean="0"/>
              <a:t>Dr. I.Echeverry, KSU, CAMS, CHS, HE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74157" y="188692"/>
            <a:ext cx="779767" cy="365125"/>
          </a:xfrm>
        </p:spPr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4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1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</a:rPr>
              <a:t>Thank you!</a:t>
            </a:r>
            <a:endParaRPr lang="en-US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6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79" y="566686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767926" y="1923014"/>
            <a:ext cx="3992732" cy="576262"/>
          </a:xfrm>
        </p:spPr>
        <p:txBody>
          <a:bodyPr/>
          <a:lstStyle/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facts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4175" y="2907079"/>
            <a:ext cx="5632450" cy="330701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2/3 of earth’s surface covered by water</a:t>
            </a:r>
          </a:p>
          <a:p>
            <a:r>
              <a:rPr lang="en-US" sz="2600" dirty="0" smtClean="0"/>
              <a:t>Only ~3% is fresh water</a:t>
            </a:r>
          </a:p>
          <a:p>
            <a:pPr lvl="1"/>
            <a:r>
              <a:rPr lang="en-US" sz="2200" dirty="0" smtClean="0"/>
              <a:t>~ 30% of it is underground water.</a:t>
            </a:r>
          </a:p>
          <a:p>
            <a:pPr lvl="1"/>
            <a:r>
              <a:rPr lang="en-US" sz="2200" dirty="0" smtClean="0"/>
              <a:t>~ 1% is in the atmosphere.</a:t>
            </a:r>
          </a:p>
          <a:p>
            <a:pPr lvl="1"/>
            <a:r>
              <a:rPr lang="en-US" sz="2200" dirty="0" smtClean="0"/>
              <a:t>~0.3% is in rivers and lakes.</a:t>
            </a:r>
          </a:p>
          <a:p>
            <a:pPr lvl="1"/>
            <a:r>
              <a:rPr lang="en-US" sz="2200" dirty="0" smtClean="0"/>
              <a:t>The rest is in the form of ice.</a:t>
            </a:r>
            <a:endParaRPr lang="en-US" sz="2200" dirty="0"/>
          </a:p>
        </p:txBody>
      </p:sp>
      <p:pic>
        <p:nvPicPr>
          <p:cNvPr id="12" name="Picture 2" descr="Barcharts of the distribution of water on Earth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96" y="2279546"/>
            <a:ext cx="6133511" cy="39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16636" y="6270748"/>
            <a:ext cx="3333613" cy="365125"/>
          </a:xfrm>
        </p:spPr>
        <p:txBody>
          <a:bodyPr/>
          <a:lstStyle/>
          <a:p>
            <a:r>
              <a:rPr lang="en-US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5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75" y="6512763"/>
            <a:ext cx="6529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Middlecamp</a:t>
            </a:r>
            <a:r>
              <a:rPr lang="en-US" sz="1000" dirty="0"/>
              <a:t> </a:t>
            </a:r>
            <a:r>
              <a:rPr lang="en-US" sz="1000" dirty="0" smtClean="0"/>
              <a:t>CH </a:t>
            </a:r>
            <a:r>
              <a:rPr lang="en-US" sz="1000" dirty="0"/>
              <a:t>et </a:t>
            </a:r>
            <a:r>
              <a:rPr lang="en-US" sz="1000" dirty="0" err="1" smtClean="0"/>
              <a:t>al.Chemistry</a:t>
            </a:r>
            <a:r>
              <a:rPr lang="en-US" sz="1000" dirty="0" smtClean="0"/>
              <a:t> in Context: Applying Chemistry to Society. 7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Edition. </a:t>
            </a:r>
            <a:r>
              <a:rPr lang="en-US" sz="1000" dirty="0" err="1" smtClean="0"/>
              <a:t>McGrawHill</a:t>
            </a:r>
            <a:r>
              <a:rPr lang="en-US" sz="1000" dirty="0" smtClean="0"/>
              <a:t>.</a:t>
            </a:r>
            <a:r>
              <a:rPr lang="en-US" sz="1000" dirty="0"/>
              <a:t> 2012</a:t>
            </a:r>
          </a:p>
        </p:txBody>
      </p:sp>
      <p:pic>
        <p:nvPicPr>
          <p:cNvPr id="2050" name="Picture 2" descr="http://left.gr/sites/left.gr/files/globalwater15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41" y="164494"/>
            <a:ext cx="2476789" cy="175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5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579" y="58186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1889" y="2186290"/>
            <a:ext cx="4440265" cy="388192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Surface water </a:t>
            </a:r>
            <a:r>
              <a:rPr lang="en-US" sz="2400" dirty="0"/>
              <a:t>– fresh water from rivers, lakes, streams.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Ground water </a:t>
            </a:r>
            <a:r>
              <a:rPr lang="en-US" sz="2400" dirty="0"/>
              <a:t>– sweet water in aquifers.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Sea water </a:t>
            </a:r>
            <a:r>
              <a:rPr lang="en-US" sz="2400" dirty="0"/>
              <a:t>– salty water that needs desalination before use.</a:t>
            </a:r>
          </a:p>
          <a:p>
            <a:r>
              <a:rPr lang="en-US" sz="2400" dirty="0">
                <a:solidFill>
                  <a:srgbClr val="7030A0"/>
                </a:solidFill>
              </a:rPr>
              <a:t>Ice caps and glaciers </a:t>
            </a:r>
            <a:r>
              <a:rPr lang="en-US" sz="2400" dirty="0"/>
              <a:t>– frozen water.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3964" y="6393859"/>
            <a:ext cx="3594539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6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75" y="6512763"/>
            <a:ext cx="6529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Middlecamp</a:t>
            </a:r>
            <a:r>
              <a:rPr lang="en-US" sz="1000" dirty="0"/>
              <a:t> </a:t>
            </a:r>
            <a:r>
              <a:rPr lang="en-US" sz="1000" dirty="0" smtClean="0"/>
              <a:t>CH </a:t>
            </a:r>
            <a:r>
              <a:rPr lang="en-US" sz="1000" dirty="0"/>
              <a:t>et </a:t>
            </a:r>
            <a:r>
              <a:rPr lang="en-US" sz="1000" dirty="0" err="1" smtClean="0"/>
              <a:t>al.Chemistry</a:t>
            </a:r>
            <a:r>
              <a:rPr lang="en-US" sz="1000" dirty="0" smtClean="0"/>
              <a:t> in Context: Applying Chemistry to Society. 7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Edition. </a:t>
            </a:r>
            <a:r>
              <a:rPr lang="en-US" sz="1000" dirty="0" err="1" smtClean="0"/>
              <a:t>McGrawHill</a:t>
            </a:r>
            <a:r>
              <a:rPr lang="en-US" sz="1000" dirty="0" smtClean="0"/>
              <a:t>.</a:t>
            </a:r>
            <a:r>
              <a:rPr lang="en-US" sz="1000" dirty="0"/>
              <a:t> 2012</a:t>
            </a:r>
          </a:p>
        </p:txBody>
      </p:sp>
      <p:pic>
        <p:nvPicPr>
          <p:cNvPr id="9" name="Picture 6" descr="http://borealwater.com/blog/wp-content/uploads/2010/04/spring-w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61" y="506339"/>
            <a:ext cx="4507512" cy="27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6523" y="3506024"/>
            <a:ext cx="4443984" cy="256219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Saudi Arabia</a:t>
            </a:r>
            <a:r>
              <a:rPr lang="en-US" sz="2400" dirty="0" smtClean="0"/>
              <a:t>, supplies of fossil ground water in aquifers have been rapidly depleted.</a:t>
            </a:r>
          </a:p>
          <a:p>
            <a:r>
              <a:rPr lang="en-US" sz="2400" b="1" dirty="0" smtClean="0"/>
              <a:t>Desalination</a:t>
            </a:r>
            <a:r>
              <a:rPr lang="en-US" sz="2400" dirty="0" smtClean="0"/>
              <a:t> </a:t>
            </a:r>
            <a:r>
              <a:rPr lang="en-US" sz="2400" dirty="0" smtClean="0"/>
              <a:t>of sea water to convert sea water into fresh drinkable water.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67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273" y="51246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Watershed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9548" y="1351128"/>
            <a:ext cx="5662914" cy="4821072"/>
          </a:xfrm>
        </p:spPr>
        <p:txBody>
          <a:bodyPr>
            <a:noAutofit/>
          </a:bodyPr>
          <a:lstStyle/>
          <a:p>
            <a:pPr marL="530352" lvl="1" indent="0">
              <a:buNone/>
            </a:pPr>
            <a:r>
              <a:rPr lang="en-US" sz="2800" i="0" dirty="0" smtClean="0">
                <a:solidFill>
                  <a:srgbClr val="FF0000"/>
                </a:solidFill>
              </a:rPr>
              <a:t>Watershed: </a:t>
            </a:r>
            <a:r>
              <a:rPr lang="en-US" sz="2800" i="0" dirty="0" smtClean="0"/>
              <a:t>carries </a:t>
            </a:r>
            <a:r>
              <a:rPr lang="en-US" sz="2800" i="0" dirty="0"/>
              <a:t>water "shed" from the land after rain falls and snow melts</a:t>
            </a:r>
            <a:r>
              <a:rPr lang="en-US" sz="2800" i="0" dirty="0" smtClean="0"/>
              <a:t>.</a:t>
            </a:r>
            <a:endParaRPr lang="en-US" sz="2800" dirty="0" smtClean="0"/>
          </a:p>
          <a:p>
            <a:pPr lvl="1"/>
            <a:r>
              <a:rPr lang="en-US" sz="2800" dirty="0" smtClean="0"/>
              <a:t>Stream</a:t>
            </a:r>
            <a:r>
              <a:rPr lang="en-US" sz="2800" dirty="0" smtClean="0"/>
              <a:t>, lake, wetland, the ocean</a:t>
            </a:r>
            <a:r>
              <a:rPr lang="en-US" sz="2800" dirty="0" smtClean="0"/>
              <a:t>.</a:t>
            </a:r>
          </a:p>
          <a:p>
            <a:pPr marL="530352" lvl="1" indent="0">
              <a:buNone/>
            </a:pPr>
            <a:endParaRPr lang="en-US" sz="2800" dirty="0" smtClean="0"/>
          </a:p>
          <a:p>
            <a:r>
              <a:rPr lang="en-US" sz="2800" dirty="0" smtClean="0"/>
              <a:t>Supplies water for drinking, agriculture, manufacturing</a:t>
            </a:r>
            <a:r>
              <a:rPr lang="en-US" sz="2800" dirty="0"/>
              <a:t>, </a:t>
            </a:r>
            <a:r>
              <a:rPr lang="en-US" sz="2800" dirty="0" smtClean="0"/>
              <a:t>recreation and the habitat </a:t>
            </a:r>
            <a:r>
              <a:rPr lang="en-US" sz="2800" dirty="0"/>
              <a:t>to </a:t>
            </a:r>
            <a:r>
              <a:rPr lang="en-US" sz="2800" dirty="0" smtClean="0"/>
              <a:t>plants </a:t>
            </a:r>
            <a:r>
              <a:rPr lang="en-US" sz="2800" dirty="0"/>
              <a:t>and animals. </a:t>
            </a:r>
            <a:endParaRPr lang="en-US" sz="2800" dirty="0" smtClean="0"/>
          </a:p>
        </p:txBody>
      </p:sp>
      <p:pic>
        <p:nvPicPr>
          <p:cNvPr id="7170" name="Picture 2" descr="Watersheds-640x4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7" y="1905000"/>
            <a:ext cx="489601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243455" y="6261100"/>
            <a:ext cx="3701325" cy="3651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7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6261100"/>
            <a:ext cx="759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water.epa.gov/type/watersheds/whatis.cfm</a:t>
            </a:r>
            <a:r>
              <a:rPr lang="en-US" sz="1000" dirty="0" smtClean="0"/>
              <a:t> What is a watershed?</a:t>
            </a:r>
          </a:p>
          <a:p>
            <a:r>
              <a:rPr lang="en-US" sz="1000" dirty="0"/>
              <a:t>http://www.nature.org/ourinitiatives/regions/northamerica/unitedstates/indiana/journeywithnature/watersheds-101.xml</a:t>
            </a:r>
          </a:p>
        </p:txBody>
      </p:sp>
    </p:spTree>
    <p:extLst>
      <p:ext uri="{BB962C8B-B14F-4D97-AF65-F5344CB8AC3E}">
        <p14:creationId xmlns:p14="http://schemas.microsoft.com/office/powerpoint/2010/main" val="3886132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727" y="485038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of water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30300" y="1905000"/>
            <a:ext cx="5084255" cy="4330700"/>
          </a:xfrm>
        </p:spPr>
        <p:txBody>
          <a:bodyPr>
            <a:noAutofit/>
          </a:bodyPr>
          <a:lstStyle/>
          <a:p>
            <a:r>
              <a:rPr lang="en-US" sz="2600" dirty="0" smtClean="0"/>
              <a:t>Domestic – drinking, cooking, cleaning.</a:t>
            </a:r>
          </a:p>
          <a:p>
            <a:r>
              <a:rPr lang="en-US" sz="2600" dirty="0" smtClean="0"/>
              <a:t>Public use – parks, fire-fighting.</a:t>
            </a:r>
          </a:p>
          <a:p>
            <a:r>
              <a:rPr lang="en-US" sz="2600" dirty="0" smtClean="0"/>
              <a:t>Agricultural – crop irrigation.</a:t>
            </a:r>
          </a:p>
          <a:p>
            <a:r>
              <a:rPr lang="en-US" sz="2600" dirty="0" smtClean="0"/>
              <a:t>Recreational – lakes, rivers.</a:t>
            </a:r>
          </a:p>
          <a:p>
            <a:r>
              <a:rPr lang="en-US" sz="2600" dirty="0" smtClean="0"/>
              <a:t>Industrial – energy, cooling, heating.</a:t>
            </a:r>
          </a:p>
          <a:p>
            <a:r>
              <a:rPr lang="en-US" sz="2600" dirty="0" smtClean="0"/>
              <a:t>Environmental – habitat for fauna and flora.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40781" y="6453386"/>
            <a:ext cx="3334703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8</a:t>
            </a:fld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http://cmapspublic2.ihmc.us/rid=1JJQ82P39-2BQ2S1C-ZJP/IMAGEN%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01" y="1765928"/>
            <a:ext cx="5285442" cy="446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1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16" y="1793352"/>
            <a:ext cx="6637867" cy="45312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4207" y="512462"/>
            <a:ext cx="8911687" cy="128089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</a:t>
            </a:r>
            <a:endParaRPr lang="en-US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23909" y="6450554"/>
            <a:ext cx="2732030" cy="404614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I.Echeverry</a:t>
            </a:r>
            <a:r>
              <a:rPr lang="en-US" dirty="0" smtClean="0"/>
              <a:t>, KSU, CAMS, CHS, HE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4785C-2E06-444E-BB71-256896067143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t>9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811" y="451637"/>
            <a:ext cx="3132667" cy="2129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66444" y="3874309"/>
            <a:ext cx="5015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https://www.youtube.com/watch?v=9pqh6tlEOhs</a:t>
            </a:r>
          </a:p>
        </p:txBody>
      </p:sp>
    </p:spTree>
    <p:extLst>
      <p:ext uri="{BB962C8B-B14F-4D97-AF65-F5344CB8AC3E}">
        <p14:creationId xmlns:p14="http://schemas.microsoft.com/office/powerpoint/2010/main" val="107385305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6434</TotalTime>
  <Words>2860</Words>
  <Application>Microsoft Office PowerPoint</Application>
  <PresentationFormat>Custom</PresentationFormat>
  <Paragraphs>473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Crop</vt:lpstr>
      <vt:lpstr>Water</vt:lpstr>
      <vt:lpstr>Objectives</vt:lpstr>
      <vt:lpstr>Introduction</vt:lpstr>
      <vt:lpstr>PowerPoint Presentation</vt:lpstr>
      <vt:lpstr>Introduction</vt:lpstr>
      <vt:lpstr>Sources of water</vt:lpstr>
      <vt:lpstr>Watershed</vt:lpstr>
      <vt:lpstr>Uses of water</vt:lpstr>
      <vt:lpstr>Water cycle</vt:lpstr>
      <vt:lpstr>Factors affecting the water cycle</vt:lpstr>
      <vt:lpstr>Factors affecting the water cycle</vt:lpstr>
      <vt:lpstr>Factors affecting the water cycle</vt:lpstr>
      <vt:lpstr>Factors affecting the water cycle</vt:lpstr>
      <vt:lpstr>Water pollution</vt:lpstr>
      <vt:lpstr>Sources of water pollution</vt:lpstr>
      <vt:lpstr>Causes of water pollution</vt:lpstr>
      <vt:lpstr>Types of Water Pollution</vt:lpstr>
      <vt:lpstr>Types of Water Pollutants</vt:lpstr>
      <vt:lpstr>Types of Water Pollution</vt:lpstr>
      <vt:lpstr>Types of Water Pollution</vt:lpstr>
      <vt:lpstr>Types of Water Pollution</vt:lpstr>
      <vt:lpstr>Types of Water Pollution</vt:lpstr>
      <vt:lpstr>Water Pollution and waterborne disease</vt:lpstr>
      <vt:lpstr>Water Pollution and waterborne disease</vt:lpstr>
      <vt:lpstr>Water consumption</vt:lpstr>
      <vt:lpstr>Water consumption</vt:lpstr>
      <vt:lpstr>Water consumption</vt:lpstr>
      <vt:lpstr>Contaminants in drinking water</vt:lpstr>
      <vt:lpstr>Secondary drinking water contaminants</vt:lpstr>
      <vt:lpstr>Treating drinking water</vt:lpstr>
      <vt:lpstr>Treating drinking water</vt:lpstr>
      <vt:lpstr>Treating drinking water</vt:lpstr>
      <vt:lpstr>Treating drinking water</vt:lpstr>
      <vt:lpstr>Water Desalination </vt:lpstr>
      <vt:lpstr>Prevention of water pollution and waste</vt:lpstr>
      <vt:lpstr>Consequences of water pollution</vt:lpstr>
      <vt:lpstr>References</vt:lpstr>
      <vt:lpstr>Reading (optional)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Ingrid Echeverry</dc:creator>
  <cp:lastModifiedBy>Yara Almuhtadi</cp:lastModifiedBy>
  <cp:revision>398</cp:revision>
  <cp:lastPrinted>2016-02-05T08:39:29Z</cp:lastPrinted>
  <dcterms:created xsi:type="dcterms:W3CDTF">2015-06-23T14:52:41Z</dcterms:created>
  <dcterms:modified xsi:type="dcterms:W3CDTF">2017-02-23T08:03:42Z</dcterms:modified>
</cp:coreProperties>
</file>