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9"/>
  </p:notesMasterIdLst>
  <p:sldIdLst>
    <p:sldId id="256" r:id="rId2"/>
    <p:sldId id="259" r:id="rId3"/>
    <p:sldId id="280" r:id="rId4"/>
    <p:sldId id="281" r:id="rId5"/>
    <p:sldId id="278" r:id="rId6"/>
    <p:sldId id="263" r:id="rId7"/>
    <p:sldId id="294" r:id="rId8"/>
    <p:sldId id="289" r:id="rId9"/>
    <p:sldId id="291" r:id="rId10"/>
    <p:sldId id="287" r:id="rId11"/>
    <p:sldId id="300" r:id="rId12"/>
    <p:sldId id="298" r:id="rId13"/>
    <p:sldId id="299" r:id="rId14"/>
    <p:sldId id="292" r:id="rId15"/>
    <p:sldId id="293" r:id="rId16"/>
    <p:sldId id="283" r:id="rId17"/>
    <p:sldId id="296" r:id="rId1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4" d="100"/>
          <a:sy n="94" d="100"/>
        </p:scale>
        <p:origin x="-8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DDDFFBA-2962-4F30-A49A-4DDDEDE10237}" type="datetimeFigureOut">
              <a:rPr lang="ar-SA" smtClean="0"/>
              <a:t>16/06/1441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8D18ACB-CA1F-4A24-8863-72EF4AF6CF2F}" type="slidenum">
              <a:rPr lang="ar-SA" smtClean="0"/>
              <a:t>‹#›</a:t>
            </a:fld>
            <a:endParaRPr lang="ar-SA"/>
          </a:p>
        </p:txBody>
      </p:sp>
    </p:spTree>
    <p:extLst>
      <p:ext uri="{BB962C8B-B14F-4D97-AF65-F5344CB8AC3E}">
        <p14:creationId xmlns:p14="http://schemas.microsoft.com/office/powerpoint/2010/main" val="34217472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8D18ACB-CA1F-4A24-8863-72EF4AF6CF2F}" type="slidenum">
              <a:rPr lang="ar-SA" smtClean="0"/>
              <a:t>1</a:t>
            </a:fld>
            <a:endParaRPr lang="ar-SA"/>
          </a:p>
        </p:txBody>
      </p:sp>
    </p:spTree>
    <p:extLst>
      <p:ext uri="{BB962C8B-B14F-4D97-AF65-F5344CB8AC3E}">
        <p14:creationId xmlns:p14="http://schemas.microsoft.com/office/powerpoint/2010/main" val="315127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8D18ACB-CA1F-4A24-8863-72EF4AF6CF2F}" type="slidenum">
              <a:rPr lang="ar-SA" smtClean="0"/>
              <a:t>2</a:t>
            </a:fld>
            <a:endParaRPr lang="ar-SA"/>
          </a:p>
        </p:txBody>
      </p:sp>
    </p:spTree>
    <p:extLst>
      <p:ext uri="{BB962C8B-B14F-4D97-AF65-F5344CB8AC3E}">
        <p14:creationId xmlns:p14="http://schemas.microsoft.com/office/powerpoint/2010/main" val="115979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8D18ACB-CA1F-4A24-8863-72EF4AF6CF2F}" type="slidenum">
              <a:rPr lang="ar-SA" smtClean="0"/>
              <a:t>6</a:t>
            </a:fld>
            <a:endParaRPr lang="ar-SA"/>
          </a:p>
        </p:txBody>
      </p:sp>
    </p:spTree>
    <p:extLst>
      <p:ext uri="{BB962C8B-B14F-4D97-AF65-F5344CB8AC3E}">
        <p14:creationId xmlns:p14="http://schemas.microsoft.com/office/powerpoint/2010/main" val="266085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8D18ACB-CA1F-4A24-8863-72EF4AF6CF2F}" type="slidenum">
              <a:rPr lang="ar-SA" smtClean="0"/>
              <a:t>17</a:t>
            </a:fld>
            <a:endParaRPr lang="ar-SA"/>
          </a:p>
        </p:txBody>
      </p:sp>
    </p:spTree>
    <p:extLst>
      <p:ext uri="{BB962C8B-B14F-4D97-AF65-F5344CB8AC3E}">
        <p14:creationId xmlns:p14="http://schemas.microsoft.com/office/powerpoint/2010/main" val="94146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BC7FFD37-6B01-43A8-9DE2-40564A649112}" type="datetimeFigureOut">
              <a:rPr lang="ar-SA" smtClean="0"/>
              <a:t>16/06/1441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C63371-B58C-45E8-8C00-D27C7D0AFEDD}" type="slidenum">
              <a:rPr lang="ar-SA" smtClean="0"/>
              <a:t>‹#›</a:t>
            </a:fld>
            <a:endParaRPr lang="ar-SA"/>
          </a:p>
        </p:txBody>
      </p:sp>
    </p:spTree>
    <p:extLst>
      <p:ext uri="{BB962C8B-B14F-4D97-AF65-F5344CB8AC3E}">
        <p14:creationId xmlns:p14="http://schemas.microsoft.com/office/powerpoint/2010/main" val="114153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C7FFD37-6B01-43A8-9DE2-40564A649112}" type="datetimeFigureOut">
              <a:rPr lang="ar-SA" smtClean="0"/>
              <a:t>16/06/1441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C63371-B58C-45E8-8C00-D27C7D0AFEDD}" type="slidenum">
              <a:rPr lang="ar-SA" smtClean="0"/>
              <a:t>‹#›</a:t>
            </a:fld>
            <a:endParaRPr lang="ar-SA"/>
          </a:p>
        </p:txBody>
      </p:sp>
    </p:spTree>
    <p:extLst>
      <p:ext uri="{BB962C8B-B14F-4D97-AF65-F5344CB8AC3E}">
        <p14:creationId xmlns:p14="http://schemas.microsoft.com/office/powerpoint/2010/main" val="161519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C7FFD37-6B01-43A8-9DE2-40564A649112}" type="datetimeFigureOut">
              <a:rPr lang="ar-SA" smtClean="0"/>
              <a:t>16/06/1441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C63371-B58C-45E8-8C00-D27C7D0AFEDD}" type="slidenum">
              <a:rPr lang="ar-SA" smtClean="0"/>
              <a:t>‹#›</a:t>
            </a:fld>
            <a:endParaRPr lang="ar-SA"/>
          </a:p>
        </p:txBody>
      </p:sp>
    </p:spTree>
    <p:extLst>
      <p:ext uri="{BB962C8B-B14F-4D97-AF65-F5344CB8AC3E}">
        <p14:creationId xmlns:p14="http://schemas.microsoft.com/office/powerpoint/2010/main" val="169975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C7FFD37-6B01-43A8-9DE2-40564A649112}" type="datetimeFigureOut">
              <a:rPr lang="ar-SA" smtClean="0"/>
              <a:t>16/06/1441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C63371-B58C-45E8-8C00-D27C7D0AFEDD}" type="slidenum">
              <a:rPr lang="ar-SA" smtClean="0"/>
              <a:t>‹#›</a:t>
            </a:fld>
            <a:endParaRPr lang="ar-SA"/>
          </a:p>
        </p:txBody>
      </p:sp>
    </p:spTree>
    <p:extLst>
      <p:ext uri="{BB962C8B-B14F-4D97-AF65-F5344CB8AC3E}">
        <p14:creationId xmlns:p14="http://schemas.microsoft.com/office/powerpoint/2010/main" val="336889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BC7FFD37-6B01-43A8-9DE2-40564A649112}" type="datetimeFigureOut">
              <a:rPr lang="ar-SA" smtClean="0"/>
              <a:t>16/06/1441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C63371-B58C-45E8-8C00-D27C7D0AFEDD}" type="slidenum">
              <a:rPr lang="ar-SA" smtClean="0"/>
              <a:t>‹#›</a:t>
            </a:fld>
            <a:endParaRPr lang="ar-SA"/>
          </a:p>
        </p:txBody>
      </p:sp>
    </p:spTree>
    <p:extLst>
      <p:ext uri="{BB962C8B-B14F-4D97-AF65-F5344CB8AC3E}">
        <p14:creationId xmlns:p14="http://schemas.microsoft.com/office/powerpoint/2010/main" val="294987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BC7FFD37-6B01-43A8-9DE2-40564A649112}" type="datetimeFigureOut">
              <a:rPr lang="ar-SA" smtClean="0"/>
              <a:t>16/06/1441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C63371-B58C-45E8-8C00-D27C7D0AFEDD}" type="slidenum">
              <a:rPr lang="ar-SA" smtClean="0"/>
              <a:t>‹#›</a:t>
            </a:fld>
            <a:endParaRPr lang="ar-SA"/>
          </a:p>
        </p:txBody>
      </p:sp>
    </p:spTree>
    <p:extLst>
      <p:ext uri="{BB962C8B-B14F-4D97-AF65-F5344CB8AC3E}">
        <p14:creationId xmlns:p14="http://schemas.microsoft.com/office/powerpoint/2010/main" val="411517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BC7FFD37-6B01-43A8-9DE2-40564A649112}" type="datetimeFigureOut">
              <a:rPr lang="ar-SA" smtClean="0"/>
              <a:t>16/06/1441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4C63371-B58C-45E8-8C00-D27C7D0AFEDD}" type="slidenum">
              <a:rPr lang="ar-SA" smtClean="0"/>
              <a:t>‹#›</a:t>
            </a:fld>
            <a:endParaRPr lang="ar-SA"/>
          </a:p>
        </p:txBody>
      </p:sp>
    </p:spTree>
    <p:extLst>
      <p:ext uri="{BB962C8B-B14F-4D97-AF65-F5344CB8AC3E}">
        <p14:creationId xmlns:p14="http://schemas.microsoft.com/office/powerpoint/2010/main" val="150820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BC7FFD37-6B01-43A8-9DE2-40564A649112}" type="datetimeFigureOut">
              <a:rPr lang="ar-SA" smtClean="0"/>
              <a:t>16/06/1441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4C63371-B58C-45E8-8C00-D27C7D0AFEDD}" type="slidenum">
              <a:rPr lang="ar-SA" smtClean="0"/>
              <a:t>‹#›</a:t>
            </a:fld>
            <a:endParaRPr lang="ar-SA"/>
          </a:p>
        </p:txBody>
      </p:sp>
    </p:spTree>
    <p:extLst>
      <p:ext uri="{BB962C8B-B14F-4D97-AF65-F5344CB8AC3E}">
        <p14:creationId xmlns:p14="http://schemas.microsoft.com/office/powerpoint/2010/main" val="324766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C7FFD37-6B01-43A8-9DE2-40564A649112}" type="datetimeFigureOut">
              <a:rPr lang="ar-SA" smtClean="0"/>
              <a:t>16/06/1441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4C63371-B58C-45E8-8C00-D27C7D0AFEDD}" type="slidenum">
              <a:rPr lang="ar-SA" smtClean="0"/>
              <a:t>‹#›</a:t>
            </a:fld>
            <a:endParaRPr lang="ar-SA"/>
          </a:p>
        </p:txBody>
      </p:sp>
    </p:spTree>
    <p:extLst>
      <p:ext uri="{BB962C8B-B14F-4D97-AF65-F5344CB8AC3E}">
        <p14:creationId xmlns:p14="http://schemas.microsoft.com/office/powerpoint/2010/main" val="287527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BC7FFD37-6B01-43A8-9DE2-40564A649112}" type="datetimeFigureOut">
              <a:rPr lang="ar-SA" smtClean="0"/>
              <a:t>16/06/1441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C63371-B58C-45E8-8C00-D27C7D0AFEDD}" type="slidenum">
              <a:rPr lang="ar-SA" smtClean="0"/>
              <a:t>‹#›</a:t>
            </a:fld>
            <a:endParaRPr lang="ar-SA"/>
          </a:p>
        </p:txBody>
      </p:sp>
    </p:spTree>
    <p:extLst>
      <p:ext uri="{BB962C8B-B14F-4D97-AF65-F5344CB8AC3E}">
        <p14:creationId xmlns:p14="http://schemas.microsoft.com/office/powerpoint/2010/main" val="375974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BC7FFD37-6B01-43A8-9DE2-40564A649112}" type="datetimeFigureOut">
              <a:rPr lang="ar-SA" smtClean="0"/>
              <a:t>16/06/1441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C63371-B58C-45E8-8C00-D27C7D0AFEDD}" type="slidenum">
              <a:rPr lang="ar-SA" smtClean="0"/>
              <a:t>‹#›</a:t>
            </a:fld>
            <a:endParaRPr lang="ar-SA"/>
          </a:p>
        </p:txBody>
      </p:sp>
    </p:spTree>
    <p:extLst>
      <p:ext uri="{BB962C8B-B14F-4D97-AF65-F5344CB8AC3E}">
        <p14:creationId xmlns:p14="http://schemas.microsoft.com/office/powerpoint/2010/main" val="307774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BC7FFD37-6B01-43A8-9DE2-40564A649112}" type="datetimeFigureOut">
              <a:rPr lang="ar-SA" smtClean="0"/>
              <a:t>16/06/1441</a:t>
            </a:fld>
            <a:endParaRPr lang="ar-SA"/>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C4C63371-B58C-45E8-8C00-D27C7D0AFEDD}" type="slidenum">
              <a:rPr lang="ar-SA" smtClean="0"/>
              <a:t>‹#›</a:t>
            </a:fld>
            <a:endParaRPr lang="ar-SA"/>
          </a:p>
        </p:txBody>
      </p:sp>
    </p:spTree>
    <p:extLst>
      <p:ext uri="{BB962C8B-B14F-4D97-AF65-F5344CB8AC3E}">
        <p14:creationId xmlns:p14="http://schemas.microsoft.com/office/powerpoint/2010/main" val="26505407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صورة 4"/>
          <p:cNvPicPr>
            <a:picLocks noChangeAspect="1"/>
          </p:cNvPicPr>
          <p:nvPr/>
        </p:nvPicPr>
        <p:blipFill>
          <a:blip r:embed="rId3"/>
          <a:stretch>
            <a:fillRect/>
          </a:stretch>
        </p:blipFill>
        <p:spPr>
          <a:xfrm>
            <a:off x="-5255" y="0"/>
            <a:ext cx="9180512" cy="6858000"/>
          </a:xfrm>
          <a:prstGeom prst="rect">
            <a:avLst/>
          </a:prstGeom>
        </p:spPr>
      </p:pic>
      <p:sp>
        <p:nvSpPr>
          <p:cNvPr id="7" name="عنوان 6"/>
          <p:cNvSpPr>
            <a:spLocks noGrp="1"/>
          </p:cNvSpPr>
          <p:nvPr>
            <p:ph type="ctrTitle"/>
          </p:nvPr>
        </p:nvSpPr>
        <p:spPr>
          <a:xfrm>
            <a:off x="1331640" y="762000"/>
            <a:ext cx="7461448" cy="2479675"/>
          </a:xfrm>
        </p:spPr>
        <p:txBody>
          <a:bodyPr>
            <a:noAutofit/>
          </a:bodyPr>
          <a:lstStyle/>
          <a:p>
            <a:r>
              <a:rPr lang="en-US" sz="3200" b="1" dirty="0">
                <a:latin typeface="+mn-lt"/>
              </a:rPr>
              <a:t>Spectrophotometric Methods for </a:t>
            </a:r>
            <a:br>
              <a:rPr lang="en-US" sz="3200" b="1" dirty="0">
                <a:latin typeface="+mn-lt"/>
              </a:rPr>
            </a:br>
            <a:r>
              <a:rPr lang="en-US" sz="3200" b="1" dirty="0">
                <a:latin typeface="+mn-lt"/>
              </a:rPr>
              <a:t>Determination of Proteins Concentration</a:t>
            </a:r>
            <a:endParaRPr lang="ar-SA" sz="3200" b="1" dirty="0">
              <a:latin typeface="+mn-lt"/>
            </a:endParaRPr>
          </a:p>
        </p:txBody>
      </p:sp>
      <p:sp>
        <p:nvSpPr>
          <p:cNvPr id="9" name="عنوان فرعي 8"/>
          <p:cNvSpPr>
            <a:spLocks noGrp="1"/>
          </p:cNvSpPr>
          <p:nvPr>
            <p:ph type="subTitle" idx="1"/>
          </p:nvPr>
        </p:nvSpPr>
        <p:spPr>
          <a:xfrm>
            <a:off x="3203848" y="5013176"/>
            <a:ext cx="4869160" cy="763066"/>
          </a:xfrm>
        </p:spPr>
        <p:txBody>
          <a:bodyPr/>
          <a:lstStyle/>
          <a:p>
            <a:r>
              <a:rPr lang="en-US" sz="2400" b="1" dirty="0"/>
              <a:t>BCH 333 [practical]</a:t>
            </a:r>
            <a:endParaRPr lang="ar-SA" sz="2400" b="1" dirty="0"/>
          </a:p>
          <a:p>
            <a:endParaRPr lang="ar-SA" dirty="0"/>
          </a:p>
        </p:txBody>
      </p:sp>
      <p:sp>
        <p:nvSpPr>
          <p:cNvPr id="10" name="مربع نص 9"/>
          <p:cNvSpPr txBox="1"/>
          <p:nvPr/>
        </p:nvSpPr>
        <p:spPr>
          <a:xfrm>
            <a:off x="2051720" y="358853"/>
            <a:ext cx="800220" cy="369332"/>
          </a:xfrm>
          <a:prstGeom prst="rect">
            <a:avLst/>
          </a:prstGeom>
          <a:noFill/>
        </p:spPr>
        <p:txBody>
          <a:bodyPr wrap="none" rtlCol="1">
            <a:spAutoFit/>
          </a:bodyPr>
          <a:lstStyle/>
          <a:p>
            <a:r>
              <a:rPr lang="en-US" dirty="0"/>
              <a:t>Lab# </a:t>
            </a:r>
            <a:r>
              <a:rPr lang="en-US" dirty="0" smtClean="0"/>
              <a:t>3</a:t>
            </a:r>
            <a:endParaRPr lang="ar-SA" dirty="0"/>
          </a:p>
        </p:txBody>
      </p:sp>
    </p:spTree>
    <p:extLst>
      <p:ext uri="{BB962C8B-B14F-4D97-AF65-F5344CB8AC3E}">
        <p14:creationId xmlns:p14="http://schemas.microsoft.com/office/powerpoint/2010/main" val="172915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6" name="مستطيل 1"/>
          <p:cNvSpPr>
            <a:spLocks noChangeArrowheads="1"/>
          </p:cNvSpPr>
          <p:nvPr/>
        </p:nvSpPr>
        <p:spPr bwMode="auto">
          <a:xfrm>
            <a:off x="4716463" y="5230813"/>
            <a:ext cx="3743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ctr" rtl="0" eaLnBrk="1" hangingPunct="1">
              <a:spcBef>
                <a:spcPct val="0"/>
              </a:spcBef>
              <a:buClrTx/>
              <a:buFontTx/>
              <a:buNone/>
            </a:pPr>
            <a:r>
              <a:rPr lang="en-US" altLang="ar-SA" sz="1800"/>
              <a:t>Test tubes containing:</a:t>
            </a:r>
          </a:p>
          <a:p>
            <a:pPr algn="ctr" rtl="0" eaLnBrk="1" hangingPunct="1">
              <a:spcBef>
                <a:spcPct val="0"/>
              </a:spcBef>
              <a:buClrTx/>
              <a:buFontTx/>
              <a:buNone/>
            </a:pPr>
            <a:r>
              <a:rPr lang="en-US" altLang="ar-SA" sz="1800"/>
              <a:t> Bradford reagent with protein added.</a:t>
            </a:r>
          </a:p>
          <a:p>
            <a:pPr algn="ctr" rtl="0" eaLnBrk="1" hangingPunct="1">
              <a:spcBef>
                <a:spcPct val="0"/>
              </a:spcBef>
              <a:buClrTx/>
              <a:buFontTx/>
              <a:buNone/>
            </a:pPr>
            <a:r>
              <a:rPr lang="en-US" altLang="ar-SA" sz="1800"/>
              <a:t>(λmax) is shifted to 595nm.</a:t>
            </a:r>
          </a:p>
          <a:p>
            <a:pPr algn="ctr" rtl="0" eaLnBrk="1" hangingPunct="1">
              <a:spcBef>
                <a:spcPct val="0"/>
              </a:spcBef>
              <a:buClrTx/>
              <a:buFontTx/>
              <a:buNone/>
            </a:pPr>
            <a:r>
              <a:rPr lang="en-US" altLang="ar-SA" sz="1800"/>
              <a:t> </a:t>
            </a:r>
            <a:endParaRPr lang="ar-SA" altLang="ar-SA" sz="1800">
              <a:solidFill>
                <a:schemeClr val="accent1"/>
              </a:solidFill>
            </a:endParaRPr>
          </a:p>
        </p:txBody>
      </p:sp>
      <p:pic>
        <p:nvPicPr>
          <p:cNvPr id="7" name="صورة 2"/>
          <p:cNvPicPr>
            <a:picLocks noChangeAspect="1"/>
          </p:cNvPicPr>
          <p:nvPr/>
        </p:nvPicPr>
        <p:blipFill>
          <a:blip r:embed="rId4" cstate="print">
            <a:extLst>
              <a:ext uri="{28A0092B-C50C-407E-A947-70E740481C1C}">
                <a14:useLocalDpi xmlns:a14="http://schemas.microsoft.com/office/drawing/2010/main" val="0"/>
              </a:ext>
            </a:extLst>
          </a:blip>
          <a:srcRect l="11687" t="5051" r="65198" b="12135"/>
          <a:stretch>
            <a:fillRect/>
          </a:stretch>
        </p:blipFill>
        <p:spPr bwMode="auto">
          <a:xfrm>
            <a:off x="1670050" y="476250"/>
            <a:ext cx="885825" cy="4645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مستطيل 3"/>
          <p:cNvSpPr>
            <a:spLocks noChangeArrowheads="1"/>
          </p:cNvSpPr>
          <p:nvPr/>
        </p:nvSpPr>
        <p:spPr bwMode="auto">
          <a:xfrm>
            <a:off x="904875" y="5230813"/>
            <a:ext cx="2411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ctr" rtl="0" eaLnBrk="1" hangingPunct="1">
              <a:spcBef>
                <a:spcPct val="0"/>
              </a:spcBef>
              <a:buClrTx/>
              <a:buFontTx/>
              <a:buNone/>
            </a:pPr>
            <a:r>
              <a:rPr lang="en-US" altLang="ar-SA" sz="1800"/>
              <a:t>Test tubes containing:</a:t>
            </a:r>
          </a:p>
          <a:p>
            <a:pPr algn="ctr" rtl="0" eaLnBrk="1" hangingPunct="1">
              <a:spcBef>
                <a:spcPct val="0"/>
              </a:spcBef>
              <a:buClrTx/>
              <a:buFontTx/>
              <a:buNone/>
            </a:pPr>
            <a:r>
              <a:rPr lang="en-US" altLang="ar-SA" sz="1800"/>
              <a:t>Bradford reagent alone.</a:t>
            </a:r>
          </a:p>
          <a:p>
            <a:pPr algn="ctr" rtl="0" eaLnBrk="1" hangingPunct="1">
              <a:spcBef>
                <a:spcPct val="0"/>
              </a:spcBef>
              <a:buClrTx/>
              <a:buFontTx/>
              <a:buNone/>
            </a:pPr>
            <a:r>
              <a:rPr lang="en-US" altLang="ar-SA" sz="1800"/>
              <a:t> </a:t>
            </a:r>
            <a:endParaRPr lang="ar-SA" altLang="ar-SA" sz="1800"/>
          </a:p>
        </p:txBody>
      </p:sp>
      <p:sp>
        <p:nvSpPr>
          <p:cNvPr id="9" name="مستطيل 4"/>
          <p:cNvSpPr>
            <a:spLocks noChangeArrowheads="1"/>
          </p:cNvSpPr>
          <p:nvPr/>
        </p:nvSpPr>
        <p:spPr bwMode="auto">
          <a:xfrm>
            <a:off x="814388" y="5842000"/>
            <a:ext cx="2592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eaLnBrk="1" hangingPunct="1">
              <a:spcBef>
                <a:spcPct val="0"/>
              </a:spcBef>
              <a:buClrTx/>
              <a:buFontTx/>
              <a:buNone/>
            </a:pPr>
            <a:r>
              <a:rPr lang="en-US" altLang="ar-SA" sz="1800"/>
              <a:t>(λmax) of the dye 465nm </a:t>
            </a:r>
            <a:endParaRPr lang="ar-SA" altLang="ar-SA" sz="1800"/>
          </a:p>
        </p:txBody>
      </p:sp>
      <p:pic>
        <p:nvPicPr>
          <p:cNvPr id="10" name="صورة 5"/>
          <p:cNvPicPr>
            <a:picLocks noChangeAspect="1"/>
          </p:cNvPicPr>
          <p:nvPr/>
        </p:nvPicPr>
        <p:blipFill>
          <a:blip r:embed="rId4" cstate="print">
            <a:extLst>
              <a:ext uri="{28A0092B-C50C-407E-A947-70E740481C1C}">
                <a14:useLocalDpi xmlns:a14="http://schemas.microsoft.com/office/drawing/2010/main" val="0"/>
              </a:ext>
            </a:extLst>
          </a:blip>
          <a:srcRect l="59555" t="5051" r="16570" b="12135"/>
          <a:stretch>
            <a:fillRect/>
          </a:stretch>
        </p:blipFill>
        <p:spPr bwMode="auto">
          <a:xfrm>
            <a:off x="5867400" y="476250"/>
            <a:ext cx="914400" cy="4645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رابط كسهم مستقيم 10"/>
          <p:cNvCxnSpPr/>
          <p:nvPr/>
        </p:nvCxnSpPr>
        <p:spPr>
          <a:xfrm>
            <a:off x="2987675" y="1773238"/>
            <a:ext cx="2447925"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6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صورة 41"/>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pic>
        <p:nvPicPr>
          <p:cNvPr id="43" name="صورة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260350"/>
            <a:ext cx="7053263"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496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21170"/>
            <a:ext cx="9144000" cy="6858000"/>
          </a:xfrm>
          <a:prstGeom prst="rect">
            <a:avLst/>
          </a:prstGeom>
        </p:spPr>
      </p:pic>
      <p:sp>
        <p:nvSpPr>
          <p:cNvPr id="2" name="مستطيل 1"/>
          <p:cNvSpPr/>
          <p:nvPr/>
        </p:nvSpPr>
        <p:spPr>
          <a:xfrm>
            <a:off x="35496" y="476672"/>
            <a:ext cx="9036496" cy="4462760"/>
          </a:xfrm>
          <a:prstGeom prst="rect">
            <a:avLst/>
          </a:prstGeom>
        </p:spPr>
        <p:txBody>
          <a:bodyPr wrap="square">
            <a:spAutoFit/>
          </a:bodyPr>
          <a:lstStyle/>
          <a:p>
            <a:pPr algn="l" rtl="0"/>
            <a:r>
              <a:rPr lang="en-US" sz="2400" b="1" dirty="0">
                <a:solidFill>
                  <a:schemeClr val="accent1">
                    <a:lumMod val="75000"/>
                  </a:schemeClr>
                </a:solidFill>
                <a:latin typeface="Calibri" pitchFamily="34" charset="0"/>
              </a:rPr>
              <a:t>Biuret assay of protein:</a:t>
            </a:r>
          </a:p>
          <a:p>
            <a:pPr algn="l" rtl="0"/>
            <a:endParaRPr lang="en-US" sz="2000" b="1" dirty="0">
              <a:solidFill>
                <a:schemeClr val="accent1"/>
              </a:solidFill>
              <a:latin typeface="Calibri" pitchFamily="34" charset="0"/>
            </a:endParaRPr>
          </a:p>
          <a:p>
            <a:pPr algn="l" rtl="0"/>
            <a:r>
              <a:rPr lang="en-US" sz="2000" dirty="0">
                <a:latin typeface="Calibri" pitchFamily="34" charset="0"/>
              </a:rPr>
              <a:t>The biuret reagent is: alkaline copper </a:t>
            </a:r>
            <a:r>
              <a:rPr lang="en-US" sz="2000" dirty="0" err="1">
                <a:latin typeface="Calibri" pitchFamily="34" charset="0"/>
              </a:rPr>
              <a:t>sulphate</a:t>
            </a:r>
            <a:r>
              <a:rPr lang="en-US" sz="2000" dirty="0">
                <a:latin typeface="Calibri" pitchFamily="34" charset="0"/>
              </a:rPr>
              <a:t>. The biuret reagent reacts with peptides and proteins to give a purple colored Cu2+ - peptide complex.</a:t>
            </a:r>
          </a:p>
          <a:p>
            <a:pPr algn="l" rtl="0"/>
            <a:endParaRPr lang="en-US" sz="2000" dirty="0">
              <a:latin typeface="Calibri" pitchFamily="34" charset="0"/>
            </a:endParaRPr>
          </a:p>
          <a:p>
            <a:pPr algn="l" rtl="0"/>
            <a:endParaRPr lang="en-US" sz="2000" dirty="0">
              <a:latin typeface="Calibri" pitchFamily="34" charset="0"/>
            </a:endParaRPr>
          </a:p>
          <a:p>
            <a:pPr algn="l" rtl="0"/>
            <a:r>
              <a:rPr lang="en-US" sz="2000" dirty="0">
                <a:latin typeface="Calibri" pitchFamily="34" charset="0"/>
              </a:rPr>
              <a:t> This colored complex can be measured quantitatively by a spectrophotometer in the visible region. The color obtained is directly proportional to the number of peptide bonds present in the protein.</a:t>
            </a:r>
          </a:p>
          <a:p>
            <a:pPr algn="l" rtl="0"/>
            <a:endParaRPr lang="en-US" sz="2000" dirty="0">
              <a:latin typeface="Calibri" pitchFamily="34" charset="0"/>
            </a:endParaRPr>
          </a:p>
          <a:p>
            <a:pPr algn="l" rtl="0"/>
            <a:endParaRPr lang="en-US" sz="2000" dirty="0">
              <a:latin typeface="Calibri" pitchFamily="34" charset="0"/>
            </a:endParaRPr>
          </a:p>
          <a:p>
            <a:pPr algn="l" rtl="0"/>
            <a:r>
              <a:rPr lang="en-US" sz="2000" dirty="0">
                <a:latin typeface="Calibri" pitchFamily="34" charset="0"/>
              </a:rPr>
              <a:t>In this experiment the amount of isolated protein from the skeletal muscle is determined by the biuret assay and from the standard curve of bovine serum albumin (BSA).</a:t>
            </a:r>
            <a:endParaRPr lang="ar-SA" sz="2000" dirty="0">
              <a:latin typeface="Calibri" pitchFamily="34" charset="0"/>
            </a:endParaRPr>
          </a:p>
        </p:txBody>
      </p:sp>
    </p:spTree>
    <p:extLst>
      <p:ext uri="{BB962C8B-B14F-4D97-AF65-F5344CB8AC3E}">
        <p14:creationId xmlns:p14="http://schemas.microsoft.com/office/powerpoint/2010/main" val="1248787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pic>
        <p:nvPicPr>
          <p:cNvPr id="2" name="صورة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08720"/>
            <a:ext cx="9144000" cy="3342968"/>
          </a:xfrm>
          <a:prstGeom prst="rect">
            <a:avLst/>
          </a:prstGeom>
          <a:ln>
            <a:solidFill>
              <a:schemeClr val="accent1"/>
            </a:solidFill>
          </a:ln>
        </p:spPr>
      </p:pic>
      <p:sp>
        <p:nvSpPr>
          <p:cNvPr id="3" name="مستطيل 2"/>
          <p:cNvSpPr/>
          <p:nvPr/>
        </p:nvSpPr>
        <p:spPr>
          <a:xfrm>
            <a:off x="3157945" y="4725144"/>
            <a:ext cx="1794144" cy="461665"/>
          </a:xfrm>
          <a:prstGeom prst="rect">
            <a:avLst/>
          </a:prstGeom>
        </p:spPr>
        <p:txBody>
          <a:bodyPr wrap="none">
            <a:spAutoFit/>
          </a:bodyPr>
          <a:lstStyle/>
          <a:p>
            <a:r>
              <a:rPr lang="en-US" sz="2400" b="1" dirty="0">
                <a:solidFill>
                  <a:schemeClr val="accent1">
                    <a:lumMod val="75000"/>
                  </a:schemeClr>
                </a:solidFill>
                <a:latin typeface="Calibri" pitchFamily="34" charset="0"/>
              </a:rPr>
              <a:t>Biuret assay </a:t>
            </a:r>
            <a:endParaRPr lang="ar-SA" sz="2400" dirty="0">
              <a:solidFill>
                <a:schemeClr val="accent1">
                  <a:lumMod val="75000"/>
                </a:schemeClr>
              </a:solidFill>
            </a:endParaRPr>
          </a:p>
        </p:txBody>
      </p:sp>
    </p:spTree>
    <p:extLst>
      <p:ext uri="{BB962C8B-B14F-4D97-AF65-F5344CB8AC3E}">
        <p14:creationId xmlns:p14="http://schemas.microsoft.com/office/powerpoint/2010/main" val="241932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7" name="مستطيل 1"/>
          <p:cNvSpPr>
            <a:spLocks noChangeArrowheads="1"/>
          </p:cNvSpPr>
          <p:nvPr/>
        </p:nvSpPr>
        <p:spPr bwMode="auto">
          <a:xfrm>
            <a:off x="34925" y="333375"/>
            <a:ext cx="9109075"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l" rtl="0" eaLnBrk="1" hangingPunct="1">
              <a:spcBef>
                <a:spcPct val="0"/>
              </a:spcBef>
              <a:buClrTx/>
              <a:buFontTx/>
              <a:buNone/>
            </a:pPr>
            <a:r>
              <a:rPr lang="en-US" altLang="ar-SA" sz="2000" b="1" dirty="0">
                <a:solidFill>
                  <a:schemeClr val="accent1">
                    <a:lumMod val="75000"/>
                  </a:schemeClr>
                </a:solidFill>
              </a:rPr>
              <a:t>3.Warburg-Christian Method ( A280/ A260 Method):</a:t>
            </a:r>
          </a:p>
          <a:p>
            <a:pPr algn="l" rtl="0" eaLnBrk="1" hangingPunct="1">
              <a:spcBef>
                <a:spcPct val="0"/>
              </a:spcBef>
              <a:buClrTx/>
              <a:buFontTx/>
              <a:buNone/>
            </a:pPr>
            <a:endParaRPr lang="en-US" altLang="ar-SA" sz="1800" b="1" dirty="0"/>
          </a:p>
          <a:p>
            <a:pPr algn="l" rtl="0" eaLnBrk="1" hangingPunct="1">
              <a:spcBef>
                <a:spcPct val="0"/>
              </a:spcBef>
              <a:buClrTx/>
              <a:buFontTx/>
              <a:buChar char="-"/>
            </a:pPr>
            <a:r>
              <a:rPr lang="en-US" altLang="ar-SA" sz="1800" dirty="0"/>
              <a:t>Is easy, sensitive and fast. It has a sensitivity of about 0.05- 2.0 mg protein/ml.</a:t>
            </a:r>
          </a:p>
          <a:p>
            <a:pPr algn="l" rtl="0" eaLnBrk="1" hangingPunct="1">
              <a:spcBef>
                <a:spcPct val="0"/>
              </a:spcBef>
              <a:buClrTx/>
              <a:buFontTx/>
              <a:buChar char="-"/>
            </a:pPr>
            <a:endParaRPr lang="en-US" altLang="ar-SA" sz="1800" dirty="0"/>
          </a:p>
          <a:p>
            <a:pPr algn="l" rtl="0" eaLnBrk="1" hangingPunct="1">
              <a:spcBef>
                <a:spcPct val="0"/>
              </a:spcBef>
              <a:buClrTx/>
              <a:buFontTx/>
              <a:buChar char="-"/>
            </a:pPr>
            <a:r>
              <a:rPr lang="en-US" altLang="ar-SA" sz="1800" dirty="0"/>
              <a:t>It is not accurate.</a:t>
            </a:r>
          </a:p>
          <a:p>
            <a:pPr algn="l" rtl="0" eaLnBrk="1" hangingPunct="1">
              <a:spcBef>
                <a:spcPct val="0"/>
              </a:spcBef>
              <a:buClrTx/>
              <a:buFontTx/>
              <a:buChar char="-"/>
            </a:pPr>
            <a:endParaRPr lang="en-US" altLang="ar-SA" sz="2000" b="1" dirty="0"/>
          </a:p>
          <a:p>
            <a:pPr algn="l" eaLnBrk="1" hangingPunct="1">
              <a:spcBef>
                <a:spcPct val="0"/>
              </a:spcBef>
              <a:buClrTx/>
              <a:buFontTx/>
              <a:buNone/>
            </a:pPr>
            <a:r>
              <a:rPr lang="en-GB" altLang="ar-SA" sz="2000" b="1" dirty="0">
                <a:solidFill>
                  <a:schemeClr val="accent1">
                    <a:lumMod val="75000"/>
                  </a:schemeClr>
                </a:solidFill>
              </a:rPr>
              <a:t>Principle:</a:t>
            </a:r>
          </a:p>
          <a:p>
            <a:pPr algn="l" eaLnBrk="1" hangingPunct="1">
              <a:spcBef>
                <a:spcPct val="0"/>
              </a:spcBef>
              <a:buClrTx/>
              <a:buFontTx/>
              <a:buNone/>
            </a:pPr>
            <a:endParaRPr lang="en-US" altLang="ar-SA" sz="2000" dirty="0"/>
          </a:p>
          <a:p>
            <a:pPr algn="l" eaLnBrk="1" hangingPunct="1">
              <a:spcBef>
                <a:spcPct val="0"/>
              </a:spcBef>
              <a:buClrTx/>
              <a:buFontTx/>
              <a:buNone/>
            </a:pPr>
            <a:r>
              <a:rPr lang="en-US" altLang="ar-SA" sz="2000" dirty="0"/>
              <a:t>-</a:t>
            </a:r>
            <a:r>
              <a:rPr lang="en-US" altLang="ar-SA" sz="1800" dirty="0"/>
              <a:t>This method is based on the relative absorbance of proteins and nucleic acids at 280nm and 260nm, respectively. </a:t>
            </a:r>
          </a:p>
          <a:p>
            <a:pPr algn="l" eaLnBrk="1" hangingPunct="1">
              <a:spcBef>
                <a:spcPct val="0"/>
              </a:spcBef>
              <a:buClrTx/>
              <a:buFontTx/>
              <a:buNone/>
            </a:pPr>
            <a:endParaRPr lang="en-US" altLang="ar-SA" sz="1800" dirty="0"/>
          </a:p>
          <a:p>
            <a:pPr algn="l" eaLnBrk="1" hangingPunct="1">
              <a:spcBef>
                <a:spcPct val="0"/>
              </a:spcBef>
              <a:buClrTx/>
              <a:buFontTx/>
              <a:buNone/>
            </a:pPr>
            <a:endParaRPr lang="en-US" altLang="ar-SA" sz="1800" dirty="0"/>
          </a:p>
          <a:p>
            <a:pPr algn="l" rtl="0" eaLnBrk="1" hangingPunct="1">
              <a:spcBef>
                <a:spcPct val="0"/>
              </a:spcBef>
              <a:buClrTx/>
              <a:buFontTx/>
              <a:buNone/>
            </a:pPr>
            <a:r>
              <a:rPr lang="en-US" altLang="ar-SA" sz="1800" dirty="0"/>
              <a:t>-Tyrosine and tryptophan residues in a protein absorb in the ultraviolet at 280nm. </a:t>
            </a:r>
            <a:endParaRPr lang="en-GB" altLang="ar-SA" sz="1800" dirty="0"/>
          </a:p>
          <a:p>
            <a:pPr algn="l" rtl="0" eaLnBrk="1" hangingPunct="1">
              <a:spcBef>
                <a:spcPct val="0"/>
              </a:spcBef>
              <a:buClrTx/>
              <a:buFontTx/>
              <a:buNone/>
            </a:pPr>
            <a:endParaRPr lang="en-GB" altLang="ar-SA" sz="1800" dirty="0"/>
          </a:p>
          <a:p>
            <a:pPr algn="l" rtl="0" eaLnBrk="1" hangingPunct="1">
              <a:spcBef>
                <a:spcPct val="0"/>
              </a:spcBef>
              <a:buClrTx/>
              <a:buFontTx/>
              <a:buNone/>
            </a:pPr>
            <a:endParaRPr lang="en-GB" altLang="ar-SA" sz="1800" dirty="0"/>
          </a:p>
          <a:p>
            <a:pPr algn="l" rtl="0" eaLnBrk="1" hangingPunct="1">
              <a:spcBef>
                <a:spcPct val="0"/>
              </a:spcBef>
              <a:buClrTx/>
              <a:buFontTx/>
              <a:buNone/>
            </a:pPr>
            <a:endParaRPr lang="en-GB" altLang="ar-SA" sz="1800" dirty="0"/>
          </a:p>
          <a:p>
            <a:pPr algn="l" eaLnBrk="1" hangingPunct="1">
              <a:spcBef>
                <a:spcPct val="0"/>
              </a:spcBef>
              <a:buClrTx/>
              <a:buFontTx/>
              <a:buNone/>
            </a:pPr>
            <a:r>
              <a:rPr lang="en-US" altLang="ar-SA" sz="1800" dirty="0"/>
              <a:t>-Nucleic acids which contaminate samples interfere with this method. This problem is overcome by the fact that nucleic acids absorb more strongly at 260nm than at 280nm, while the reverse is </a:t>
            </a:r>
            <a:r>
              <a:rPr lang="en-GB" altLang="ar-SA" sz="1800" dirty="0"/>
              <a:t>true for proteins.</a:t>
            </a:r>
            <a:endParaRPr lang="en-US" altLang="ar-SA" sz="1800" b="1" dirty="0"/>
          </a:p>
          <a:p>
            <a:pPr algn="l" rtl="0" eaLnBrk="1" hangingPunct="1">
              <a:spcBef>
                <a:spcPct val="0"/>
              </a:spcBef>
              <a:buClrTx/>
              <a:buFontTx/>
              <a:buNone/>
            </a:pPr>
            <a:endParaRPr lang="ar-SA" altLang="ar-SA" sz="1800" dirty="0"/>
          </a:p>
        </p:txBody>
      </p:sp>
    </p:spTree>
    <p:extLst>
      <p:ext uri="{BB962C8B-B14F-4D97-AF65-F5344CB8AC3E}">
        <p14:creationId xmlns:p14="http://schemas.microsoft.com/office/powerpoint/2010/main" val="284629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6512" y="0"/>
            <a:ext cx="9144000" cy="6858000"/>
          </a:xfrm>
          <a:prstGeom prst="rect">
            <a:avLst/>
          </a:prstGeom>
        </p:spPr>
      </p:pic>
      <p:sp>
        <p:nvSpPr>
          <p:cNvPr id="4" name="مستطيل 1"/>
          <p:cNvSpPr>
            <a:spLocks noChangeArrowheads="1"/>
          </p:cNvSpPr>
          <p:nvPr/>
        </p:nvSpPr>
        <p:spPr bwMode="auto">
          <a:xfrm>
            <a:off x="179388" y="360635"/>
            <a:ext cx="8893175"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l" rtl="0" eaLnBrk="1" hangingPunct="1">
              <a:spcBef>
                <a:spcPct val="0"/>
              </a:spcBef>
              <a:buClrTx/>
              <a:buFontTx/>
              <a:buNone/>
            </a:pPr>
            <a:endParaRPr lang="en-GB" altLang="ar-SA" sz="2000" dirty="0"/>
          </a:p>
          <a:p>
            <a:pPr algn="l" rtl="0" eaLnBrk="1" hangingPunct="1">
              <a:spcBef>
                <a:spcPct val="0"/>
              </a:spcBef>
              <a:buClrTx/>
              <a:buFontTx/>
              <a:buNone/>
            </a:pPr>
            <a:r>
              <a:rPr lang="en-US" altLang="ar-SA" sz="2400" dirty="0">
                <a:solidFill>
                  <a:schemeClr val="accent1">
                    <a:lumMod val="75000"/>
                  </a:schemeClr>
                </a:solidFill>
              </a:rPr>
              <a:t>-</a:t>
            </a:r>
            <a:r>
              <a:rPr lang="en-US" altLang="ar-SA" sz="2000" dirty="0" smtClean="0">
                <a:solidFill>
                  <a:schemeClr val="accent1">
                    <a:lumMod val="75000"/>
                  </a:schemeClr>
                </a:solidFill>
              </a:rPr>
              <a:t>Calculating </a:t>
            </a:r>
            <a:r>
              <a:rPr lang="en-US" altLang="ar-SA" sz="2000" dirty="0" smtClean="0">
                <a:solidFill>
                  <a:schemeClr val="accent1">
                    <a:lumMod val="75000"/>
                  </a:schemeClr>
                </a:solidFill>
              </a:rPr>
              <a:t>the unknown </a:t>
            </a:r>
            <a:r>
              <a:rPr lang="en-US" altLang="ar-SA" sz="2000" dirty="0">
                <a:solidFill>
                  <a:schemeClr val="accent1">
                    <a:lumMod val="75000"/>
                  </a:schemeClr>
                </a:solidFill>
              </a:rPr>
              <a:t>concentration </a:t>
            </a:r>
            <a:r>
              <a:rPr lang="en-US" altLang="ar-SA" sz="2000" dirty="0" smtClean="0">
                <a:solidFill>
                  <a:schemeClr val="accent1">
                    <a:lumMod val="75000"/>
                  </a:schemeClr>
                </a:solidFill>
              </a:rPr>
              <a:t>of a protein sample, will be as </a:t>
            </a:r>
            <a:r>
              <a:rPr lang="en-US" altLang="ar-SA" sz="2000" dirty="0" smtClean="0">
                <a:solidFill>
                  <a:schemeClr val="accent1">
                    <a:lumMod val="75000"/>
                  </a:schemeClr>
                </a:solidFill>
              </a:rPr>
              <a:t>following :</a:t>
            </a:r>
            <a:endParaRPr lang="en-GB" altLang="ar-SA" sz="2000" dirty="0">
              <a:solidFill>
                <a:schemeClr val="accent1">
                  <a:lumMod val="75000"/>
                </a:schemeClr>
              </a:solidFill>
            </a:endParaRPr>
          </a:p>
          <a:p>
            <a:pPr algn="l" rtl="0" eaLnBrk="1" hangingPunct="1">
              <a:spcBef>
                <a:spcPct val="0"/>
              </a:spcBef>
              <a:buClrTx/>
              <a:buFontTx/>
              <a:buNone/>
            </a:pPr>
            <a:endParaRPr lang="en-GB" altLang="ar-SA" sz="1800" dirty="0"/>
          </a:p>
          <a:p>
            <a:pPr algn="l" rtl="0" eaLnBrk="1" hangingPunct="1">
              <a:spcBef>
                <a:spcPct val="0"/>
              </a:spcBef>
              <a:buClrTx/>
              <a:buFontTx/>
              <a:buNone/>
            </a:pPr>
            <a:endParaRPr lang="en-GB" altLang="ar-SA" sz="1800" dirty="0"/>
          </a:p>
          <a:p>
            <a:pPr algn="l" rtl="0" eaLnBrk="1" hangingPunct="1">
              <a:spcBef>
                <a:spcPct val="0"/>
              </a:spcBef>
              <a:buClrTx/>
              <a:buFontTx/>
              <a:buNone/>
            </a:pPr>
            <a:r>
              <a:rPr lang="en-GB" altLang="ar-SA" sz="1800" b="1" dirty="0">
                <a:solidFill>
                  <a:schemeClr val="accent1">
                    <a:lumMod val="75000"/>
                  </a:schemeClr>
                </a:solidFill>
              </a:rPr>
              <a:t>1-</a:t>
            </a:r>
            <a:r>
              <a:rPr lang="en-GB" altLang="ar-SA" sz="1800" dirty="0"/>
              <a:t>[A280 x correction factor =……… mg/ml protein].</a:t>
            </a:r>
          </a:p>
          <a:p>
            <a:pPr algn="l" rtl="0" eaLnBrk="1" hangingPunct="1">
              <a:spcBef>
                <a:spcPct val="0"/>
              </a:spcBef>
              <a:buClrTx/>
              <a:buFontTx/>
              <a:buNone/>
            </a:pPr>
            <a:endParaRPr lang="en-GB" altLang="ar-SA" sz="1800" dirty="0"/>
          </a:p>
          <a:p>
            <a:pPr algn="l" eaLnBrk="1" hangingPunct="1">
              <a:spcBef>
                <a:spcPct val="0"/>
              </a:spcBef>
              <a:buClrTx/>
              <a:buFontTx/>
              <a:buNone/>
            </a:pPr>
            <a:r>
              <a:rPr lang="en-GB" altLang="ar-SA" sz="1800" dirty="0"/>
              <a:t>A280 =…………………</a:t>
            </a:r>
          </a:p>
          <a:p>
            <a:pPr algn="l" eaLnBrk="1" hangingPunct="1">
              <a:spcBef>
                <a:spcPct val="0"/>
              </a:spcBef>
              <a:buClrTx/>
              <a:buFontTx/>
              <a:buNone/>
            </a:pPr>
            <a:r>
              <a:rPr lang="en-GB" altLang="ar-SA" sz="1800" dirty="0"/>
              <a:t>A260 =…………………</a:t>
            </a:r>
          </a:p>
          <a:p>
            <a:pPr algn="l" eaLnBrk="1" hangingPunct="1">
              <a:spcBef>
                <a:spcPct val="0"/>
              </a:spcBef>
              <a:buClrTx/>
              <a:buFontTx/>
              <a:buNone/>
            </a:pPr>
            <a:r>
              <a:rPr lang="en-GB" altLang="ar-SA" sz="1800" dirty="0"/>
              <a:t>A280/ A260 =…………………</a:t>
            </a:r>
          </a:p>
          <a:p>
            <a:pPr algn="l" eaLnBrk="1" hangingPunct="1">
              <a:spcBef>
                <a:spcPct val="0"/>
              </a:spcBef>
              <a:buClrTx/>
              <a:buFontTx/>
              <a:buNone/>
            </a:pPr>
            <a:r>
              <a:rPr lang="en-GB" altLang="ar-SA" sz="1800" dirty="0"/>
              <a:t>Correction factor =…………………</a:t>
            </a:r>
          </a:p>
          <a:p>
            <a:pPr algn="l" eaLnBrk="1" hangingPunct="1">
              <a:spcBef>
                <a:spcPct val="0"/>
              </a:spcBef>
              <a:buClrTx/>
              <a:buFontTx/>
              <a:buNone/>
            </a:pPr>
            <a:r>
              <a:rPr lang="en-GB" altLang="ar-SA" sz="1800" dirty="0"/>
              <a:t>Unknown concentration =………………… mg/ml</a:t>
            </a:r>
          </a:p>
          <a:p>
            <a:pPr algn="l" rtl="0" eaLnBrk="1" hangingPunct="1">
              <a:spcBef>
                <a:spcPct val="0"/>
              </a:spcBef>
              <a:buClrTx/>
              <a:buFontTx/>
              <a:buNone/>
            </a:pPr>
            <a:endParaRPr lang="en-GB" altLang="ar-SA" sz="1800" b="1" dirty="0">
              <a:solidFill>
                <a:schemeClr val="accent1"/>
              </a:solidFill>
            </a:endParaRPr>
          </a:p>
          <a:p>
            <a:pPr algn="l" rtl="0" eaLnBrk="1" hangingPunct="1">
              <a:spcBef>
                <a:spcPct val="0"/>
              </a:spcBef>
              <a:buClrTx/>
              <a:buFontTx/>
              <a:buNone/>
            </a:pPr>
            <a:endParaRPr lang="en-GB" altLang="ar-SA" sz="1800" b="1" dirty="0">
              <a:solidFill>
                <a:schemeClr val="accent1"/>
              </a:solidFill>
            </a:endParaRPr>
          </a:p>
          <a:p>
            <a:pPr algn="l" rtl="0" eaLnBrk="1" hangingPunct="1">
              <a:spcBef>
                <a:spcPct val="0"/>
              </a:spcBef>
              <a:buClrTx/>
              <a:buFontTx/>
              <a:buNone/>
            </a:pPr>
            <a:endParaRPr lang="en-GB" altLang="ar-SA" sz="1800" b="1" dirty="0">
              <a:solidFill>
                <a:schemeClr val="accent1"/>
              </a:solidFill>
            </a:endParaRPr>
          </a:p>
          <a:p>
            <a:pPr algn="l" rtl="0" eaLnBrk="1" hangingPunct="1">
              <a:spcBef>
                <a:spcPct val="0"/>
              </a:spcBef>
              <a:buClrTx/>
              <a:buFontTx/>
              <a:buNone/>
            </a:pPr>
            <a:endParaRPr lang="en-GB" altLang="ar-SA" sz="1800" b="1" dirty="0">
              <a:solidFill>
                <a:schemeClr val="accent1"/>
              </a:solidFill>
            </a:endParaRPr>
          </a:p>
          <a:p>
            <a:pPr algn="l" rtl="0" eaLnBrk="1" hangingPunct="1">
              <a:spcBef>
                <a:spcPct val="0"/>
              </a:spcBef>
              <a:buClrTx/>
              <a:buFontTx/>
              <a:buNone/>
            </a:pPr>
            <a:r>
              <a:rPr lang="en-GB" altLang="ar-SA" sz="1800" b="1" dirty="0">
                <a:solidFill>
                  <a:schemeClr val="accent1">
                    <a:lumMod val="75000"/>
                  </a:schemeClr>
                </a:solidFill>
              </a:rPr>
              <a:t>2-</a:t>
            </a:r>
            <a:r>
              <a:rPr lang="en-GB" altLang="ar-SA" sz="1800" dirty="0"/>
              <a:t>Or</a:t>
            </a:r>
            <a:r>
              <a:rPr lang="en-US" altLang="ar-SA" sz="1800" dirty="0"/>
              <a:t> [groves formula]:</a:t>
            </a:r>
          </a:p>
          <a:p>
            <a:pPr algn="l" rtl="0" eaLnBrk="1" hangingPunct="1">
              <a:spcBef>
                <a:spcPct val="0"/>
              </a:spcBef>
              <a:buClrTx/>
              <a:buFontTx/>
              <a:buNone/>
            </a:pPr>
            <a:endParaRPr lang="en-US" altLang="ar-SA" sz="1800" dirty="0"/>
          </a:p>
          <a:p>
            <a:pPr algn="l" rtl="0" eaLnBrk="1" hangingPunct="1">
              <a:spcBef>
                <a:spcPct val="0"/>
              </a:spcBef>
              <a:buClrTx/>
              <a:buFontTx/>
              <a:buNone/>
            </a:pPr>
            <a:r>
              <a:rPr lang="en-US" altLang="ar-SA" sz="1800" dirty="0"/>
              <a:t>Protein concentration [mg/ml]=[1.55 X</a:t>
            </a:r>
            <a:r>
              <a:rPr lang="en-GB" altLang="ar-SA" sz="1800" dirty="0"/>
              <a:t> A280]-[0.76 X A260] </a:t>
            </a:r>
          </a:p>
          <a:p>
            <a:pPr algn="l" rtl="0" eaLnBrk="1" hangingPunct="1">
              <a:spcBef>
                <a:spcPct val="0"/>
              </a:spcBef>
              <a:buClrTx/>
              <a:buFontTx/>
              <a:buNone/>
            </a:pPr>
            <a:endParaRPr lang="en-GB" altLang="ar-SA" sz="1800" dirty="0"/>
          </a:p>
          <a:p>
            <a:pPr algn="l" rtl="0" eaLnBrk="1" hangingPunct="1">
              <a:spcBef>
                <a:spcPct val="0"/>
              </a:spcBef>
              <a:buClrTx/>
              <a:buFontTx/>
              <a:buNone/>
            </a:pPr>
            <a:endParaRPr lang="en-GB" altLang="ar-SA" sz="1800" dirty="0"/>
          </a:p>
          <a:p>
            <a:pPr algn="l" rtl="0" eaLnBrk="1" hangingPunct="1">
              <a:spcBef>
                <a:spcPct val="0"/>
              </a:spcBef>
              <a:buClrTx/>
              <a:buFontTx/>
              <a:buNone/>
            </a:pPr>
            <a:endParaRPr lang="en-GB" altLang="ar-SA" sz="2000" dirty="0"/>
          </a:p>
          <a:p>
            <a:pPr algn="l" rtl="0" eaLnBrk="1" hangingPunct="1">
              <a:spcBef>
                <a:spcPct val="0"/>
              </a:spcBef>
              <a:buClrTx/>
              <a:buFontTx/>
              <a:buNone/>
            </a:pPr>
            <a:endParaRPr lang="ar-SA" altLang="ar-SA" sz="2000" dirty="0"/>
          </a:p>
        </p:txBody>
      </p:sp>
      <p:cxnSp>
        <p:nvCxnSpPr>
          <p:cNvPr id="5" name="رابط منحني 8"/>
          <p:cNvCxnSpPr/>
          <p:nvPr/>
        </p:nvCxnSpPr>
        <p:spPr>
          <a:xfrm rot="5400000">
            <a:off x="3806826" y="2393826"/>
            <a:ext cx="1223962" cy="414337"/>
          </a:xfrm>
          <a:prstGeom prst="curvedConnector3">
            <a:avLst>
              <a:gd name="adj1" fmla="val 46443"/>
            </a:avLst>
          </a:prstGeom>
          <a:ln>
            <a:solidFill>
              <a:schemeClr val="accent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751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4" name="مستطيل 3"/>
          <p:cNvSpPr/>
          <p:nvPr/>
        </p:nvSpPr>
        <p:spPr>
          <a:xfrm>
            <a:off x="4479634" y="2967335"/>
            <a:ext cx="184730" cy="1754326"/>
          </a:xfrm>
          <a:prstGeom prst="rect">
            <a:avLst/>
          </a:prstGeom>
          <a:noFill/>
        </p:spPr>
        <p:txBody>
          <a:bodyPr wrap="none" lIns="91440" tIns="45720" rIns="91440" bIns="45720">
            <a:spAutoFit/>
          </a:bodyPr>
          <a:lstStyle/>
          <a:p>
            <a:pPr algn="ct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مربع نص 1"/>
          <p:cNvSpPr txBox="1">
            <a:spLocks noChangeArrowheads="1"/>
          </p:cNvSpPr>
          <p:nvPr/>
        </p:nvSpPr>
        <p:spPr bwMode="auto">
          <a:xfrm>
            <a:off x="179388" y="2924175"/>
            <a:ext cx="923131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l" rtl="0" eaLnBrk="1" hangingPunct="1">
              <a:spcBef>
                <a:spcPct val="0"/>
              </a:spcBef>
              <a:buClrTx/>
              <a:buFontTx/>
              <a:buNone/>
            </a:pPr>
            <a:endParaRPr lang="en-US" altLang="ar-SA" sz="1800" dirty="0"/>
          </a:p>
          <a:p>
            <a:pPr algn="l" rtl="0" eaLnBrk="1" hangingPunct="1">
              <a:spcBef>
                <a:spcPct val="0"/>
              </a:spcBef>
              <a:buClrTx/>
              <a:buFontTx/>
              <a:buNone/>
            </a:pPr>
            <a:r>
              <a:rPr lang="en-US" altLang="ar-SA" sz="1800" dirty="0"/>
              <a:t>-A protein solution that has a </a:t>
            </a:r>
            <a:r>
              <a:rPr lang="en-US" altLang="ar-SA" sz="1800" dirty="0">
                <a:solidFill>
                  <a:schemeClr val="accent1">
                    <a:lumMod val="75000"/>
                  </a:schemeClr>
                </a:solidFill>
              </a:rPr>
              <a:t>low</a:t>
            </a:r>
            <a:r>
              <a:rPr lang="en-US" altLang="ar-SA" sz="1800" dirty="0"/>
              <a:t> A280/A260 ratio: </a:t>
            </a:r>
            <a:r>
              <a:rPr lang="en-GB" altLang="ar-SA" sz="1800" dirty="0">
                <a:solidFill>
                  <a:schemeClr val="accent1">
                    <a:lumMod val="75000"/>
                  </a:schemeClr>
                </a:solidFill>
              </a:rPr>
              <a:t>Highly</a:t>
            </a:r>
            <a:r>
              <a:rPr lang="en-GB" altLang="ar-SA" sz="1800" dirty="0"/>
              <a:t> contaminated by DNA.</a:t>
            </a:r>
          </a:p>
          <a:p>
            <a:pPr algn="l" rtl="0" eaLnBrk="1" hangingPunct="1">
              <a:spcBef>
                <a:spcPct val="0"/>
              </a:spcBef>
              <a:buClrTx/>
              <a:buFontTx/>
              <a:buNone/>
            </a:pPr>
            <a:endParaRPr lang="en-GB" altLang="ar-SA" sz="1800" dirty="0"/>
          </a:p>
          <a:p>
            <a:pPr algn="l" rtl="0" eaLnBrk="1" hangingPunct="1">
              <a:spcBef>
                <a:spcPct val="0"/>
              </a:spcBef>
              <a:buClrTx/>
              <a:buFontTx/>
              <a:buNone/>
            </a:pPr>
            <a:r>
              <a:rPr lang="en-GB" altLang="ar-SA" sz="1800" dirty="0"/>
              <a:t>[It </a:t>
            </a:r>
            <a:r>
              <a:rPr lang="en-US" altLang="ar-SA" sz="1800" dirty="0"/>
              <a:t>shows a high absorbance at 260nm and low absorbance at 280nm].</a:t>
            </a:r>
            <a:endParaRPr lang="ar-SA" altLang="ar-SA" sz="1800" dirty="0"/>
          </a:p>
        </p:txBody>
      </p:sp>
      <p:sp>
        <p:nvSpPr>
          <p:cNvPr id="7" name="مستطيل 2"/>
          <p:cNvSpPr>
            <a:spLocks noChangeArrowheads="1"/>
          </p:cNvSpPr>
          <p:nvPr/>
        </p:nvSpPr>
        <p:spPr bwMode="auto">
          <a:xfrm>
            <a:off x="179388" y="908050"/>
            <a:ext cx="887571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l" rtl="0" eaLnBrk="1" hangingPunct="1">
              <a:spcBef>
                <a:spcPct val="0"/>
              </a:spcBef>
              <a:buClrTx/>
              <a:buFontTx/>
              <a:buNone/>
            </a:pPr>
            <a:r>
              <a:rPr lang="en-US" altLang="ar-SA" sz="1800" dirty="0"/>
              <a:t>-A protein solution that has a </a:t>
            </a:r>
            <a:r>
              <a:rPr lang="en-US" altLang="ar-SA" sz="1800" dirty="0">
                <a:solidFill>
                  <a:schemeClr val="accent1">
                    <a:lumMod val="75000"/>
                  </a:schemeClr>
                </a:solidFill>
              </a:rPr>
              <a:t>high</a:t>
            </a:r>
            <a:r>
              <a:rPr lang="en-US" altLang="ar-SA" sz="1800" dirty="0"/>
              <a:t> A280/A260 ratio: </a:t>
            </a:r>
            <a:r>
              <a:rPr lang="en-GB" altLang="ar-SA" sz="1800" dirty="0">
                <a:solidFill>
                  <a:schemeClr val="accent1">
                    <a:lumMod val="75000"/>
                  </a:schemeClr>
                </a:solidFill>
              </a:rPr>
              <a:t>Less</a:t>
            </a:r>
            <a:r>
              <a:rPr lang="en-GB" altLang="ar-SA" sz="1800" dirty="0"/>
              <a:t> contaminated by DNA.</a:t>
            </a:r>
          </a:p>
          <a:p>
            <a:pPr algn="l" rtl="0" eaLnBrk="1" hangingPunct="1">
              <a:spcBef>
                <a:spcPct val="0"/>
              </a:spcBef>
              <a:buClrTx/>
              <a:buFontTx/>
              <a:buNone/>
            </a:pPr>
            <a:endParaRPr lang="en-GB" altLang="ar-SA" sz="1800" dirty="0"/>
          </a:p>
          <a:p>
            <a:pPr algn="l" rtl="0" eaLnBrk="1" hangingPunct="1">
              <a:spcBef>
                <a:spcPct val="0"/>
              </a:spcBef>
              <a:buClrTx/>
              <a:buFontTx/>
              <a:buNone/>
            </a:pPr>
            <a:r>
              <a:rPr lang="en-GB" altLang="ar-SA" sz="1800" dirty="0"/>
              <a:t>[It </a:t>
            </a:r>
            <a:r>
              <a:rPr lang="en-US" altLang="ar-SA" sz="1800" dirty="0"/>
              <a:t>shows a low absorbance at 260nm and high absorbance at 280nm].</a:t>
            </a:r>
            <a:endParaRPr lang="en-GB" altLang="ar-SA" sz="1800" dirty="0"/>
          </a:p>
          <a:p>
            <a:pPr algn="l" rtl="0" eaLnBrk="1" hangingPunct="1">
              <a:spcBef>
                <a:spcPct val="0"/>
              </a:spcBef>
              <a:buClrTx/>
              <a:buFontTx/>
              <a:buNone/>
            </a:pPr>
            <a:endParaRPr lang="ar-SA" altLang="ar-SA" sz="1800" dirty="0"/>
          </a:p>
        </p:txBody>
      </p:sp>
    </p:spTree>
    <p:extLst>
      <p:ext uri="{BB962C8B-B14F-4D97-AF65-F5344CB8AC3E}">
        <p14:creationId xmlns:p14="http://schemas.microsoft.com/office/powerpoint/2010/main" val="3109614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9144000" cy="6858000"/>
          </a:xfrm>
          <a:prstGeom prst="rect">
            <a:avLst/>
          </a:prstGeom>
        </p:spPr>
      </p:pic>
      <p:pic>
        <p:nvPicPr>
          <p:cNvPr id="2" name="صورة 1"/>
          <p:cNvPicPr/>
          <p:nvPr/>
        </p:nvPicPr>
        <p:blipFill rotWithShape="1">
          <a:blip r:embed="rId5" cstate="print">
            <a:extLst>
              <a:ext uri="{28A0092B-C50C-407E-A947-70E740481C1C}">
                <a14:useLocalDpi xmlns:a14="http://schemas.microsoft.com/office/drawing/2010/main" val="0"/>
              </a:ext>
            </a:extLst>
          </a:blip>
          <a:srcRect l="24827" t="16982" r="40799" b="31114"/>
          <a:stretch/>
        </p:blipFill>
        <p:spPr bwMode="auto">
          <a:xfrm>
            <a:off x="323528" y="404664"/>
            <a:ext cx="8496944" cy="6192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968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صورة 14"/>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9144000" cy="6858000"/>
          </a:xfrm>
          <a:prstGeom prst="rect">
            <a:avLst/>
          </a:prstGeom>
        </p:spPr>
      </p:pic>
      <p:sp>
        <p:nvSpPr>
          <p:cNvPr id="14" name="مستطيل 13"/>
          <p:cNvSpPr/>
          <p:nvPr/>
        </p:nvSpPr>
        <p:spPr>
          <a:xfrm>
            <a:off x="0" y="620712"/>
            <a:ext cx="9143999" cy="5170646"/>
          </a:xfrm>
          <a:prstGeom prst="rect">
            <a:avLst/>
          </a:prstGeom>
        </p:spPr>
        <p:txBody>
          <a:bodyPr wrap="square">
            <a:spAutoFit/>
          </a:bodyPr>
          <a:lstStyle/>
          <a:p>
            <a:pPr algn="l" rtl="0" fontAlgn="auto">
              <a:spcBef>
                <a:spcPts val="0"/>
              </a:spcBef>
              <a:spcAft>
                <a:spcPts val="0"/>
              </a:spcAft>
              <a:defRPr/>
            </a:pPr>
            <a:r>
              <a:rPr lang="en-GB" sz="2400" b="1" dirty="0">
                <a:solidFill>
                  <a:schemeClr val="accent1">
                    <a:lumMod val="75000"/>
                  </a:schemeClr>
                </a:solidFill>
                <a:cs typeface="+mn-cs"/>
              </a:rPr>
              <a:t>Objectives:</a:t>
            </a:r>
            <a:endParaRPr lang="en-US" sz="2400" dirty="0">
              <a:solidFill>
                <a:schemeClr val="accent1">
                  <a:lumMod val="75000"/>
                </a:schemeClr>
              </a:solidFill>
              <a:cs typeface="+mn-cs"/>
            </a:endParaRPr>
          </a:p>
          <a:p>
            <a:pPr algn="l" rtl="0" fontAlgn="auto">
              <a:spcBef>
                <a:spcPts val="0"/>
              </a:spcBef>
              <a:spcAft>
                <a:spcPts val="0"/>
              </a:spcAft>
              <a:defRPr/>
            </a:pPr>
            <a:endParaRPr lang="en-US" dirty="0">
              <a:cs typeface="+mn-cs"/>
            </a:endParaRPr>
          </a:p>
          <a:p>
            <a:pPr algn="l" rtl="0" fontAlgn="auto">
              <a:spcBef>
                <a:spcPts val="0"/>
              </a:spcBef>
              <a:spcAft>
                <a:spcPts val="0"/>
              </a:spcAft>
              <a:defRPr/>
            </a:pPr>
            <a:r>
              <a:rPr lang="en-US" dirty="0">
                <a:cs typeface="+mn-cs"/>
              </a:rPr>
              <a:t>Getting familiar</a:t>
            </a:r>
            <a:r>
              <a:rPr lang="en-US" dirty="0"/>
              <a:t> with how to determine</a:t>
            </a:r>
            <a:r>
              <a:rPr lang="en-US" dirty="0">
                <a:cs typeface="+mn-cs"/>
              </a:rPr>
              <a:t>  protein concentration using three spectrophotometric methods:</a:t>
            </a:r>
          </a:p>
          <a:p>
            <a:pPr algn="l" rtl="0" fontAlgn="auto">
              <a:spcBef>
                <a:spcPts val="0"/>
              </a:spcBef>
              <a:spcAft>
                <a:spcPts val="0"/>
              </a:spcAft>
              <a:defRPr/>
            </a:pPr>
            <a:endParaRPr lang="en-US" dirty="0">
              <a:cs typeface="+mn-cs"/>
            </a:endParaRPr>
          </a:p>
          <a:p>
            <a:pPr marL="342900" indent="-342900" algn="l" rtl="0" fontAlgn="auto">
              <a:spcBef>
                <a:spcPts val="0"/>
              </a:spcBef>
              <a:spcAft>
                <a:spcPts val="0"/>
              </a:spcAft>
              <a:buFontTx/>
              <a:buAutoNum type="arabicPeriod"/>
              <a:defRPr/>
            </a:pPr>
            <a:r>
              <a:rPr lang="en-US" dirty="0" err="1">
                <a:cs typeface="+mn-cs"/>
              </a:rPr>
              <a:t>Bicinchoninic</a:t>
            </a:r>
            <a:r>
              <a:rPr lang="en-US" dirty="0">
                <a:cs typeface="+mn-cs"/>
              </a:rPr>
              <a:t> acid (BCA, Smith) Method.</a:t>
            </a:r>
          </a:p>
          <a:p>
            <a:pPr marL="342900" indent="-342900" algn="l" rtl="0" fontAlgn="auto">
              <a:spcBef>
                <a:spcPts val="0"/>
              </a:spcBef>
              <a:spcAft>
                <a:spcPts val="0"/>
              </a:spcAft>
              <a:buFontTx/>
              <a:buAutoNum type="arabicPeriod"/>
              <a:defRPr/>
            </a:pPr>
            <a:endParaRPr lang="en-US" b="1" dirty="0">
              <a:cs typeface="+mn-cs"/>
            </a:endParaRPr>
          </a:p>
          <a:p>
            <a:pPr marL="342900" indent="-342900" algn="l" rtl="0" fontAlgn="auto">
              <a:spcBef>
                <a:spcPts val="0"/>
              </a:spcBef>
              <a:spcAft>
                <a:spcPts val="0"/>
              </a:spcAft>
              <a:buFontTx/>
              <a:buAutoNum type="arabicPeriod"/>
              <a:defRPr/>
            </a:pPr>
            <a:endParaRPr lang="en-US" b="1" dirty="0">
              <a:cs typeface="+mn-cs"/>
            </a:endParaRPr>
          </a:p>
          <a:p>
            <a:pPr marL="342900" indent="-342900" algn="l" rtl="0" fontAlgn="auto">
              <a:spcBef>
                <a:spcPts val="0"/>
              </a:spcBef>
              <a:spcAft>
                <a:spcPts val="0"/>
              </a:spcAft>
              <a:buFontTx/>
              <a:buAutoNum type="arabicPeriod"/>
              <a:defRPr/>
            </a:pPr>
            <a:r>
              <a:rPr lang="en-GB" dirty="0">
                <a:cs typeface="+mn-cs"/>
              </a:rPr>
              <a:t>Bradford Method</a:t>
            </a:r>
            <a:r>
              <a:rPr lang="en-GB" dirty="0" smtClean="0">
                <a:cs typeface="+mn-cs"/>
              </a:rPr>
              <a:t>.</a:t>
            </a:r>
          </a:p>
          <a:p>
            <a:pPr marL="342900" indent="-342900" algn="l" rtl="0" fontAlgn="auto">
              <a:spcBef>
                <a:spcPts val="0"/>
              </a:spcBef>
              <a:spcAft>
                <a:spcPts val="0"/>
              </a:spcAft>
              <a:buFontTx/>
              <a:buAutoNum type="arabicPeriod"/>
              <a:defRPr/>
            </a:pPr>
            <a:endParaRPr lang="en-GB" dirty="0"/>
          </a:p>
          <a:p>
            <a:pPr marL="342900" indent="-342900" algn="l" rtl="0" fontAlgn="auto">
              <a:spcBef>
                <a:spcPts val="0"/>
              </a:spcBef>
              <a:spcAft>
                <a:spcPts val="0"/>
              </a:spcAft>
              <a:buFontTx/>
              <a:buAutoNum type="arabicPeriod"/>
              <a:defRPr/>
            </a:pPr>
            <a:endParaRPr lang="en-GB" dirty="0" smtClean="0">
              <a:cs typeface="+mn-cs"/>
            </a:endParaRPr>
          </a:p>
          <a:p>
            <a:pPr marL="342900" indent="-342900" algn="l" rtl="0" fontAlgn="auto">
              <a:spcBef>
                <a:spcPts val="0"/>
              </a:spcBef>
              <a:spcAft>
                <a:spcPts val="0"/>
              </a:spcAft>
              <a:buFontTx/>
              <a:buAutoNum type="arabicPeriod"/>
              <a:defRPr/>
            </a:pPr>
            <a:r>
              <a:rPr lang="en-US" dirty="0"/>
              <a:t>Biuret test.</a:t>
            </a:r>
            <a:endParaRPr lang="en-GB" dirty="0"/>
          </a:p>
          <a:p>
            <a:pPr marL="342900" indent="-342900" algn="l" rtl="0" fontAlgn="auto">
              <a:spcBef>
                <a:spcPts val="0"/>
              </a:spcBef>
              <a:spcAft>
                <a:spcPts val="0"/>
              </a:spcAft>
              <a:buFontTx/>
              <a:buAutoNum type="arabicPeriod"/>
              <a:defRPr/>
            </a:pPr>
            <a:endParaRPr lang="en-GB" b="1" dirty="0">
              <a:cs typeface="+mn-cs"/>
            </a:endParaRPr>
          </a:p>
          <a:p>
            <a:pPr marL="342900" indent="-342900" algn="l" rtl="0" fontAlgn="auto">
              <a:spcBef>
                <a:spcPts val="0"/>
              </a:spcBef>
              <a:spcAft>
                <a:spcPts val="0"/>
              </a:spcAft>
              <a:buFontTx/>
              <a:buAutoNum type="arabicPeriod"/>
              <a:defRPr/>
            </a:pPr>
            <a:endParaRPr lang="en-GB" b="1" dirty="0">
              <a:cs typeface="+mn-cs"/>
            </a:endParaRPr>
          </a:p>
          <a:p>
            <a:pPr marL="342900" indent="-342900" algn="l" rtl="0" fontAlgn="auto">
              <a:spcBef>
                <a:spcPts val="0"/>
              </a:spcBef>
              <a:spcAft>
                <a:spcPts val="0"/>
              </a:spcAft>
              <a:buFontTx/>
              <a:buAutoNum type="arabicPeriod"/>
              <a:defRPr/>
            </a:pPr>
            <a:r>
              <a:rPr lang="en-US" dirty="0">
                <a:cs typeface="+mn-cs"/>
              </a:rPr>
              <a:t>Warburg-Christian Method ( A280/ A260 Method).</a:t>
            </a:r>
            <a:endParaRPr lang="en-GB" dirty="0">
              <a:cs typeface="+mn-cs"/>
            </a:endParaRPr>
          </a:p>
          <a:p>
            <a:pPr marL="342900" indent="-342900" algn="l" rtl="0" fontAlgn="auto">
              <a:spcBef>
                <a:spcPts val="0"/>
              </a:spcBef>
              <a:spcAft>
                <a:spcPts val="0"/>
              </a:spcAft>
              <a:buFontTx/>
              <a:buAutoNum type="arabicPeriod"/>
              <a:defRPr/>
            </a:pPr>
            <a:endParaRPr lang="en-GB" b="1" dirty="0">
              <a:cs typeface="+mn-cs"/>
            </a:endParaRPr>
          </a:p>
          <a:p>
            <a:pPr marL="342900" indent="-342900" algn="l" rtl="0" fontAlgn="auto">
              <a:spcBef>
                <a:spcPts val="0"/>
              </a:spcBef>
              <a:spcAft>
                <a:spcPts val="0"/>
              </a:spcAft>
              <a:buFontTx/>
              <a:buAutoNum type="arabicPeriod"/>
              <a:defRPr/>
            </a:pPr>
            <a:endParaRPr lang="en-GB" b="1" dirty="0">
              <a:cs typeface="+mn-cs"/>
            </a:endParaRPr>
          </a:p>
          <a:p>
            <a:pPr marL="342900" indent="-342900" algn="l" rtl="0" fontAlgn="auto">
              <a:spcBef>
                <a:spcPts val="0"/>
              </a:spcBef>
              <a:spcAft>
                <a:spcPts val="0"/>
              </a:spcAft>
              <a:buFontTx/>
              <a:buAutoNum type="arabicPeriod"/>
              <a:defRPr/>
            </a:pPr>
            <a:endParaRPr lang="en-US" dirty="0">
              <a:cs typeface="+mn-cs"/>
            </a:endParaRPr>
          </a:p>
        </p:txBody>
      </p:sp>
    </p:spTree>
    <p:extLst>
      <p:ext uri="{BB962C8B-B14F-4D97-AF65-F5344CB8AC3E}">
        <p14:creationId xmlns:p14="http://schemas.microsoft.com/office/powerpoint/2010/main" val="8134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5" name="مستطيل 1"/>
          <p:cNvSpPr>
            <a:spLocks noChangeArrowheads="1"/>
          </p:cNvSpPr>
          <p:nvPr/>
        </p:nvSpPr>
        <p:spPr bwMode="auto">
          <a:xfrm>
            <a:off x="240296" y="3038773"/>
            <a:ext cx="1878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l" rtl="0" eaLnBrk="1" hangingPunct="1">
              <a:spcBef>
                <a:spcPct val="0"/>
              </a:spcBef>
              <a:buClrTx/>
              <a:buFontTx/>
              <a:buNone/>
            </a:pPr>
            <a:r>
              <a:rPr lang="en-GB" altLang="ar-SA" sz="2400" b="1" dirty="0">
                <a:solidFill>
                  <a:schemeClr val="accent1">
                    <a:lumMod val="75000"/>
                  </a:schemeClr>
                </a:solidFill>
              </a:rPr>
              <a:t>Quantitative:</a:t>
            </a:r>
            <a:endParaRPr lang="ar-SA" altLang="ar-SA" sz="2400" b="1" dirty="0">
              <a:solidFill>
                <a:schemeClr val="accent1">
                  <a:lumMod val="75000"/>
                </a:schemeClr>
              </a:solidFill>
            </a:endParaRPr>
          </a:p>
        </p:txBody>
      </p:sp>
      <p:sp>
        <p:nvSpPr>
          <p:cNvPr id="6" name="مستطيل 2"/>
          <p:cNvSpPr>
            <a:spLocks noChangeArrowheads="1"/>
          </p:cNvSpPr>
          <p:nvPr/>
        </p:nvSpPr>
        <p:spPr bwMode="auto">
          <a:xfrm>
            <a:off x="240296" y="496323"/>
            <a:ext cx="2308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l" rtl="0" eaLnBrk="1" hangingPunct="1">
              <a:spcBef>
                <a:spcPct val="0"/>
              </a:spcBef>
              <a:buClrTx/>
              <a:buFontTx/>
              <a:buNone/>
            </a:pPr>
            <a:r>
              <a:rPr lang="en-GB" altLang="ar-SA" sz="2400" b="1" dirty="0">
                <a:solidFill>
                  <a:schemeClr val="accent1">
                    <a:lumMod val="75000"/>
                  </a:schemeClr>
                </a:solidFill>
              </a:rPr>
              <a:t>Qualitative test: </a:t>
            </a:r>
            <a:endParaRPr lang="ar-SA" altLang="ar-SA" sz="2400" b="1" dirty="0">
              <a:solidFill>
                <a:schemeClr val="accent1">
                  <a:lumMod val="75000"/>
                </a:schemeClr>
              </a:solidFill>
            </a:endParaRPr>
          </a:p>
        </p:txBody>
      </p:sp>
      <p:sp>
        <p:nvSpPr>
          <p:cNvPr id="7" name="مستطيل 3"/>
          <p:cNvSpPr>
            <a:spLocks noChangeArrowheads="1"/>
          </p:cNvSpPr>
          <p:nvPr/>
        </p:nvSpPr>
        <p:spPr bwMode="auto">
          <a:xfrm>
            <a:off x="554559" y="1196140"/>
            <a:ext cx="81939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l" rtl="0" eaLnBrk="1" hangingPunct="1">
              <a:spcBef>
                <a:spcPct val="0"/>
              </a:spcBef>
              <a:buClrTx/>
              <a:buFontTx/>
              <a:buNone/>
            </a:pPr>
            <a:r>
              <a:rPr lang="en-US" altLang="ar-SA" sz="2000" dirty="0"/>
              <a:t>Refers to descriptions or distinctions based on some quality or characteristic rather than on some quantity or measured value. It can be a form of analysis that yields the identity of a compound.</a:t>
            </a:r>
            <a:endParaRPr lang="ar-SA" altLang="ar-SA" sz="2000" dirty="0"/>
          </a:p>
        </p:txBody>
      </p:sp>
      <p:sp>
        <p:nvSpPr>
          <p:cNvPr id="8" name="مستطيل 4"/>
          <p:cNvSpPr>
            <a:spLocks noChangeArrowheads="1"/>
          </p:cNvSpPr>
          <p:nvPr/>
        </p:nvSpPr>
        <p:spPr bwMode="auto">
          <a:xfrm>
            <a:off x="518787" y="3636235"/>
            <a:ext cx="82296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l" rtl="0" eaLnBrk="1" hangingPunct="1">
              <a:spcBef>
                <a:spcPct val="0"/>
              </a:spcBef>
              <a:buClrTx/>
              <a:buFontTx/>
              <a:buNone/>
            </a:pPr>
            <a:r>
              <a:rPr lang="en-US" altLang="ar-SA" sz="2000" dirty="0"/>
              <a:t>Refers to a type of information based in quantities or else quantifiable data.</a:t>
            </a:r>
            <a:endParaRPr lang="ar-SA" altLang="ar-SA" sz="2000" dirty="0"/>
          </a:p>
        </p:txBody>
      </p:sp>
    </p:spTree>
    <p:extLst>
      <p:ext uri="{BB962C8B-B14F-4D97-AF65-F5344CB8AC3E}">
        <p14:creationId xmlns:p14="http://schemas.microsoft.com/office/powerpoint/2010/main" val="37842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6" name="مستطيل 1"/>
          <p:cNvSpPr>
            <a:spLocks noChangeArrowheads="1"/>
          </p:cNvSpPr>
          <p:nvPr/>
        </p:nvSpPr>
        <p:spPr bwMode="auto">
          <a:xfrm>
            <a:off x="0" y="908718"/>
            <a:ext cx="925252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l" rtl="0" eaLnBrk="1" hangingPunct="1">
              <a:spcBef>
                <a:spcPct val="0"/>
              </a:spcBef>
              <a:buClrTx/>
              <a:buFontTx/>
              <a:buNone/>
            </a:pPr>
            <a:r>
              <a:rPr lang="en-US" altLang="ar-SA" sz="2800" b="1" dirty="0">
                <a:solidFill>
                  <a:schemeClr val="accent1"/>
                </a:solidFill>
              </a:rPr>
              <a:t>-</a:t>
            </a:r>
            <a:r>
              <a:rPr lang="en-US" altLang="ar-SA" sz="2000" dirty="0"/>
              <a:t>In this lab, three of these methods will be studied. </a:t>
            </a:r>
            <a:r>
              <a:rPr lang="en-US" altLang="ar-SA" sz="2000" dirty="0">
                <a:solidFill>
                  <a:srgbClr val="FF0000"/>
                </a:solidFill>
              </a:rPr>
              <a:t>Two are newer methods which are widely used and one is an older method. </a:t>
            </a:r>
          </a:p>
          <a:p>
            <a:pPr algn="l" rtl="0" eaLnBrk="1" hangingPunct="1">
              <a:spcBef>
                <a:spcPct val="0"/>
              </a:spcBef>
              <a:buClrTx/>
              <a:buFontTx/>
              <a:buNone/>
            </a:pPr>
            <a:endParaRPr lang="en-US" altLang="ar-SA" sz="2000" dirty="0"/>
          </a:p>
          <a:p>
            <a:pPr algn="l" rtl="0" eaLnBrk="1" hangingPunct="1">
              <a:spcBef>
                <a:spcPct val="0"/>
              </a:spcBef>
              <a:buClrTx/>
              <a:buFontTx/>
              <a:buNone/>
            </a:pPr>
            <a:endParaRPr lang="en-US" altLang="ar-SA" sz="2000" dirty="0"/>
          </a:p>
          <a:p>
            <a:pPr algn="l" rtl="0" eaLnBrk="1" hangingPunct="1">
              <a:spcBef>
                <a:spcPct val="0"/>
              </a:spcBef>
              <a:buClrTx/>
              <a:buFontTx/>
              <a:buNone/>
            </a:pPr>
            <a:endParaRPr lang="en-US" altLang="ar-SA" sz="2000" dirty="0"/>
          </a:p>
          <a:p>
            <a:pPr algn="l" rtl="0" eaLnBrk="1" hangingPunct="1">
              <a:spcBef>
                <a:spcPct val="0"/>
              </a:spcBef>
              <a:buClrTx/>
              <a:buFontTx/>
              <a:buNone/>
            </a:pPr>
            <a:r>
              <a:rPr lang="en-US" altLang="ar-SA" sz="2800" b="1" dirty="0">
                <a:solidFill>
                  <a:schemeClr val="accent1"/>
                </a:solidFill>
              </a:rPr>
              <a:t>-</a:t>
            </a:r>
            <a:r>
              <a:rPr lang="en-US" altLang="ar-SA" sz="2000" b="1" dirty="0">
                <a:solidFill>
                  <a:schemeClr val="accent1"/>
                </a:solidFill>
              </a:rPr>
              <a:t> </a:t>
            </a:r>
            <a:r>
              <a:rPr lang="en-US" altLang="ar-SA" sz="2000" dirty="0"/>
              <a:t>In the newer methods chemical reagents are added to the protein solutions to develop a color whose intensity is measured in a spectrophotometer.[BCA and </a:t>
            </a:r>
            <a:r>
              <a:rPr lang="en-GB" altLang="ar-SA" sz="2000" dirty="0"/>
              <a:t>Bradford Method</a:t>
            </a:r>
            <a:r>
              <a:rPr lang="en-US" altLang="ar-SA" sz="2000" dirty="0"/>
              <a:t> ]</a:t>
            </a:r>
          </a:p>
          <a:p>
            <a:pPr algn="l" rtl="0" eaLnBrk="1" hangingPunct="1">
              <a:spcBef>
                <a:spcPct val="0"/>
              </a:spcBef>
              <a:buClrTx/>
              <a:buFontTx/>
              <a:buNone/>
            </a:pPr>
            <a:endParaRPr lang="en-US" altLang="ar-SA" sz="2000" dirty="0"/>
          </a:p>
          <a:p>
            <a:pPr algn="l" rtl="0" eaLnBrk="1" hangingPunct="1">
              <a:spcBef>
                <a:spcPct val="0"/>
              </a:spcBef>
              <a:buClrTx/>
              <a:buFontTx/>
              <a:buNone/>
            </a:pPr>
            <a:r>
              <a:rPr lang="en-US" altLang="ar-SA" sz="2800" b="1" dirty="0">
                <a:solidFill>
                  <a:schemeClr val="accent1"/>
                </a:solidFill>
              </a:rPr>
              <a:t>-</a:t>
            </a:r>
            <a:r>
              <a:rPr lang="en-US" altLang="ar-SA" sz="2000" b="1" dirty="0">
                <a:solidFill>
                  <a:schemeClr val="accent1"/>
                </a:solidFill>
              </a:rPr>
              <a:t> </a:t>
            </a:r>
            <a:r>
              <a:rPr lang="en-US" altLang="ar-SA" sz="2000" dirty="0"/>
              <a:t>The third method relies on direct spectrophotometric measurement. </a:t>
            </a:r>
          </a:p>
          <a:p>
            <a:pPr algn="l" rtl="0" eaLnBrk="1" hangingPunct="1">
              <a:spcBef>
                <a:spcPct val="0"/>
              </a:spcBef>
              <a:buClrTx/>
              <a:buFontTx/>
              <a:buNone/>
            </a:pPr>
            <a:r>
              <a:rPr lang="en-US" altLang="ar-SA" sz="2000" dirty="0"/>
              <a:t>[( A280/ A260 Method)].    </a:t>
            </a:r>
          </a:p>
          <a:p>
            <a:pPr algn="l" rtl="0" eaLnBrk="1" hangingPunct="1">
              <a:spcBef>
                <a:spcPct val="0"/>
              </a:spcBef>
              <a:buClrTx/>
              <a:buFontTx/>
              <a:buNone/>
            </a:pPr>
            <a:endParaRPr lang="ar-SA" altLang="ar-SA" sz="2000" dirty="0"/>
          </a:p>
        </p:txBody>
      </p:sp>
    </p:spTree>
    <p:extLst>
      <p:ext uri="{BB962C8B-B14F-4D97-AF65-F5344CB8AC3E}">
        <p14:creationId xmlns:p14="http://schemas.microsoft.com/office/powerpoint/2010/main" val="332234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صورة 19"/>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21" name="مستطيل 20"/>
          <p:cNvSpPr/>
          <p:nvPr/>
        </p:nvSpPr>
        <p:spPr>
          <a:xfrm>
            <a:off x="-73025" y="398463"/>
            <a:ext cx="9217025" cy="5909310"/>
          </a:xfrm>
          <a:prstGeom prst="rect">
            <a:avLst/>
          </a:prstGeom>
        </p:spPr>
        <p:txBody>
          <a:bodyPr wrap="square">
            <a:spAutoFit/>
          </a:bodyPr>
          <a:lstStyle/>
          <a:p>
            <a:pPr algn="l" rtl="0" fontAlgn="auto">
              <a:spcBef>
                <a:spcPts val="0"/>
              </a:spcBef>
              <a:spcAft>
                <a:spcPts val="0"/>
              </a:spcAft>
              <a:defRPr/>
            </a:pPr>
            <a:r>
              <a:rPr lang="en-US" sz="2400" b="1" dirty="0">
                <a:solidFill>
                  <a:schemeClr val="accent1">
                    <a:lumMod val="75000"/>
                  </a:schemeClr>
                </a:solidFill>
                <a:cs typeface="+mn-cs"/>
              </a:rPr>
              <a:t>1.Bicinchoninic acid (BCA, Smith) Method:</a:t>
            </a:r>
          </a:p>
          <a:p>
            <a:pPr algn="l" rtl="0" fontAlgn="auto">
              <a:spcBef>
                <a:spcPts val="0"/>
              </a:spcBef>
              <a:spcAft>
                <a:spcPts val="0"/>
              </a:spcAft>
              <a:defRPr/>
            </a:pPr>
            <a:endParaRPr lang="en-US" sz="2000" b="1" dirty="0">
              <a:cs typeface="+mn-cs"/>
            </a:endParaRPr>
          </a:p>
          <a:p>
            <a:pPr algn="l" rtl="0" fontAlgn="auto">
              <a:spcBef>
                <a:spcPts val="0"/>
              </a:spcBef>
              <a:spcAft>
                <a:spcPts val="0"/>
              </a:spcAft>
              <a:defRPr/>
            </a:pPr>
            <a:endParaRPr lang="en-US" sz="2000" b="1" dirty="0">
              <a:cs typeface="+mn-cs"/>
            </a:endParaRPr>
          </a:p>
          <a:p>
            <a:pPr algn="l" rtl="0" fontAlgn="auto">
              <a:spcBef>
                <a:spcPts val="0"/>
              </a:spcBef>
              <a:spcAft>
                <a:spcPts val="0"/>
              </a:spcAft>
              <a:defRPr/>
            </a:pPr>
            <a:r>
              <a:rPr lang="en-US" dirty="0">
                <a:cs typeface="+mn-cs"/>
              </a:rPr>
              <a:t>-The method has a high sensitivity, as low as 1 </a:t>
            </a:r>
            <a:r>
              <a:rPr lang="en-US" dirty="0" err="1">
                <a:cs typeface="+mn-cs"/>
              </a:rPr>
              <a:t>μg</a:t>
            </a:r>
            <a:r>
              <a:rPr lang="en-US" dirty="0">
                <a:cs typeface="+mn-cs"/>
              </a:rPr>
              <a:t> protein can be </a:t>
            </a:r>
            <a:r>
              <a:rPr lang="en-GB" dirty="0">
                <a:cs typeface="+mn-cs"/>
              </a:rPr>
              <a:t>detected.</a:t>
            </a:r>
          </a:p>
          <a:p>
            <a:pPr algn="l" rtl="0" fontAlgn="auto">
              <a:spcBef>
                <a:spcPts val="0"/>
              </a:spcBef>
              <a:spcAft>
                <a:spcPts val="0"/>
              </a:spcAft>
              <a:defRPr/>
            </a:pPr>
            <a:r>
              <a:rPr lang="en-GB" dirty="0"/>
              <a:t>-Slow.</a:t>
            </a:r>
            <a:endParaRPr lang="en-GB" dirty="0">
              <a:cs typeface="+mn-cs"/>
            </a:endParaRPr>
          </a:p>
          <a:p>
            <a:pPr algn="l" rtl="0" fontAlgn="auto">
              <a:spcBef>
                <a:spcPts val="0"/>
              </a:spcBef>
              <a:spcAft>
                <a:spcPts val="0"/>
              </a:spcAft>
              <a:defRPr/>
            </a:pPr>
            <a:endParaRPr lang="en-US" sz="2000" dirty="0">
              <a:cs typeface="+mn-cs"/>
            </a:endParaRPr>
          </a:p>
          <a:p>
            <a:pPr algn="l" rtl="0" fontAlgn="auto">
              <a:spcBef>
                <a:spcPts val="0"/>
              </a:spcBef>
              <a:spcAft>
                <a:spcPts val="0"/>
              </a:spcAft>
              <a:defRPr/>
            </a:pPr>
            <a:endParaRPr lang="en-US" sz="2000" b="1" dirty="0">
              <a:cs typeface="+mn-cs"/>
            </a:endParaRPr>
          </a:p>
          <a:p>
            <a:pPr algn="l" rtl="0" fontAlgn="auto">
              <a:spcBef>
                <a:spcPts val="0"/>
              </a:spcBef>
              <a:spcAft>
                <a:spcPts val="0"/>
              </a:spcAft>
              <a:defRPr/>
            </a:pPr>
            <a:r>
              <a:rPr lang="en-GB" sz="2000" b="1" dirty="0">
                <a:solidFill>
                  <a:schemeClr val="accent1">
                    <a:lumMod val="75000"/>
                  </a:schemeClr>
                </a:solidFill>
                <a:cs typeface="+mn-cs"/>
              </a:rPr>
              <a:t>Principle:</a:t>
            </a:r>
          </a:p>
          <a:p>
            <a:pPr algn="l" rtl="0" fontAlgn="auto">
              <a:spcBef>
                <a:spcPts val="0"/>
              </a:spcBef>
              <a:spcAft>
                <a:spcPts val="0"/>
              </a:spcAft>
              <a:defRPr/>
            </a:pPr>
            <a:endParaRPr lang="en-US" dirty="0">
              <a:cs typeface="+mn-cs"/>
            </a:endParaRPr>
          </a:p>
          <a:p>
            <a:pPr algn="l" rtl="0" fontAlgn="auto">
              <a:spcBef>
                <a:spcPts val="0"/>
              </a:spcBef>
              <a:spcAft>
                <a:spcPts val="0"/>
              </a:spcAft>
              <a:defRPr/>
            </a:pPr>
            <a:r>
              <a:rPr lang="en-US" dirty="0">
                <a:cs typeface="+mn-cs"/>
              </a:rPr>
              <a:t>The </a:t>
            </a:r>
            <a:r>
              <a:rPr lang="en-US" dirty="0">
                <a:latin typeface="+mn-lt"/>
                <a:cs typeface="+mn-cs"/>
              </a:rPr>
              <a:t>purple </a:t>
            </a:r>
            <a:r>
              <a:rPr lang="en-US" dirty="0">
                <a:cs typeface="+mn-cs"/>
              </a:rPr>
              <a:t>color resulting from this method is due to: </a:t>
            </a:r>
          </a:p>
          <a:p>
            <a:pPr algn="l" rtl="0" fontAlgn="auto">
              <a:spcBef>
                <a:spcPts val="0"/>
              </a:spcBef>
              <a:spcAft>
                <a:spcPts val="0"/>
              </a:spcAft>
              <a:defRPr/>
            </a:pPr>
            <a:endParaRPr lang="en-US" dirty="0">
              <a:cs typeface="+mn-cs"/>
            </a:endParaRPr>
          </a:p>
          <a:p>
            <a:pPr algn="l" rtl="0" fontAlgn="auto">
              <a:spcBef>
                <a:spcPts val="0"/>
              </a:spcBef>
              <a:spcAft>
                <a:spcPts val="0"/>
              </a:spcAft>
              <a:defRPr/>
            </a:pPr>
            <a:r>
              <a:rPr lang="en-US" b="1" dirty="0">
                <a:solidFill>
                  <a:schemeClr val="accent1">
                    <a:lumMod val="75000"/>
                  </a:schemeClr>
                </a:solidFill>
                <a:cs typeface="+mn-cs"/>
              </a:rPr>
              <a:t>A] </a:t>
            </a:r>
            <a:r>
              <a:rPr lang="en-US" dirty="0"/>
              <a:t>The </a:t>
            </a:r>
            <a:r>
              <a:rPr lang="en-US" dirty="0" err="1"/>
              <a:t>nitrogens</a:t>
            </a:r>
            <a:r>
              <a:rPr lang="en-US" dirty="0"/>
              <a:t> in peptide bonds in protein, reduce Cu</a:t>
            </a:r>
            <a:r>
              <a:rPr lang="en-US" baseline="30000" dirty="0"/>
              <a:t>2+</a:t>
            </a:r>
            <a:r>
              <a:rPr lang="en-US" dirty="0"/>
              <a:t> ions </a:t>
            </a:r>
            <a:r>
              <a:rPr lang="en-US" dirty="0">
                <a:sym typeface="Wingdings" panose="05000000000000000000" pitchFamily="2" charset="2"/>
              </a:rPr>
              <a:t> </a:t>
            </a:r>
            <a:r>
              <a:rPr lang="en-US" dirty="0"/>
              <a:t>to Cu</a:t>
            </a:r>
            <a:r>
              <a:rPr lang="en-US" baseline="30000" dirty="0"/>
              <a:t>+</a:t>
            </a:r>
            <a:r>
              <a:rPr lang="en-US" dirty="0"/>
              <a:t> </a:t>
            </a:r>
          </a:p>
          <a:p>
            <a:pPr algn="l" rtl="0" fontAlgn="auto">
              <a:spcBef>
                <a:spcPts val="0"/>
              </a:spcBef>
              <a:spcAft>
                <a:spcPts val="0"/>
              </a:spcAft>
              <a:defRPr/>
            </a:pPr>
            <a:endParaRPr lang="en-US" dirty="0"/>
          </a:p>
          <a:p>
            <a:pPr algn="l" rtl="0" fontAlgn="auto">
              <a:spcBef>
                <a:spcPts val="0"/>
              </a:spcBef>
              <a:spcAft>
                <a:spcPts val="0"/>
              </a:spcAft>
              <a:defRPr/>
            </a:pPr>
            <a:r>
              <a:rPr lang="en-US" dirty="0"/>
              <a:t>(a temperature dependent reaction) </a:t>
            </a:r>
            <a:r>
              <a:rPr lang="en-US" dirty="0">
                <a:cs typeface="+mn-cs"/>
              </a:rPr>
              <a:t>under alkaline conditions. </a:t>
            </a:r>
            <a:r>
              <a:rPr lang="en-US" b="1" dirty="0">
                <a:solidFill>
                  <a:schemeClr val="accent1">
                    <a:lumMod val="75000"/>
                  </a:schemeClr>
                </a:solidFill>
                <a:cs typeface="+mn-cs"/>
              </a:rPr>
              <a:t>[reduction reaction].</a:t>
            </a:r>
          </a:p>
          <a:p>
            <a:pPr marL="457200" indent="-457200" algn="l" rtl="0" fontAlgn="auto">
              <a:spcBef>
                <a:spcPts val="0"/>
              </a:spcBef>
              <a:spcAft>
                <a:spcPts val="0"/>
              </a:spcAft>
              <a:defRPr/>
            </a:pPr>
            <a:endParaRPr lang="en-US" dirty="0">
              <a:cs typeface="+mn-cs"/>
            </a:endParaRPr>
          </a:p>
          <a:p>
            <a:pPr marL="457200" indent="-457200" algn="l" rtl="0" fontAlgn="auto">
              <a:spcBef>
                <a:spcPts val="0"/>
              </a:spcBef>
              <a:spcAft>
                <a:spcPts val="0"/>
              </a:spcAft>
              <a:defRPr/>
            </a:pPr>
            <a:endParaRPr lang="en-US" dirty="0">
              <a:cs typeface="+mn-cs"/>
            </a:endParaRPr>
          </a:p>
          <a:p>
            <a:pPr marL="457200" indent="-457200" algn="l" rtl="0" fontAlgn="auto">
              <a:spcBef>
                <a:spcPts val="0"/>
              </a:spcBef>
              <a:spcAft>
                <a:spcPts val="0"/>
              </a:spcAft>
              <a:defRPr/>
            </a:pPr>
            <a:r>
              <a:rPr lang="en-US" b="1" dirty="0">
                <a:solidFill>
                  <a:schemeClr val="accent1">
                    <a:lumMod val="75000"/>
                  </a:schemeClr>
                </a:solidFill>
                <a:cs typeface="+mn-cs"/>
              </a:rPr>
              <a:t>B] (</a:t>
            </a:r>
            <a:r>
              <a:rPr lang="en-US" dirty="0">
                <a:cs typeface="+mn-cs"/>
              </a:rPr>
              <a:t>Cu+</a:t>
            </a:r>
            <a:r>
              <a:rPr lang="en-US" b="1" dirty="0">
                <a:solidFill>
                  <a:schemeClr val="accent1">
                    <a:lumMod val="75000"/>
                  </a:schemeClr>
                </a:solidFill>
              </a:rPr>
              <a:t>),</a:t>
            </a:r>
            <a:r>
              <a:rPr lang="en-US" dirty="0">
                <a:cs typeface="+mn-cs"/>
              </a:rPr>
              <a:t> chelated by two molecules of BCA, to produce a </a:t>
            </a:r>
            <a:r>
              <a:rPr lang="en-US" sz="2000" b="1" dirty="0">
                <a:solidFill>
                  <a:srgbClr val="7030A0"/>
                </a:solidFill>
                <a:cs typeface="+mn-cs"/>
              </a:rPr>
              <a:t>(</a:t>
            </a:r>
            <a:r>
              <a:rPr lang="en-US" dirty="0">
                <a:solidFill>
                  <a:srgbClr val="7030A0"/>
                </a:solidFill>
                <a:cs typeface="+mn-cs"/>
              </a:rPr>
              <a:t>copper-BCA complex</a:t>
            </a:r>
            <a:r>
              <a:rPr lang="en-US" sz="2000" b="1" dirty="0">
                <a:solidFill>
                  <a:srgbClr val="7030A0"/>
                </a:solidFill>
                <a:cs typeface="+mn-cs"/>
              </a:rPr>
              <a:t>)</a:t>
            </a:r>
            <a:r>
              <a:rPr lang="en-US" dirty="0">
                <a:cs typeface="+mn-cs"/>
              </a:rPr>
              <a:t> </a:t>
            </a:r>
            <a:r>
              <a:rPr lang="en-US" dirty="0">
                <a:solidFill>
                  <a:srgbClr val="7030A0"/>
                </a:solidFill>
                <a:cs typeface="+mn-cs"/>
              </a:rPr>
              <a:t>[</a:t>
            </a:r>
            <a:r>
              <a:rPr lang="en-US" dirty="0">
                <a:solidFill>
                  <a:srgbClr val="7030A0"/>
                </a:solidFill>
              </a:rPr>
              <a:t>purple color]</a:t>
            </a:r>
            <a:r>
              <a:rPr lang="en-US" dirty="0">
                <a:solidFill>
                  <a:srgbClr val="7030A0"/>
                </a:solidFill>
                <a:cs typeface="+mn-cs"/>
              </a:rPr>
              <a:t> </a:t>
            </a:r>
            <a:r>
              <a:rPr lang="en-US" dirty="0">
                <a:cs typeface="+mn-cs"/>
              </a:rPr>
              <a:t>with maximum absorption (</a:t>
            </a:r>
            <a:r>
              <a:rPr lang="en-US" dirty="0" err="1">
                <a:cs typeface="+mn-cs"/>
              </a:rPr>
              <a:t>λmax</a:t>
            </a:r>
            <a:r>
              <a:rPr lang="en-US" dirty="0">
                <a:cs typeface="+mn-cs"/>
              </a:rPr>
              <a:t>) of 562 nm.</a:t>
            </a:r>
          </a:p>
          <a:p>
            <a:pPr marL="457200" indent="-457200" algn="l" rtl="0" fontAlgn="auto">
              <a:spcBef>
                <a:spcPts val="0"/>
              </a:spcBef>
              <a:spcAft>
                <a:spcPts val="0"/>
              </a:spcAft>
              <a:defRPr/>
            </a:pPr>
            <a:endParaRPr lang="en-US" dirty="0">
              <a:cs typeface="+mn-cs"/>
            </a:endParaRPr>
          </a:p>
          <a:p>
            <a:pPr marL="457200" indent="-457200" algn="l" rtl="0" fontAlgn="auto">
              <a:spcBef>
                <a:spcPts val="0"/>
              </a:spcBef>
              <a:spcAft>
                <a:spcPts val="0"/>
              </a:spcAft>
              <a:defRPr/>
            </a:pPr>
            <a:r>
              <a:rPr lang="en-US" dirty="0">
                <a:solidFill>
                  <a:srgbClr val="FF0000"/>
                </a:solidFill>
              </a:rPr>
              <a:t>concentration</a:t>
            </a:r>
            <a:endParaRPr lang="ar-SA" dirty="0">
              <a:solidFill>
                <a:srgbClr val="FF0000"/>
              </a:solidFill>
              <a:cs typeface="+mn-cs"/>
            </a:endParaRPr>
          </a:p>
        </p:txBody>
      </p:sp>
    </p:spTree>
    <p:extLst>
      <p:ext uri="{BB962C8B-B14F-4D97-AF65-F5344CB8AC3E}">
        <p14:creationId xmlns:p14="http://schemas.microsoft.com/office/powerpoint/2010/main" val="425280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9144000" cy="6858000"/>
          </a:xfrm>
          <a:prstGeom prst="rect">
            <a:avLst/>
          </a:prstGeom>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7563" t="24583" r="36902" b="1684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مستطيل 2"/>
          <p:cNvSpPr>
            <a:spLocks noChangeArrowheads="1"/>
          </p:cNvSpPr>
          <p:nvPr/>
        </p:nvSpPr>
        <p:spPr bwMode="auto">
          <a:xfrm>
            <a:off x="323850" y="260350"/>
            <a:ext cx="1208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hangingPunct="1"/>
            <a:r>
              <a:rPr lang="en-US" altLang="ar-SA" b="1" dirty="0">
                <a:solidFill>
                  <a:schemeClr val="accent1">
                    <a:lumMod val="75000"/>
                  </a:schemeClr>
                </a:solidFill>
              </a:rPr>
              <a:t>STEP 1. (A)</a:t>
            </a:r>
            <a:endParaRPr lang="ar-SA" altLang="ar-SA" dirty="0">
              <a:solidFill>
                <a:schemeClr val="accent1">
                  <a:lumMod val="75000"/>
                </a:schemeClr>
              </a:solidFill>
            </a:endParaRPr>
          </a:p>
        </p:txBody>
      </p:sp>
      <p:sp>
        <p:nvSpPr>
          <p:cNvPr id="8" name="مستطيل 5"/>
          <p:cNvSpPr>
            <a:spLocks noChangeArrowheads="1"/>
          </p:cNvSpPr>
          <p:nvPr/>
        </p:nvSpPr>
        <p:spPr bwMode="auto">
          <a:xfrm>
            <a:off x="323850" y="1844675"/>
            <a:ext cx="1208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hangingPunct="1"/>
            <a:r>
              <a:rPr lang="en-US" altLang="ar-SA" b="1" dirty="0">
                <a:solidFill>
                  <a:schemeClr val="accent1">
                    <a:lumMod val="75000"/>
                  </a:schemeClr>
                </a:solidFill>
              </a:rPr>
              <a:t>STEP 2. (B)</a:t>
            </a:r>
            <a:endParaRPr lang="ar-SA" altLang="ar-SA" dirty="0">
              <a:solidFill>
                <a:schemeClr val="accent1">
                  <a:lumMod val="75000"/>
                </a:schemeClr>
              </a:solidFill>
            </a:endParaRPr>
          </a:p>
        </p:txBody>
      </p:sp>
      <p:sp>
        <p:nvSpPr>
          <p:cNvPr id="9" name="مستطيل 4"/>
          <p:cNvSpPr>
            <a:spLocks noChangeArrowheads="1"/>
          </p:cNvSpPr>
          <p:nvPr/>
        </p:nvSpPr>
        <p:spPr bwMode="auto">
          <a:xfrm>
            <a:off x="1258888" y="908050"/>
            <a:ext cx="68897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ar-SA" sz="2000" b="1"/>
              <a:t>Cu</a:t>
            </a:r>
            <a:r>
              <a:rPr lang="en-US" altLang="ar-SA" sz="2000" b="1" baseline="30000"/>
              <a:t>+2</a:t>
            </a:r>
            <a:r>
              <a:rPr lang="en-US" altLang="ar-SA" sz="2000" b="1"/>
              <a:t> </a:t>
            </a:r>
            <a:endParaRPr lang="ar-SA" altLang="ar-SA" sz="2000"/>
          </a:p>
        </p:txBody>
      </p:sp>
      <p:sp>
        <p:nvSpPr>
          <p:cNvPr id="10" name="مستطيل 8"/>
          <p:cNvSpPr>
            <a:spLocks noChangeArrowheads="1"/>
          </p:cNvSpPr>
          <p:nvPr/>
        </p:nvSpPr>
        <p:spPr bwMode="auto">
          <a:xfrm>
            <a:off x="2935288" y="879719"/>
            <a:ext cx="542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ar-SA" sz="2000" b="1" dirty="0"/>
              <a:t>Cu</a:t>
            </a:r>
            <a:r>
              <a:rPr lang="en-US" altLang="ar-SA" sz="2000" b="1" baseline="30000" dirty="0"/>
              <a:t>+</a:t>
            </a:r>
            <a:endParaRPr lang="ar-SA" altLang="ar-SA" sz="2000" dirty="0"/>
          </a:p>
        </p:txBody>
      </p:sp>
      <p:sp>
        <p:nvSpPr>
          <p:cNvPr id="11" name="مستطيل 9"/>
          <p:cNvSpPr>
            <a:spLocks noChangeArrowheads="1"/>
          </p:cNvSpPr>
          <p:nvPr/>
        </p:nvSpPr>
        <p:spPr bwMode="auto">
          <a:xfrm>
            <a:off x="123825" y="3789363"/>
            <a:ext cx="5445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ar-SA" sz="2000" b="1"/>
              <a:t>Cu</a:t>
            </a:r>
            <a:r>
              <a:rPr lang="en-US" altLang="ar-SA" sz="2000" b="1" baseline="30000"/>
              <a:t>+</a:t>
            </a:r>
            <a:endParaRPr lang="ar-SA" altLang="ar-SA" sz="2000"/>
          </a:p>
        </p:txBody>
      </p:sp>
      <p:sp>
        <p:nvSpPr>
          <p:cNvPr id="12" name="مستطيل 7"/>
          <p:cNvSpPr>
            <a:spLocks noChangeArrowheads="1"/>
          </p:cNvSpPr>
          <p:nvPr/>
        </p:nvSpPr>
        <p:spPr bwMode="auto">
          <a:xfrm>
            <a:off x="2022475" y="765175"/>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rtl="0" eaLnBrk="1" hangingPunct="1"/>
            <a:r>
              <a:rPr lang="en-US" altLang="ar-SA" b="1"/>
              <a:t>OH</a:t>
            </a:r>
            <a:r>
              <a:rPr lang="en-US" altLang="ar-SA" b="1" baseline="30000"/>
              <a:t>-</a:t>
            </a:r>
            <a:endParaRPr lang="en-US" altLang="ar-SA"/>
          </a:p>
        </p:txBody>
      </p:sp>
      <p:sp>
        <p:nvSpPr>
          <p:cNvPr id="13" name="مستطيل 10"/>
          <p:cNvSpPr>
            <a:spLocks noChangeArrowheads="1"/>
          </p:cNvSpPr>
          <p:nvPr/>
        </p:nvSpPr>
        <p:spPr bwMode="auto">
          <a:xfrm>
            <a:off x="4474285" y="259276"/>
            <a:ext cx="3790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ar-SA" sz="2000" b="1" dirty="0">
                <a:solidFill>
                  <a:srgbClr val="7030A0"/>
                </a:solidFill>
              </a:rPr>
              <a:t>Figure-1: Principle of BCA Method</a:t>
            </a:r>
            <a:endParaRPr lang="ar-SA" altLang="ar-SA" sz="2000" dirty="0">
              <a:solidFill>
                <a:srgbClr val="7030A0"/>
              </a:solidFill>
            </a:endParaRPr>
          </a:p>
        </p:txBody>
      </p:sp>
    </p:spTree>
    <p:extLst>
      <p:ext uri="{BB962C8B-B14F-4D97-AF65-F5344CB8AC3E}">
        <p14:creationId xmlns:p14="http://schemas.microsoft.com/office/powerpoint/2010/main" val="194359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4" name="مستطيل 1"/>
          <p:cNvSpPr>
            <a:spLocks noChangeArrowheads="1"/>
          </p:cNvSpPr>
          <p:nvPr/>
        </p:nvSpPr>
        <p:spPr bwMode="auto">
          <a:xfrm>
            <a:off x="0" y="333375"/>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l" rtl="0" eaLnBrk="1" hangingPunct="1">
              <a:spcBef>
                <a:spcPct val="0"/>
              </a:spcBef>
              <a:buClrTx/>
              <a:buFontTx/>
              <a:buNone/>
            </a:pPr>
            <a:r>
              <a:rPr lang="en-GB" altLang="ar-SA" sz="2400" b="1" dirty="0">
                <a:solidFill>
                  <a:schemeClr val="accent1">
                    <a:lumMod val="75000"/>
                  </a:schemeClr>
                </a:solidFill>
              </a:rPr>
              <a:t>2.Bradford Method:</a:t>
            </a:r>
          </a:p>
          <a:p>
            <a:pPr algn="l" rtl="0" eaLnBrk="1" hangingPunct="1">
              <a:spcBef>
                <a:spcPct val="0"/>
              </a:spcBef>
              <a:buClrTx/>
              <a:buFontTx/>
              <a:buNone/>
            </a:pPr>
            <a:endParaRPr lang="en-GB" altLang="ar-SA" sz="2000" b="1" dirty="0"/>
          </a:p>
          <a:p>
            <a:pPr algn="l" rtl="0" eaLnBrk="1" hangingPunct="1">
              <a:spcBef>
                <a:spcPct val="0"/>
              </a:spcBef>
              <a:buClrTx/>
              <a:buFontTx/>
              <a:buNone/>
            </a:pPr>
            <a:r>
              <a:rPr lang="en-US" altLang="ar-SA" sz="1800" dirty="0"/>
              <a:t>-This method is based on protein binding of a dye to arginine residues and aromatic amino acid.</a:t>
            </a:r>
          </a:p>
          <a:p>
            <a:pPr algn="l" rtl="0" eaLnBrk="1" hangingPunct="1">
              <a:spcBef>
                <a:spcPct val="0"/>
              </a:spcBef>
              <a:buClrTx/>
              <a:buFontTx/>
              <a:buNone/>
            </a:pPr>
            <a:endParaRPr lang="en-US" altLang="ar-SA" sz="1800" dirty="0"/>
          </a:p>
          <a:p>
            <a:pPr algn="l" rtl="0" eaLnBrk="1" hangingPunct="1">
              <a:spcBef>
                <a:spcPct val="0"/>
              </a:spcBef>
              <a:buClrTx/>
              <a:buFontTx/>
              <a:buNone/>
            </a:pPr>
            <a:r>
              <a:rPr lang="en-GB" altLang="ar-SA" sz="1800" dirty="0"/>
              <a:t> -Fast, accurate and </a:t>
            </a:r>
            <a:r>
              <a:rPr lang="en-US" altLang="ar-SA" sz="1800" dirty="0"/>
              <a:t>high sensitivity [1 </a:t>
            </a:r>
            <a:r>
              <a:rPr lang="en-US" altLang="ar-SA" sz="1800" dirty="0" err="1"/>
              <a:t>μg</a:t>
            </a:r>
            <a:r>
              <a:rPr lang="en-US" altLang="ar-SA" sz="1800" dirty="0"/>
              <a:t> protein can be </a:t>
            </a:r>
            <a:r>
              <a:rPr lang="en-GB" altLang="ar-SA" sz="1800" dirty="0"/>
              <a:t>detected].</a:t>
            </a:r>
          </a:p>
          <a:p>
            <a:pPr algn="l" rtl="0" eaLnBrk="1" hangingPunct="1">
              <a:spcBef>
                <a:spcPct val="0"/>
              </a:spcBef>
              <a:buClrTx/>
              <a:buFontTx/>
              <a:buChar char="-"/>
            </a:pPr>
            <a:endParaRPr lang="en-GB" altLang="ar-SA" sz="1800" dirty="0"/>
          </a:p>
          <a:p>
            <a:pPr algn="l" rtl="0" eaLnBrk="1" hangingPunct="1">
              <a:spcBef>
                <a:spcPct val="0"/>
              </a:spcBef>
              <a:buClrTx/>
              <a:buFontTx/>
              <a:buNone/>
            </a:pPr>
            <a:endParaRPr lang="en-GB" altLang="ar-SA" sz="1800" dirty="0"/>
          </a:p>
          <a:p>
            <a:pPr algn="l" rtl="0" eaLnBrk="1" hangingPunct="1">
              <a:lnSpc>
                <a:spcPct val="150000"/>
              </a:lnSpc>
              <a:spcBef>
                <a:spcPct val="0"/>
              </a:spcBef>
              <a:buClrTx/>
              <a:buFontTx/>
              <a:buChar char="-"/>
            </a:pPr>
            <a:endParaRPr lang="en-GB" altLang="ar-SA" sz="1800" dirty="0"/>
          </a:p>
          <a:p>
            <a:pPr algn="l" rtl="0" eaLnBrk="1" hangingPunct="1">
              <a:lnSpc>
                <a:spcPct val="150000"/>
              </a:lnSpc>
              <a:spcBef>
                <a:spcPct val="0"/>
              </a:spcBef>
              <a:buClrTx/>
              <a:buFontTx/>
              <a:buNone/>
            </a:pPr>
            <a:r>
              <a:rPr lang="en-US" altLang="ar-SA" sz="1800" dirty="0"/>
              <a:t>-The method is recommended for general use, especially for determining protein content of cell fractions and assessing protein </a:t>
            </a:r>
            <a:r>
              <a:rPr lang="en-GB" altLang="ar-SA" sz="1800" dirty="0"/>
              <a:t>concentrations for gel electrophoresis,</a:t>
            </a:r>
            <a:r>
              <a:rPr lang="en-US" altLang="ar-SA" sz="1800" dirty="0"/>
              <a:t> about 1- 20 </a:t>
            </a:r>
            <a:r>
              <a:rPr lang="en-US" altLang="ar-SA" sz="1800" dirty="0" err="1"/>
              <a:t>μg</a:t>
            </a:r>
            <a:r>
              <a:rPr lang="en-US" altLang="ar-SA" sz="1800" dirty="0"/>
              <a:t> protein for micro assay or 20-200μg protein for macro assay.</a:t>
            </a:r>
            <a:endParaRPr lang="en-GB" altLang="ar-SA" sz="1800" dirty="0"/>
          </a:p>
          <a:p>
            <a:pPr algn="l" rtl="0" eaLnBrk="1" hangingPunct="1">
              <a:spcBef>
                <a:spcPct val="0"/>
              </a:spcBef>
              <a:buClrTx/>
              <a:buFontTx/>
              <a:buNone/>
            </a:pPr>
            <a:endParaRPr lang="en-GB" altLang="ar-SA" sz="1800" dirty="0"/>
          </a:p>
          <a:p>
            <a:pPr algn="l" rtl="0" eaLnBrk="1" hangingPunct="1">
              <a:spcBef>
                <a:spcPct val="0"/>
              </a:spcBef>
              <a:buClrTx/>
              <a:buFontTx/>
              <a:buChar char="-"/>
            </a:pPr>
            <a:endParaRPr lang="en-GB" altLang="ar-SA" sz="2000" dirty="0"/>
          </a:p>
          <a:p>
            <a:pPr algn="l" rtl="0" eaLnBrk="1" hangingPunct="1">
              <a:spcBef>
                <a:spcPct val="0"/>
              </a:spcBef>
              <a:buClrTx/>
              <a:buFontTx/>
              <a:buChar char="-"/>
            </a:pPr>
            <a:endParaRPr lang="en-US" altLang="ar-SA" sz="2000" dirty="0"/>
          </a:p>
          <a:p>
            <a:pPr algn="l" rtl="0" eaLnBrk="1" hangingPunct="1">
              <a:spcBef>
                <a:spcPct val="0"/>
              </a:spcBef>
              <a:buClrTx/>
              <a:buFontTx/>
              <a:buNone/>
            </a:pPr>
            <a:endParaRPr lang="en-US" altLang="ar-SA" sz="2000" dirty="0"/>
          </a:p>
          <a:p>
            <a:pPr algn="l" rtl="0" eaLnBrk="1" hangingPunct="1">
              <a:spcBef>
                <a:spcPct val="0"/>
              </a:spcBef>
              <a:buClrTx/>
              <a:buFontTx/>
              <a:buNone/>
            </a:pPr>
            <a:endParaRPr lang="en-US" altLang="ar-SA" sz="2000" dirty="0"/>
          </a:p>
          <a:p>
            <a:pPr algn="l" rtl="0" eaLnBrk="1" hangingPunct="1">
              <a:spcBef>
                <a:spcPct val="0"/>
              </a:spcBef>
              <a:buClrTx/>
              <a:buFontTx/>
              <a:buNone/>
            </a:pPr>
            <a:endParaRPr lang="ar-SA" altLang="ar-SA" sz="2000" dirty="0"/>
          </a:p>
        </p:txBody>
      </p:sp>
    </p:spTree>
    <p:extLst>
      <p:ext uri="{BB962C8B-B14F-4D97-AF65-F5344CB8AC3E}">
        <p14:creationId xmlns:p14="http://schemas.microsoft.com/office/powerpoint/2010/main" val="247305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4" name="مستطيل 1"/>
          <p:cNvSpPr>
            <a:spLocks noChangeArrowheads="1"/>
          </p:cNvSpPr>
          <p:nvPr/>
        </p:nvSpPr>
        <p:spPr bwMode="auto">
          <a:xfrm>
            <a:off x="35496" y="1341438"/>
            <a:ext cx="9038166" cy="318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cs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cs typeface="Arial" pitchFamily="34" charset="0"/>
              </a:defRPr>
            </a:lvl2pPr>
            <a:lvl3pPr marL="1143000" indent="-228600" eaLnBrk="0" hangingPunct="0">
              <a:spcBef>
                <a:spcPct val="20000"/>
              </a:spcBef>
              <a:buClr>
                <a:srgbClr val="AC956E"/>
              </a:buClr>
              <a:buFont typeface="Arial" pitchFamily="34" charset="0"/>
              <a:buChar char="•"/>
              <a:defRPr>
                <a:solidFill>
                  <a:schemeClr val="tx1"/>
                </a:solidFill>
                <a:latin typeface="Calibri" pitchFamily="34" charset="0"/>
                <a:cs typeface="Arial" pitchFamily="34" charset="0"/>
              </a:defRPr>
            </a:lvl3pPr>
            <a:lvl4pPr marL="1600200" indent="-228600" eaLnBrk="0" hangingPunct="0">
              <a:spcBef>
                <a:spcPct val="20000"/>
              </a:spcBef>
              <a:buClr>
                <a:srgbClr val="808DA9"/>
              </a:buClr>
              <a:buFont typeface="Arial" pitchFamily="34" charset="0"/>
              <a:buChar char="•"/>
              <a:defRPr sz="1600">
                <a:solidFill>
                  <a:schemeClr val="tx1"/>
                </a:solidFill>
                <a:latin typeface="Calibri" pitchFamily="34" charset="0"/>
                <a:cs typeface="Arial" pitchFamily="34" charset="0"/>
              </a:defRPr>
            </a:lvl4pPr>
            <a:lvl5pPr marL="2057400" indent="-228600" eaLnBrk="0" hangingPunct="0">
              <a:spcBef>
                <a:spcPct val="20000"/>
              </a:spcBef>
              <a:buClr>
                <a:srgbClr val="424E5B"/>
              </a:buClr>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424E5B"/>
              </a:buClr>
              <a:buFont typeface="Arial" pitchFamily="34" charset="0"/>
              <a:buChar char="•"/>
              <a:defRPr sz="1400">
                <a:solidFill>
                  <a:schemeClr val="tx1"/>
                </a:solidFill>
                <a:latin typeface="Calibri" pitchFamily="34" charset="0"/>
                <a:cs typeface="Arial" pitchFamily="34" charset="0"/>
              </a:defRPr>
            </a:lvl9pPr>
          </a:lstStyle>
          <a:p>
            <a:pPr algn="l" rtl="0" eaLnBrk="1" hangingPunct="1">
              <a:spcBef>
                <a:spcPct val="0"/>
              </a:spcBef>
              <a:buClrTx/>
              <a:buFontTx/>
              <a:buNone/>
            </a:pPr>
            <a:r>
              <a:rPr lang="en-GB" altLang="ar-SA" sz="2000" b="1" dirty="0">
                <a:solidFill>
                  <a:schemeClr val="accent1">
                    <a:lumMod val="75000"/>
                  </a:schemeClr>
                </a:solidFill>
              </a:rPr>
              <a:t>Principle:</a:t>
            </a:r>
          </a:p>
          <a:p>
            <a:pPr algn="l" rtl="0" eaLnBrk="1" hangingPunct="1">
              <a:spcBef>
                <a:spcPct val="0"/>
              </a:spcBef>
              <a:buClrTx/>
              <a:buFontTx/>
              <a:buNone/>
            </a:pPr>
            <a:endParaRPr lang="en-GB" altLang="ar-SA" sz="2000" b="1" dirty="0"/>
          </a:p>
          <a:p>
            <a:pPr algn="l" rtl="0" eaLnBrk="1" hangingPunct="1">
              <a:spcBef>
                <a:spcPct val="0"/>
              </a:spcBef>
              <a:buClrTx/>
              <a:buFontTx/>
              <a:buNone/>
            </a:pPr>
            <a:r>
              <a:rPr lang="en-US" altLang="ar-SA" sz="1800" dirty="0"/>
              <a:t>-Binding of the dye </a:t>
            </a:r>
            <a:r>
              <a:rPr lang="en-US" altLang="ar-SA" sz="1800" dirty="0" err="1"/>
              <a:t>Coomassie</a:t>
            </a:r>
            <a:r>
              <a:rPr lang="en-US" altLang="ar-SA" sz="1800" dirty="0"/>
              <a:t> Brilliant Blue G-250 to protein in acidic solution, causes a shift in wavelength of maximum absorption (</a:t>
            </a:r>
            <a:r>
              <a:rPr lang="en-US" altLang="ar-SA" sz="1800" dirty="0" err="1"/>
              <a:t>λmax</a:t>
            </a:r>
            <a:r>
              <a:rPr lang="en-US" altLang="ar-SA" sz="1800" dirty="0"/>
              <a:t>) of the dye from 465nm to 595nm. </a:t>
            </a:r>
          </a:p>
          <a:p>
            <a:pPr algn="l" rtl="0" eaLnBrk="1" hangingPunct="1">
              <a:spcBef>
                <a:spcPct val="0"/>
              </a:spcBef>
              <a:buClrTx/>
              <a:buFontTx/>
              <a:buNone/>
            </a:pPr>
            <a:endParaRPr lang="en-US" altLang="ar-SA" sz="1800" dirty="0"/>
          </a:p>
          <a:p>
            <a:pPr algn="l" rtl="0" eaLnBrk="1" hangingPunct="1">
              <a:spcBef>
                <a:spcPct val="0"/>
              </a:spcBef>
              <a:buClrTx/>
              <a:buFontTx/>
              <a:buNone/>
            </a:pPr>
            <a:r>
              <a:rPr lang="en-US" altLang="ar-SA" sz="1800" dirty="0"/>
              <a:t>-Both hydrophobic and ionic interactions stabilize the anionic form of the dye, causing a visible color change. </a:t>
            </a:r>
          </a:p>
          <a:p>
            <a:pPr algn="l" rtl="0" eaLnBrk="1" hangingPunct="1">
              <a:spcBef>
                <a:spcPct val="0"/>
              </a:spcBef>
              <a:buClrTx/>
              <a:buFontTx/>
              <a:buNone/>
            </a:pPr>
            <a:endParaRPr lang="en-US" altLang="ar-SA" sz="1800" dirty="0"/>
          </a:p>
          <a:p>
            <a:pPr algn="l" rtl="0" eaLnBrk="1" hangingPunct="1">
              <a:spcBef>
                <a:spcPct val="0"/>
              </a:spcBef>
              <a:buClrTx/>
              <a:buFontTx/>
              <a:buNone/>
            </a:pPr>
            <a:endParaRPr lang="en-US" altLang="ar-SA" sz="1800" dirty="0"/>
          </a:p>
          <a:p>
            <a:pPr algn="l" rtl="0" eaLnBrk="1" hangingPunct="1">
              <a:spcBef>
                <a:spcPct val="0"/>
              </a:spcBef>
              <a:buClrTx/>
              <a:buFontTx/>
              <a:buNone/>
            </a:pPr>
            <a:r>
              <a:rPr lang="en-US" altLang="ar-SA" sz="1800" dirty="0"/>
              <a:t>-The absorbance at 595nm is directly proportional to the concentration of the protein. [The color is </a:t>
            </a:r>
            <a:r>
              <a:rPr lang="en-GB" altLang="ar-SA" sz="1800" dirty="0"/>
              <a:t>stable for one hour.]</a:t>
            </a:r>
            <a:endParaRPr lang="ar-SA" altLang="ar-SA" sz="1800" dirty="0"/>
          </a:p>
        </p:txBody>
      </p:sp>
    </p:spTree>
    <p:extLst>
      <p:ext uri="{BB962C8B-B14F-4D97-AF65-F5344CB8AC3E}">
        <p14:creationId xmlns:p14="http://schemas.microsoft.com/office/powerpoint/2010/main" val="389157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4335" t="44775" r="43253" b="21829"/>
          <a:stretch>
            <a:fillRect/>
          </a:stretch>
        </p:blipFill>
        <p:spPr bwMode="auto">
          <a:xfrm>
            <a:off x="539750" y="476250"/>
            <a:ext cx="7581900" cy="4392613"/>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مستطيل 1"/>
          <p:cNvSpPr>
            <a:spLocks noChangeArrowheads="1"/>
          </p:cNvSpPr>
          <p:nvPr/>
        </p:nvSpPr>
        <p:spPr bwMode="auto">
          <a:xfrm>
            <a:off x="2123728" y="5301208"/>
            <a:ext cx="3977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ar-SA" b="1" dirty="0">
                <a:solidFill>
                  <a:schemeClr val="accent1">
                    <a:lumMod val="75000"/>
                  </a:schemeClr>
                </a:solidFill>
              </a:rPr>
              <a:t>Figure-2: </a:t>
            </a:r>
            <a:r>
              <a:rPr lang="en-GB" altLang="ar-SA" b="1" dirty="0">
                <a:solidFill>
                  <a:schemeClr val="accent1">
                    <a:lumMod val="75000"/>
                  </a:schemeClr>
                </a:solidFill>
              </a:rPr>
              <a:t>Principle of Bradford Method</a:t>
            </a:r>
            <a:r>
              <a:rPr lang="en-US" altLang="ar-SA" b="1" dirty="0">
                <a:solidFill>
                  <a:schemeClr val="accent1">
                    <a:lumMod val="75000"/>
                  </a:schemeClr>
                </a:solidFill>
              </a:rPr>
              <a:t>  </a:t>
            </a:r>
            <a:endParaRPr lang="ar-SA" altLang="ar-SA" dirty="0">
              <a:solidFill>
                <a:schemeClr val="accent1">
                  <a:lumMod val="75000"/>
                </a:schemeClr>
              </a:solidFill>
            </a:endParaRPr>
          </a:p>
        </p:txBody>
      </p:sp>
    </p:spTree>
    <p:extLst>
      <p:ext uri="{BB962C8B-B14F-4D97-AF65-F5344CB8AC3E}">
        <p14:creationId xmlns:p14="http://schemas.microsoft.com/office/powerpoint/2010/main" val="2619044065"/>
      </p:ext>
    </p:extLst>
  </p:cSld>
  <p:clrMapOvr>
    <a:masterClrMapping/>
  </p:clrMapOvr>
</p:sld>
</file>

<file path=ppt/theme/theme1.xml><?xml version="1.0" encoding="utf-8"?>
<a:theme xmlns:a="http://schemas.openxmlformats.org/drawingml/2006/main" name="عرض تقديمي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عرض تقديمي2</Template>
  <TotalTime>11082</TotalTime>
  <Words>837</Words>
  <Application>Microsoft Office PowerPoint</Application>
  <PresentationFormat>On-screen Show (4:3)</PresentationFormat>
  <Paragraphs>143</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عرض تقديمي2</vt:lpstr>
      <vt:lpstr>Spectrophotometric Methods for  Determination of Proteins Concentration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Competent Cells formation and transformation of competent Cells with DNA</dc:title>
  <dc:creator>لينة</dc:creator>
  <cp:lastModifiedBy>Administrator</cp:lastModifiedBy>
  <cp:revision>155</cp:revision>
  <dcterms:created xsi:type="dcterms:W3CDTF">2013-08-26T06:51:50Z</dcterms:created>
  <dcterms:modified xsi:type="dcterms:W3CDTF">2020-02-10T09:08:15Z</dcterms:modified>
</cp:coreProperties>
</file>