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2"/>
  </p:notesMasterIdLst>
  <p:sldIdLst>
    <p:sldId id="256" r:id="rId2"/>
    <p:sldId id="257" r:id="rId3"/>
    <p:sldId id="258" r:id="rId4"/>
    <p:sldId id="265" r:id="rId5"/>
    <p:sldId id="263" r:id="rId6"/>
    <p:sldId id="289" r:id="rId7"/>
    <p:sldId id="266" r:id="rId8"/>
    <p:sldId id="290" r:id="rId9"/>
    <p:sldId id="305" r:id="rId10"/>
    <p:sldId id="267" r:id="rId11"/>
    <p:sldId id="303" r:id="rId12"/>
    <p:sldId id="269" r:id="rId13"/>
    <p:sldId id="271" r:id="rId14"/>
    <p:sldId id="273" r:id="rId15"/>
    <p:sldId id="274" r:id="rId16"/>
    <p:sldId id="279" r:id="rId17"/>
    <p:sldId id="306" r:id="rId18"/>
    <p:sldId id="280" r:id="rId19"/>
    <p:sldId id="299" r:id="rId20"/>
    <p:sldId id="291" r:id="rId21"/>
    <p:sldId id="292" r:id="rId22"/>
    <p:sldId id="293" r:id="rId23"/>
    <p:sldId id="295" r:id="rId24"/>
    <p:sldId id="284" r:id="rId25"/>
    <p:sldId id="300" r:id="rId26"/>
    <p:sldId id="301" r:id="rId27"/>
    <p:sldId id="304" r:id="rId28"/>
    <p:sldId id="302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366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15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411EF6-0E9F-4B94-AF1E-2DE1411C79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FBE7-4B64-4D0E-8B50-44CFBC337D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11B3-A4F8-4C62-B845-D536D93E09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3C974-CD39-4834-93DE-DD3D150111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EEC0-5EF3-4D46-B8E3-36391AE662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ADFA-32D8-4BE7-BC9D-90117282C7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8C2C-E633-4DF0-925E-3D65B83A7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905D-0004-4434-8DAD-2779C88F41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7D4-1140-47A0-B796-7297597B36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5560-A817-4CAB-A3D3-9C72D36314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8745-20C3-4C0B-A788-CB5F4CAB5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0B2B34-DF86-4288-9C61-E9BF6D11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CE7759-DDD6-4DAD-A6B5-82927514CE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3"/>
    </p:bld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ealth.allrefer.com/health/bleeding-into-the-skin-black-ey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File:Subconj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0194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File:CPR_mask_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ltibbi.com/definition/%D8%A7%D8%B3%D8%AA%D8%B1%D9%88%D8%A7%D8%AD_%D8%A7%D9%84%D8%B5%D8%AF%D8%B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Patient assessment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b="1" dirty="0" smtClean="0"/>
              <a:t>3 - Circulation</a:t>
            </a:r>
            <a:endParaRPr lang="en-US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3200" dirty="0" smtClean="0"/>
              <a:t>Cardiovascular status can be checked by: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3600" b="1" u="sng" dirty="0" smtClean="0"/>
              <a:t>A- Pulse</a:t>
            </a:r>
            <a:r>
              <a:rPr lang="en-US" sz="3600" u="sng" dirty="0" smtClean="0"/>
              <a:t>:</a:t>
            </a:r>
          </a:p>
          <a:p>
            <a:pPr algn="l" rtl="0">
              <a:lnSpc>
                <a:spcPct val="80000"/>
              </a:lnSpc>
            </a:pPr>
            <a:r>
              <a:rPr lang="en-US" sz="3600" dirty="0" smtClean="0"/>
              <a:t>Assess quality, rate, regularity.</a:t>
            </a:r>
          </a:p>
          <a:p>
            <a:pPr algn="l" rtl="0">
              <a:lnSpc>
                <a:spcPct val="80000"/>
              </a:lnSpc>
            </a:pPr>
            <a:r>
              <a:rPr lang="en-US" sz="3600" dirty="0" smtClean="0"/>
              <a:t>Pulse reveal information about systolic B.P.</a:t>
            </a:r>
          </a:p>
          <a:p>
            <a:pPr algn="l" rtl="0">
              <a:lnSpc>
                <a:spcPct val="80000"/>
              </a:lnSpc>
            </a:pPr>
            <a:r>
              <a:rPr lang="en-US" sz="3600" dirty="0" smtClean="0"/>
              <a:t>Non-palpable </a:t>
            </a:r>
            <a:r>
              <a:rPr lang="en-US" sz="3600" b="1" dirty="0" smtClean="0"/>
              <a:t>radial</a:t>
            </a:r>
            <a:r>
              <a:rPr lang="en-US" sz="3600" dirty="0" smtClean="0"/>
              <a:t> pulse = systolic BP&lt;80</a:t>
            </a:r>
          </a:p>
          <a:p>
            <a:pPr algn="l" rtl="0">
              <a:lnSpc>
                <a:spcPct val="80000"/>
              </a:lnSpc>
            </a:pPr>
            <a:r>
              <a:rPr lang="en-US" sz="3600" dirty="0" smtClean="0"/>
              <a:t>Non-palpable </a:t>
            </a:r>
            <a:r>
              <a:rPr lang="en-US" sz="3600" b="1" dirty="0" smtClean="0"/>
              <a:t>carotid</a:t>
            </a:r>
            <a:r>
              <a:rPr lang="en-US" sz="3600" dirty="0" smtClean="0"/>
              <a:t> pulse = systolic BP&lt;60</a:t>
            </a:r>
          </a:p>
          <a:p>
            <a:pPr algn="l" rtl="0">
              <a:lnSpc>
                <a:spcPct val="80000"/>
              </a:lnSpc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buNone/>
            </a:pPr>
            <a:r>
              <a:rPr lang="en-US" sz="4000" b="1" u="sng" dirty="0" smtClean="0"/>
              <a:t>B- Capillary refill</a:t>
            </a:r>
            <a:r>
              <a:rPr lang="en-US" sz="4000" u="sng" dirty="0" smtClean="0"/>
              <a:t>:</a:t>
            </a:r>
          </a:p>
          <a:p>
            <a:pPr algn="l" rtl="0">
              <a:lnSpc>
                <a:spcPct val="80000"/>
              </a:lnSpc>
            </a:pPr>
            <a:r>
              <a:rPr lang="en-US" sz="4000" dirty="0" smtClean="0"/>
              <a:t>Capillary blanch test: assessing peripheral perfusion (nail bed or hypothenar eminence).</a:t>
            </a:r>
          </a:p>
          <a:p>
            <a:pPr algn="l" rtl="0">
              <a:lnSpc>
                <a:spcPct val="80000"/>
              </a:lnSpc>
            </a:pPr>
            <a:r>
              <a:rPr lang="en-US" sz="4000" dirty="0" smtClean="0"/>
              <a:t>In normo-volemic patient, color returns normal within </a:t>
            </a:r>
            <a:r>
              <a:rPr lang="en-US" sz="4000" b="1" dirty="0" smtClean="0"/>
              <a:t>2 seconds.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4- Disability </a:t>
            </a: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algn="l" rtl="0">
              <a:lnSpc>
                <a:spcPct val="90000"/>
              </a:lnSpc>
              <a:buNone/>
            </a:pPr>
            <a:r>
              <a:rPr lang="en-US" sz="3600" dirty="0" smtClean="0"/>
              <a:t>Objectives: level of consciousness and neurologic status of patient.</a:t>
            </a:r>
          </a:p>
          <a:p>
            <a:pPr algn="l" rtl="0">
              <a:lnSpc>
                <a:spcPct val="90000"/>
              </a:lnSpc>
            </a:pPr>
            <a:r>
              <a:rPr lang="en-US" sz="3600" dirty="0" smtClean="0"/>
              <a:t>Level of consciousness can be determined by the acronym </a:t>
            </a:r>
            <a:r>
              <a:rPr lang="en-US" sz="3600" b="1" dirty="0" smtClean="0"/>
              <a:t>AVPU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b="1" dirty="0" smtClean="0"/>
              <a:t>A</a:t>
            </a:r>
            <a:r>
              <a:rPr lang="en-US" sz="3600" dirty="0" smtClean="0"/>
              <a:t>lert</a:t>
            </a:r>
            <a:endParaRPr lang="en-US" sz="3600" b="1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b="1" dirty="0" smtClean="0"/>
              <a:t>V</a:t>
            </a:r>
            <a:r>
              <a:rPr lang="en-US" sz="3600" dirty="0" smtClean="0"/>
              <a:t>erbal stimulus response</a:t>
            </a:r>
            <a:endParaRPr lang="en-US" sz="3600" b="1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b="1" dirty="0" smtClean="0"/>
              <a:t>P</a:t>
            </a:r>
            <a:r>
              <a:rPr lang="en-US" sz="3600" dirty="0" smtClean="0"/>
              <a:t>ainful stimulus response</a:t>
            </a:r>
            <a:endParaRPr lang="en-US" sz="3600" b="1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b="1" dirty="0" smtClean="0"/>
              <a:t>U</a:t>
            </a:r>
            <a:r>
              <a:rPr lang="en-US" sz="3600" dirty="0" smtClean="0"/>
              <a:t>nresponsive</a:t>
            </a:r>
            <a:endParaRPr lang="en-US" sz="36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557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5 – Expose and examine</a:t>
            </a:r>
            <a:endParaRPr lang="en-US" b="1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4343400" cy="4953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600" dirty="0" smtClean="0"/>
              <a:t>Expose chest, abdomen and extremities to facilitate thorough examination.</a:t>
            </a:r>
          </a:p>
          <a:p>
            <a:pPr algn="l" rtl="0"/>
            <a:r>
              <a:rPr lang="en-US" sz="3600" b="1" dirty="0" smtClean="0"/>
              <a:t>Primary survey is a rapid priority at scene prior to transport.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15200" y="1447800"/>
            <a:ext cx="14478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557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B – Secondary survey</a:t>
            </a:r>
            <a:endParaRPr lang="en-US" b="1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algn="l" rtl="0">
              <a:buNone/>
            </a:pPr>
            <a:r>
              <a:rPr lang="en-US" sz="4400" b="1" u="sng" dirty="0" smtClean="0"/>
              <a:t>Objective:</a:t>
            </a:r>
          </a:p>
          <a:p>
            <a:pPr algn="l" rtl="0"/>
            <a:r>
              <a:rPr lang="en-US" sz="4000" dirty="0" smtClean="0"/>
              <a:t>To discover injury-related problems with no immediate threat to survival.</a:t>
            </a:r>
          </a:p>
          <a:p>
            <a:pPr algn="l" rtl="0">
              <a:buNone/>
            </a:pPr>
            <a:r>
              <a:rPr lang="en-US" sz="4000" u="sng" dirty="0" smtClean="0"/>
              <a:t>Assessment:</a:t>
            </a:r>
          </a:p>
          <a:p>
            <a:pPr algn="l" rtl="0"/>
            <a:r>
              <a:rPr lang="en-US" sz="4000" dirty="0" smtClean="0"/>
              <a:t>Head – toe evaluation.</a:t>
            </a:r>
          </a:p>
          <a:p>
            <a:endParaRPr lang="en-US" sz="2800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557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1 - Scalp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dirty="0" smtClean="0"/>
              <a:t>Check for lacerations and contusions</a:t>
            </a:r>
          </a:p>
          <a:p>
            <a:pPr algn="l" rtl="0"/>
            <a:r>
              <a:rPr lang="en-US" sz="3200" b="1" dirty="0" smtClean="0"/>
              <a:t>Do not move the patient’s head</a:t>
            </a:r>
          </a:p>
          <a:p>
            <a:pPr algn="l" rtl="0"/>
            <a:r>
              <a:rPr lang="en-US" sz="3200" dirty="0" smtClean="0"/>
              <a:t>Gently slide your hand beneath to palpate for blood. </a:t>
            </a:r>
          </a:p>
          <a:p>
            <a:pPr algn="l" rtl="0">
              <a:buNone/>
            </a:pPr>
            <a:endParaRPr lang="en-US" sz="3200" b="1" dirty="0" smtClean="0"/>
          </a:p>
          <a:p>
            <a:pPr algn="l" rtl="0">
              <a:buNone/>
            </a:pPr>
            <a:r>
              <a:rPr lang="en-US" sz="3200" b="1" dirty="0" smtClean="0"/>
              <a:t>2 – skull</a:t>
            </a:r>
          </a:p>
          <a:p>
            <a:pPr algn="l" rtl="0">
              <a:buNone/>
            </a:pPr>
            <a:r>
              <a:rPr lang="en-US" sz="3200" dirty="0" smtClean="0"/>
              <a:t>* Palpate for fracture (tenderness or depression)</a:t>
            </a:r>
          </a:p>
          <a:p>
            <a:pPr algn="l" rtl="0">
              <a:buNone/>
            </a:pPr>
            <a:r>
              <a:rPr lang="en-US" sz="3200" dirty="0" smtClean="0"/>
              <a:t>* Bluish discoloration over </a:t>
            </a:r>
            <a:r>
              <a:rPr lang="en-US" sz="3200" b="1" dirty="0" smtClean="0"/>
              <a:t>mastoid bone </a:t>
            </a:r>
            <a:r>
              <a:rPr lang="en-US" sz="3200" dirty="0" smtClean="0"/>
              <a:t>(behind ear) indicates probable </a:t>
            </a:r>
            <a:r>
              <a:rPr lang="en-US" sz="3200" b="1" dirty="0" smtClean="0"/>
              <a:t>basilar skull fracture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557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124200"/>
            <a:ext cx="19812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3 – Ear / nose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/>
              <a:t>Check for discharge of fluid or blood.</a:t>
            </a:r>
          </a:p>
          <a:p>
            <a:pPr algn="l" rtl="0"/>
            <a:r>
              <a:rPr lang="en-US" sz="4000" dirty="0" smtClean="0"/>
              <a:t>Blood from ears is a sign of </a:t>
            </a:r>
            <a:r>
              <a:rPr lang="en-US" sz="4000" b="1" dirty="0" smtClean="0"/>
              <a:t>skull fracture</a:t>
            </a:r>
            <a:endParaRPr lang="en-US" sz="4000" dirty="0" smtClean="0"/>
          </a:p>
          <a:p>
            <a:pPr algn="l" rtl="0"/>
            <a:r>
              <a:rPr lang="en-US" sz="4000" dirty="0" smtClean="0"/>
              <a:t>Clear fluid from nose (CSF) indicates probable </a:t>
            </a:r>
            <a:r>
              <a:rPr lang="en-US" sz="4000" b="1" dirty="0" smtClean="0"/>
              <a:t>skull fracture</a:t>
            </a:r>
          </a:p>
          <a:p>
            <a:pPr algn="l" rtl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3600" b="1" dirty="0" smtClean="0"/>
              <a:t>4 – Eyes</a:t>
            </a:r>
          </a:p>
          <a:p>
            <a:pPr algn="l" rtl="0">
              <a:buFont typeface="Arial" charset="0"/>
              <a:buChar char="•"/>
            </a:pPr>
            <a:r>
              <a:rPr lang="en-US" sz="3600" dirty="0" smtClean="0"/>
              <a:t>Check trauma or swelling about orbit.</a:t>
            </a:r>
          </a:p>
          <a:p>
            <a:pPr algn="l" rtl="0">
              <a:buFont typeface="Arial" charset="0"/>
              <a:buChar char="•"/>
            </a:pPr>
            <a:r>
              <a:rPr lang="en-US" sz="3600" dirty="0" err="1" smtClean="0"/>
              <a:t>Ecchymoses</a:t>
            </a:r>
            <a:r>
              <a:rPr lang="en-US" sz="3600" dirty="0" smtClean="0"/>
              <a:t> around eyes without evidence of direct trauma indicates probable </a:t>
            </a:r>
            <a:r>
              <a:rPr lang="en-US" sz="3600" b="1" dirty="0" smtClean="0"/>
              <a:t>skull fracture</a:t>
            </a:r>
          </a:p>
          <a:p>
            <a:pPr algn="l" rtl="0">
              <a:buFont typeface="Arial" charset="0"/>
              <a:buChar char="•"/>
            </a:pPr>
            <a:r>
              <a:rPr lang="en-US" sz="3600" dirty="0" smtClean="0"/>
              <a:t>Check for hemorrhage in sclera</a:t>
            </a:r>
          </a:p>
          <a:p>
            <a:endParaRPr lang="ar-SA" dirty="0"/>
          </a:p>
        </p:txBody>
      </p:sp>
      <p:pic>
        <p:nvPicPr>
          <p:cNvPr id="44034" name="Picture 2" descr="Black eye">
            <a:hlinkClick r:id="rId2" tooltip="Black ey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"/>
            <a:ext cx="2667000" cy="2514600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thumb/e/e1/Subconj.JPG/230px-Subconj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419600"/>
            <a:ext cx="20574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5 – Pupils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/>
          <a:lstStyle/>
          <a:p>
            <a:pPr algn="l" rtl="0">
              <a:buFont typeface="Arial" charset="0"/>
              <a:buChar char="•"/>
            </a:pPr>
            <a:r>
              <a:rPr lang="en-US" sz="3200" dirty="0" smtClean="0"/>
              <a:t>Note: size, equality and reaction to light.</a:t>
            </a:r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Note eye movements, normally conjugate</a:t>
            </a:r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Dysconjugate gaze indicates </a:t>
            </a:r>
            <a:r>
              <a:rPr lang="en-US" sz="3200" b="1" dirty="0" smtClean="0"/>
              <a:t>head injury</a:t>
            </a:r>
          </a:p>
          <a:p>
            <a:pPr algn="l" rtl="0">
              <a:buFontTx/>
              <a:buNone/>
            </a:pPr>
            <a:endParaRPr lang="en-US" sz="3200" b="1" dirty="0" smtClean="0"/>
          </a:p>
          <a:p>
            <a:pPr algn="l" rtl="0">
              <a:buFontTx/>
              <a:buNone/>
            </a:pPr>
            <a:r>
              <a:rPr lang="en-US" sz="3200" b="1" dirty="0" smtClean="0"/>
              <a:t>6 – Neck</a:t>
            </a:r>
            <a:endParaRPr lang="en-US" sz="3200" dirty="0" smtClean="0"/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Gently palpate back of neck for tenderness</a:t>
            </a:r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If suspecting spinal injury, immobilization of neck should precede all maneuvers.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100_0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pPr algn="l"/>
            <a:r>
              <a:rPr lang="en-US" sz="4000" b="1" dirty="0" smtClean="0"/>
              <a:t>outlines</a:t>
            </a:r>
            <a:endParaRPr lang="en-US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algn="l" rtl="0"/>
            <a:r>
              <a:rPr lang="en-US" sz="2800" dirty="0" smtClean="0"/>
              <a:t>Introduction</a:t>
            </a:r>
          </a:p>
          <a:p>
            <a:pPr algn="l" rtl="0"/>
            <a:r>
              <a:rPr lang="en-US" sz="3200" dirty="0" smtClean="0"/>
              <a:t>Scene assessment</a:t>
            </a:r>
          </a:p>
          <a:p>
            <a:pPr algn="l" rtl="0">
              <a:buNone/>
            </a:pPr>
            <a:r>
              <a:rPr lang="en-US" sz="3200" u="sng" dirty="0" smtClean="0"/>
              <a:t>Patient assessment:</a:t>
            </a:r>
          </a:p>
          <a:p>
            <a:pPr algn="l" rtl="0"/>
            <a:r>
              <a:rPr lang="en-US" sz="3200" dirty="0" smtClean="0"/>
              <a:t>Primary survey</a:t>
            </a:r>
          </a:p>
          <a:p>
            <a:pPr algn="l" rtl="0"/>
            <a:r>
              <a:rPr lang="en-US" sz="3200" dirty="0" smtClean="0"/>
              <a:t>Secondary survey</a:t>
            </a:r>
          </a:p>
          <a:p>
            <a:pPr algn="l" rtl="0">
              <a:buNone/>
            </a:pPr>
            <a:r>
              <a:rPr lang="en-US" sz="3200" u="sng" dirty="0" smtClean="0"/>
              <a:t>Care of unconscious patient:</a:t>
            </a:r>
          </a:p>
          <a:p>
            <a:pPr algn="l" rtl="0"/>
            <a:r>
              <a:rPr lang="en-US" sz="3200" dirty="0" smtClean="0"/>
              <a:t>Emergency care</a:t>
            </a:r>
          </a:p>
          <a:p>
            <a:pPr algn="l" rtl="0"/>
            <a:r>
              <a:rPr lang="en-US" sz="3200" dirty="0" smtClean="0"/>
              <a:t>Long term care</a:t>
            </a:r>
            <a:endParaRPr lang="en-US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7 - Trachea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algn="l" rtl="0"/>
            <a:endParaRPr lang="en-US" sz="4800" dirty="0" smtClean="0"/>
          </a:p>
          <a:p>
            <a:pPr algn="l" rtl="0"/>
            <a:endParaRPr lang="en-US" sz="4800" dirty="0" smtClean="0"/>
          </a:p>
          <a:p>
            <a:pPr algn="l" rtl="0"/>
            <a:r>
              <a:rPr lang="en-US" sz="4800" dirty="0" smtClean="0"/>
              <a:t>Inspect, palpate </a:t>
            </a:r>
          </a:p>
          <a:p>
            <a:pPr algn="l" rtl="0"/>
            <a:r>
              <a:rPr lang="en-US" sz="4800" dirty="0" smtClean="0"/>
              <a:t>normally in midline.</a:t>
            </a:r>
          </a:p>
          <a:p>
            <a:pPr algn="l" rtl="0">
              <a:buNone/>
            </a:pPr>
            <a:r>
              <a:rPr lang="en-US" sz="4000" b="1" dirty="0" smtClean="0">
                <a:latin typeface="Calibri"/>
                <a:cs typeface="Calibri"/>
              </a:rPr>
              <a:t> </a:t>
            </a:r>
            <a:endParaRPr lang="en-US" sz="4000" dirty="0" smtClean="0">
              <a:latin typeface="Calibri"/>
              <a:cs typeface="Calibri"/>
            </a:endParaRPr>
          </a:p>
          <a:p>
            <a:endParaRPr lang="en-US" b="1" dirty="0"/>
          </a:p>
        </p:txBody>
      </p:sp>
      <p:pic>
        <p:nvPicPr>
          <p:cNvPr id="11266" name="Picture 2" descr="http://www.meddean.luc.edu/lumen/MedEd/medicine/pulmonar/images/pe-image/front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50520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8-chest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3600" dirty="0" smtClean="0"/>
              <a:t>Inspect chest anterior and posterior</a:t>
            </a:r>
          </a:p>
          <a:p>
            <a:pPr algn="l" rtl="0"/>
            <a:r>
              <a:rPr lang="en-US" sz="3600" dirty="0" smtClean="0"/>
              <a:t>Observe movements.</a:t>
            </a:r>
          </a:p>
          <a:p>
            <a:pPr algn="l" rtl="0"/>
            <a:r>
              <a:rPr lang="en-US" sz="3600" dirty="0" smtClean="0"/>
              <a:t>Check for contusion or abrasion</a:t>
            </a:r>
          </a:p>
          <a:p>
            <a:pPr algn="l" rtl="0"/>
            <a:r>
              <a:rPr lang="en-US" sz="3600" dirty="0" smtClean="0"/>
              <a:t>Palpate chest cage, each rib and clavicles</a:t>
            </a:r>
          </a:p>
          <a:p>
            <a:pPr algn="l" rtl="0"/>
            <a:r>
              <a:rPr lang="en-US" sz="3600" dirty="0" smtClean="0"/>
              <a:t>Evaluate internal structures (auscultation)</a:t>
            </a:r>
          </a:p>
          <a:p>
            <a:pPr algn="l" rtl="0"/>
            <a:r>
              <a:rPr lang="en-US" sz="3600" b="1" dirty="0" err="1" smtClean="0"/>
              <a:t>Pneumothorax</a:t>
            </a:r>
            <a:r>
              <a:rPr lang="en-US" sz="3600" b="1" dirty="0" smtClean="0"/>
              <a:t> </a:t>
            </a:r>
            <a:r>
              <a:rPr lang="en-US" sz="3600" dirty="0" smtClean="0">
                <a:latin typeface="Calibri"/>
                <a:cs typeface="Calibri"/>
              </a:rPr>
              <a:t>→ sounds at </a:t>
            </a:r>
            <a:r>
              <a:rPr lang="en-US" sz="3600" b="1" dirty="0" smtClean="0">
                <a:latin typeface="Calibri"/>
                <a:cs typeface="Calibri"/>
              </a:rPr>
              <a:t>apex</a:t>
            </a:r>
            <a:r>
              <a:rPr lang="en-US" sz="3600" b="1" dirty="0" smtClean="0"/>
              <a:t> </a:t>
            </a:r>
          </a:p>
          <a:p>
            <a:pPr algn="l" rtl="0"/>
            <a:r>
              <a:rPr lang="en-US" sz="3600" b="1" dirty="0" smtClean="0"/>
              <a:t>Hemothorax </a:t>
            </a:r>
            <a:r>
              <a:rPr lang="en-US" sz="3600" dirty="0" smtClean="0">
                <a:latin typeface="Calibri"/>
                <a:cs typeface="Calibri"/>
              </a:rPr>
              <a:t>→ sounds at </a:t>
            </a:r>
            <a:r>
              <a:rPr lang="en-US" sz="3600" b="1" dirty="0" smtClean="0">
                <a:latin typeface="Calibri"/>
                <a:cs typeface="Calibri"/>
              </a:rPr>
              <a:t>base</a:t>
            </a:r>
            <a:endParaRPr lang="en-US" sz="3600" b="1" dirty="0" smtClean="0"/>
          </a:p>
          <a:p>
            <a:pPr algn="l" rtl="0"/>
            <a:r>
              <a:rPr lang="en-US" sz="3600" b="1" dirty="0" smtClean="0"/>
              <a:t>Cardiac tamponade </a:t>
            </a:r>
            <a:r>
              <a:rPr lang="en-US" sz="3600" dirty="0" smtClean="0">
                <a:latin typeface="Calibri"/>
                <a:cs typeface="Calibri"/>
              </a:rPr>
              <a:t>→ distant heart sounds and distended neck veins</a:t>
            </a:r>
            <a:endParaRPr lang="en-US" sz="3600" b="1" dirty="0" smtClean="0"/>
          </a:p>
          <a:p>
            <a:endParaRPr lang="en-US" dirty="0"/>
          </a:p>
        </p:txBody>
      </p:sp>
      <p:sp>
        <p:nvSpPr>
          <p:cNvPr id="10242" name="AutoShape 2" descr="Cardiac tamponad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44" name="AutoShape 4" descr="Cardiac tamponad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9 - Abdomen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Look for signs of blunt or penetrating trauma</a:t>
            </a:r>
          </a:p>
          <a:p>
            <a:pPr algn="l" rtl="0"/>
            <a:r>
              <a:rPr lang="en-US" sz="3200" dirty="0" smtClean="0"/>
              <a:t>Feel for tenderness </a:t>
            </a:r>
            <a:r>
              <a:rPr lang="en-US" sz="3200" dirty="0" smtClean="0">
                <a:latin typeface="Calibri"/>
                <a:cs typeface="Calibri"/>
              </a:rPr>
              <a:t>→ internal bleeding</a:t>
            </a:r>
          </a:p>
          <a:p>
            <a:pPr algn="l" rtl="0"/>
            <a:r>
              <a:rPr lang="en-US" sz="3200" dirty="0" smtClean="0">
                <a:latin typeface="Calibri"/>
                <a:cs typeface="Calibri"/>
              </a:rPr>
              <a:t>Distended and tender → hemorrhagic shock</a:t>
            </a:r>
          </a:p>
          <a:p>
            <a:pPr algn="l" rtl="0">
              <a:buNone/>
            </a:pPr>
            <a:r>
              <a:rPr lang="en-US" sz="3200" b="1" dirty="0" smtClean="0"/>
              <a:t>10 – Extremities</a:t>
            </a:r>
          </a:p>
          <a:p>
            <a:pPr algn="l" rtl="0">
              <a:buNone/>
            </a:pPr>
            <a:r>
              <a:rPr lang="en-US" sz="3200" b="1" dirty="0" smtClean="0"/>
              <a:t>* </a:t>
            </a:r>
            <a:r>
              <a:rPr lang="en-US" sz="3200" dirty="0" smtClean="0"/>
              <a:t>Examination starts with clavicle and pelvis then proceeds to distal parts.</a:t>
            </a:r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Examine for deformity and hematoma.</a:t>
            </a:r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Palpate for crepitation, tenderness, movement</a:t>
            </a:r>
          </a:p>
          <a:p>
            <a:pPr algn="l" rtl="0">
              <a:buFont typeface="Arial" charset="0"/>
              <a:buChar char="•"/>
            </a:pPr>
            <a:r>
              <a:rPr lang="en-US" sz="3200" dirty="0" smtClean="0"/>
              <a:t>Suspected fracture </a:t>
            </a:r>
            <a:r>
              <a:rPr lang="en-US" sz="3200" dirty="0" smtClean="0">
                <a:latin typeface="Calibri"/>
                <a:cs typeface="Calibri"/>
              </a:rPr>
              <a:t>→</a:t>
            </a:r>
            <a:r>
              <a:rPr lang="en-US" sz="3200" b="1" dirty="0" smtClean="0">
                <a:latin typeface="Calibri"/>
                <a:cs typeface="Calibri"/>
              </a:rPr>
              <a:t> immobilization </a:t>
            </a:r>
            <a:r>
              <a:rPr lang="en-US" sz="3200" dirty="0" smtClean="0">
                <a:latin typeface="Calibri"/>
                <a:cs typeface="Calibri"/>
              </a:rPr>
              <a:t>till X ray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sz="4000" b="1" dirty="0" smtClean="0"/>
              <a:t>11 – Neurological examination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 smtClean="0"/>
              <a:t>A- pupil response: </a:t>
            </a:r>
            <a:r>
              <a:rPr lang="en-US" sz="3200" dirty="0" smtClean="0"/>
              <a:t>unequal pupils indicates cerebral edema or intracranial hemorrhage.</a:t>
            </a:r>
            <a:endParaRPr lang="en-US" sz="3200" u="sng" dirty="0" smtClean="0"/>
          </a:p>
          <a:p>
            <a:pPr algn="l" rtl="0"/>
            <a:r>
              <a:rPr lang="en-US" sz="3200" u="sng" dirty="0" smtClean="0"/>
              <a:t>B- eye opening: </a:t>
            </a:r>
            <a:r>
              <a:rPr lang="en-US" sz="3200" dirty="0" smtClean="0"/>
              <a:t>by stimuli vocal, tactile, pain</a:t>
            </a:r>
            <a:endParaRPr lang="en-US" sz="3200" u="sng" dirty="0" smtClean="0"/>
          </a:p>
          <a:p>
            <a:pPr algn="l" rtl="0"/>
            <a:r>
              <a:rPr lang="en-US" sz="3200" u="sng" dirty="0" smtClean="0"/>
              <a:t>C- verbal response: </a:t>
            </a:r>
          </a:p>
          <a:p>
            <a:pPr algn="l" rtl="0"/>
            <a:r>
              <a:rPr lang="en-US" sz="3200" dirty="0" smtClean="0"/>
              <a:t>speech is highest brain function. </a:t>
            </a:r>
          </a:p>
          <a:p>
            <a:pPr algn="l" rtl="0"/>
            <a:r>
              <a:rPr lang="en-US" sz="3200" dirty="0" smtClean="0"/>
              <a:t>Incomprehensible speech indicates brain dysfunction</a:t>
            </a:r>
          </a:p>
          <a:p>
            <a:pPr algn="l" rtl="0"/>
            <a:r>
              <a:rPr lang="en-US" sz="3200" u="sng" dirty="0" smtClean="0"/>
              <a:t>D- motor response: </a:t>
            </a:r>
            <a:r>
              <a:rPr lang="en-US" sz="3200" dirty="0" smtClean="0"/>
              <a:t>extremity response indicates brain functions.</a:t>
            </a:r>
          </a:p>
          <a:p>
            <a:pPr algn="l" rtl="0"/>
            <a:r>
              <a:rPr lang="en-US" sz="3200" dirty="0" smtClean="0"/>
              <a:t>Response may be purposeful or not.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100_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59876" cy="5029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 of unconscious patient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b="1" dirty="0" smtClean="0"/>
              <a:t>Definitions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pPr algn="l" rtl="0">
              <a:buNone/>
            </a:pPr>
            <a:r>
              <a:rPr lang="en-US" sz="2800" b="1" dirty="0" smtClean="0"/>
              <a:t>Consciousness:</a:t>
            </a:r>
          </a:p>
          <a:p>
            <a:pPr algn="l" rtl="0"/>
            <a:r>
              <a:rPr lang="en-US" sz="2800" dirty="0" smtClean="0"/>
              <a:t>Awareness and attention to surroundings.</a:t>
            </a:r>
          </a:p>
          <a:p>
            <a:pPr algn="l" rtl="0">
              <a:buNone/>
            </a:pPr>
            <a:r>
              <a:rPr lang="en-US" sz="2800" b="1" dirty="0" smtClean="0"/>
              <a:t>Sleep:</a:t>
            </a:r>
          </a:p>
          <a:p>
            <a:pPr algn="l" rtl="0"/>
            <a:r>
              <a:rPr lang="en-US" sz="2800" dirty="0" smtClean="0"/>
              <a:t>A physiological process of reduction of brain impulses to our body.  The person is arousable with maintained protective reflexes</a:t>
            </a:r>
          </a:p>
          <a:p>
            <a:pPr algn="l" rtl="0">
              <a:buNone/>
            </a:pPr>
            <a:r>
              <a:rPr lang="en-US" sz="2800" b="1" dirty="0" smtClean="0"/>
              <a:t>Unconsciousness: </a:t>
            </a:r>
            <a:r>
              <a:rPr lang="en-US" sz="2800" dirty="0" smtClean="0"/>
              <a:t>partial or complete</a:t>
            </a:r>
            <a:endParaRPr lang="en-US" sz="2800" b="1" dirty="0" smtClean="0"/>
          </a:p>
          <a:p>
            <a:pPr algn="l" rtl="0"/>
            <a:r>
              <a:rPr lang="en-US" sz="2800" dirty="0" smtClean="0"/>
              <a:t>Loss of basic protective reflexes (free airways, coughing and swallowing, withdrawal from noxious stimuli)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Causes of unconsciousness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Shock </a:t>
            </a:r>
          </a:p>
          <a:p>
            <a:pPr algn="l" rtl="0"/>
            <a:r>
              <a:rPr lang="en-US" sz="2800" dirty="0" smtClean="0"/>
              <a:t>Asphyxia (F.B, fluid, fumes)</a:t>
            </a:r>
          </a:p>
          <a:p>
            <a:pPr algn="l" rtl="0"/>
            <a:r>
              <a:rPr lang="en-US" sz="2800" dirty="0" smtClean="0"/>
              <a:t>Poisoning (gas, inhaled or ingested)</a:t>
            </a:r>
          </a:p>
          <a:p>
            <a:pPr algn="l" rtl="0"/>
            <a:r>
              <a:rPr lang="en-US" sz="2800" dirty="0" smtClean="0"/>
              <a:t>Head injury </a:t>
            </a:r>
          </a:p>
          <a:p>
            <a:pPr algn="l" rtl="0"/>
            <a:r>
              <a:rPr lang="en-US" sz="2800" dirty="0" smtClean="0"/>
              <a:t>Stroke</a:t>
            </a:r>
          </a:p>
          <a:p>
            <a:pPr algn="l" rtl="0"/>
            <a:r>
              <a:rPr lang="en-US" sz="2800" dirty="0" smtClean="0"/>
              <a:t>Epilepsy</a:t>
            </a:r>
          </a:p>
          <a:p>
            <a:pPr algn="l" rtl="0"/>
            <a:r>
              <a:rPr lang="en-US" sz="2800" dirty="0" smtClean="0"/>
              <a:t>Hysteria</a:t>
            </a:r>
          </a:p>
          <a:p>
            <a:pPr algn="l" rtl="0"/>
            <a:r>
              <a:rPr lang="en-US" sz="2800" dirty="0" smtClean="0"/>
              <a:t>Infantile convulsions</a:t>
            </a:r>
          </a:p>
          <a:p>
            <a:pPr algn="l" rtl="0"/>
            <a:r>
              <a:rPr lang="en-US" sz="2800" dirty="0" smtClean="0"/>
              <a:t>Hypothermia or hyperthermia</a:t>
            </a:r>
          </a:p>
          <a:p>
            <a:pPr algn="l" rtl="0"/>
            <a:r>
              <a:rPr lang="en-US" sz="2800" dirty="0" smtClean="0"/>
              <a:t>D.M</a:t>
            </a:r>
          </a:p>
          <a:p>
            <a:pPr algn="l" rtl="0"/>
            <a:r>
              <a:rPr lang="en-US" sz="2800" dirty="0" smtClean="0"/>
              <a:t>Heart attack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4400" u="sng" dirty="0" smtClean="0"/>
              <a:t>Care of unconscious patient:</a:t>
            </a:r>
          </a:p>
          <a:p>
            <a:pPr algn="l" rtl="0"/>
            <a:r>
              <a:rPr lang="en-US" sz="4400" dirty="0" smtClean="0"/>
              <a:t>A- Emergency care</a:t>
            </a:r>
          </a:p>
          <a:p>
            <a:pPr algn="l" rtl="0"/>
            <a:r>
              <a:rPr lang="en-US" sz="4400" dirty="0" smtClean="0"/>
              <a:t>B- Long term care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A – Emergency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864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Remove victim from hazard, attention to spine</a:t>
            </a:r>
          </a:p>
          <a:p>
            <a:pPr algn="l" rtl="0"/>
            <a:r>
              <a:rPr lang="en-US" sz="3200" dirty="0" smtClean="0"/>
              <a:t>Loosen tight clothes</a:t>
            </a:r>
          </a:p>
          <a:p>
            <a:pPr algn="l" rtl="0"/>
            <a:r>
              <a:rPr lang="en-US" sz="3200" dirty="0" smtClean="0"/>
              <a:t>Check breathing, remove airway obstruction.</a:t>
            </a:r>
          </a:p>
          <a:p>
            <a:pPr algn="l" rtl="0"/>
            <a:r>
              <a:rPr lang="en-US" sz="3200" dirty="0" smtClean="0"/>
              <a:t>If not breathing </a:t>
            </a:r>
            <a:r>
              <a:rPr lang="en-US" sz="3200" dirty="0" smtClean="0">
                <a:latin typeface="Calibri"/>
                <a:cs typeface="Calibri"/>
              </a:rPr>
              <a:t>→</a:t>
            </a:r>
            <a:r>
              <a:rPr lang="en-US" sz="3200" dirty="0" smtClean="0"/>
              <a:t> CPR</a:t>
            </a:r>
          </a:p>
          <a:p>
            <a:pPr algn="l" rtl="0"/>
            <a:r>
              <a:rPr lang="en-US" sz="3200" dirty="0" smtClean="0"/>
              <a:t>Check pulse, if no pulse </a:t>
            </a:r>
            <a:r>
              <a:rPr lang="en-US" sz="3200" dirty="0" smtClean="0">
                <a:latin typeface="Calibri"/>
                <a:cs typeface="Calibri"/>
              </a:rPr>
              <a:t>→</a:t>
            </a:r>
            <a:r>
              <a:rPr lang="en-US" sz="3200" dirty="0" smtClean="0"/>
              <a:t> CPR</a:t>
            </a:r>
          </a:p>
          <a:p>
            <a:pPr algn="l" rtl="0"/>
            <a:r>
              <a:rPr lang="en-US" sz="3200" dirty="0" smtClean="0"/>
              <a:t>Place in semi-prone position</a:t>
            </a:r>
          </a:p>
          <a:p>
            <a:pPr algn="l" rtl="0"/>
            <a:r>
              <a:rPr lang="en-US" sz="3200" dirty="0" smtClean="0"/>
              <a:t>Watch breathing and pulse constantly</a:t>
            </a:r>
          </a:p>
          <a:p>
            <a:pPr algn="l" rtl="0"/>
            <a:r>
              <a:rPr lang="en-US" sz="3200" dirty="0" smtClean="0"/>
              <a:t>Keep warm, cover with blanket.</a:t>
            </a:r>
          </a:p>
          <a:p>
            <a:pPr algn="l" rtl="0"/>
            <a:r>
              <a:rPr lang="en-US" sz="3200" dirty="0" smtClean="0"/>
              <a:t>Remove to   hospital as soon as possible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194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 - Long term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600" u="sng" dirty="0" smtClean="0"/>
              <a:t>In hospital:</a:t>
            </a:r>
          </a:p>
          <a:p>
            <a:pPr algn="l" rtl="0"/>
            <a:r>
              <a:rPr lang="en-US" sz="3600" dirty="0" smtClean="0"/>
              <a:t>History taking</a:t>
            </a:r>
          </a:p>
          <a:p>
            <a:pPr algn="l" rtl="0"/>
            <a:r>
              <a:rPr lang="en-US" sz="3600" dirty="0" smtClean="0"/>
              <a:t>Examination</a:t>
            </a:r>
          </a:p>
          <a:p>
            <a:pPr algn="l" rtl="0"/>
            <a:r>
              <a:rPr lang="en-US" sz="3600" dirty="0" smtClean="0"/>
              <a:t>Investigations</a:t>
            </a:r>
          </a:p>
          <a:p>
            <a:pPr algn="l" rtl="0"/>
            <a:r>
              <a:rPr lang="en-US" sz="3600" dirty="0" smtClean="0"/>
              <a:t>Determining required care</a:t>
            </a:r>
          </a:p>
          <a:p>
            <a:pPr algn="l" rtl="0"/>
            <a:r>
              <a:rPr lang="en-US" sz="3600" dirty="0" smtClean="0"/>
              <a:t>Determining required personnel</a:t>
            </a:r>
          </a:p>
          <a:p>
            <a:pPr algn="l" rtl="0"/>
            <a:r>
              <a:rPr lang="en-US" sz="3600" dirty="0" smtClean="0"/>
              <a:t>ICU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3600" dirty="0" smtClean="0"/>
              <a:t>Assessment is the cornerstone of excellent patient care.</a:t>
            </a:r>
          </a:p>
          <a:p>
            <a:pPr algn="l" rtl="0">
              <a:lnSpc>
                <a:spcPct val="90000"/>
              </a:lnSpc>
            </a:pPr>
            <a:r>
              <a:rPr lang="en-US" sz="3600" dirty="0" smtClean="0"/>
              <a:t>First goal is to find out patient’s condition.</a:t>
            </a:r>
          </a:p>
          <a:p>
            <a:pPr algn="l" rtl="0">
              <a:lnSpc>
                <a:spcPct val="90000"/>
              </a:lnSpc>
            </a:pPr>
            <a:r>
              <a:rPr lang="en-US" sz="3600" dirty="0" smtClean="0"/>
              <a:t>Urgent intervention must be rapidly initiated.</a:t>
            </a:r>
          </a:p>
          <a:p>
            <a:pPr algn="l" rtl="0">
              <a:lnSpc>
                <a:spcPct val="90000"/>
              </a:lnSpc>
            </a:pPr>
            <a:r>
              <a:rPr lang="en-US" sz="3600" dirty="0" smtClean="0"/>
              <a:t>All conditions needing attention prior to moving patient must be done quickly and efficiently.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209799"/>
          </a:xfrm>
        </p:spPr>
        <p:txBody>
          <a:bodyPr/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Scene assessment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pPr algn="l" rtl="0"/>
            <a:r>
              <a:rPr lang="en-US" sz="3200" u="sng" dirty="0" smtClean="0"/>
              <a:t>Failure to perform preliminary actions may put your life and your patients at risk.</a:t>
            </a:r>
          </a:p>
          <a:p>
            <a:pPr algn="l" rtl="0"/>
            <a:r>
              <a:rPr lang="en-US" sz="3200" dirty="0" smtClean="0"/>
              <a:t>Assess for hazards, safe to approach victim. </a:t>
            </a:r>
          </a:p>
          <a:p>
            <a:pPr algn="l" rtl="0"/>
            <a:r>
              <a:rPr lang="en-US" sz="3200" dirty="0" smtClean="0"/>
              <a:t>Note mechanism of injury.</a:t>
            </a:r>
          </a:p>
          <a:p>
            <a:pPr algn="l" rtl="0"/>
            <a:r>
              <a:rPr lang="en-US" sz="3200" dirty="0" smtClean="0"/>
              <a:t>Note number of victims.</a:t>
            </a:r>
          </a:p>
          <a:p>
            <a:pPr algn="l" rtl="0"/>
            <a:r>
              <a:rPr lang="en-US" sz="3200" dirty="0" smtClean="0"/>
              <a:t>Note special equipment needed.</a:t>
            </a:r>
          </a:p>
          <a:p>
            <a:pPr algn="l" rtl="0"/>
            <a:r>
              <a:rPr lang="en-US" sz="3200" dirty="0" smtClean="0"/>
              <a:t>Need to additional help.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assessment</a:t>
            </a:r>
            <a:endParaRPr lang="en-U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dirty="0" smtClean="0"/>
              <a:t>A- Primary survey</a:t>
            </a:r>
          </a:p>
          <a:p>
            <a:pPr algn="l">
              <a:buNone/>
            </a:pPr>
            <a:r>
              <a:rPr lang="en-US" sz="2800" dirty="0" smtClean="0"/>
              <a:t>B- Secondary survey.</a:t>
            </a:r>
            <a:endParaRPr lang="en-US" sz="2800" dirty="0"/>
          </a:p>
        </p:txBody>
      </p:sp>
      <p:pic>
        <p:nvPicPr>
          <p:cNvPr id="5" name="Content Placeholder 4" descr="100_00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5195" y="1920875"/>
            <a:ext cx="3324610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A - Primary survey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Aims to detect life threatening conditions.</a:t>
            </a:r>
          </a:p>
          <a:p>
            <a:pPr algn="l" rtl="0"/>
            <a:r>
              <a:rPr lang="en-US" sz="2800" dirty="0" smtClean="0"/>
              <a:t>Should not take over 2 minutes.</a:t>
            </a:r>
          </a:p>
          <a:p>
            <a:pPr algn="l" rtl="0"/>
            <a:r>
              <a:rPr lang="en-US" sz="2800" dirty="0" smtClean="0"/>
              <a:t>Stress rapid evaluation and movement to hospital with critical patients.</a:t>
            </a:r>
          </a:p>
          <a:p>
            <a:pPr algn="l" rtl="0">
              <a:buNone/>
            </a:pPr>
            <a:r>
              <a:rPr lang="en-US" sz="2800" b="1" u="sng" dirty="0" smtClean="0"/>
              <a:t>Five steps</a:t>
            </a:r>
            <a:r>
              <a:rPr lang="en-US" sz="2800" dirty="0" smtClean="0"/>
              <a:t>:</a:t>
            </a:r>
          </a:p>
          <a:p>
            <a:pPr algn="l" rtl="0"/>
            <a:r>
              <a:rPr lang="en-US" sz="2800" b="1" dirty="0" smtClean="0"/>
              <a:t>A</a:t>
            </a:r>
            <a:r>
              <a:rPr lang="en-US" sz="2800" dirty="0" smtClean="0"/>
              <a:t>irway and cervical spine control</a:t>
            </a:r>
          </a:p>
          <a:p>
            <a:pPr algn="l" rtl="0"/>
            <a:r>
              <a:rPr lang="en-US" sz="2800" b="1" dirty="0" smtClean="0"/>
              <a:t>B</a:t>
            </a:r>
            <a:r>
              <a:rPr lang="en-US" sz="2800" dirty="0" smtClean="0"/>
              <a:t>reathing</a:t>
            </a:r>
          </a:p>
          <a:p>
            <a:pPr algn="l" rtl="0"/>
            <a:r>
              <a:rPr lang="en-US" sz="2800" b="1" dirty="0" smtClean="0"/>
              <a:t>C</a:t>
            </a:r>
            <a:r>
              <a:rPr lang="en-US" sz="2800" dirty="0" smtClean="0"/>
              <a:t>irculation and hemorrhage control</a:t>
            </a:r>
          </a:p>
          <a:p>
            <a:pPr algn="l" rtl="0"/>
            <a:r>
              <a:rPr lang="en-US" sz="2800" b="1" dirty="0" smtClean="0"/>
              <a:t>D</a:t>
            </a:r>
            <a:r>
              <a:rPr lang="en-US" sz="2800" dirty="0" smtClean="0"/>
              <a:t>isability (neurological examination)</a:t>
            </a:r>
          </a:p>
          <a:p>
            <a:pPr algn="l" rtl="0"/>
            <a:r>
              <a:rPr lang="en-US" sz="2800" b="1" dirty="0" smtClean="0"/>
              <a:t>E</a:t>
            </a:r>
            <a:r>
              <a:rPr lang="en-US" sz="2800" dirty="0" smtClean="0"/>
              <a:t>xpose and examine </a:t>
            </a:r>
          </a:p>
          <a:p>
            <a:pPr algn="l" rtl="0"/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5908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1- Airway and cervical spine control</a:t>
            </a:r>
            <a:endParaRPr lang="en-US" sz="36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5181600" cy="5334000"/>
          </a:xfrm>
        </p:spPr>
        <p:txBody>
          <a:bodyPr/>
          <a:lstStyle/>
          <a:p>
            <a:pPr algn="l" rtl="0"/>
            <a:r>
              <a:rPr lang="en-US" sz="3200" dirty="0" smtClean="0"/>
              <a:t>Check patency and no danger of obstruction</a:t>
            </a:r>
          </a:p>
          <a:p>
            <a:pPr algn="l" rtl="0"/>
            <a:r>
              <a:rPr lang="en-US" sz="3200" dirty="0" smtClean="0"/>
              <a:t>Head tilt – chin lift.</a:t>
            </a:r>
          </a:p>
          <a:p>
            <a:pPr algn="l" rtl="0"/>
            <a:r>
              <a:rPr lang="en-US" sz="3200" dirty="0" smtClean="0"/>
              <a:t>When checking airways, attention to cervical injury.</a:t>
            </a:r>
          </a:p>
          <a:p>
            <a:pPr algn="l" rtl="0"/>
            <a:r>
              <a:rPr lang="en-US" sz="3200" dirty="0" smtClean="0"/>
              <a:t>Excessive movement while establishing airways may cause neurological damage to fractured spine.</a:t>
            </a:r>
          </a:p>
          <a:p>
            <a:endParaRPr lang="en-US" dirty="0"/>
          </a:p>
        </p:txBody>
      </p:sp>
      <p:pic>
        <p:nvPicPr>
          <p:cNvPr id="8" name="Picture 5" descr="[Fig 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2 - Breathing</a:t>
            </a:r>
            <a:endParaRPr lang="en-US" b="1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638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600" u="sng" dirty="0" smtClean="0"/>
              <a:t>Look</a:t>
            </a:r>
            <a:r>
              <a:rPr lang="en-US" sz="3600" dirty="0" smtClean="0"/>
              <a:t>, </a:t>
            </a:r>
            <a:r>
              <a:rPr lang="en-US" sz="3600" u="sng" dirty="0" smtClean="0"/>
              <a:t>listen</a:t>
            </a:r>
            <a:r>
              <a:rPr lang="en-US" sz="3600" dirty="0" smtClean="0"/>
              <a:t>, </a:t>
            </a:r>
            <a:r>
              <a:rPr lang="en-US" sz="3600" u="sng" dirty="0" smtClean="0"/>
              <a:t>feel</a:t>
            </a:r>
            <a:r>
              <a:rPr lang="en-US" sz="3600" dirty="0" smtClean="0"/>
              <a:t> for adequate breathing.</a:t>
            </a:r>
          </a:p>
          <a:p>
            <a:pPr algn="l" rtl="0"/>
            <a:r>
              <a:rPr lang="en-US" sz="3600" dirty="0" smtClean="0"/>
              <a:t>Absent spontaneous </a:t>
            </a:r>
          </a:p>
          <a:p>
            <a:pPr algn="l" rtl="0">
              <a:buNone/>
            </a:pPr>
            <a:r>
              <a:rPr lang="en-US" sz="3600" dirty="0" smtClean="0"/>
              <a:t>breathing, </a:t>
            </a:r>
          </a:p>
          <a:p>
            <a:pPr algn="l" rtl="0"/>
            <a:r>
              <a:rPr lang="en-US" sz="3600" dirty="0" smtClean="0"/>
              <a:t>accomplish ventilation .</a:t>
            </a:r>
          </a:p>
          <a:p>
            <a:pPr algn="l" rtl="0">
              <a:buNone/>
            </a:pPr>
            <a:endParaRPr lang="en-US" sz="3600" b="1" dirty="0" smtClean="0"/>
          </a:p>
          <a:p>
            <a:pPr algn="l" rtl="0">
              <a:buNone/>
            </a:pPr>
            <a:r>
              <a:rPr lang="en-US" sz="3600" b="1" dirty="0" smtClean="0"/>
              <a:t>Conditions compromising breathing:</a:t>
            </a:r>
          </a:p>
          <a:p>
            <a:pPr algn="l" rtl="0"/>
            <a:r>
              <a:rPr lang="en-US" sz="3600" dirty="0" smtClean="0"/>
              <a:t>A-  pneumothorax</a:t>
            </a:r>
          </a:p>
          <a:p>
            <a:pPr algn="l" rtl="0">
              <a:buNone/>
            </a:pPr>
            <a:endParaRPr lang="en-US" sz="3600" dirty="0" smtClean="0"/>
          </a:p>
          <a:p>
            <a:pPr algn="l" rtl="0"/>
            <a:r>
              <a:rPr lang="en-US" sz="3600" dirty="0" smtClean="0"/>
              <a:t>B- Pulmonary contusion</a:t>
            </a:r>
            <a:endParaRPr lang="en-US" sz="3600" dirty="0"/>
          </a:p>
        </p:txBody>
      </p:sp>
      <p:pic>
        <p:nvPicPr>
          <p:cNvPr id="22530" name="Picture 2" descr="http://upload.wikimedia.org/wikipedia/commons/thumb/9/91/CPR_mask_2.jpg/220px-CPR_mask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30861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اسْتِرْواحُ الصَّدْر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6324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1048</TotalTime>
  <Words>906</Words>
  <Application>Microsoft Office PowerPoint</Application>
  <PresentationFormat>عرض على الشاشة (3:4)‏</PresentationFormat>
  <Paragraphs>173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Flow</vt:lpstr>
      <vt:lpstr>Patient assessment</vt:lpstr>
      <vt:lpstr>outlines</vt:lpstr>
      <vt:lpstr>Introduction </vt:lpstr>
      <vt:lpstr>Scene assessment</vt:lpstr>
      <vt:lpstr>Patient assessment</vt:lpstr>
      <vt:lpstr>A - Primary survey</vt:lpstr>
      <vt:lpstr>1- Airway and cervical spine control</vt:lpstr>
      <vt:lpstr>2 - Breathing</vt:lpstr>
      <vt:lpstr>الشريحة 9</vt:lpstr>
      <vt:lpstr>3 - Circulation</vt:lpstr>
      <vt:lpstr>الشريحة 11</vt:lpstr>
      <vt:lpstr>4- Disability </vt:lpstr>
      <vt:lpstr>5 – Expose and examine</vt:lpstr>
      <vt:lpstr>B – Secondary survey</vt:lpstr>
      <vt:lpstr>1 - Scalp</vt:lpstr>
      <vt:lpstr>3 – Ear / nose</vt:lpstr>
      <vt:lpstr>الشريحة 17</vt:lpstr>
      <vt:lpstr>5 – Pupils </vt:lpstr>
      <vt:lpstr>الشريحة 19</vt:lpstr>
      <vt:lpstr>7 - Trachea</vt:lpstr>
      <vt:lpstr>        8-chest</vt:lpstr>
      <vt:lpstr>9 - Abdomen</vt:lpstr>
      <vt:lpstr>11 – Neurological examination</vt:lpstr>
      <vt:lpstr>Care of unconscious patient</vt:lpstr>
      <vt:lpstr>Definitions </vt:lpstr>
      <vt:lpstr>Causes of unconsciousness</vt:lpstr>
      <vt:lpstr>الشريحة 27</vt:lpstr>
      <vt:lpstr>A – Emergency care</vt:lpstr>
      <vt:lpstr>B - Long term care</vt:lpstr>
      <vt:lpstr>Thank you</vt:lpstr>
    </vt:vector>
  </TitlesOfParts>
  <Company>GCC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Emergency Medical Services</dc:title>
  <dc:creator>stemnet</dc:creator>
  <cp:lastModifiedBy>Vaio</cp:lastModifiedBy>
  <cp:revision>67</cp:revision>
  <dcterms:created xsi:type="dcterms:W3CDTF">2005-08-17T19:40:13Z</dcterms:created>
  <dcterms:modified xsi:type="dcterms:W3CDTF">2012-09-16T14:21:35Z</dcterms:modified>
</cp:coreProperties>
</file>