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8" r:id="rId4"/>
    <p:sldId id="259" r:id="rId5"/>
    <p:sldId id="260" r:id="rId6"/>
    <p:sldId id="261" r:id="rId7"/>
    <p:sldId id="262" r:id="rId8"/>
    <p:sldId id="264" r:id="rId9"/>
    <p:sldId id="263" r:id="rId10"/>
    <p:sldId id="265" r:id="rId11"/>
    <p:sldId id="266" r:id="rId12"/>
    <p:sldId id="283" r:id="rId13"/>
    <p:sldId id="278" r:id="rId14"/>
    <p:sldId id="269" r:id="rId15"/>
    <p:sldId id="271" r:id="rId16"/>
    <p:sldId id="273" r:id="rId17"/>
    <p:sldId id="274" r:id="rId18"/>
    <p:sldId id="284" r:id="rId19"/>
    <p:sldId id="275" r:id="rId20"/>
    <p:sldId id="277" r:id="rId21"/>
    <p:sldId id="276"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F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007" autoAdjust="0"/>
  </p:normalViewPr>
  <p:slideViewPr>
    <p:cSldViewPr>
      <p:cViewPr varScale="1">
        <p:scale>
          <a:sx n="65" d="100"/>
          <a:sy n="65" d="100"/>
        </p:scale>
        <p:origin x="-1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FD7FF18-AE3D-40EF-92BD-A767D44C2998}" type="datetimeFigureOut">
              <a:rPr lang="en-US" smtClean="0"/>
              <a:pPr/>
              <a:t>2/18/2013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FA56493-42AE-42A3-869D-DC91F88D59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FD7FF18-AE3D-40EF-92BD-A767D44C2998}" type="datetimeFigureOut">
              <a:rPr lang="en-US" smtClean="0"/>
              <a:pPr/>
              <a:t>2/18/2013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FA56493-42AE-42A3-869D-DC91F88D5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FD7FF18-AE3D-40EF-92BD-A767D44C2998}" type="datetimeFigureOut">
              <a:rPr lang="en-US" smtClean="0"/>
              <a:pPr/>
              <a:t>2/18/2013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FA56493-42AE-42A3-869D-DC91F88D59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FD7FF18-AE3D-40EF-92BD-A767D44C2998}" type="datetimeFigureOut">
              <a:rPr lang="en-US" smtClean="0"/>
              <a:pPr/>
              <a:t>2/18/2013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FA56493-42AE-42A3-869D-DC91F88D59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FD7FF18-AE3D-40EF-92BD-A767D44C2998}" type="datetimeFigureOut">
              <a:rPr lang="en-US" smtClean="0"/>
              <a:pPr/>
              <a:t>2/18/2013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FA56493-42AE-42A3-869D-DC91F88D595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FD7FF18-AE3D-40EF-92BD-A767D44C2998}" type="datetimeFigureOut">
              <a:rPr lang="en-US" smtClean="0"/>
              <a:pPr/>
              <a:t>2/18/2013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FA56493-42AE-42A3-869D-DC91F88D59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sz="4000" dirty="0" smtClean="0">
                <a:solidFill>
                  <a:schemeClr val="tx1"/>
                </a:solidFill>
              </a:rPr>
              <a:t>HEALTH INEQUITY</a:t>
            </a:r>
            <a:r>
              <a:rPr lang="en-US" sz="4000" dirty="0" smtClean="0">
                <a:solidFill>
                  <a:srgbClr val="FF0000"/>
                </a:solidFill>
              </a:rPr>
              <a:t/>
            </a:r>
            <a:br>
              <a:rPr lang="en-US" sz="4000" dirty="0" smtClean="0">
                <a:solidFill>
                  <a:srgbClr val="FF0000"/>
                </a:solidFill>
              </a:rPr>
            </a:br>
            <a:endParaRPr lang="en-US" dirty="0"/>
          </a:p>
        </p:txBody>
      </p:sp>
      <p:sp>
        <p:nvSpPr>
          <p:cNvPr id="3" name="عنوان فرعي 2"/>
          <p:cNvSpPr>
            <a:spLocks noGrp="1"/>
          </p:cNvSpPr>
          <p:nvPr>
            <p:ph type="subTitle" idx="1"/>
          </p:nvPr>
        </p:nvSpPr>
        <p:spPr>
          <a:xfrm>
            <a:off x="2987824" y="3539864"/>
            <a:ext cx="5904656" cy="1101248"/>
          </a:xfrm>
        </p:spPr>
        <p:txBody>
          <a:bodyPr>
            <a:normAutofit/>
          </a:bodyPr>
          <a:lstStyle/>
          <a:p>
            <a:pPr algn="ctr"/>
            <a:endParaRPr lang="en-US" sz="3600" b="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876712"/>
          </a:xfrm>
        </p:spPr>
        <p:txBody>
          <a:bodyPr>
            <a:normAutofit fontScale="90000"/>
          </a:bodyPr>
          <a:lstStyle/>
          <a:p>
            <a:pPr algn="ctr"/>
            <a:r>
              <a:rPr lang="en-US" b="1" dirty="0" smtClean="0">
                <a:solidFill>
                  <a:srgbClr val="C00000"/>
                </a:solidFill>
              </a:rPr>
              <a:t>Health measures(indicators)</a:t>
            </a:r>
            <a:endParaRPr lang="en-US" dirty="0">
              <a:solidFill>
                <a:srgbClr val="C00000"/>
              </a:solidFill>
            </a:endParaRPr>
          </a:p>
        </p:txBody>
      </p:sp>
      <p:sp>
        <p:nvSpPr>
          <p:cNvPr id="3" name="عنصر نائب للمحتوى 2"/>
          <p:cNvSpPr>
            <a:spLocks noGrp="1"/>
          </p:cNvSpPr>
          <p:nvPr>
            <p:ph idx="1"/>
          </p:nvPr>
        </p:nvSpPr>
        <p:spPr>
          <a:xfrm>
            <a:off x="323528" y="1268760"/>
            <a:ext cx="7848872" cy="5186976"/>
          </a:xfrm>
        </p:spPr>
        <p:txBody>
          <a:bodyPr>
            <a:normAutofit/>
          </a:bodyPr>
          <a:lstStyle/>
          <a:p>
            <a:pPr algn="just" rtl="0">
              <a:buNone/>
            </a:pPr>
            <a:r>
              <a:rPr lang="en-GB" sz="2800" b="1" dirty="0" smtClean="0">
                <a:solidFill>
                  <a:srgbClr val="C00000"/>
                </a:solidFill>
              </a:rPr>
              <a:t>4 .Self- reported disability</a:t>
            </a:r>
            <a:r>
              <a:rPr lang="en-GB" sz="2800" dirty="0" smtClean="0">
                <a:solidFill>
                  <a:srgbClr val="C00000"/>
                </a:solidFill>
              </a:rPr>
              <a:t> </a:t>
            </a:r>
            <a:endParaRPr lang="en-US" sz="2800" dirty="0" smtClean="0">
              <a:solidFill>
                <a:srgbClr val="C00000"/>
              </a:solidFill>
            </a:endParaRPr>
          </a:p>
          <a:p>
            <a:pPr algn="just" rtl="0"/>
            <a:r>
              <a:rPr lang="en-GB" sz="2800" dirty="0" smtClean="0"/>
              <a:t>The World Health Organization's International Classification of Functioning, Disability and Health (ICF) describes disability as an umbrella term for impairments, activity limitations, and participation restrictions as part of a broader classification scheme covering three main domains: </a:t>
            </a:r>
            <a:endParaRPr lang="en-GB" sz="2800" dirty="0" smtClean="0"/>
          </a:p>
          <a:p>
            <a:pPr algn="just" rtl="0"/>
            <a:r>
              <a:rPr lang="en-GB" sz="2800" u="sng" dirty="0" smtClean="0"/>
              <a:t>body </a:t>
            </a:r>
            <a:r>
              <a:rPr lang="en-GB" sz="2800" u="sng" dirty="0" smtClean="0"/>
              <a:t>functioning and structure, </a:t>
            </a:r>
            <a:endParaRPr lang="en-GB" sz="2800" u="sng" dirty="0" smtClean="0"/>
          </a:p>
          <a:p>
            <a:pPr algn="just" rtl="0"/>
            <a:r>
              <a:rPr lang="en-GB" sz="2800" u="sng" dirty="0" smtClean="0"/>
              <a:t>activities </a:t>
            </a:r>
            <a:r>
              <a:rPr lang="en-GB" sz="2800" u="sng" dirty="0" smtClean="0"/>
              <a:t>and participation</a:t>
            </a:r>
            <a:r>
              <a:rPr lang="en-GB" sz="2800" u="sng" dirty="0" smtClean="0"/>
              <a:t>,</a:t>
            </a:r>
          </a:p>
          <a:p>
            <a:pPr algn="just" rtl="0"/>
            <a:r>
              <a:rPr lang="en-GB" sz="2800" u="sng" dirty="0" smtClean="0"/>
              <a:t> </a:t>
            </a:r>
            <a:r>
              <a:rPr lang="en-GB" sz="2800" u="sng" dirty="0" smtClean="0"/>
              <a:t>and environmental factors </a:t>
            </a:r>
            <a:r>
              <a:rPr lang="en-GB" dirty="0" smtClean="0"/>
              <a:t>(</a:t>
            </a:r>
            <a:r>
              <a:rPr lang="en-GB" dirty="0" err="1" smtClean="0"/>
              <a:t>Filmer</a:t>
            </a:r>
            <a:r>
              <a:rPr lang="en-GB" dirty="0" smtClean="0"/>
              <a:t> 2008)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24744"/>
            <a:ext cx="4824536" cy="5472608"/>
          </a:xfrm>
        </p:spPr>
        <p:txBody>
          <a:bodyPr>
            <a:normAutofit fontScale="85000" lnSpcReduction="20000"/>
          </a:bodyPr>
          <a:lstStyle/>
          <a:p>
            <a:pPr algn="just" rtl="0">
              <a:buNone/>
            </a:pPr>
            <a:r>
              <a:rPr lang="en-GB" b="1" dirty="0" smtClean="0">
                <a:solidFill>
                  <a:schemeClr val="accent6">
                    <a:lumMod val="75000"/>
                  </a:schemeClr>
                </a:solidFill>
              </a:rPr>
              <a:t>5. Life-style factors and their impact on inequities in health:</a:t>
            </a:r>
            <a:endParaRPr lang="en-US" dirty="0" smtClean="0">
              <a:solidFill>
                <a:schemeClr val="accent6">
                  <a:lumMod val="75000"/>
                </a:schemeClr>
              </a:solidFill>
            </a:endParaRPr>
          </a:p>
          <a:p>
            <a:pPr algn="just" rtl="0"/>
            <a:r>
              <a:rPr lang="en-GB" sz="3000" dirty="0" err="1" smtClean="0"/>
              <a:t>Tsolekile</a:t>
            </a:r>
            <a:r>
              <a:rPr lang="en-GB" sz="3000" dirty="0" smtClean="0"/>
              <a:t>, (2007) pointed out that “Lifestyle refers to the way a person (or a group) lives, which includes patterns of social relations, food consumption, behaviours and interests. A lifestyle typically also reflects an individual's attitudes and one’s interaction with the world”.</a:t>
            </a:r>
            <a:endParaRPr lang="ar-SA" sz="3000" dirty="0" smtClean="0"/>
          </a:p>
          <a:p>
            <a:pPr algn="just" rtl="0"/>
            <a:r>
              <a:rPr lang="en-US" sz="3000" dirty="0" smtClean="0"/>
              <a:t>e.g. </a:t>
            </a:r>
            <a:r>
              <a:rPr lang="en-US" sz="3000" dirty="0" smtClean="0">
                <a:solidFill>
                  <a:srgbClr val="FF0000"/>
                </a:solidFill>
              </a:rPr>
              <a:t>smoking, physical inactivity, nutritional habits.</a:t>
            </a:r>
            <a:endParaRPr lang="en-US" sz="30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5148064" y="1556792"/>
            <a:ext cx="3816424" cy="3960440"/>
          </a:xfrm>
          <a:prstGeom prst="rect">
            <a:avLst/>
          </a:prstGeom>
          <a:noFill/>
          <a:ln w="9525">
            <a:noFill/>
            <a:miter lim="800000"/>
            <a:headEnd/>
            <a:tailEnd/>
          </a:ln>
        </p:spPr>
      </p:pic>
      <p:sp>
        <p:nvSpPr>
          <p:cNvPr id="5" name="مستطيل 4"/>
          <p:cNvSpPr/>
          <p:nvPr/>
        </p:nvSpPr>
        <p:spPr>
          <a:xfrm>
            <a:off x="251520" y="404664"/>
            <a:ext cx="8424936" cy="584775"/>
          </a:xfrm>
          <a:prstGeom prst="rect">
            <a:avLst/>
          </a:prstGeom>
        </p:spPr>
        <p:txBody>
          <a:bodyPr wrap="square">
            <a:spAutoFit/>
          </a:bodyPr>
          <a:lstStyle/>
          <a:p>
            <a:pPr algn="ctr"/>
            <a:r>
              <a:rPr lang="en-US" sz="3200" b="1" dirty="0" smtClean="0">
                <a:solidFill>
                  <a:srgbClr val="C00000"/>
                </a:solidFill>
              </a:rPr>
              <a:t>Health measures (indicators)</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47664" y="620688"/>
            <a:ext cx="6443662" cy="3255963"/>
          </a:xfrm>
        </p:spPr>
        <p:txBody>
          <a:bodyPr/>
          <a:lstStyle/>
          <a:p>
            <a:pPr algn="ctr" rtl="0"/>
            <a:r>
              <a:rPr lang="en-US" dirty="0" smtClean="0"/>
              <a:t>Global health status</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239000" cy="1124744"/>
          </a:xfrm>
        </p:spPr>
        <p:txBody>
          <a:bodyPr>
            <a:normAutofit fontScale="90000"/>
          </a:bodyPr>
          <a:lstStyle/>
          <a:p>
            <a:pPr algn="ctr" rtl="0"/>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life expectancy at birth </a:t>
            </a:r>
            <a:br>
              <a:rPr lang="en-US" dirty="0" smtClean="0"/>
            </a:br>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rot="16200000">
            <a:off x="532381" y="1261587"/>
            <a:ext cx="6423055" cy="5328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0"/>
            <a:r>
              <a:rPr lang="en-US" dirty="0" smtClean="0"/>
              <a:t>Global variation in </a:t>
            </a:r>
            <a:br>
              <a:rPr lang="en-US" dirty="0" smtClean="0"/>
            </a:br>
            <a:r>
              <a:rPr lang="en-US" dirty="0" smtClean="0"/>
              <a:t>Morbidity</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rot="16200000">
            <a:off x="1583667" y="8617"/>
            <a:ext cx="5184577" cy="799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smtClean="0">
                <a:solidFill>
                  <a:srgbClr val="C00000"/>
                </a:solidFill>
              </a:rPr>
              <a:t>Global variation in mortality and </a:t>
            </a:r>
            <a:r>
              <a:rPr lang="en-US" sz="4000" dirty="0" smtClean="0">
                <a:solidFill>
                  <a:srgbClr val="C00000"/>
                </a:solidFill>
              </a:rPr>
              <a:t>causes of death(adult)</a:t>
            </a:r>
            <a:endParaRPr lang="en-US" sz="4000" dirty="0">
              <a:solidFill>
                <a:srgbClr val="C0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rot="16200000">
            <a:off x="1705374" y="-41078"/>
            <a:ext cx="5445224" cy="8352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en-US" dirty="0" smtClean="0">
                <a:solidFill>
                  <a:srgbClr val="C00000"/>
                </a:solidFill>
              </a:rPr>
              <a:t>Key points</a:t>
            </a:r>
            <a:endParaRPr lang="ar-SA" dirty="0">
              <a:solidFill>
                <a:srgbClr val="C00000"/>
              </a:solidFill>
            </a:endParaRPr>
          </a:p>
        </p:txBody>
      </p:sp>
      <p:sp>
        <p:nvSpPr>
          <p:cNvPr id="3" name="Content Placeholder 2"/>
          <p:cNvSpPr>
            <a:spLocks noGrp="1"/>
          </p:cNvSpPr>
          <p:nvPr>
            <p:ph idx="1"/>
          </p:nvPr>
        </p:nvSpPr>
        <p:spPr>
          <a:xfrm>
            <a:off x="323528" y="1052736"/>
            <a:ext cx="7776864" cy="5544616"/>
          </a:xfrm>
        </p:spPr>
        <p:txBody>
          <a:bodyPr>
            <a:normAutofit fontScale="85000" lnSpcReduction="20000"/>
          </a:bodyPr>
          <a:lstStyle/>
          <a:p>
            <a:pPr algn="just" rtl="0">
              <a:buFont typeface="Wingdings" pitchFamily="2" charset="2"/>
              <a:buChar char="ü"/>
            </a:pPr>
            <a:r>
              <a:rPr lang="en-US" sz="3500" dirty="0" smtClean="0"/>
              <a:t>Many health inequities are avoidable(</a:t>
            </a:r>
            <a:r>
              <a:rPr lang="en-GB" sz="3500" dirty="0" smtClean="0"/>
              <a:t>policy can influence) </a:t>
            </a:r>
            <a:r>
              <a:rPr lang="en-US" sz="3500" dirty="0" smtClean="0"/>
              <a:t>.</a:t>
            </a:r>
          </a:p>
          <a:p>
            <a:pPr algn="just" rtl="0">
              <a:buFont typeface="Wingdings" pitchFamily="2" charset="2"/>
              <a:buChar char="ü"/>
            </a:pPr>
            <a:endParaRPr lang="en-US" sz="3500" dirty="0" smtClean="0"/>
          </a:p>
          <a:p>
            <a:pPr algn="just" rtl="0">
              <a:buFont typeface="Wingdings" pitchFamily="2" charset="2"/>
              <a:buChar char="ü"/>
            </a:pPr>
            <a:r>
              <a:rPr lang="en-US" sz="3500" dirty="0" smtClean="0"/>
              <a:t>The gap between the healthiest and unhealthiest is </a:t>
            </a:r>
            <a:r>
              <a:rPr lang="en-US" sz="3500" dirty="0" smtClean="0"/>
              <a:t>gradient (</a:t>
            </a:r>
            <a:r>
              <a:rPr lang="en-US" sz="3500" dirty="0" smtClean="0"/>
              <a:t>there is a gradient in health outcomes in any population often matched by social gradient of wealth/deprivation).</a:t>
            </a:r>
          </a:p>
          <a:p>
            <a:pPr algn="just" rtl="0">
              <a:buFont typeface="Wingdings" pitchFamily="2" charset="2"/>
              <a:buChar char="ü"/>
            </a:pPr>
            <a:endParaRPr lang="en-US" sz="3500" dirty="0" smtClean="0"/>
          </a:p>
          <a:p>
            <a:pPr algn="just" rtl="0">
              <a:buFont typeface="Wingdings" pitchFamily="2" charset="2"/>
              <a:buChar char="ü"/>
            </a:pPr>
            <a:r>
              <a:rPr lang="en-US" sz="3500" dirty="0" smtClean="0"/>
              <a:t>A multi-agency partnership approach is essential to tackle(causes and solution) health inequalities.</a:t>
            </a:r>
          </a:p>
          <a:p>
            <a:pPr algn="just" rtl="0">
              <a:buNone/>
            </a:pPr>
            <a:r>
              <a:rPr lang="ar-SA" sz="3500" dirty="0" smtClean="0"/>
              <a:t> </a:t>
            </a:r>
          </a:p>
          <a:p>
            <a:pPr algn="l">
              <a:buFont typeface="Wingdings" pitchFamily="2" charset="2"/>
              <a:buChar char="ü"/>
            </a:pPr>
            <a:endParaRPr lang="ar-SA" dirty="0" smtClean="0"/>
          </a:p>
          <a:p>
            <a:pPr algn="l">
              <a:buFont typeface="Wingdings" pitchFamily="2" charset="2"/>
              <a:buChar char="ü"/>
            </a:pPr>
            <a:endParaRPr lang="ar-SA" dirty="0"/>
          </a:p>
          <a:p>
            <a:pPr algn="l">
              <a:buFont typeface="Wingdings" pitchFamily="2" charset="2"/>
              <a:buChar char="ü"/>
            </a:pPr>
            <a:endParaRPr lang="ar-SA" dirty="0" smtClean="0"/>
          </a:p>
          <a:p>
            <a:pPr algn="l"/>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988841"/>
            <a:ext cx="7848872" cy="1446550"/>
          </a:xfrm>
          <a:prstGeom prst="rect">
            <a:avLst/>
          </a:prstGeom>
        </p:spPr>
        <p:txBody>
          <a:bodyPr wrap="square">
            <a:spAutoFit/>
          </a:bodyPr>
          <a:lstStyle/>
          <a:p>
            <a:pPr algn="ctr"/>
            <a:r>
              <a:rPr lang="en-US" sz="4400" b="1" dirty="0" smtClean="0">
                <a:solidFill>
                  <a:srgbClr val="C00000"/>
                </a:solidFill>
              </a:rPr>
              <a:t>Health inequities causes and interventions</a:t>
            </a:r>
            <a:endParaRPr lang="ar-SA"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4000" i="1" dirty="0" smtClean="0"/>
              <a:t>The reasons of health inequities</a:t>
            </a:r>
            <a:endParaRPr lang="ar-SA" b="1" dirty="0">
              <a:solidFill>
                <a:srgbClr val="C00000"/>
              </a:solidFill>
            </a:endParaRPr>
          </a:p>
        </p:txBody>
      </p:sp>
      <p:sp>
        <p:nvSpPr>
          <p:cNvPr id="3" name="Content Placeholder 2"/>
          <p:cNvSpPr>
            <a:spLocks noGrp="1"/>
          </p:cNvSpPr>
          <p:nvPr>
            <p:ph idx="1"/>
          </p:nvPr>
        </p:nvSpPr>
        <p:spPr>
          <a:xfrm>
            <a:off x="251520" y="1556792"/>
            <a:ext cx="7848872" cy="5112568"/>
          </a:xfrm>
        </p:spPr>
        <p:txBody>
          <a:bodyPr>
            <a:normAutofit fontScale="92500" lnSpcReduction="20000"/>
          </a:bodyPr>
          <a:lstStyle/>
          <a:p>
            <a:pPr algn="just" rtl="0">
              <a:buNone/>
            </a:pPr>
            <a:r>
              <a:rPr lang="en-US" b="1" i="1" dirty="0" smtClean="0"/>
              <a:t> </a:t>
            </a:r>
            <a:r>
              <a:rPr lang="en-US" sz="3200" dirty="0" smtClean="0"/>
              <a:t>The  poverty and uneven distribution of resources ( alone does not cause illness)</a:t>
            </a:r>
          </a:p>
          <a:p>
            <a:pPr algn="just" rtl="0">
              <a:buNone/>
            </a:pPr>
            <a:r>
              <a:rPr lang="en-US" sz="3200" dirty="0" smtClean="0">
                <a:solidFill>
                  <a:srgbClr val="FF0000"/>
                </a:solidFill>
              </a:rPr>
              <a:t>The more deprived population→ the poorer health (heart diseases, mental health, cancer &amp; most health problem)</a:t>
            </a:r>
          </a:p>
          <a:p>
            <a:pPr algn="just" rtl="0">
              <a:buFont typeface="Wingdings" pitchFamily="2" charset="2"/>
              <a:buChar char="Ø"/>
            </a:pPr>
            <a:r>
              <a:rPr lang="en-US" sz="3200" dirty="0" smtClean="0"/>
              <a:t>The reasons range across the spectrum of health determinants; </a:t>
            </a:r>
            <a:r>
              <a:rPr lang="en-US" sz="3200" u="sng" dirty="0" smtClean="0"/>
              <a:t>economic</a:t>
            </a:r>
            <a:r>
              <a:rPr lang="en-US" sz="3200" dirty="0" smtClean="0"/>
              <a:t>, </a:t>
            </a:r>
            <a:r>
              <a:rPr lang="en-US" sz="3200" u="sng" dirty="0" smtClean="0"/>
              <a:t>social</a:t>
            </a:r>
            <a:r>
              <a:rPr lang="en-US" sz="3200" dirty="0" smtClean="0"/>
              <a:t>, </a:t>
            </a:r>
            <a:r>
              <a:rPr lang="en-US" sz="3200" u="sng" dirty="0" smtClean="0"/>
              <a:t>psychological</a:t>
            </a:r>
            <a:r>
              <a:rPr lang="en-US" sz="3200" dirty="0" smtClean="0"/>
              <a:t> and </a:t>
            </a:r>
            <a:r>
              <a:rPr lang="en-US" sz="3200" u="sng" dirty="0" smtClean="0"/>
              <a:t>environmental factors</a:t>
            </a:r>
            <a:r>
              <a:rPr lang="en-US" sz="3200" dirty="0" smtClean="0"/>
              <a:t> interact with </a:t>
            </a:r>
            <a:r>
              <a:rPr lang="en-US" sz="3200" u="sng" dirty="0" smtClean="0"/>
              <a:t>individual health behavior </a:t>
            </a:r>
            <a:r>
              <a:rPr lang="en-US" sz="3200" dirty="0" smtClean="0"/>
              <a:t>and </a:t>
            </a:r>
            <a:r>
              <a:rPr lang="en-US" sz="3200" u="sng" dirty="0" smtClean="0"/>
              <a:t>access to care</a:t>
            </a:r>
            <a:r>
              <a:rPr lang="en-US" sz="3200" dirty="0" smtClean="0"/>
              <a:t>.</a:t>
            </a:r>
          </a:p>
          <a:p>
            <a:pPr algn="just" rtl="0">
              <a:buNone/>
            </a:pPr>
            <a:r>
              <a:rPr lang="en-US" sz="3200" dirty="0" smtClean="0">
                <a:solidFill>
                  <a:srgbClr val="FF0000"/>
                </a:solidFill>
              </a:rPr>
              <a:t>Those who are more comfortable are more likely to take up the opportunities to improve health.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Definitions </a:t>
            </a:r>
            <a:endParaRPr lang="ar-SA" dirty="0"/>
          </a:p>
        </p:txBody>
      </p:sp>
      <p:sp>
        <p:nvSpPr>
          <p:cNvPr id="3" name="Content Placeholder 2"/>
          <p:cNvSpPr>
            <a:spLocks noGrp="1"/>
          </p:cNvSpPr>
          <p:nvPr>
            <p:ph idx="1"/>
          </p:nvPr>
        </p:nvSpPr>
        <p:spPr>
          <a:xfrm>
            <a:off x="251520" y="1609416"/>
            <a:ext cx="7848872" cy="4987936"/>
          </a:xfrm>
        </p:spPr>
        <p:txBody>
          <a:bodyPr>
            <a:normAutofit/>
          </a:bodyPr>
          <a:lstStyle/>
          <a:p>
            <a:pPr algn="just" rtl="0"/>
            <a:r>
              <a:rPr lang="en-GB" b="1" u="sng" dirty="0" smtClean="0"/>
              <a:t>Health inequity</a:t>
            </a:r>
            <a:r>
              <a:rPr lang="en-GB" b="1" dirty="0" smtClean="0"/>
              <a:t>: </a:t>
            </a:r>
            <a:r>
              <a:rPr lang="en-GB" dirty="0" smtClean="0"/>
              <a:t>unjust distribution of health and health care. Inequities in health predictably put groups of individuals who are already socially disadvantaged (the poor, females, and minority groups)  in a disadvantage. (Whitehead 1990) </a:t>
            </a:r>
            <a:endParaRPr lang="en-US" dirty="0" smtClean="0"/>
          </a:p>
          <a:p>
            <a:pPr algn="just" rtl="0"/>
            <a:endParaRPr lang="en-US" dirty="0" smtClean="0"/>
          </a:p>
          <a:p>
            <a:pPr algn="l" rtl="0"/>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Solutions and interventions</a:t>
            </a:r>
            <a:r>
              <a:rPr lang="en-US" dirty="0" smtClean="0"/>
              <a:t/>
            </a:r>
            <a:br>
              <a:rPr lang="en-US" dirty="0" smtClean="0"/>
            </a:br>
            <a:endParaRPr lang="ar-SA" dirty="0"/>
          </a:p>
        </p:txBody>
      </p:sp>
      <p:sp>
        <p:nvSpPr>
          <p:cNvPr id="3" name="Content Placeholder 2"/>
          <p:cNvSpPr>
            <a:spLocks noGrp="1"/>
          </p:cNvSpPr>
          <p:nvPr>
            <p:ph idx="1"/>
          </p:nvPr>
        </p:nvSpPr>
        <p:spPr>
          <a:xfrm>
            <a:off x="179512" y="980728"/>
            <a:ext cx="7920880" cy="5475008"/>
          </a:xfrm>
        </p:spPr>
        <p:txBody>
          <a:bodyPr>
            <a:normAutofit lnSpcReduction="10000"/>
          </a:bodyPr>
          <a:lstStyle/>
          <a:p>
            <a:pPr algn="just" rtl="0">
              <a:buNone/>
            </a:pPr>
            <a:r>
              <a:rPr lang="en-US" dirty="0" smtClean="0"/>
              <a:t>1. </a:t>
            </a:r>
            <a:r>
              <a:rPr lang="en-US" b="1" dirty="0" smtClean="0"/>
              <a:t>Health equity audit</a:t>
            </a:r>
            <a:r>
              <a:rPr lang="en-US" dirty="0" smtClean="0"/>
              <a:t>; accurate assessment of population health needs and comparison with  services provision(demands/use of services). ERPHO, 2002</a:t>
            </a:r>
          </a:p>
          <a:p>
            <a:pPr algn="just" rtl="0">
              <a:buNone/>
            </a:pPr>
            <a:r>
              <a:rPr lang="en-US" dirty="0" smtClean="0"/>
              <a:t>Aims at improving health outcomes.    </a:t>
            </a:r>
          </a:p>
          <a:p>
            <a:pPr algn="just" rtl="0">
              <a:buNone/>
            </a:pPr>
            <a:r>
              <a:rPr lang="en-US" dirty="0" smtClean="0"/>
              <a:t>2. </a:t>
            </a:r>
            <a:r>
              <a:rPr lang="en-US" b="1" dirty="0" smtClean="0"/>
              <a:t>Targeting  groups; </a:t>
            </a:r>
            <a:r>
              <a:rPr lang="en-US" dirty="0" smtClean="0"/>
              <a:t>in specific geographical areas which are mostly deprived. </a:t>
            </a:r>
          </a:p>
          <a:p>
            <a:pPr algn="just" rtl="0">
              <a:buNone/>
            </a:pPr>
            <a:r>
              <a:rPr lang="en-US" dirty="0" smtClean="0"/>
              <a:t>Targeting deprived areas will only reach minority of those whom we want to reach. </a:t>
            </a:r>
          </a:p>
          <a:p>
            <a:pPr algn="just" rtl="0">
              <a:buNone/>
            </a:pPr>
            <a:r>
              <a:rPr lang="en-US" dirty="0" smtClean="0"/>
              <a:t>Targeting may be </a:t>
            </a:r>
            <a:r>
              <a:rPr lang="en-US" dirty="0" err="1" smtClean="0"/>
              <a:t>stigmatistic</a:t>
            </a:r>
            <a:r>
              <a:rPr lang="en-US" dirty="0" smtClean="0"/>
              <a:t> e.g. free school meals. </a:t>
            </a:r>
          </a:p>
          <a:p>
            <a:pPr algn="just" rtl="0">
              <a:buNone/>
            </a:pPr>
            <a:r>
              <a:rPr lang="en-US" dirty="0" smtClean="0"/>
              <a:t>The most effective step is designing access around those who most in need.</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7" algn="ctr" rtl="0">
              <a:spcBef>
                <a:spcPct val="0"/>
              </a:spcBef>
            </a:pPr>
            <a:r>
              <a:rPr lang="en-US" sz="2400" b="1" smtClean="0">
                <a:solidFill>
                  <a:srgbClr val="FF0000"/>
                </a:solidFill>
                <a:cs typeface="+mj-cs"/>
              </a:rPr>
              <a:t>(assignment) Alcohol </a:t>
            </a:r>
            <a:r>
              <a:rPr lang="en-US" sz="2400" b="1" dirty="0" smtClean="0">
                <a:solidFill>
                  <a:srgbClr val="FF0000"/>
                </a:solidFill>
                <a:cs typeface="+mj-cs"/>
              </a:rPr>
              <a:t>addiction : reasons and solutions</a:t>
            </a:r>
            <a:r>
              <a:rPr lang="ar-SA" dirty="0" smtClean="0"/>
              <a:t/>
            </a:r>
            <a:br>
              <a:rPr lang="ar-SA" dirty="0" smtClean="0"/>
            </a:br>
            <a:endParaRPr lang="ar-SA" dirty="0"/>
          </a:p>
        </p:txBody>
      </p:sp>
      <p:sp>
        <p:nvSpPr>
          <p:cNvPr id="3" name="Content Placeholder 2"/>
          <p:cNvSpPr>
            <a:spLocks noGrp="1"/>
          </p:cNvSpPr>
          <p:nvPr>
            <p:ph idx="1"/>
          </p:nvPr>
        </p:nvSpPr>
        <p:spPr>
          <a:xfrm>
            <a:off x="457200" y="1600200"/>
            <a:ext cx="8229600" cy="4614882"/>
          </a:xfrm>
        </p:spPr>
        <p:txBody>
          <a:bodyPr>
            <a:normAutofit fontScale="92500" lnSpcReduction="10000"/>
          </a:bodyPr>
          <a:lstStyle/>
          <a:p>
            <a:pPr algn="l" rtl="0">
              <a:buNone/>
            </a:pPr>
            <a:r>
              <a:rPr lang="en-US" dirty="0" smtClean="0">
                <a:solidFill>
                  <a:srgbClr val="C00000"/>
                </a:solidFill>
              </a:rPr>
              <a:t>Potential reasons:</a:t>
            </a:r>
          </a:p>
          <a:p>
            <a:pPr algn="l" rtl="0"/>
            <a:r>
              <a:rPr lang="en-US" dirty="0" smtClean="0"/>
              <a:t>Unemployment </a:t>
            </a:r>
          </a:p>
          <a:p>
            <a:pPr algn="l" rtl="0"/>
            <a:r>
              <a:rPr lang="en-US" dirty="0" smtClean="0"/>
              <a:t>Isolation</a:t>
            </a:r>
          </a:p>
          <a:p>
            <a:pPr algn="l" rtl="0"/>
            <a:r>
              <a:rPr lang="en-US" dirty="0" smtClean="0"/>
              <a:t>Poor housing</a:t>
            </a:r>
          </a:p>
          <a:p>
            <a:pPr algn="l" rtl="0"/>
            <a:r>
              <a:rPr lang="en-US" dirty="0" smtClean="0"/>
              <a:t>Addictive personality</a:t>
            </a:r>
          </a:p>
          <a:p>
            <a:pPr algn="l">
              <a:buNone/>
            </a:pPr>
            <a:r>
              <a:rPr lang="en-US" dirty="0" smtClean="0">
                <a:solidFill>
                  <a:srgbClr val="C00000"/>
                </a:solidFill>
              </a:rPr>
              <a:t>Potential solution</a:t>
            </a:r>
          </a:p>
          <a:p>
            <a:pPr algn="l" rtl="0"/>
            <a:r>
              <a:rPr lang="en-US" dirty="0" smtClean="0"/>
              <a:t>I s the existence of preventive &amp;curative health care </a:t>
            </a:r>
            <a:r>
              <a:rPr lang="ar-SA" dirty="0" smtClean="0"/>
              <a:t> </a:t>
            </a:r>
            <a:r>
              <a:rPr lang="en-US" dirty="0" smtClean="0"/>
              <a:t>services adequate? </a:t>
            </a:r>
            <a:endParaRPr lang="en-US" dirty="0"/>
          </a:p>
          <a:p>
            <a:pPr algn="l" rtl="0"/>
            <a:r>
              <a:rPr lang="en-US" dirty="0" smtClean="0"/>
              <a:t>What about difficulty of living?</a:t>
            </a:r>
          </a:p>
          <a:p>
            <a:pPr algn="l" rtl="0"/>
            <a:r>
              <a:rPr lang="en-US" dirty="0" smtClean="0"/>
              <a:t>The better educated (high income groups)may using these services disproportionately!</a:t>
            </a:r>
            <a:endParaRPr lang="ar-SA" dirty="0"/>
          </a:p>
        </p:txBody>
      </p:sp>
      <p:pic>
        <p:nvPicPr>
          <p:cNvPr id="1026" name="Picture 2" descr="D:\My Documents\My Pictures\k2025922.jpg"/>
          <p:cNvPicPr>
            <a:picLocks noChangeAspect="1" noChangeArrowheads="1"/>
          </p:cNvPicPr>
          <p:nvPr/>
        </p:nvPicPr>
        <p:blipFill>
          <a:blip r:embed="rId2" cstate="print"/>
          <a:srcRect/>
          <a:stretch>
            <a:fillRect/>
          </a:stretch>
        </p:blipFill>
        <p:spPr bwMode="auto">
          <a:xfrm>
            <a:off x="4499992" y="1196752"/>
            <a:ext cx="3786784" cy="2592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9600" dirty="0" smtClean="0"/>
              <a:t>Thank you</a:t>
            </a:r>
            <a:endParaRPr lang="ar-SA" sz="9600" dirty="0"/>
          </a:p>
        </p:txBody>
      </p:sp>
      <p:pic>
        <p:nvPicPr>
          <p:cNvPr id="7" name="Content Placeholder 6" descr="barbi.jpg"/>
          <p:cNvPicPr>
            <a:picLocks noGrp="1" noChangeAspect="1"/>
          </p:cNvPicPr>
          <p:nvPr>
            <p:ph idx="1"/>
          </p:nvPr>
        </p:nvPicPr>
        <p:blipFill>
          <a:blip r:embed="rId2" cstate="print"/>
          <a:stretch>
            <a:fillRect/>
          </a:stretch>
        </p:blipFill>
        <p:spPr>
          <a:xfrm>
            <a:off x="611560" y="1484784"/>
            <a:ext cx="7488831" cy="511256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000" b="1" dirty="0" smtClean="0">
                <a:solidFill>
                  <a:srgbClr val="C00000"/>
                </a:solidFill>
              </a:rPr>
              <a:t>Definitions</a:t>
            </a:r>
            <a:endParaRPr lang="en-US" sz="4000" dirty="0">
              <a:solidFill>
                <a:srgbClr val="C00000"/>
              </a:solidFill>
            </a:endParaRPr>
          </a:p>
        </p:txBody>
      </p:sp>
      <p:sp>
        <p:nvSpPr>
          <p:cNvPr id="3" name="عنصر نائب للمحتوى 2"/>
          <p:cNvSpPr>
            <a:spLocks noGrp="1"/>
          </p:cNvSpPr>
          <p:nvPr>
            <p:ph idx="1"/>
          </p:nvPr>
        </p:nvSpPr>
        <p:spPr/>
        <p:txBody>
          <a:bodyPr>
            <a:normAutofit/>
          </a:bodyPr>
          <a:lstStyle/>
          <a:p>
            <a:pPr algn="just" rtl="0"/>
            <a:r>
              <a:rPr lang="en-GB" sz="3600" dirty="0" smtClean="0"/>
              <a:t>WHO </a:t>
            </a:r>
            <a:r>
              <a:rPr lang="en-GB" sz="3600" dirty="0"/>
              <a:t>(1998) defined </a:t>
            </a:r>
            <a:r>
              <a:rPr lang="en-GB" sz="3600" b="1" dirty="0"/>
              <a:t>equity</a:t>
            </a:r>
            <a:r>
              <a:rPr lang="en-GB" sz="3600" dirty="0"/>
              <a:t> in health as “minimizing avoidable disparities in health and its determinants- including but not limited to health care- between groups of people who have different level of underlying social advantage or privilege</a:t>
            </a:r>
            <a:r>
              <a:rPr lang="en-GB" sz="3600" dirty="0" smtClean="0"/>
              <a:t>.</a:t>
            </a:r>
          </a:p>
          <a:p>
            <a:pPr algn="just" rtl="0"/>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804704"/>
          </a:xfrm>
        </p:spPr>
        <p:txBody>
          <a:bodyPr>
            <a:normAutofit/>
          </a:bodyPr>
          <a:lstStyle/>
          <a:p>
            <a:pPr algn="ctr"/>
            <a:r>
              <a:rPr lang="en-US" sz="4000" b="1" dirty="0" smtClean="0">
                <a:solidFill>
                  <a:srgbClr val="C00000"/>
                </a:solidFill>
              </a:rPr>
              <a:t>Definitions</a:t>
            </a:r>
            <a:endParaRPr lang="en-US" sz="4000" dirty="0">
              <a:solidFill>
                <a:srgbClr val="C00000"/>
              </a:solidFill>
            </a:endParaRPr>
          </a:p>
        </p:txBody>
      </p:sp>
      <p:sp>
        <p:nvSpPr>
          <p:cNvPr id="3" name="عنصر نائب للمحتوى 2"/>
          <p:cNvSpPr>
            <a:spLocks noGrp="1"/>
          </p:cNvSpPr>
          <p:nvPr>
            <p:ph idx="1"/>
          </p:nvPr>
        </p:nvSpPr>
        <p:spPr>
          <a:xfrm>
            <a:off x="457200" y="1268760"/>
            <a:ext cx="7239000" cy="5186976"/>
          </a:xfrm>
        </p:spPr>
        <p:txBody>
          <a:bodyPr>
            <a:noAutofit/>
          </a:bodyPr>
          <a:lstStyle/>
          <a:p>
            <a:pPr algn="just" rtl="0"/>
            <a:r>
              <a:rPr lang="en-GB" sz="3200" dirty="0"/>
              <a:t>The most concise and widely used acceptable definition of health inequity was stated by </a:t>
            </a:r>
            <a:r>
              <a:rPr lang="en-GB" sz="3200" b="1" dirty="0"/>
              <a:t>Whitehead</a:t>
            </a:r>
            <a:r>
              <a:rPr lang="en-GB" sz="3200" dirty="0"/>
              <a:t> </a:t>
            </a:r>
            <a:r>
              <a:rPr lang="en-GB" sz="3200" dirty="0" smtClean="0"/>
              <a:t>is </a:t>
            </a:r>
            <a:r>
              <a:rPr lang="en-GB" sz="3200" dirty="0"/>
              <a:t>“equity in health implies that, ideally, everyone could attain their full health potential and that no one should be disadvantaged from achieving this potential because of their social position or other socially determined factors” </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157592" cy="792088"/>
          </a:xfrm>
        </p:spPr>
        <p:txBody>
          <a:bodyPr>
            <a:normAutofit/>
          </a:bodyPr>
          <a:lstStyle/>
          <a:p>
            <a:r>
              <a:rPr lang="en-US" sz="3600" b="1" dirty="0" smtClean="0">
                <a:solidFill>
                  <a:srgbClr val="C00000"/>
                </a:solidFill>
              </a:rPr>
              <a:t>Measuring health inequalities</a:t>
            </a:r>
            <a:endParaRPr lang="en-US" sz="3600" b="1" dirty="0">
              <a:solidFill>
                <a:srgbClr val="C00000"/>
              </a:solidFill>
            </a:endParaRPr>
          </a:p>
        </p:txBody>
      </p:sp>
      <p:sp>
        <p:nvSpPr>
          <p:cNvPr id="3" name="عنصر نائب للمحتوى 2"/>
          <p:cNvSpPr>
            <a:spLocks noGrp="1"/>
          </p:cNvSpPr>
          <p:nvPr>
            <p:ph idx="1"/>
          </p:nvPr>
        </p:nvSpPr>
        <p:spPr>
          <a:xfrm>
            <a:off x="251520" y="1124744"/>
            <a:ext cx="7920880" cy="5472607"/>
          </a:xfrm>
        </p:spPr>
        <p:txBody>
          <a:bodyPr>
            <a:noAutofit/>
          </a:bodyPr>
          <a:lstStyle/>
          <a:p>
            <a:pPr algn="just" rtl="0"/>
            <a:r>
              <a:rPr lang="en-GB" sz="2400" b="1" u="sng" dirty="0" smtClean="0"/>
              <a:t>Assessing health inequalities according to the following principles:</a:t>
            </a:r>
          </a:p>
          <a:p>
            <a:pPr marL="457200" indent="-457200" algn="just" rtl="0">
              <a:buAutoNum type="arabicPeriod"/>
            </a:pPr>
            <a:r>
              <a:rPr lang="en-GB" sz="2400" dirty="0" smtClean="0">
                <a:solidFill>
                  <a:srgbClr val="C00000"/>
                </a:solidFill>
              </a:rPr>
              <a:t>Health </a:t>
            </a:r>
            <a:r>
              <a:rPr lang="en-GB" sz="2400" dirty="0" smtClean="0">
                <a:solidFill>
                  <a:srgbClr val="C00000"/>
                </a:solidFill>
              </a:rPr>
              <a:t>inequalities refer to differences in health status indicators and protective factors or risk factors capable of being shaped by polices. </a:t>
            </a:r>
          </a:p>
          <a:p>
            <a:pPr marL="457200" indent="-457200" algn="just" rtl="0">
              <a:buNone/>
            </a:pPr>
            <a:endParaRPr lang="en-GB" sz="2400"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320040"/>
            <a:ext cx="7848872" cy="660688"/>
          </a:xfrm>
        </p:spPr>
        <p:txBody>
          <a:bodyPr>
            <a:normAutofit fontScale="90000"/>
          </a:bodyPr>
          <a:lstStyle/>
          <a:p>
            <a:pPr algn="ctr"/>
            <a:r>
              <a:rPr lang="en-US" sz="4000" b="1" dirty="0" smtClean="0">
                <a:solidFill>
                  <a:srgbClr val="C00000"/>
                </a:solidFill>
              </a:rPr>
              <a:t>Measuring health inequalities</a:t>
            </a:r>
            <a:endParaRPr lang="en-US" sz="4000" dirty="0">
              <a:solidFill>
                <a:srgbClr val="C00000"/>
              </a:solidFill>
            </a:endParaRPr>
          </a:p>
        </p:txBody>
      </p:sp>
      <p:sp>
        <p:nvSpPr>
          <p:cNvPr id="3" name="عنصر نائب للمحتوى 2"/>
          <p:cNvSpPr>
            <a:spLocks noGrp="1"/>
          </p:cNvSpPr>
          <p:nvPr>
            <p:ph idx="1"/>
          </p:nvPr>
        </p:nvSpPr>
        <p:spPr>
          <a:xfrm>
            <a:off x="0" y="908720"/>
            <a:ext cx="8244408" cy="5949280"/>
          </a:xfrm>
        </p:spPr>
        <p:txBody>
          <a:bodyPr>
            <a:normAutofit/>
          </a:bodyPr>
          <a:lstStyle/>
          <a:p>
            <a:pPr algn="just" rtl="0"/>
            <a:r>
              <a:rPr lang="en-GB" sz="2800" dirty="0" smtClean="0">
                <a:solidFill>
                  <a:srgbClr val="C00000"/>
                </a:solidFill>
              </a:rPr>
              <a:t>2.</a:t>
            </a:r>
            <a:r>
              <a:rPr lang="en-GB" sz="2800" dirty="0" smtClean="0"/>
              <a:t> </a:t>
            </a:r>
            <a:r>
              <a:rPr lang="en-GB" sz="2800" dirty="0" smtClean="0">
                <a:solidFill>
                  <a:srgbClr val="C00000"/>
                </a:solidFill>
              </a:rPr>
              <a:t>We need to select an indicator </a:t>
            </a:r>
            <a:r>
              <a:rPr lang="en-GB" sz="2800" u="sng" dirty="0" smtClean="0">
                <a:solidFill>
                  <a:srgbClr val="C00000"/>
                </a:solidFill>
              </a:rPr>
              <a:t>of social position</a:t>
            </a:r>
            <a:r>
              <a:rPr lang="en-GB" sz="2800" dirty="0" smtClean="0">
                <a:solidFill>
                  <a:srgbClr val="C00000"/>
                </a:solidFill>
              </a:rPr>
              <a:t>: by categorizing people into groups based on their social position.</a:t>
            </a:r>
          </a:p>
          <a:p>
            <a:pPr algn="just" rtl="0"/>
            <a:r>
              <a:rPr lang="en-GB" sz="2800" dirty="0" smtClean="0"/>
              <a:t> In the Saudi context, social position is mostly reflected in </a:t>
            </a:r>
            <a:r>
              <a:rPr lang="en-GB" sz="2800" u="sng" dirty="0" smtClean="0"/>
              <a:t>income</a:t>
            </a:r>
            <a:r>
              <a:rPr lang="en-GB" sz="2800" dirty="0" smtClean="0"/>
              <a:t>, </a:t>
            </a:r>
            <a:r>
              <a:rPr lang="en-GB" sz="2800" u="sng" dirty="0" smtClean="0"/>
              <a:t>nationality and gender </a:t>
            </a:r>
            <a:r>
              <a:rPr lang="en-GB" sz="2800" dirty="0" smtClean="0"/>
              <a:t>(Al-</a:t>
            </a:r>
            <a:r>
              <a:rPr lang="en-GB" sz="2800" dirty="0" err="1" smtClean="0"/>
              <a:t>Yassini</a:t>
            </a:r>
            <a:r>
              <a:rPr lang="en-GB" sz="2800" dirty="0" smtClean="0"/>
              <a:t> 1982; Metz 1992</a:t>
            </a:r>
            <a:r>
              <a:rPr lang="en-GB" sz="2800" dirty="0" smtClean="0"/>
              <a:t>).</a:t>
            </a:r>
          </a:p>
          <a:p>
            <a:pPr algn="just" rtl="0">
              <a:buNone/>
            </a:pPr>
            <a:r>
              <a:rPr lang="en-GB" sz="2800" dirty="0" smtClean="0"/>
              <a:t> </a:t>
            </a:r>
            <a:endParaRPr lang="en-GB" sz="2800" dirty="0" smtClean="0"/>
          </a:p>
          <a:p>
            <a:pPr algn="just" rtl="0"/>
            <a:r>
              <a:rPr lang="en-GB" sz="2800" dirty="0" smtClean="0"/>
              <a:t>In </a:t>
            </a:r>
            <a:r>
              <a:rPr lang="en-GB" sz="2800" dirty="0" smtClean="0"/>
              <a:t>the USA the emphasis has been on health differences by </a:t>
            </a:r>
            <a:r>
              <a:rPr lang="en-GB" sz="2800" u="sng" dirty="0" smtClean="0"/>
              <a:t>race/ethnicity</a:t>
            </a:r>
            <a:r>
              <a:rPr lang="en-GB" sz="2800" dirty="0" smtClean="0"/>
              <a:t> and </a:t>
            </a:r>
            <a:r>
              <a:rPr lang="en-GB" sz="2800" u="sng" dirty="0" smtClean="0"/>
              <a:t>colour</a:t>
            </a:r>
            <a:r>
              <a:rPr lang="en-GB" sz="2800" dirty="0" smtClean="0"/>
              <a:t>. </a:t>
            </a:r>
          </a:p>
          <a:p>
            <a:pPr algn="just" rtl="0"/>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732696"/>
          </a:xfrm>
        </p:spPr>
        <p:txBody>
          <a:bodyPr>
            <a:normAutofit fontScale="90000"/>
          </a:bodyPr>
          <a:lstStyle/>
          <a:p>
            <a:r>
              <a:rPr lang="en-US" b="1" dirty="0" smtClean="0">
                <a:solidFill>
                  <a:srgbClr val="C00000"/>
                </a:solidFill>
              </a:rPr>
              <a:t>Measuring </a:t>
            </a:r>
            <a:r>
              <a:rPr lang="en-US" sz="4000" b="1" dirty="0" smtClean="0">
                <a:solidFill>
                  <a:srgbClr val="C00000"/>
                </a:solidFill>
              </a:rPr>
              <a:t>health</a:t>
            </a:r>
            <a:r>
              <a:rPr lang="en-US" b="1" dirty="0" smtClean="0">
                <a:solidFill>
                  <a:srgbClr val="C00000"/>
                </a:solidFill>
              </a:rPr>
              <a:t> inequalities</a:t>
            </a:r>
            <a:endParaRPr lang="en-US" dirty="0">
              <a:solidFill>
                <a:srgbClr val="C00000"/>
              </a:solidFill>
            </a:endParaRPr>
          </a:p>
        </p:txBody>
      </p:sp>
      <p:sp>
        <p:nvSpPr>
          <p:cNvPr id="3" name="عنصر نائب للمحتوى 2"/>
          <p:cNvSpPr>
            <a:spLocks noGrp="1"/>
          </p:cNvSpPr>
          <p:nvPr>
            <p:ph idx="1"/>
          </p:nvPr>
        </p:nvSpPr>
        <p:spPr>
          <a:xfrm>
            <a:off x="179512" y="1196752"/>
            <a:ext cx="7992888" cy="5400600"/>
          </a:xfrm>
        </p:spPr>
        <p:txBody>
          <a:bodyPr>
            <a:normAutofit/>
          </a:bodyPr>
          <a:lstStyle/>
          <a:p>
            <a:pPr algn="just" rtl="0"/>
            <a:r>
              <a:rPr lang="en-GB" sz="3200" dirty="0" smtClean="0">
                <a:solidFill>
                  <a:srgbClr val="C00000"/>
                </a:solidFill>
              </a:rPr>
              <a:t>3. We need to compare differences in health/health determinants across different social groups</a:t>
            </a:r>
            <a:r>
              <a:rPr lang="en-GB" sz="3200" dirty="0" smtClean="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804704"/>
          </a:xfrm>
        </p:spPr>
        <p:txBody>
          <a:bodyPr>
            <a:normAutofit fontScale="90000"/>
          </a:bodyPr>
          <a:lstStyle/>
          <a:p>
            <a:pPr algn="ctr"/>
            <a:r>
              <a:rPr lang="en-US" b="1" dirty="0" smtClean="0"/>
              <a:t>Health measures(indicators)</a:t>
            </a:r>
            <a:endParaRPr lang="en-US" b="1" dirty="0"/>
          </a:p>
        </p:txBody>
      </p:sp>
      <p:sp>
        <p:nvSpPr>
          <p:cNvPr id="3" name="عنصر نائب للمحتوى 2"/>
          <p:cNvSpPr>
            <a:spLocks noGrp="1"/>
          </p:cNvSpPr>
          <p:nvPr>
            <p:ph idx="1"/>
          </p:nvPr>
        </p:nvSpPr>
        <p:spPr/>
        <p:txBody>
          <a:bodyPr>
            <a:noAutofit/>
          </a:bodyPr>
          <a:lstStyle/>
          <a:p>
            <a:pPr algn="just" rtl="0">
              <a:buNone/>
            </a:pPr>
            <a:r>
              <a:rPr lang="en-GB" sz="3200" b="1" dirty="0" smtClean="0"/>
              <a:t>1 Self-reported health (SRH)</a:t>
            </a:r>
            <a:endParaRPr lang="en-US" sz="3200" dirty="0" smtClean="0"/>
          </a:p>
          <a:p>
            <a:pPr algn="just" rtl="0"/>
            <a:r>
              <a:rPr lang="en-GB" sz="3200" dirty="0" smtClean="0"/>
              <a:t>Subjective measure that reflects the feelings and beliefs that the individual has about her/his health. It is a vital determinant that contributes to utilizing formal medical care .</a:t>
            </a:r>
          </a:p>
          <a:p>
            <a:pPr algn="just" rtl="0"/>
            <a:endParaRPr lang="en-GB"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732696"/>
          </a:xfrm>
        </p:spPr>
        <p:txBody>
          <a:bodyPr>
            <a:normAutofit fontScale="90000"/>
          </a:bodyPr>
          <a:lstStyle/>
          <a:p>
            <a:r>
              <a:rPr lang="en-US" sz="4000" b="1" dirty="0" smtClean="0">
                <a:solidFill>
                  <a:srgbClr val="C00000"/>
                </a:solidFill>
              </a:rPr>
              <a:t>Health measures(indicators)</a:t>
            </a:r>
            <a:endParaRPr lang="en-US" sz="4000" dirty="0">
              <a:solidFill>
                <a:srgbClr val="C00000"/>
              </a:solidFill>
            </a:endParaRPr>
          </a:p>
        </p:txBody>
      </p:sp>
      <p:sp>
        <p:nvSpPr>
          <p:cNvPr id="3" name="عنصر نائب للمحتوى 2"/>
          <p:cNvSpPr>
            <a:spLocks noGrp="1"/>
          </p:cNvSpPr>
          <p:nvPr>
            <p:ph idx="1"/>
          </p:nvPr>
        </p:nvSpPr>
        <p:spPr>
          <a:xfrm>
            <a:off x="457200" y="1052736"/>
            <a:ext cx="7643192" cy="5544616"/>
          </a:xfrm>
        </p:spPr>
        <p:txBody>
          <a:bodyPr>
            <a:normAutofit fontScale="92500"/>
          </a:bodyPr>
          <a:lstStyle/>
          <a:p>
            <a:pPr algn="just" rtl="0">
              <a:buNone/>
            </a:pPr>
            <a:r>
              <a:rPr lang="en-GB" sz="3500" b="1" dirty="0" smtClean="0">
                <a:solidFill>
                  <a:srgbClr val="C00000"/>
                </a:solidFill>
              </a:rPr>
              <a:t>2. Self-reported illnesses and injuries(morbidity)</a:t>
            </a:r>
            <a:endParaRPr lang="en-US" sz="3500" dirty="0" smtClean="0">
              <a:solidFill>
                <a:srgbClr val="C00000"/>
              </a:solidFill>
            </a:endParaRPr>
          </a:p>
          <a:p>
            <a:pPr algn="just" rtl="0">
              <a:buNone/>
            </a:pPr>
            <a:r>
              <a:rPr lang="en-GB" sz="3200" dirty="0" smtClean="0"/>
              <a:t>     Morbidity indicators measure the current chronic and acute illnesses and injuries that happen within specific recall period in a period of two to four weeks. </a:t>
            </a:r>
            <a:endParaRPr lang="ar-SA" sz="3200" dirty="0" smtClean="0"/>
          </a:p>
          <a:p>
            <a:pPr algn="just" rtl="0">
              <a:buNone/>
            </a:pPr>
            <a:r>
              <a:rPr lang="en-GB" sz="3200" b="1" dirty="0" smtClean="0">
                <a:solidFill>
                  <a:srgbClr val="C00000"/>
                </a:solidFill>
              </a:rPr>
              <a:t>3. Diagnosed long-standing medical conditions</a:t>
            </a:r>
            <a:endParaRPr lang="en-US" sz="3200" dirty="0" smtClean="0">
              <a:solidFill>
                <a:srgbClr val="C00000"/>
              </a:solidFill>
            </a:endParaRPr>
          </a:p>
          <a:p>
            <a:pPr algn="just" rtl="0">
              <a:buNone/>
            </a:pPr>
            <a:r>
              <a:rPr lang="en-GB" sz="3200" dirty="0" smtClean="0"/>
              <a:t>     The prevalence of major chronic diseases and their risk factors in different socio-economic </a:t>
            </a:r>
            <a:r>
              <a:rPr lang="en-GB" sz="3200" dirty="0" smtClean="0"/>
              <a:t>groups</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485</TotalTime>
  <Words>738</Words>
  <Application>Microsoft Office PowerPoint</Application>
  <PresentationFormat>On-screen Show (4:3)</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Opulent</vt:lpstr>
      <vt:lpstr>HEALTH INEQUITY </vt:lpstr>
      <vt:lpstr>Definitions </vt:lpstr>
      <vt:lpstr>Definitions</vt:lpstr>
      <vt:lpstr>Definitions</vt:lpstr>
      <vt:lpstr>Measuring health inequalities</vt:lpstr>
      <vt:lpstr>Measuring health inequalities</vt:lpstr>
      <vt:lpstr>Measuring health inequalities</vt:lpstr>
      <vt:lpstr>Health measures(indicators)</vt:lpstr>
      <vt:lpstr>Health measures(indicators)</vt:lpstr>
      <vt:lpstr>Health measures(indicators)</vt:lpstr>
      <vt:lpstr>Slide 11</vt:lpstr>
      <vt:lpstr>Global health status</vt:lpstr>
      <vt:lpstr>      life expectancy at birth  </vt:lpstr>
      <vt:lpstr>Global variation in  Morbidity</vt:lpstr>
      <vt:lpstr>Slide 15</vt:lpstr>
      <vt:lpstr>Global variation in mortality and causes of death(adult)</vt:lpstr>
      <vt:lpstr>Key points</vt:lpstr>
      <vt:lpstr>Slide 18</vt:lpstr>
      <vt:lpstr>The reasons of health inequities</vt:lpstr>
      <vt:lpstr> Solutions and interventions </vt:lpstr>
      <vt:lpstr>(assignment) Alcohol addiction : reasons and solutions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CHS-212 (3)</dc:title>
  <dc:creator>Admin</dc:creator>
  <cp:lastModifiedBy>ksu</cp:lastModifiedBy>
  <cp:revision>57</cp:revision>
  <dcterms:created xsi:type="dcterms:W3CDTF">2010-10-17T19:38:49Z</dcterms:created>
  <dcterms:modified xsi:type="dcterms:W3CDTF">2013-02-18T10:36:04Z</dcterms:modified>
</cp:coreProperties>
</file>