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8E31FE-1F8A-47B8-AFFF-ABD28316A704}" type="datetimeFigureOut">
              <a:rPr lang="en-US" smtClean="0"/>
              <a:pPr/>
              <a:t>20/10/2014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C4C3C2-8940-4283-8DD6-AD9A5A91B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5/5c/QuinqueloculinaDonegalBay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Laurenci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upload.wikimedia.org/wikipedia/commons/3/31/Diatoms_through_the_microscop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1/10/JoultersCayOoid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e/e1/Gypsum-710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upload.wikimedia.org/wikipedia/commons/d/dd/Anhydrite_HMNH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7/7c/Selpologn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upload.wikimedia.org/wikipedia/commons/8/88/Jasper.pebble.600pix.bkg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6/67/PuuPuaiLapilli_lar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upload.wikimedia.org/wikipedia/commons/c/c7/UpperTriassicYorkCountyPA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6/64/Bandelier-Pockmarked_Cliff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dirty="0"/>
              <a:t>Biogenic and Chemical Sedimentary Rocks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1026" name="Picture 2" descr="http://upload.wikimedia.org/wikipedia/commons/8/8a/Rocks_El_Torcal_de_Antequera_karst_Andalusia_Sp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9270"/>
            <a:ext cx="74676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forming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Molluscs</a:t>
            </a:r>
            <a:r>
              <a:rPr lang="en-US" dirty="0" smtClean="0"/>
              <a:t> (Gastropods and cephalopods) have calcareous hard parts.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Brachipod</a:t>
            </a:r>
            <a:r>
              <a:rPr lang="en-US" dirty="0" smtClean="0"/>
              <a:t> shells  are made up of low magnesium calcite   and were common during the </a:t>
            </a:r>
            <a:r>
              <a:rPr lang="en-US" dirty="0" err="1" smtClean="0"/>
              <a:t>Palaeozoic</a:t>
            </a:r>
            <a:r>
              <a:rPr lang="en-US" dirty="0" smtClean="0"/>
              <a:t> and Mesozoic Era.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Echinoid</a:t>
            </a:r>
            <a:r>
              <a:rPr lang="en-US" dirty="0" smtClean="0"/>
              <a:t> are another group of marine organisms consisting of calcareous hard parts.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Formanifera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corals</a:t>
            </a:r>
            <a:r>
              <a:rPr lang="en-US" dirty="0" smtClean="0"/>
              <a:t> are also made up of </a:t>
            </a:r>
            <a:r>
              <a:rPr lang="en-US" dirty="0" err="1" smtClean="0"/>
              <a:t>calacreous</a:t>
            </a:r>
            <a:r>
              <a:rPr lang="en-US" dirty="0" smtClean="0"/>
              <a:t> hard parts and form limestone beds</a:t>
            </a:r>
          </a:p>
          <a:p>
            <a:pPr algn="just"/>
            <a:endParaRPr lang="en-US" dirty="0"/>
          </a:p>
        </p:txBody>
      </p:sp>
      <p:pic>
        <p:nvPicPr>
          <p:cNvPr id="21506" name="Picture 2" descr="http://biology.nebrwesleyan.edu/courses/Labs/Biology_of_Animals/ZooLab11/Gastropoda_Exam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95400"/>
            <a:ext cx="2375252" cy="2514600"/>
          </a:xfrm>
          <a:prstGeom prst="rect">
            <a:avLst/>
          </a:prstGeom>
          <a:noFill/>
        </p:spPr>
      </p:pic>
      <p:pic>
        <p:nvPicPr>
          <p:cNvPr id="21508" name="Picture 4" descr="http://farm6.static.flickr.com/5211/5384208777_f266a3a8bd.jpg"/>
          <p:cNvPicPr>
            <a:picLocks noChangeAspect="1" noChangeArrowheads="1"/>
          </p:cNvPicPr>
          <p:nvPr/>
        </p:nvPicPr>
        <p:blipFill>
          <a:blip r:embed="rId3" cstate="print"/>
          <a:srcRect l="9677" t="12903" r="6452" b="6452"/>
          <a:stretch>
            <a:fillRect/>
          </a:stretch>
        </p:blipFill>
        <p:spPr bwMode="auto">
          <a:xfrm>
            <a:off x="7162800" y="3886200"/>
            <a:ext cx="1981200" cy="1905000"/>
          </a:xfrm>
          <a:prstGeom prst="rect">
            <a:avLst/>
          </a:prstGeom>
          <a:noFill/>
        </p:spPr>
      </p:pic>
      <p:pic>
        <p:nvPicPr>
          <p:cNvPr id="21510" name="Picture 6" descr="File:QuinqueloculinaDonegalB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572000"/>
            <a:ext cx="140208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forming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Algae</a:t>
            </a:r>
            <a:r>
              <a:rPr lang="en-US" dirty="0" smtClean="0"/>
              <a:t> is an important source of biogenic carbonates.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group includes the </a:t>
            </a:r>
            <a:r>
              <a:rPr lang="en-US" b="1" dirty="0" smtClean="0">
                <a:solidFill>
                  <a:srgbClr val="FF0000"/>
                </a:solidFill>
              </a:rPr>
              <a:t>red algae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green algae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FF0000"/>
                </a:solidFill>
              </a:rPr>
              <a:t>nanoplanktons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Cyanobacteria</a:t>
            </a:r>
            <a:r>
              <a:rPr lang="en-US" dirty="0" smtClean="0"/>
              <a:t> also acts as a trap for fine grained carbonates.</a:t>
            </a:r>
            <a:endParaRPr lang="ar-SA" dirty="0"/>
          </a:p>
        </p:txBody>
      </p:sp>
      <p:pic>
        <p:nvPicPr>
          <p:cNvPr id="1026" name="Picture 2" descr="Laurencia, a marine genus of Red Algae from Hawaii.">
            <a:hlinkClick r:id="rId2" tooltip="Laurencia, a marine genus of Red Algae from Hawaii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676400"/>
            <a:ext cx="2505075" cy="2009776"/>
          </a:xfrm>
          <a:prstGeom prst="rect">
            <a:avLst/>
          </a:prstGeom>
          <a:noFill/>
        </p:spPr>
      </p:pic>
      <p:pic>
        <p:nvPicPr>
          <p:cNvPr id="1028" name="Picture 4" descr="File:Diatoms through the microscop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9835" y="4267200"/>
            <a:ext cx="286836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Non-biogenic constituents of </a:t>
            </a:r>
            <a:r>
              <a:rPr lang="en-US" dirty="0" err="1" smtClean="0"/>
              <a:t>limestones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52578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A variety of other types of grain also occur commonly in carbonate sediments and sedimentary rocks.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b="1" dirty="0" err="1" smtClean="0">
                <a:solidFill>
                  <a:srgbClr val="FF0000"/>
                </a:solidFill>
              </a:rPr>
              <a:t>Ooids</a:t>
            </a:r>
            <a:r>
              <a:rPr lang="en-US" sz="1800" dirty="0" smtClean="0"/>
              <a:t> are spherical bodies of calcium carbonate less than 2 mm in diameter.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A rock made up of carbonate </a:t>
            </a:r>
            <a:r>
              <a:rPr lang="en-US" sz="1800" dirty="0" err="1" smtClean="0"/>
              <a:t>ooids</a:t>
            </a:r>
            <a:r>
              <a:rPr lang="en-US" sz="1800" dirty="0" smtClean="0"/>
              <a:t> is commonly known as </a:t>
            </a:r>
            <a:r>
              <a:rPr lang="en-US" sz="1800" b="1" dirty="0" err="1" smtClean="0">
                <a:solidFill>
                  <a:srgbClr val="FF0000"/>
                </a:solidFill>
              </a:rPr>
              <a:t>oolitic</a:t>
            </a:r>
            <a:r>
              <a:rPr lang="en-US" sz="1800" b="1" dirty="0" smtClean="0">
                <a:solidFill>
                  <a:srgbClr val="FF0000"/>
                </a:solidFill>
              </a:rPr>
              <a:t> limestone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Other non-biogenic constituents include </a:t>
            </a:r>
            <a:r>
              <a:rPr lang="en-US" sz="1800" b="1" dirty="0" err="1" smtClean="0">
                <a:solidFill>
                  <a:srgbClr val="FF0000"/>
                </a:solidFill>
              </a:rPr>
              <a:t>pisoids</a:t>
            </a:r>
            <a:r>
              <a:rPr lang="en-US" sz="1800" dirty="0" smtClean="0"/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peloids</a:t>
            </a:r>
            <a:r>
              <a:rPr lang="en-US" sz="1800" dirty="0" smtClean="0"/>
              <a:t> and </a:t>
            </a:r>
            <a:r>
              <a:rPr lang="en-US" sz="1800" b="1" dirty="0" err="1" smtClean="0">
                <a:solidFill>
                  <a:srgbClr val="FF0000"/>
                </a:solidFill>
              </a:rPr>
              <a:t>intraclasts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en-US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1800" dirty="0" smtClean="0"/>
              <a:t>All of them are made up of calcium carbonate.</a:t>
            </a:r>
            <a:endParaRPr lang="ar-SA" sz="1800" dirty="0"/>
          </a:p>
        </p:txBody>
      </p:sp>
      <p:pic>
        <p:nvPicPr>
          <p:cNvPr id="23554" name="Picture 2" descr="File:JoultersCayOoi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1" y="1676400"/>
            <a:ext cx="3149599" cy="2362200"/>
          </a:xfrm>
          <a:prstGeom prst="rect">
            <a:avLst/>
          </a:prstGeom>
          <a:noFill/>
        </p:spPr>
      </p:pic>
      <p:pic>
        <p:nvPicPr>
          <p:cNvPr id="23556" name="Picture 4" descr="http://www.nhm.ac.uk/hosted_sites/quekett/ooidco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43399"/>
            <a:ext cx="3124200" cy="233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Mud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Fine grained calcium carbonate particles less than 4 microns are referred to as </a:t>
            </a:r>
            <a:r>
              <a:rPr lang="en-US" b="1" dirty="0" smtClean="0">
                <a:solidFill>
                  <a:srgbClr val="FF0000"/>
                </a:solidFill>
              </a:rPr>
              <a:t>lime mud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carbonate mud </a:t>
            </a:r>
            <a:r>
              <a:rPr lang="en-US" dirty="0" smtClean="0"/>
              <a:t>or </a:t>
            </a:r>
            <a:r>
              <a:rPr lang="en-US" b="1" dirty="0" err="1" smtClean="0">
                <a:solidFill>
                  <a:srgbClr val="FF0000"/>
                </a:solidFill>
              </a:rPr>
              <a:t>micrite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source of these material can be either chemical precipitation, or breakdown of skeletal fragments, algal or bacterial origin.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Lime mud is found in many </a:t>
            </a:r>
            <a:r>
              <a:rPr lang="en-US" b="1" dirty="0" smtClean="0">
                <a:solidFill>
                  <a:srgbClr val="FF0000"/>
                </a:solidFill>
              </a:rPr>
              <a:t>carbonate forming environments</a:t>
            </a:r>
            <a:r>
              <a:rPr lang="en-US" dirty="0" smtClean="0"/>
              <a:t> and can be the main constituent of limestone.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Limestones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Dunham Classification </a:t>
            </a:r>
            <a:r>
              <a:rPr lang="en-US" dirty="0" smtClean="0"/>
              <a:t>is the most widely used scheme for classification of limestones.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classification is based on the </a:t>
            </a:r>
            <a:r>
              <a:rPr lang="en-US" b="1" dirty="0" smtClean="0">
                <a:solidFill>
                  <a:srgbClr val="FF0000"/>
                </a:solidFill>
              </a:rPr>
              <a:t>texture of the rock</a:t>
            </a:r>
            <a:r>
              <a:rPr lang="en-US" dirty="0" smtClean="0"/>
              <a:t> which describes the proportion of carbonate mud present and </a:t>
            </a:r>
            <a:r>
              <a:rPr lang="en-US" b="1" dirty="0" smtClean="0">
                <a:solidFill>
                  <a:srgbClr val="FF0000"/>
                </a:solidFill>
              </a:rPr>
              <a:t>the framework of the rock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firs step is to identify whether the limestone is </a:t>
            </a:r>
            <a:r>
              <a:rPr lang="en-US" b="1" dirty="0" smtClean="0">
                <a:solidFill>
                  <a:srgbClr val="FF0000"/>
                </a:solidFill>
              </a:rPr>
              <a:t>matrix supported </a:t>
            </a:r>
            <a:r>
              <a:rPr lang="en-US" dirty="0" smtClean="0"/>
              <a:t>or </a:t>
            </a:r>
            <a:r>
              <a:rPr lang="en-US" b="1" dirty="0" err="1" smtClean="0">
                <a:solidFill>
                  <a:srgbClr val="FF0000"/>
                </a:solidFill>
              </a:rPr>
              <a:t>clast</a:t>
            </a:r>
            <a:r>
              <a:rPr lang="en-US" b="1" dirty="0" smtClean="0">
                <a:solidFill>
                  <a:srgbClr val="FF0000"/>
                </a:solidFill>
              </a:rPr>
              <a:t> supported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Matrix supported  limestone is divided into </a:t>
            </a:r>
            <a:r>
              <a:rPr lang="en-US" b="1" dirty="0" smtClean="0">
                <a:solidFill>
                  <a:srgbClr val="FF0000"/>
                </a:solidFill>
              </a:rPr>
              <a:t>carbonate mudstone </a:t>
            </a:r>
            <a:r>
              <a:rPr lang="en-US" dirty="0" smtClean="0"/>
              <a:t>(less than 10 % </a:t>
            </a:r>
            <a:r>
              <a:rPr lang="en-US" dirty="0" err="1" smtClean="0"/>
              <a:t>clasts</a:t>
            </a:r>
            <a:r>
              <a:rPr lang="en-US" dirty="0" smtClean="0"/>
              <a:t>) and </a:t>
            </a:r>
            <a:r>
              <a:rPr lang="en-US" b="1" dirty="0" err="1" smtClean="0">
                <a:solidFill>
                  <a:srgbClr val="FF0000"/>
                </a:solidFill>
              </a:rPr>
              <a:t>wackestone</a:t>
            </a:r>
            <a:r>
              <a:rPr lang="en-US" dirty="0" smtClean="0"/>
              <a:t> (more than 10 % </a:t>
            </a:r>
            <a:r>
              <a:rPr lang="en-US" dirty="0" err="1" smtClean="0"/>
              <a:t>clasts</a:t>
            </a:r>
            <a:r>
              <a:rPr lang="en-US" dirty="0" smtClean="0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Limestones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Clast</a:t>
            </a:r>
            <a:r>
              <a:rPr lang="en-US" dirty="0" smtClean="0"/>
              <a:t> supported limestone is called as </a:t>
            </a:r>
            <a:r>
              <a:rPr lang="en-US" b="1" dirty="0" err="1" smtClean="0">
                <a:solidFill>
                  <a:srgbClr val="FF0000"/>
                </a:solidFill>
              </a:rPr>
              <a:t>packstone</a:t>
            </a:r>
            <a:r>
              <a:rPr lang="en-US" dirty="0" smtClean="0"/>
              <a:t> if mud is present.</a:t>
            </a:r>
          </a:p>
          <a:p>
            <a:pPr algn="just"/>
            <a:endParaRPr lang="en-US" dirty="0" smtClean="0"/>
          </a:p>
          <a:p>
            <a:r>
              <a:rPr lang="en-US" dirty="0" smtClean="0"/>
              <a:t>It is called </a:t>
            </a:r>
            <a:r>
              <a:rPr lang="en-US" b="1" dirty="0" err="1" smtClean="0">
                <a:solidFill>
                  <a:srgbClr val="FF0000"/>
                </a:solidFill>
              </a:rPr>
              <a:t>grainstone</a:t>
            </a:r>
            <a:r>
              <a:rPr lang="en-US" dirty="0" smtClean="0"/>
              <a:t> if there is little or no matrix.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boundstone</a:t>
            </a:r>
            <a:r>
              <a:rPr lang="en-US" dirty="0" smtClean="0"/>
              <a:t> has an organic framework such as a coral colony.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beg.utexas.edu/lmod/_IOL-CM01/graphics/Dun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667501" cy="528637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Limestones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Evaporite Minerals</a:t>
            </a:r>
            <a:endParaRPr lang="ar-SA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These minerals are formed by </a:t>
            </a:r>
            <a:r>
              <a:rPr lang="en-US" b="1" dirty="0" smtClean="0">
                <a:solidFill>
                  <a:srgbClr val="FF0000"/>
                </a:solidFill>
              </a:rPr>
              <a:t>precipitation out of solution</a:t>
            </a:r>
            <a:r>
              <a:rPr lang="en-US" dirty="0" smtClean="0"/>
              <a:t> as ions become more concentrated when water evaporates.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least soluble compounds are precipitated first so </a:t>
            </a:r>
            <a:r>
              <a:rPr lang="en-US" b="1" dirty="0" smtClean="0">
                <a:solidFill>
                  <a:srgbClr val="FF0000"/>
                </a:solidFill>
              </a:rPr>
              <a:t>calcium carbonate </a:t>
            </a:r>
            <a:r>
              <a:rPr lang="en-US" dirty="0" smtClean="0"/>
              <a:t>is the first to be precipitated followed by </a:t>
            </a:r>
            <a:r>
              <a:rPr lang="en-US" b="1" dirty="0" smtClean="0">
                <a:solidFill>
                  <a:srgbClr val="FF0000"/>
                </a:solidFill>
              </a:rPr>
              <a:t>calcium sulphate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sodium chloride</a:t>
            </a:r>
            <a:r>
              <a:rPr lang="en-US" dirty="0" smtClean="0"/>
              <a:t>. </a:t>
            </a:r>
            <a:endParaRPr lang="ar-SA" dirty="0"/>
          </a:p>
        </p:txBody>
      </p:sp>
      <p:pic>
        <p:nvPicPr>
          <p:cNvPr id="27650" name="Picture 2" descr="http://njscuba.net/zzz_biology/water_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4953000"/>
            <a:ext cx="4953001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Gypsum &amp; Anhydrite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Calcium Sulfate </a:t>
            </a:r>
            <a:r>
              <a:rPr lang="en-US" dirty="0" smtClean="0"/>
              <a:t>is the most common evaporite mineral.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is known as </a:t>
            </a:r>
            <a:r>
              <a:rPr lang="en-US" b="1" dirty="0" smtClean="0">
                <a:solidFill>
                  <a:srgbClr val="FF0000"/>
                </a:solidFill>
              </a:rPr>
              <a:t>Gypsum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Anhydrite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Gypsum is the hydrous form of the mineral </a:t>
            </a:r>
            <a:r>
              <a:rPr lang="en-US" b="1" dirty="0" smtClean="0">
                <a:solidFill>
                  <a:srgbClr val="FF0000"/>
                </a:solidFill>
              </a:rPr>
              <a:t>(CaSo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.2H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O)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Anhydrite has no water in its crystal structure.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Gypsum can be easily distinguished from calcium carbonate as it is less harder (hardness is 2) and does not react with dilute hydrochloric acid.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However anhydrite is harder (3.5 hardness) than gypsum and is commonly white in hand specimen.</a:t>
            </a:r>
            <a:endParaRPr lang="en-US" dirty="0"/>
          </a:p>
        </p:txBody>
      </p:sp>
      <p:pic>
        <p:nvPicPr>
          <p:cNvPr id="8194" name="Picture 2" descr="File:Gypsum-71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389546" cy="2286000"/>
          </a:xfrm>
          <a:prstGeom prst="rect">
            <a:avLst/>
          </a:prstGeom>
          <a:noFill/>
        </p:spPr>
      </p:pic>
      <p:pic>
        <p:nvPicPr>
          <p:cNvPr id="8196" name="Picture 4" descr="File:Anhydrite HMNH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234086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Halite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NaCl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precipitates out of seawater once it has been concentrated to 9.5% of its original volume.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Naturally occurring halite is </a:t>
            </a:r>
            <a:r>
              <a:rPr lang="en-US" b="1" dirty="0" smtClean="0">
                <a:solidFill>
                  <a:srgbClr val="FF0000"/>
                </a:solidFill>
              </a:rPr>
              <a:t>Rock Salt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 can be differentiated by other minerals by its taste. 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Halite has a hardness of 2.5 which is slightly more than Gypsum.  </a:t>
            </a:r>
            <a:endParaRPr lang="en-US" dirty="0"/>
          </a:p>
        </p:txBody>
      </p:sp>
      <p:pic>
        <p:nvPicPr>
          <p:cNvPr id="7170" name="Picture 2" descr="File:Selpolog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590" t="16027" r="12462" b="13189"/>
          <a:stretch>
            <a:fillRect/>
          </a:stretch>
        </p:blipFill>
        <p:spPr bwMode="auto">
          <a:xfrm>
            <a:off x="5638800" y="1447800"/>
            <a:ext cx="2912853" cy="2573020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TIGOX80MuFmy0_eUCCy_y9tbvTcazGT7_SUVGdXrC0lpomObt2Kw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91000"/>
            <a:ext cx="3280822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In contrast to detrital rocks, which form from the solid products of weathering, </a:t>
            </a:r>
            <a:r>
              <a:rPr lang="en-US" dirty="0" smtClean="0"/>
              <a:t>chemical sediments </a:t>
            </a:r>
            <a:r>
              <a:rPr lang="en-US" dirty="0"/>
              <a:t>derive from ions that are carried in solution to lakes and seas.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material </a:t>
            </a:r>
            <a:r>
              <a:rPr lang="en-US" dirty="0" smtClean="0"/>
              <a:t>does not </a:t>
            </a:r>
            <a:r>
              <a:rPr lang="en-US" dirty="0"/>
              <a:t>remain dissolved in the water indefinitely, however.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Some </a:t>
            </a:r>
            <a:r>
              <a:rPr lang="en-US" dirty="0"/>
              <a:t>of it precipitates to </a:t>
            </a:r>
            <a:r>
              <a:rPr lang="en-US" dirty="0" smtClean="0"/>
              <a:t>form chemical </a:t>
            </a:r>
            <a:r>
              <a:rPr lang="en-US" dirty="0"/>
              <a:t>sediments. These become rocks such as limestone, </a:t>
            </a:r>
            <a:r>
              <a:rPr lang="en-US" dirty="0" err="1"/>
              <a:t>chert</a:t>
            </a:r>
            <a:r>
              <a:rPr lang="en-US" dirty="0"/>
              <a:t>, and rock salt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This precipitation of material occurs in two ways. </a:t>
            </a:r>
            <a:r>
              <a:rPr lang="en-US" b="1" dirty="0" smtClean="0">
                <a:solidFill>
                  <a:srgbClr val="FF0000"/>
                </a:solidFill>
              </a:rPr>
              <a:t>Inorganic </a:t>
            </a:r>
            <a:r>
              <a:rPr lang="en-US" b="1" dirty="0">
                <a:solidFill>
                  <a:srgbClr val="FF0000"/>
                </a:solidFill>
              </a:rPr>
              <a:t>processes </a:t>
            </a:r>
            <a:r>
              <a:rPr lang="en-US" dirty="0"/>
              <a:t>such as </a:t>
            </a:r>
            <a:r>
              <a:rPr lang="en-US" dirty="0" smtClean="0"/>
              <a:t>evaporation and </a:t>
            </a:r>
            <a:r>
              <a:rPr lang="en-US" dirty="0"/>
              <a:t>chemical activity can produce chemical sediments.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Organic </a:t>
            </a:r>
            <a:r>
              <a:rPr lang="en-US" b="1" dirty="0">
                <a:solidFill>
                  <a:srgbClr val="FF0000"/>
                </a:solidFill>
              </a:rPr>
              <a:t>(life) processes </a:t>
            </a:r>
            <a:r>
              <a:rPr lang="en-US" dirty="0"/>
              <a:t>of </a:t>
            </a:r>
            <a:r>
              <a:rPr lang="en-US" dirty="0" smtClean="0"/>
              <a:t>water dwelling organisms </a:t>
            </a:r>
            <a:r>
              <a:rPr lang="en-US" dirty="0"/>
              <a:t>also form chemical sediments, said to be of biochemical origin.</a:t>
            </a:r>
          </a:p>
        </p:txBody>
      </p:sp>
    </p:spTree>
    <p:extLst>
      <p:ext uri="{BB962C8B-B14F-4D97-AF65-F5344CB8AC3E}">
        <p14:creationId xmlns:p14="http://schemas.microsoft.com/office/powerpoint/2010/main" val="13388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Cherts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953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Cherts are fine grained siliceous sedimentary rocks made up of </a:t>
            </a:r>
            <a:r>
              <a:rPr lang="en-US" b="1" dirty="0" smtClean="0">
                <a:solidFill>
                  <a:srgbClr val="FF0000"/>
                </a:solidFill>
              </a:rPr>
              <a:t>micro-crystalline quartz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chalcedony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Dense internal structure of interlocking micro-quartz grain and fiber makes chert the hardest sedimentary rock.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Jasper</a:t>
            </a:r>
            <a:r>
              <a:rPr lang="en-US" dirty="0" smtClean="0"/>
              <a:t> is a variety of chert which is red in color due to the presence of Hematite.</a:t>
            </a:r>
            <a:endParaRPr lang="en-US" dirty="0"/>
          </a:p>
        </p:txBody>
      </p:sp>
      <p:pic>
        <p:nvPicPr>
          <p:cNvPr id="4" name="Picture 3" descr="che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752600"/>
            <a:ext cx="1940943" cy="1143000"/>
          </a:xfrm>
          <a:prstGeom prst="rect">
            <a:avLst/>
          </a:prstGeom>
        </p:spPr>
      </p:pic>
      <p:pic>
        <p:nvPicPr>
          <p:cNvPr id="5" name="Picture 4" descr="che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600200"/>
            <a:ext cx="2133600" cy="1431883"/>
          </a:xfrm>
          <a:prstGeom prst="rect">
            <a:avLst/>
          </a:prstGeom>
        </p:spPr>
      </p:pic>
      <p:pic>
        <p:nvPicPr>
          <p:cNvPr id="6" name="Picture 2" descr="File:Jasper.pebble.600pix.bk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429000"/>
            <a:ext cx="197104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Carbonaceous Deposits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Sediments and sedimentary rocks with high proportion of organic matter are called carbonaceous because they are rich in Carbon.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deposit/rock is called carbonaceous if the proportion of organic matter is higher than average. (&gt; 2% for </a:t>
            </a:r>
            <a:r>
              <a:rPr lang="en-US" dirty="0" err="1" smtClean="0"/>
              <a:t>mudrock</a:t>
            </a:r>
            <a:r>
              <a:rPr lang="en-US" dirty="0" smtClean="0"/>
              <a:t>, &gt; 0.2% for limestone, &gt; 0.05% for sandstone)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Strata containing high concentration of organic material are of economic importance. (Coal, oil and gas).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If over two-thirds of a rock is solid organic matter, it may be called </a:t>
            </a:r>
            <a:r>
              <a:rPr lang="en-US" b="1" dirty="0" smtClean="0">
                <a:solidFill>
                  <a:srgbClr val="FF0000"/>
                </a:solidFill>
              </a:rPr>
              <a:t>coal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Most coals have less than 10 % non-organic, non-combustible material that is often referred to as ash.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Coal is black in color and has a low density.</a:t>
            </a:r>
            <a:endParaRPr lang="en-US" dirty="0"/>
          </a:p>
        </p:txBody>
      </p:sp>
      <p:pic>
        <p:nvPicPr>
          <p:cNvPr id="4" name="Picture 2" descr="http://www.boltonmuseums.org.uk/images/geologyimages/coal_group.jpg"/>
          <p:cNvPicPr>
            <a:picLocks noChangeAspect="1" noChangeArrowheads="1"/>
          </p:cNvPicPr>
          <p:nvPr/>
        </p:nvPicPr>
        <p:blipFill>
          <a:blip r:embed="rId2" cstate="print"/>
          <a:srcRect l="3686" r="4151"/>
          <a:stretch>
            <a:fillRect/>
          </a:stretch>
        </p:blipFill>
        <p:spPr bwMode="auto">
          <a:xfrm>
            <a:off x="4953000" y="1447800"/>
            <a:ext cx="3810000" cy="2819400"/>
          </a:xfrm>
          <a:prstGeom prst="rect">
            <a:avLst/>
          </a:prstGeom>
          <a:noFill/>
        </p:spPr>
      </p:pic>
      <p:pic>
        <p:nvPicPr>
          <p:cNvPr id="5" name="Picture 4" descr="http://www.scienceimage.csiro.au/mediarelease/images/Coal_close_up_00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3505200" cy="233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</a:t>
            </a:r>
            <a:r>
              <a:rPr lang="en-US" dirty="0" err="1" smtClean="0"/>
              <a:t>shales</a:t>
            </a:r>
            <a:r>
              <a:rPr lang="en-US" dirty="0" smtClean="0"/>
              <a:t> and tar sands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953000" cy="5105400"/>
          </a:xfrm>
        </p:spPr>
        <p:txBody>
          <a:bodyPr>
            <a:noAutofit/>
          </a:bodyPr>
          <a:lstStyle/>
          <a:p>
            <a:pPr algn="just"/>
            <a:r>
              <a:rPr lang="en-US" sz="2100" dirty="0" err="1" smtClean="0"/>
              <a:t>Mudrock</a:t>
            </a:r>
            <a:r>
              <a:rPr lang="en-US" sz="2100" dirty="0" smtClean="0"/>
              <a:t> that contains high proportion of organic material that can be taken out as a liquid or gas by heating are called </a:t>
            </a:r>
            <a:r>
              <a:rPr lang="en-US" sz="2100" b="1" dirty="0" smtClean="0">
                <a:solidFill>
                  <a:srgbClr val="FF0000"/>
                </a:solidFill>
              </a:rPr>
              <a:t>oil </a:t>
            </a:r>
            <a:r>
              <a:rPr lang="en-US" sz="2100" b="1" dirty="0" err="1" smtClean="0">
                <a:solidFill>
                  <a:srgbClr val="FF0000"/>
                </a:solidFill>
              </a:rPr>
              <a:t>shales</a:t>
            </a:r>
            <a:r>
              <a:rPr lang="en-US" sz="2100" dirty="0" smtClean="0"/>
              <a:t>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The organic matter is usually the remains of algae that have broken down during </a:t>
            </a:r>
            <a:r>
              <a:rPr lang="en-US" sz="2100" dirty="0" err="1" smtClean="0"/>
              <a:t>diagenesis</a:t>
            </a:r>
            <a:r>
              <a:rPr lang="en-US" sz="2100" dirty="0" smtClean="0"/>
              <a:t> to form </a:t>
            </a:r>
            <a:r>
              <a:rPr lang="en-US" sz="2100" b="1" dirty="0" err="1" smtClean="0">
                <a:solidFill>
                  <a:srgbClr val="FF0000"/>
                </a:solidFill>
              </a:rPr>
              <a:t>kerogen</a:t>
            </a:r>
            <a:r>
              <a:rPr lang="en-US" sz="2100" dirty="0" smtClean="0"/>
              <a:t>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err="1" smtClean="0"/>
              <a:t>Kerogen</a:t>
            </a:r>
            <a:r>
              <a:rPr lang="en-US" sz="2100" dirty="0" smtClean="0"/>
              <a:t> are long chained hydrocarbons that form petroleum.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Oil </a:t>
            </a:r>
            <a:r>
              <a:rPr lang="en-US" sz="2100" dirty="0" err="1" smtClean="0"/>
              <a:t>shales</a:t>
            </a:r>
            <a:r>
              <a:rPr lang="en-US" sz="2100" dirty="0" smtClean="0"/>
              <a:t> are therefore important </a:t>
            </a:r>
            <a:r>
              <a:rPr lang="en-US" sz="2100" b="1" dirty="0" smtClean="0">
                <a:solidFill>
                  <a:srgbClr val="FF0000"/>
                </a:solidFill>
              </a:rPr>
              <a:t>source rocks </a:t>
            </a:r>
            <a:r>
              <a:rPr lang="en-US" sz="2100" dirty="0" smtClean="0"/>
              <a:t>for hydrocarbons.</a:t>
            </a:r>
            <a:endParaRPr lang="en-US" sz="2100" dirty="0"/>
          </a:p>
        </p:txBody>
      </p:sp>
      <p:pic>
        <p:nvPicPr>
          <p:cNvPr id="3074" name="Picture 2" descr="http://www.responsiblenergy.org/cl_images/tar_sand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30992"/>
            <a:ext cx="3200400" cy="2398408"/>
          </a:xfrm>
          <a:prstGeom prst="rect">
            <a:avLst/>
          </a:prstGeom>
          <a:noFill/>
        </p:spPr>
      </p:pic>
      <p:pic>
        <p:nvPicPr>
          <p:cNvPr id="3076" name="Picture 4" descr="http://imgs.sfgate.com/c/pictures/2006/09/04/mn_oilshale.jpg"/>
          <p:cNvPicPr>
            <a:picLocks noChangeAspect="1" noChangeArrowheads="1"/>
          </p:cNvPicPr>
          <p:nvPr/>
        </p:nvPicPr>
        <p:blipFill>
          <a:blip r:embed="rId3" cstate="print"/>
          <a:srcRect t="8824" b="5882"/>
          <a:stretch>
            <a:fillRect/>
          </a:stretch>
        </p:blipFill>
        <p:spPr bwMode="auto">
          <a:xfrm>
            <a:off x="5638800" y="1523999"/>
            <a:ext cx="3200400" cy="248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Volcaniclastic Sedimentary Rocks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5257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Volcanic eruptions result in the formation of igneous as well as sedimentary rocks.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molten lava which comes out during the eruption </a:t>
            </a:r>
            <a:r>
              <a:rPr lang="en-US" dirty="0" err="1" smtClean="0"/>
              <a:t>solidifes</a:t>
            </a:r>
            <a:r>
              <a:rPr lang="en-US" dirty="0" smtClean="0"/>
              <a:t> to form </a:t>
            </a:r>
            <a:r>
              <a:rPr lang="en-US" b="1" dirty="0" smtClean="0">
                <a:solidFill>
                  <a:srgbClr val="FF0000"/>
                </a:solidFill>
              </a:rPr>
              <a:t>extrusive igneous rocks</a:t>
            </a:r>
            <a:r>
              <a:rPr lang="en-US" dirty="0" smtClean="0"/>
              <a:t> whereas the material that is ejected from the volcanic vent forms the </a:t>
            </a:r>
            <a:r>
              <a:rPr lang="en-US" b="1" dirty="0" err="1" smtClean="0">
                <a:solidFill>
                  <a:srgbClr val="FF0000"/>
                </a:solidFill>
              </a:rPr>
              <a:t>volcaniclastic</a:t>
            </a:r>
            <a:r>
              <a:rPr lang="en-US" b="1" dirty="0" smtClean="0">
                <a:solidFill>
                  <a:srgbClr val="FF0000"/>
                </a:solidFill>
              </a:rPr>
              <a:t> deposit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File:PuuPuaiLapilli 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505325"/>
            <a:ext cx="2971800" cy="1857375"/>
          </a:xfrm>
          <a:prstGeom prst="rect">
            <a:avLst/>
          </a:prstGeom>
          <a:noFill/>
        </p:spPr>
      </p:pic>
      <p:pic>
        <p:nvPicPr>
          <p:cNvPr id="2052" name="Picture 4" descr="File:UpperTriassicYorkCountyP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275" y="2092585"/>
            <a:ext cx="2362200" cy="1869815"/>
          </a:xfrm>
          <a:prstGeom prst="rect">
            <a:avLst/>
          </a:prstGeom>
          <a:noFill/>
        </p:spPr>
      </p:pic>
      <p:pic>
        <p:nvPicPr>
          <p:cNvPr id="2054" name="Picture 6" descr="http://www.bgs.ac.uk/mendips/assets/pix/Silurian-Agglomerat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762125"/>
            <a:ext cx="207325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of Volcaniclastic Rocks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209800"/>
          <a:ext cx="6019800" cy="2680764"/>
        </p:xfrm>
        <a:graphic>
          <a:graphicData uri="http://schemas.openxmlformats.org/drawingml/2006/table">
            <a:tbl>
              <a:tblPr/>
              <a:tblGrid>
                <a:gridCol w="1647208"/>
                <a:gridCol w="2365992"/>
                <a:gridCol w="2006600"/>
              </a:tblGrid>
              <a:tr h="43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Clast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Unconsolidated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Consolidated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63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&gt;64 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Bombs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Agglomerate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8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Volcanic Breccia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2-64 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Lapilli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Lapillistone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1/16-2 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Coarse 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Coarse Tuff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&lt;1/16 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Fine 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Fine Tuff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File:Bandelier-Pockmarked Cli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196746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Biogenic and Chemical Sedimentary Rocks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In areas where there are not many </a:t>
            </a:r>
            <a:r>
              <a:rPr lang="en-US" dirty="0" err="1" smtClean="0"/>
              <a:t>detrital</a:t>
            </a:r>
            <a:r>
              <a:rPr lang="en-US" dirty="0" smtClean="0"/>
              <a:t> sediments, sedimentary rocks are formed by other processes.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Marine organism have shells made up of calcium carbonate which accumulates in the sea after their death to form </a:t>
            </a:r>
            <a:r>
              <a:rPr lang="en-US" b="1" dirty="0" smtClean="0">
                <a:solidFill>
                  <a:srgbClr val="FF0000"/>
                </a:solidFill>
              </a:rPr>
              <a:t>limestones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Chemical processes result in the formation of </a:t>
            </a:r>
            <a:r>
              <a:rPr lang="en-US" b="1" dirty="0" err="1" smtClean="0">
                <a:solidFill>
                  <a:srgbClr val="FF0000"/>
                </a:solidFill>
              </a:rPr>
              <a:t>evaporites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</p:txBody>
      </p:sp>
      <p:pic>
        <p:nvPicPr>
          <p:cNvPr id="16386" name="Picture 2" descr="http://www.treehugger.com/sea-shells-photo346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40026" cy="2286000"/>
          </a:xfrm>
          <a:prstGeom prst="rect">
            <a:avLst/>
          </a:prstGeom>
          <a:noFill/>
        </p:spPr>
      </p:pic>
      <p:pic>
        <p:nvPicPr>
          <p:cNvPr id="16388" name="Picture 4" descr="http://courses.missouristate.edu/emantei/creative/SedMetAge/evapori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3352800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lexiblelearning.auckland.ac.nz/rocks_minerals/rocks/images/limestone-micri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481754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Limestone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800600" cy="5257800"/>
          </a:xfrm>
        </p:spPr>
        <p:txBody>
          <a:bodyPr>
            <a:noAutofit/>
          </a:bodyPr>
          <a:lstStyle/>
          <a:p>
            <a:pPr algn="just"/>
            <a:r>
              <a:rPr lang="en-US" sz="1900" dirty="0" smtClean="0"/>
              <a:t>Limestone is the most commonly found chemical sedimentary rock.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b="1" dirty="0" smtClean="0">
                <a:solidFill>
                  <a:srgbClr val="FF0000"/>
                </a:solidFill>
              </a:rPr>
              <a:t>Calcium Carbonate (CaCO3) </a:t>
            </a:r>
            <a:r>
              <a:rPr lang="en-US" sz="1900" dirty="0" smtClean="0"/>
              <a:t>is the main compound in limestone.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Sediments that solidify to form limestones are called as </a:t>
            </a:r>
            <a:r>
              <a:rPr lang="en-US" sz="1900" b="1" dirty="0" smtClean="0">
                <a:solidFill>
                  <a:srgbClr val="FF0000"/>
                </a:solidFill>
              </a:rPr>
              <a:t>calcareous sediments</a:t>
            </a:r>
            <a:r>
              <a:rPr lang="en-US" sz="1900" dirty="0" smtClean="0"/>
              <a:t>.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Sedimentary rocks may also be made up of carbonates of other elements such as Magnesium or Iron.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These group of sediments and sedimentary rocks are known as </a:t>
            </a:r>
            <a:r>
              <a:rPr lang="en-US" sz="1900" b="1" dirty="0" smtClean="0">
                <a:solidFill>
                  <a:srgbClr val="FF0000"/>
                </a:solidFill>
              </a:rPr>
              <a:t>carbonates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15364" name="Picture 4" descr="http://www.natural-stone.org/images/lime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67200"/>
            <a:ext cx="3276600" cy="236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Mineralogy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5257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CALCITE</a:t>
            </a:r>
          </a:p>
          <a:p>
            <a:pPr algn="just"/>
            <a:r>
              <a:rPr lang="en-US" dirty="0" smtClean="0"/>
              <a:t>The most common carbonate mineral is Calcite (CaCO3).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Pure crystal of calcite is colorless or white and can be confused with Quartz however there are a few differences:</a:t>
            </a:r>
          </a:p>
          <a:p>
            <a:pPr algn="just"/>
            <a:endParaRPr lang="en-US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dirty="0" smtClean="0"/>
              <a:t>Calcite has a hardness of 3 on the </a:t>
            </a:r>
            <a:r>
              <a:rPr lang="en-US" dirty="0" err="1" smtClean="0"/>
              <a:t>Moh’s</a:t>
            </a:r>
            <a:r>
              <a:rPr lang="en-US" dirty="0" smtClean="0"/>
              <a:t> scale whereas Quartz has a hardness of 7.</a:t>
            </a:r>
          </a:p>
          <a:p>
            <a:pPr lvl="1" algn="just">
              <a:buFont typeface="Wingdings" pitchFamily="2" charset="2"/>
              <a:buChar char="v"/>
            </a:pPr>
            <a:endParaRPr lang="en-US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dirty="0" smtClean="0"/>
              <a:t>Calcite reacts with dilute Hydrochloric acid (</a:t>
            </a:r>
            <a:r>
              <a:rPr lang="en-US" dirty="0" err="1" smtClean="0"/>
              <a:t>HCl</a:t>
            </a:r>
            <a:r>
              <a:rPr lang="en-US" dirty="0" smtClean="0"/>
              <a:t>).</a:t>
            </a:r>
          </a:p>
          <a:p>
            <a:pPr lvl="1" algn="just">
              <a:buFont typeface="Wingdings" pitchFamily="2" charset="2"/>
              <a:buChar char="v"/>
            </a:pPr>
            <a:endParaRPr lang="en-US" dirty="0"/>
          </a:p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</a:rPr>
              <a:t>Calcite most commonly has a biogenic origin that is it is formed from as a part of a plant or animal.</a:t>
            </a:r>
          </a:p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700" dirty="0" smtClean="0">
              <a:solidFill>
                <a:schemeClr val="tx1"/>
              </a:solidFill>
            </a:endParaRPr>
          </a:p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</a:rPr>
              <a:t>Magnesium ion can sometimes replace calcite and can form two kinds of calcite:</a:t>
            </a:r>
          </a:p>
          <a:p>
            <a:pPr marL="800100" lvl="2" indent="-400050" algn="just"/>
            <a:r>
              <a:rPr lang="en-US" b="1" dirty="0" smtClean="0">
                <a:solidFill>
                  <a:srgbClr val="FF0000"/>
                </a:solidFill>
              </a:rPr>
              <a:t>Low Mg Calcite (less than 4% Mg)</a:t>
            </a:r>
          </a:p>
          <a:p>
            <a:pPr marL="800100" lvl="2" indent="-400050" algn="just"/>
            <a:r>
              <a:rPr lang="en-US" b="1" dirty="0" smtClean="0">
                <a:solidFill>
                  <a:srgbClr val="FF0000"/>
                </a:solidFill>
              </a:rPr>
              <a:t>High Mg Calcite ( 11-19% Calcite)</a:t>
            </a:r>
          </a:p>
          <a:p>
            <a:pPr lvl="1" algn="just">
              <a:buNone/>
            </a:pPr>
            <a:endParaRPr lang="en-US" dirty="0"/>
          </a:p>
          <a:p>
            <a:pPr lvl="1" algn="just"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14338" name="Picture 2" descr="http://skywalker.cochise.edu/wellerr/mineral/calcite/6calcite-cleav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3048000" cy="2486026"/>
          </a:xfrm>
          <a:prstGeom prst="rect">
            <a:avLst/>
          </a:prstGeom>
          <a:noFill/>
        </p:spPr>
      </p:pic>
      <p:pic>
        <p:nvPicPr>
          <p:cNvPr id="14340" name="Picture 4" descr="http://www.emineralshow.com/images/calcite_wales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3048000" cy="258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Mineralogy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ARAGONITE</a:t>
            </a:r>
          </a:p>
          <a:p>
            <a:pPr algn="just"/>
            <a:r>
              <a:rPr lang="en-US" dirty="0" smtClean="0"/>
              <a:t>There is no chemical difference between aragonite and Calcite.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difference is only in the crystal/mineral form.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Aragonite has a hardness of 3.5 to 4 on the </a:t>
            </a:r>
            <a:r>
              <a:rPr lang="en-US" dirty="0" err="1" smtClean="0"/>
              <a:t>Moh’s</a:t>
            </a:r>
            <a:r>
              <a:rPr lang="en-US" dirty="0" smtClean="0"/>
              <a:t> scale as compared to calcite which has a hardness of 3.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specific gravity of aragonite (2.95) is slightly more than that of calcite (2.72-2.94).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Many invertebrates use aragonite to build their hard parts including corals.</a:t>
            </a:r>
            <a:endParaRPr lang="en-US" dirty="0"/>
          </a:p>
        </p:txBody>
      </p:sp>
      <p:pic>
        <p:nvPicPr>
          <p:cNvPr id="13316" name="Picture 4" descr="http://www.aamineralspecimens.com/Portals/0/Product%20Images%20sept2008/aragonite-62002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326717" cy="2286000"/>
          </a:xfrm>
          <a:prstGeom prst="rect">
            <a:avLst/>
          </a:prstGeom>
          <a:noFill/>
        </p:spPr>
      </p:pic>
      <p:pic>
        <p:nvPicPr>
          <p:cNvPr id="13318" name="Picture 6" descr="http://gwydir.demon.co.uk/jo/minerals/pix/aragon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2286000" cy="259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Mineralogy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DOLOMITE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Calcium magnesium carbonate (</a:t>
            </a:r>
            <a:r>
              <a:rPr lang="en-US" dirty="0" err="1" smtClean="0"/>
              <a:t>CaMg</a:t>
            </a:r>
            <a:r>
              <a:rPr lang="en-US" dirty="0" smtClean="0"/>
              <a:t>(CO3)2)</a:t>
            </a:r>
            <a:r>
              <a:rPr lang="en-US" dirty="0"/>
              <a:t> </a:t>
            </a:r>
            <a:r>
              <a:rPr lang="en-US" dirty="0" smtClean="0"/>
              <a:t>is a common rock forming mineral and is known as dolomite.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common chemical sedimentary rocks is </a:t>
            </a:r>
            <a:r>
              <a:rPr lang="en-US" b="1" dirty="0" err="1" smtClean="0">
                <a:solidFill>
                  <a:srgbClr val="FF0000"/>
                </a:solidFill>
              </a:rPr>
              <a:t>dolostone</a:t>
            </a:r>
            <a:r>
              <a:rPr lang="en-US" dirty="0" smtClean="0"/>
              <a:t> which is formed from dolomite.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minerals looks same as calcite or aragonite and has the same hardness as that of aragonite.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Dolomite does not react with hydrochloric acid like calcite.</a:t>
            </a:r>
            <a:endParaRPr lang="en-US" dirty="0"/>
          </a:p>
        </p:txBody>
      </p:sp>
      <p:pic>
        <p:nvPicPr>
          <p:cNvPr id="12290" name="Picture 2" descr="http://hyperphysics.phy-astr.gsu.edu/hbase/minerals/imgmin/dolom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95400"/>
            <a:ext cx="2438400" cy="2673615"/>
          </a:xfrm>
          <a:prstGeom prst="rect">
            <a:avLst/>
          </a:prstGeom>
          <a:noFill/>
        </p:spPr>
      </p:pic>
      <p:pic>
        <p:nvPicPr>
          <p:cNvPr id="12292" name="Picture 4" descr="http://www.lhconklin.com/Gallery_I/Eugui_Dolomit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14801"/>
            <a:ext cx="3200400" cy="23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Carbonate Mineralogy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SIDERITE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500" dirty="0" smtClean="0"/>
              <a:t>Siderite is Iron carbonate (FeCO3) with the same structure as that of calcite.</a:t>
            </a:r>
          </a:p>
          <a:p>
            <a:pPr algn="just"/>
            <a:endParaRPr lang="en-US" sz="2500" dirty="0" smtClean="0"/>
          </a:p>
          <a:p>
            <a:pPr algn="just"/>
            <a:r>
              <a:rPr lang="en-US" sz="2500" dirty="0" smtClean="0"/>
              <a:t>Siderite is normally formed within sediments and it is very difficult to differentiate between iron and calcium carbonates on mineralogical grounds.</a:t>
            </a:r>
          </a:p>
          <a:p>
            <a:pPr algn="just"/>
            <a:endParaRPr lang="en-US" sz="2500" dirty="0" smtClean="0"/>
          </a:p>
          <a:p>
            <a:pPr algn="just"/>
            <a:r>
              <a:rPr lang="en-US" sz="2500" dirty="0" smtClean="0"/>
              <a:t>It is rarely pure, often containing some magnesium or manganese substituted for iron in the Limestone lattice.</a:t>
            </a:r>
            <a:endParaRPr lang="en-US" sz="2500" dirty="0"/>
          </a:p>
        </p:txBody>
      </p:sp>
      <p:pic>
        <p:nvPicPr>
          <p:cNvPr id="11266" name="Picture 2" descr="http://www.wrightsrockshop.com/gallery/gallery%2022/gallery22images/2v2siderite73107100_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2823563" cy="2971800"/>
          </a:xfrm>
          <a:prstGeom prst="rect">
            <a:avLst/>
          </a:prstGeom>
          <a:noFill/>
        </p:spPr>
      </p:pic>
      <p:pic>
        <p:nvPicPr>
          <p:cNvPr id="11268" name="Picture 4" descr="http://www.saint-hilaire.ca/minpics/siderite2_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Biomineralised</a:t>
            </a:r>
            <a:r>
              <a:rPr lang="en-US" dirty="0" smtClean="0"/>
              <a:t> carbonate sediments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Carbonate forming organisms include both plants and animals.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Their hard parts are made up of either low or high Mg calcite or aragonite or sometimes both.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skeletal fragments </a:t>
            </a:r>
            <a:r>
              <a:rPr lang="en-US" dirty="0" smtClean="0"/>
              <a:t>in carbonates are whole or broken pieces of the hard body parts of organisms that use calcium carbonate minerals as a part of their structure.</a:t>
            </a:r>
            <a:endParaRPr lang="en-US" dirty="0"/>
          </a:p>
        </p:txBody>
      </p:sp>
      <p:pic>
        <p:nvPicPr>
          <p:cNvPr id="10244" name="Picture 4" descr="http://farm3.static.flickr.com/2298/2215521360_067e55e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49903"/>
            <a:ext cx="3352800" cy="2507895"/>
          </a:xfrm>
          <a:prstGeom prst="rect">
            <a:avLst/>
          </a:prstGeom>
          <a:noFill/>
        </p:spPr>
      </p:pic>
      <p:pic>
        <p:nvPicPr>
          <p:cNvPr id="10246" name="Picture 6" descr="http://www.dwhike.com/Michigan-Hikes/Upper-Peninsula-Hikes/Point-Patterson-Michigan/IMG5212/1072963778_RWD8W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352800" cy="223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718</TotalTime>
  <Words>1463</Words>
  <Application>Microsoft Office PowerPoint</Application>
  <PresentationFormat>On-screen Show (4:3)</PresentationFormat>
  <Paragraphs>195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Biogenic and Chemical Sedimentary Rocks </vt:lpstr>
      <vt:lpstr>Chemical Sedimentary Rocks</vt:lpstr>
      <vt:lpstr>Biogenic and Chemical Sedimentary Rocks </vt:lpstr>
      <vt:lpstr>Limestone</vt:lpstr>
      <vt:lpstr>Carbonate Mineralogy</vt:lpstr>
      <vt:lpstr>Carbonate Mineralogy</vt:lpstr>
      <vt:lpstr>Carbonate Mineralogy</vt:lpstr>
      <vt:lpstr>Carbonate Mineralogy</vt:lpstr>
      <vt:lpstr>Biomineralised carbonate sediments</vt:lpstr>
      <vt:lpstr>Carbonate forming animals</vt:lpstr>
      <vt:lpstr>Carbonate forming plants</vt:lpstr>
      <vt:lpstr>Non-biogenic constituents of limestones</vt:lpstr>
      <vt:lpstr>Carbonate Mud</vt:lpstr>
      <vt:lpstr>Classification of Limestones</vt:lpstr>
      <vt:lpstr>Classification of Limestones</vt:lpstr>
      <vt:lpstr>Classification of Limestones</vt:lpstr>
      <vt:lpstr>Evaporite Minerals</vt:lpstr>
      <vt:lpstr>Gypsum &amp; Anhydrite</vt:lpstr>
      <vt:lpstr>Halite</vt:lpstr>
      <vt:lpstr>Cherts</vt:lpstr>
      <vt:lpstr>Carbonaceous Deposits</vt:lpstr>
      <vt:lpstr>Coal</vt:lpstr>
      <vt:lpstr>Oil shales and tar sands</vt:lpstr>
      <vt:lpstr>Volcaniclastic Sedimentary Rocks</vt:lpstr>
      <vt:lpstr>Classification of Volcaniclastic Rocks</vt:lpstr>
    </vt:vector>
  </TitlesOfParts>
  <Company>----------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Biogenic and Chemical Sedimentary Rocks </dc:title>
  <dc:creator>----------</dc:creator>
  <cp:lastModifiedBy>User</cp:lastModifiedBy>
  <cp:revision>50</cp:revision>
  <dcterms:created xsi:type="dcterms:W3CDTF">2011-04-03T12:54:36Z</dcterms:created>
  <dcterms:modified xsi:type="dcterms:W3CDTF">2014-10-20T19:50:22Z</dcterms:modified>
</cp:coreProperties>
</file>