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notesMasterIdLst>
    <p:notesMasterId r:id="rId36"/>
  </p:notesMasterIdLst>
  <p:sldIdLst>
    <p:sldId id="267" r:id="rId2"/>
    <p:sldId id="256" r:id="rId3"/>
    <p:sldId id="257" r:id="rId4"/>
    <p:sldId id="258" r:id="rId5"/>
    <p:sldId id="270" r:id="rId6"/>
    <p:sldId id="292" r:id="rId7"/>
    <p:sldId id="271" r:id="rId8"/>
    <p:sldId id="293" r:id="rId9"/>
    <p:sldId id="262" r:id="rId10"/>
    <p:sldId id="296" r:id="rId11"/>
    <p:sldId id="273" r:id="rId12"/>
    <p:sldId id="272" r:id="rId13"/>
    <p:sldId id="286" r:id="rId14"/>
    <p:sldId id="287" r:id="rId15"/>
    <p:sldId id="288" r:id="rId16"/>
    <p:sldId id="297" r:id="rId17"/>
    <p:sldId id="289" r:id="rId18"/>
    <p:sldId id="290" r:id="rId19"/>
    <p:sldId id="291" r:id="rId20"/>
    <p:sldId id="261" r:id="rId21"/>
    <p:sldId id="263" r:id="rId22"/>
    <p:sldId id="275" r:id="rId23"/>
    <p:sldId id="278" r:id="rId24"/>
    <p:sldId id="280" r:id="rId25"/>
    <p:sldId id="276" r:id="rId26"/>
    <p:sldId id="274" r:id="rId27"/>
    <p:sldId id="282" r:id="rId28"/>
    <p:sldId id="264" r:id="rId29"/>
    <p:sldId id="294" r:id="rId30"/>
    <p:sldId id="295" r:id="rId31"/>
    <p:sldId id="298" r:id="rId32"/>
    <p:sldId id="283" r:id="rId33"/>
    <p:sldId id="284" r:id="rId34"/>
    <p:sldId id="285" r:id="rId3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10A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F19728D-2C84-4B1A-A318-449794955BC1}" type="datetimeFigureOut">
              <a:rPr lang="ar-SA" smtClean="0"/>
              <a:pPr/>
              <a:t>30/03/1434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C392DE6-BF96-4530-973A-3CE6D970436D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18E55C-3DCC-4744-B890-5003F199E010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عنوان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6" name="عنصر نائب للتاريخ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20CA-78E6-449A-95B4-FB93D471A8C2}" type="datetimeFigureOut">
              <a:rPr lang="ar-SA" smtClean="0"/>
              <a:pPr/>
              <a:t>30/03/1434</a:t>
            </a:fld>
            <a:endParaRPr lang="ar-SA"/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0472291-4D2A-437D-81B6-D1C0FA715A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20CA-78E6-449A-95B4-FB93D471A8C2}" type="datetimeFigureOut">
              <a:rPr lang="ar-SA" smtClean="0"/>
              <a:pPr/>
              <a:t>30/03/1434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2291-4D2A-437D-81B6-D1C0FA715A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20CA-78E6-449A-95B4-FB93D471A8C2}" type="datetimeFigureOut">
              <a:rPr lang="ar-SA" smtClean="0"/>
              <a:pPr/>
              <a:t>30/03/1434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2291-4D2A-437D-81B6-D1C0FA715A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وان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7" name="عنصر نائب للمحتوى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20CA-78E6-449A-95B4-FB93D471A8C2}" type="datetimeFigureOut">
              <a:rPr lang="ar-SA" smtClean="0"/>
              <a:pPr/>
              <a:t>30/03/1434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0472291-4D2A-437D-81B6-D1C0FA715A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عنصر نائب للنص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20CA-78E6-449A-95B4-FB93D471A8C2}" type="datetimeFigureOut">
              <a:rPr lang="ar-SA" smtClean="0"/>
              <a:pPr/>
              <a:t>30/03/1434</a:t>
            </a:fld>
            <a:endParaRPr lang="ar-SA"/>
          </a:p>
        </p:txBody>
      </p:sp>
      <p:sp>
        <p:nvSpPr>
          <p:cNvPr id="11" name="عنصر نائب للتذييل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2291-4D2A-437D-81B6-D1C0FA715A5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عنوان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20CA-78E6-449A-95B4-FB93D471A8C2}" type="datetimeFigureOut">
              <a:rPr lang="ar-SA" smtClean="0"/>
              <a:pPr/>
              <a:t>30/03/1434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2291-4D2A-437D-81B6-D1C0FA715A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وان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5" name="عنصر نائب للنص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8" name="عنصر نائب للمحتوى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20CA-78E6-449A-95B4-FB93D471A8C2}" type="datetimeFigureOut">
              <a:rPr lang="ar-SA" smtClean="0"/>
              <a:pPr/>
              <a:t>30/03/1434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0472291-4D2A-437D-81B6-D1C0FA715A5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عنوان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20CA-78E6-449A-95B4-FB93D471A8C2}" type="datetimeFigureOut">
              <a:rPr lang="ar-SA" smtClean="0"/>
              <a:pPr/>
              <a:t>30/03/1434</a:t>
            </a:fld>
            <a:endParaRPr lang="ar-SA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2291-4D2A-437D-81B6-D1C0FA715A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20CA-78E6-449A-95B4-FB93D471A8C2}" type="datetimeFigureOut">
              <a:rPr lang="ar-SA" smtClean="0"/>
              <a:pPr/>
              <a:t>30/03/1434</a:t>
            </a:fld>
            <a:endParaRPr lang="ar-SA"/>
          </a:p>
        </p:txBody>
      </p:sp>
      <p:sp>
        <p:nvSpPr>
          <p:cNvPr id="24" name="عنصر نائب للتذييل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2291-4D2A-437D-81B6-D1C0FA715A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20CA-78E6-449A-95B4-FB93D471A8C2}" type="datetimeFigureOut">
              <a:rPr lang="ar-SA" smtClean="0"/>
              <a:pPr/>
              <a:t>30/03/1434</a:t>
            </a:fld>
            <a:endParaRPr lang="ar-SA"/>
          </a:p>
        </p:txBody>
      </p:sp>
      <p:sp>
        <p:nvSpPr>
          <p:cNvPr id="29" name="عنصر نائب للتذييل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2291-4D2A-437D-81B6-D1C0FA715A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صورة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20CA-78E6-449A-95B4-FB93D471A8C2}" type="datetimeFigureOut">
              <a:rPr lang="ar-SA" smtClean="0"/>
              <a:pPr/>
              <a:t>30/03/1434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2291-4D2A-437D-81B6-D1C0FA715A5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7" name="عنوان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عنصر نائب للنص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تاريخ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0B120CA-78E6-449A-95B4-FB93D471A8C2}" type="datetimeFigureOut">
              <a:rPr lang="ar-SA" smtClean="0"/>
              <a:pPr/>
              <a:t>30/03/1434</a:t>
            </a:fld>
            <a:endParaRPr lang="ar-SA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0472291-4D2A-437D-81B6-D1C0FA715A5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عنصر نائب للعنوان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jpeg"/><Relationship Id="rId4" Type="http://schemas.openxmlformats.org/officeDocument/2006/relationships/image" Target="../media/image39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fungus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5" descr="180px-Penicilliu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571480"/>
            <a:ext cx="3613150" cy="270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JCS_Armillaria%20ostoyae%201306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3357562"/>
            <a:ext cx="4038600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 Spore formation :</a:t>
            </a:r>
            <a:br>
              <a:rPr lang="en-US" dirty="0" smtClean="0"/>
            </a:br>
            <a:endParaRPr lang="ar-SA" dirty="0"/>
          </a:p>
        </p:txBody>
      </p:sp>
      <p:pic>
        <p:nvPicPr>
          <p:cNvPr id="7" name="Content Placeholder 6" descr="rhizopu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1500174"/>
            <a:ext cx="2286016" cy="2809878"/>
          </a:xfrm>
        </p:spPr>
      </p:pic>
      <p:pic>
        <p:nvPicPr>
          <p:cNvPr id="8" name="Picture 7" descr="fregmintatio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38" y="1428736"/>
            <a:ext cx="3048000" cy="2565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user\My Documents\asex_gen_cycl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342699" y="1554163"/>
            <a:ext cx="4611001" cy="4525962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500034" y="357166"/>
            <a:ext cx="78581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buNone/>
            </a:pPr>
            <a:r>
              <a:rPr lang="en-US" dirty="0" smtClean="0"/>
              <a:t>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/>
          <a:lstStyle/>
          <a:p>
            <a:pPr algn="l" rtl="0"/>
            <a:r>
              <a:rPr lang="en-US" dirty="0" smtClean="0">
                <a:solidFill>
                  <a:srgbClr val="FF0000"/>
                </a:solidFill>
              </a:rPr>
              <a:t>Sexual reproduction</a:t>
            </a:r>
            <a:r>
              <a:rPr lang="en-US" dirty="0" smtClean="0"/>
              <a:t>: fusion ,mitosis , meiosis.</a:t>
            </a:r>
          </a:p>
          <a:p>
            <a:pPr algn="l" rtl="0"/>
            <a:r>
              <a:rPr lang="en-US" dirty="0" err="1" smtClean="0"/>
              <a:t>Oospore</a:t>
            </a:r>
            <a:r>
              <a:rPr lang="en-US" dirty="0" smtClean="0"/>
              <a:t> , </a:t>
            </a:r>
            <a:r>
              <a:rPr lang="en-US" dirty="0" err="1" smtClean="0"/>
              <a:t>zygospore</a:t>
            </a:r>
            <a:r>
              <a:rPr lang="en-US" dirty="0" smtClean="0"/>
              <a:t>, </a:t>
            </a:r>
            <a:r>
              <a:rPr lang="en-US" dirty="0" err="1" smtClean="0"/>
              <a:t>basidiospore</a:t>
            </a:r>
            <a:r>
              <a:rPr lang="en-US" dirty="0" smtClean="0"/>
              <a:t>. </a:t>
            </a:r>
            <a:r>
              <a:rPr lang="en-US" dirty="0" err="1" smtClean="0"/>
              <a:t>Ascospore</a:t>
            </a:r>
            <a:r>
              <a:rPr lang="en-US" smtClean="0"/>
              <a:t>.</a:t>
            </a:r>
            <a:endParaRPr lang="en-US" dirty="0" smtClean="0"/>
          </a:p>
        </p:txBody>
      </p:sp>
      <p:pic>
        <p:nvPicPr>
          <p:cNvPr id="4" name="Picture 3" descr="mitosi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5150" y="2714624"/>
            <a:ext cx="4324370" cy="31432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fungi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142984"/>
            <a:ext cx="8848756" cy="5357850"/>
          </a:xfrm>
        </p:spPr>
        <p:txBody>
          <a:bodyPr/>
          <a:lstStyle/>
          <a:p>
            <a:pPr algn="l" rtl="0"/>
            <a:r>
              <a:rPr lang="en-US" dirty="0" smtClean="0"/>
              <a:t>This classification is based on method of sexual reproduction except for the fourth group : 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err="1" smtClean="0">
                <a:solidFill>
                  <a:srgbClr val="BA10AE"/>
                </a:solidFill>
              </a:rPr>
              <a:t>Zygomycetes</a:t>
            </a:r>
            <a:r>
              <a:rPr lang="en-US" dirty="0" smtClean="0"/>
              <a:t> : </a:t>
            </a:r>
            <a:r>
              <a:rPr lang="en-US" dirty="0" err="1" smtClean="0"/>
              <a:t>multicellular</a:t>
            </a:r>
            <a:r>
              <a:rPr lang="en-US" dirty="0" smtClean="0"/>
              <a:t> example black bread mold (</a:t>
            </a:r>
            <a:r>
              <a:rPr lang="en-US" dirty="0" err="1" smtClean="0"/>
              <a:t>Rhizopus</a:t>
            </a:r>
            <a:r>
              <a:rPr lang="en-US" dirty="0" smtClean="0"/>
              <a:t>) it is reproduced both sexually and Asexually .</a:t>
            </a:r>
          </a:p>
        </p:txBody>
      </p:sp>
      <p:pic>
        <p:nvPicPr>
          <p:cNvPr id="4" name="Picture 3" descr="br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52" y="3429000"/>
            <a:ext cx="3286148" cy="2571768"/>
          </a:xfrm>
          <a:prstGeom prst="rect">
            <a:avLst/>
          </a:prstGeom>
        </p:spPr>
      </p:pic>
      <p:pic>
        <p:nvPicPr>
          <p:cNvPr id="5" name="Picture 4" descr="rhizopus_sporang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34" y="3643314"/>
            <a:ext cx="2307910" cy="2357454"/>
          </a:xfrm>
          <a:prstGeom prst="rect">
            <a:avLst/>
          </a:prstGeom>
        </p:spPr>
      </p:pic>
      <p:pic>
        <p:nvPicPr>
          <p:cNvPr id="6" name="Picture 5" descr="bread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6116" y="3857628"/>
            <a:ext cx="2071702" cy="19288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14282" y="1643050"/>
            <a:ext cx="4290556" cy="3286124"/>
          </a:xfrm>
        </p:spPr>
        <p:txBody>
          <a:bodyPr>
            <a:normAutofit fontScale="92500" lnSpcReduction="20000"/>
          </a:bodyPr>
          <a:lstStyle/>
          <a:p>
            <a:pPr marL="342900" indent="-342900" algn="l" rtl="0">
              <a:buFont typeface="+mj-lt"/>
              <a:buAutoNum type="arabicPeriod"/>
            </a:pPr>
            <a:r>
              <a:rPr lang="en-US" sz="2800" cap="none" dirty="0" smtClean="0">
                <a:solidFill>
                  <a:schemeClr val="tx1"/>
                </a:solidFill>
              </a:rPr>
              <a:t>sexually by </a:t>
            </a:r>
            <a:r>
              <a:rPr lang="en-US" sz="2800" cap="none" dirty="0" err="1" smtClean="0">
                <a:solidFill>
                  <a:schemeClr val="tx1"/>
                </a:solidFill>
              </a:rPr>
              <a:t>zygospores</a:t>
            </a:r>
            <a:endParaRPr lang="en-US" sz="2800" cap="none" dirty="0" smtClean="0">
              <a:solidFill>
                <a:schemeClr val="tx1"/>
              </a:solidFill>
            </a:endParaRPr>
          </a:p>
          <a:p>
            <a:pPr marL="514350" indent="-514350" algn="l" rtl="0">
              <a:buFont typeface="+mj-lt"/>
              <a:buAutoNum type="arabicPeriod"/>
            </a:pPr>
            <a:r>
              <a:rPr lang="en-US" sz="2800" cap="none" dirty="0" smtClean="0"/>
              <a:t> a </a:t>
            </a:r>
            <a:r>
              <a:rPr lang="en-US" sz="2800" cap="none" dirty="0" err="1" smtClean="0"/>
              <a:t>sexuall</a:t>
            </a:r>
            <a:r>
              <a:rPr lang="en-US" sz="2800" cap="none" dirty="0" smtClean="0"/>
              <a:t> develop  of spore in sporangia.</a:t>
            </a:r>
          </a:p>
          <a:p>
            <a:pPr marL="514350" indent="-514350" algn="l" rtl="0"/>
            <a:r>
              <a:rPr lang="en-US" sz="2800" cap="none" dirty="0" smtClean="0"/>
              <a:t>     special non </a:t>
            </a:r>
            <a:r>
              <a:rPr lang="en-US" sz="2800" cap="none" dirty="0" err="1" smtClean="0"/>
              <a:t>septated</a:t>
            </a:r>
            <a:r>
              <a:rPr lang="en-US" sz="2800" cap="none" dirty="0" smtClean="0"/>
              <a:t>  </a:t>
            </a:r>
            <a:r>
              <a:rPr lang="en-US" sz="2800" cap="none" dirty="0" err="1" smtClean="0"/>
              <a:t>hyphea</a:t>
            </a:r>
            <a:r>
              <a:rPr lang="en-US" sz="2800" cap="none" dirty="0" smtClean="0"/>
              <a:t> (</a:t>
            </a:r>
            <a:r>
              <a:rPr lang="en-US" sz="2800" cap="none" dirty="0" err="1" smtClean="0"/>
              <a:t>sporangiophore</a:t>
            </a:r>
            <a:r>
              <a:rPr lang="en-US" sz="2800" cap="none" dirty="0" smtClean="0"/>
              <a:t> </a:t>
            </a:r>
            <a:r>
              <a:rPr lang="en-US" sz="2800" dirty="0" smtClean="0"/>
              <a:t>)</a:t>
            </a:r>
          </a:p>
          <a:p>
            <a:pPr marL="514350" indent="-514350" algn="l" rtl="0"/>
            <a:r>
              <a:rPr lang="en-US" sz="2800" dirty="0" smtClean="0"/>
              <a:t>Produce sporangia   </a:t>
            </a:r>
          </a:p>
          <a:p>
            <a:pPr marL="514350" indent="-514350" algn="l" rtl="0"/>
            <a:r>
              <a:rPr lang="en-US" sz="2800" dirty="0" smtClean="0"/>
              <a:t>Most common is a sexual reproduction</a:t>
            </a:r>
            <a:endParaRPr lang="ar-SA" sz="2800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Content Placeholder 3" descr="zygospore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6000760" y="2214554"/>
            <a:ext cx="1952625" cy="2343150"/>
          </a:xfrm>
        </p:spPr>
      </p:pic>
      <p:pic>
        <p:nvPicPr>
          <p:cNvPr id="9" name="Content Placeholder 8" descr="zygospore.jp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314031" y="571480"/>
            <a:ext cx="3972745" cy="54292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/>
          <a:lstStyle/>
          <a:p>
            <a:pPr marL="514350" indent="-514350" algn="l" rtl="0">
              <a:buFont typeface="+mj-lt"/>
              <a:buAutoNum type="arabicParenR" startAt="2"/>
            </a:pPr>
            <a:r>
              <a:rPr lang="en-US" dirty="0" err="1" smtClean="0">
                <a:solidFill>
                  <a:srgbClr val="BA10AE"/>
                </a:solidFill>
              </a:rPr>
              <a:t>Basidiomycetes</a:t>
            </a:r>
            <a:r>
              <a:rPr lang="en-US" dirty="0" smtClean="0">
                <a:solidFill>
                  <a:srgbClr val="BA10AE"/>
                </a:solidFill>
              </a:rPr>
              <a:t>: </a:t>
            </a:r>
            <a:r>
              <a:rPr lang="en-US" dirty="0" smtClean="0">
                <a:solidFill>
                  <a:schemeClr val="tx1"/>
                </a:solidFill>
              </a:rPr>
              <a:t> it is </a:t>
            </a:r>
            <a:r>
              <a:rPr lang="en-US" dirty="0" err="1" smtClean="0">
                <a:solidFill>
                  <a:schemeClr val="tx1"/>
                </a:solidFill>
              </a:rPr>
              <a:t>multicellular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mycella</a:t>
            </a:r>
            <a:r>
              <a:rPr lang="en-US" dirty="0" smtClean="0">
                <a:solidFill>
                  <a:schemeClr val="tx1"/>
                </a:solidFill>
              </a:rPr>
              <a:t> ,group include </a:t>
            </a:r>
            <a:r>
              <a:rPr lang="en-US" dirty="0" err="1" smtClean="0">
                <a:solidFill>
                  <a:schemeClr val="tx1"/>
                </a:solidFill>
              </a:rPr>
              <a:t>mushrooms,smuts,rusts</a:t>
            </a:r>
            <a:endParaRPr lang="ar-SA" dirty="0">
              <a:solidFill>
                <a:srgbClr val="BA10AE"/>
              </a:solidFill>
            </a:endParaRPr>
          </a:p>
        </p:txBody>
      </p:sp>
      <p:pic>
        <p:nvPicPr>
          <p:cNvPr id="11" name="Picture 10" descr="bas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1785926"/>
            <a:ext cx="2500330" cy="2824165"/>
          </a:xfrm>
          <a:prstGeom prst="rect">
            <a:avLst/>
          </a:prstGeom>
        </p:spPr>
      </p:pic>
      <p:pic>
        <p:nvPicPr>
          <p:cNvPr id="12" name="Picture 11" descr="rust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1928802"/>
            <a:ext cx="2714644" cy="2928958"/>
          </a:xfrm>
          <a:prstGeom prst="rect">
            <a:avLst/>
          </a:prstGeom>
        </p:spPr>
      </p:pic>
      <p:pic>
        <p:nvPicPr>
          <p:cNvPr id="13" name="Picture 12" descr="smut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6050" y="5000636"/>
            <a:ext cx="3086100" cy="1485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Content Placeholder 3" descr="bas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571612"/>
            <a:ext cx="3705225" cy="3071834"/>
          </a:xfrm>
        </p:spPr>
      </p:pic>
      <p:pic>
        <p:nvPicPr>
          <p:cNvPr id="5" name="Picture 4" descr="ba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1857364"/>
            <a:ext cx="2428892" cy="25003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It is mainly reproduced by sexual reproduction by producing </a:t>
            </a:r>
            <a:r>
              <a:rPr lang="en-US" dirty="0" err="1" smtClean="0"/>
              <a:t>basidiospore</a:t>
            </a:r>
            <a:r>
              <a:rPr lang="en-US" dirty="0" smtClean="0"/>
              <a:t> from </a:t>
            </a:r>
            <a:r>
              <a:rPr lang="en-US" dirty="0" err="1" smtClean="0"/>
              <a:t>basidiophores</a:t>
            </a:r>
            <a:r>
              <a:rPr lang="en-US" dirty="0" smtClean="0"/>
              <a:t> on the  top of </a:t>
            </a:r>
            <a:r>
              <a:rPr lang="en-US" dirty="0" err="1" smtClean="0"/>
              <a:t>hyphae</a:t>
            </a:r>
            <a:r>
              <a:rPr lang="en-US" dirty="0" smtClean="0"/>
              <a:t>.</a:t>
            </a:r>
          </a:p>
          <a:p>
            <a:pPr algn="l" rtl="0">
              <a:buNone/>
            </a:pPr>
            <a:endParaRPr lang="ar-SA" dirty="0"/>
          </a:p>
        </p:txBody>
      </p:sp>
      <p:pic>
        <p:nvPicPr>
          <p:cNvPr id="4" name="Picture 3" descr="basidi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28" y="3143248"/>
            <a:ext cx="2143140" cy="2786082"/>
          </a:xfrm>
          <a:prstGeom prst="rect">
            <a:avLst/>
          </a:prstGeom>
        </p:spPr>
      </p:pic>
      <p:pic>
        <p:nvPicPr>
          <p:cNvPr id="5" name="Picture 4" descr="Img01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8" y="3000372"/>
            <a:ext cx="2714644" cy="26432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/>
          <a:lstStyle/>
          <a:p>
            <a:pPr marL="514350" indent="-514350" algn="l" rtl="0">
              <a:buFont typeface="+mj-lt"/>
              <a:buAutoNum type="arabicParenR" startAt="3"/>
            </a:pPr>
            <a:r>
              <a:rPr lang="en-US" dirty="0" err="1" smtClean="0">
                <a:solidFill>
                  <a:srgbClr val="BA10AE"/>
                </a:solidFill>
              </a:rPr>
              <a:t>Ascomycetes</a:t>
            </a:r>
            <a:r>
              <a:rPr lang="en-US" dirty="0" smtClean="0">
                <a:solidFill>
                  <a:srgbClr val="BA10AE"/>
                </a:solidFill>
              </a:rPr>
              <a:t>: </a:t>
            </a:r>
            <a:r>
              <a:rPr lang="en-US" dirty="0" smtClean="0">
                <a:solidFill>
                  <a:schemeClr val="tx1"/>
                </a:solidFill>
              </a:rPr>
              <a:t>unicellular and </a:t>
            </a:r>
            <a:r>
              <a:rPr lang="en-US" dirty="0" err="1" smtClean="0">
                <a:solidFill>
                  <a:schemeClr val="tx1"/>
                </a:solidFill>
              </a:rPr>
              <a:t>multicellular</a:t>
            </a:r>
            <a:r>
              <a:rPr lang="en-US" dirty="0" smtClean="0">
                <a:solidFill>
                  <a:schemeClr val="tx1"/>
                </a:solidFill>
              </a:rPr>
              <a:t> with </a:t>
            </a:r>
            <a:r>
              <a:rPr lang="en-US" dirty="0" err="1" smtClean="0">
                <a:solidFill>
                  <a:schemeClr val="tx1"/>
                </a:solidFill>
              </a:rPr>
              <a:t>septated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hyphea</a:t>
            </a:r>
            <a:r>
              <a:rPr lang="en-US" dirty="0" smtClean="0">
                <a:solidFill>
                  <a:schemeClr val="tx1"/>
                </a:solidFill>
              </a:rPr>
              <a:t> it is reproduced sexually with the production of sac on special </a:t>
            </a:r>
            <a:r>
              <a:rPr lang="en-US" dirty="0" err="1" smtClean="0">
                <a:solidFill>
                  <a:schemeClr val="tx1"/>
                </a:solidFill>
              </a:rPr>
              <a:t>hyphea</a:t>
            </a:r>
            <a:r>
              <a:rPr lang="en-US" dirty="0" smtClean="0">
                <a:solidFill>
                  <a:schemeClr val="tx1"/>
                </a:solidFill>
              </a:rPr>
              <a:t> ( bakers yeast ,</a:t>
            </a:r>
            <a:r>
              <a:rPr lang="en-US" dirty="0" err="1" smtClean="0">
                <a:solidFill>
                  <a:schemeClr val="tx1"/>
                </a:solidFill>
              </a:rPr>
              <a:t>aspergillus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4" name="Picture 3" descr="asci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2500306"/>
            <a:ext cx="3214710" cy="2357454"/>
          </a:xfrm>
          <a:prstGeom prst="rect">
            <a:avLst/>
          </a:prstGeom>
        </p:spPr>
      </p:pic>
      <p:pic>
        <p:nvPicPr>
          <p:cNvPr id="5" name="Picture 4" descr="asc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38" y="2643182"/>
            <a:ext cx="2762252" cy="2066928"/>
          </a:xfrm>
          <a:prstGeom prst="rect">
            <a:avLst/>
          </a:prstGeom>
        </p:spPr>
      </p:pic>
      <p:pic>
        <p:nvPicPr>
          <p:cNvPr id="6" name="Picture 5" descr="asp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6314" y="5114925"/>
            <a:ext cx="2628900" cy="1743075"/>
          </a:xfrm>
          <a:prstGeom prst="rect">
            <a:avLst/>
          </a:prstGeom>
        </p:spPr>
      </p:pic>
      <p:pic>
        <p:nvPicPr>
          <p:cNvPr id="7" name="Picture 6" descr="pla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3108" y="5214926"/>
            <a:ext cx="1714512" cy="16430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l" rtl="0">
              <a:buFont typeface="+mj-lt"/>
              <a:buAutoNum type="arabicParenR" startAt="4"/>
            </a:pPr>
            <a:r>
              <a:rPr lang="en-US" dirty="0" smtClean="0">
                <a:solidFill>
                  <a:srgbClr val="BA10AE"/>
                </a:solidFill>
              </a:rPr>
              <a:t>Deuteromycetes : </a:t>
            </a:r>
            <a:r>
              <a:rPr lang="en-US" dirty="0" smtClean="0">
                <a:solidFill>
                  <a:schemeClr val="tx1"/>
                </a:solidFill>
              </a:rPr>
              <a:t>  imperfect fungi a number of these are human pathogens it is reproduced Asexually by budding and unknown sexual reproduction.</a:t>
            </a:r>
            <a:endParaRPr lang="ar-SA" dirty="0">
              <a:solidFill>
                <a:srgbClr val="BA10AE"/>
              </a:solidFill>
            </a:endParaRPr>
          </a:p>
        </p:txBody>
      </p:sp>
      <p:pic>
        <p:nvPicPr>
          <p:cNvPr id="4" name="Picture 3" descr="de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3643314"/>
            <a:ext cx="3500462" cy="26432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357982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Mycology </a:t>
            </a:r>
            <a:r>
              <a:rPr lang="en-US" dirty="0" smtClean="0"/>
              <a:t>is science of fungi or study of fungi </a:t>
            </a:r>
          </a:p>
          <a:p>
            <a:pPr algn="l" rtl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Mycologist</a:t>
            </a:r>
            <a:r>
              <a:rPr lang="en-US" dirty="0" smtClean="0"/>
              <a:t>  is the person how study fungi</a:t>
            </a:r>
          </a:p>
          <a:p>
            <a:pPr algn="l" rtl="0">
              <a:buNone/>
            </a:pPr>
            <a:r>
              <a:rPr lang="en-US" sz="4000" b="1" dirty="0" smtClean="0"/>
              <a:t>General </a:t>
            </a:r>
            <a:r>
              <a:rPr lang="en-US" sz="4000" b="1" dirty="0" err="1" smtClean="0"/>
              <a:t>charactaristic</a:t>
            </a:r>
            <a:endParaRPr lang="en-US" sz="4000" b="1" dirty="0" smtClean="0"/>
          </a:p>
          <a:p>
            <a:pPr algn="l" rtl="0"/>
            <a:r>
              <a:rPr lang="en-US" dirty="0" smtClean="0"/>
              <a:t>There is 5 kingdom: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Procaryotae</a:t>
            </a:r>
            <a:r>
              <a:rPr lang="en-US" dirty="0" smtClean="0"/>
              <a:t>------------Bacteria</a:t>
            </a:r>
          </a:p>
          <a:p>
            <a:pPr algn="l" rtl="0">
              <a:buNone/>
            </a:pPr>
            <a:r>
              <a:rPr lang="en-US" dirty="0" err="1" smtClean="0"/>
              <a:t>Protista</a:t>
            </a:r>
            <a:r>
              <a:rPr lang="en-US" dirty="0" smtClean="0"/>
              <a:t>---------------Algae and </a:t>
            </a:r>
            <a:r>
              <a:rPr lang="en-US" dirty="0" err="1" smtClean="0"/>
              <a:t>protozoea</a:t>
            </a:r>
            <a:r>
              <a:rPr lang="en-US" dirty="0" smtClean="0"/>
              <a:t>.</a:t>
            </a:r>
          </a:p>
          <a:p>
            <a:pPr algn="l" rtl="0">
              <a:buNone/>
            </a:pPr>
            <a:r>
              <a:rPr lang="en-US" dirty="0" smtClean="0"/>
              <a:t>Fungi------------------fungi</a:t>
            </a:r>
          </a:p>
          <a:p>
            <a:pPr algn="l" rtl="0">
              <a:buNone/>
            </a:pPr>
            <a:r>
              <a:rPr lang="en-US" dirty="0" err="1" smtClean="0"/>
              <a:t>Plantea</a:t>
            </a:r>
            <a:r>
              <a:rPr lang="en-US" dirty="0" smtClean="0"/>
              <a:t>---------------plant</a:t>
            </a:r>
          </a:p>
          <a:p>
            <a:pPr algn="l" rtl="0">
              <a:buNone/>
            </a:pPr>
            <a:r>
              <a:rPr lang="en-US" dirty="0" err="1" smtClean="0"/>
              <a:t>Animalia</a:t>
            </a:r>
            <a:r>
              <a:rPr lang="en-US" dirty="0" smtClean="0"/>
              <a:t>------------- animals and human .</a:t>
            </a:r>
          </a:p>
          <a:p>
            <a:pPr algn="l" rtl="0">
              <a:buNone/>
            </a:pPr>
            <a:r>
              <a:rPr lang="en-US" dirty="0"/>
              <a:t> </a:t>
            </a:r>
            <a:r>
              <a:rPr lang="en-US" dirty="0" smtClean="0"/>
              <a:t>fungi are in a kingdom all by themselves .</a:t>
            </a:r>
          </a:p>
          <a:p>
            <a:pPr algn="l" rtl="0"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92500" lnSpcReduction="20000"/>
          </a:bodyPr>
          <a:lstStyle/>
          <a:p>
            <a:pPr algn="l" rtl="0">
              <a:buNone/>
            </a:pPr>
            <a:r>
              <a:rPr lang="en-US" dirty="0" smtClean="0">
                <a:latin typeface="Berlin Sans FB Demi" pitchFamily="34" charset="0"/>
                <a:cs typeface="Arabic Typesetting" pitchFamily="66" charset="-78"/>
              </a:rPr>
              <a:t> Metabolic and growth </a:t>
            </a:r>
          </a:p>
          <a:p>
            <a:pPr algn="l" rtl="0"/>
            <a:r>
              <a:rPr lang="en-US" dirty="0" smtClean="0"/>
              <a:t>Some fungi are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halphillic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;can grow in a high salt media </a:t>
            </a:r>
          </a:p>
          <a:p>
            <a:pPr algn="l" rtl="0"/>
            <a:r>
              <a:rPr lang="en-US" dirty="0" smtClean="0"/>
              <a:t>It grow with wide range of PH &amp; temperature from room temperature to  45c</a:t>
            </a:r>
            <a:r>
              <a:rPr lang="en-US" dirty="0" smtClean="0">
                <a:latin typeface="Vrinda"/>
                <a:cs typeface="Vrinda"/>
              </a:rPr>
              <a:t>°</a:t>
            </a:r>
            <a:r>
              <a:rPr lang="en-US" sz="4000" b="1" dirty="0" smtClean="0">
                <a:solidFill>
                  <a:srgbClr val="00B050"/>
                </a:solidFill>
                <a:latin typeface="Vrinda"/>
                <a:cs typeface="Vrinda"/>
              </a:rPr>
              <a:t>thermophillic.</a:t>
            </a:r>
          </a:p>
          <a:p>
            <a:pPr algn="l" rtl="0"/>
            <a:r>
              <a:rPr lang="en-US" sz="4000" b="1" dirty="0" smtClean="0">
                <a:solidFill>
                  <a:srgbClr val="00B050"/>
                </a:solidFill>
                <a:latin typeface="Vrinda"/>
                <a:cs typeface="Vrinda"/>
              </a:rPr>
              <a:t> </a:t>
            </a:r>
            <a:r>
              <a:rPr lang="en-US" sz="3500" dirty="0" smtClean="0">
                <a:solidFill>
                  <a:srgbClr val="00B050"/>
                </a:solidFill>
                <a:latin typeface="AngsanaUPC" pitchFamily="18" charset="-34"/>
                <a:cs typeface="AngsanaUPC" pitchFamily="18" charset="-34"/>
              </a:rPr>
              <a:t>can grow on a temperature below freezing point</a:t>
            </a:r>
          </a:p>
          <a:p>
            <a:pPr algn="l" rtl="0"/>
            <a:r>
              <a:rPr lang="en-US" sz="4000" dirty="0" smtClean="0">
                <a:latin typeface="AngsanaUPC" pitchFamily="18" charset="-34"/>
                <a:cs typeface="AngsanaUPC" pitchFamily="18" charset="-34"/>
              </a:rPr>
              <a:t>Aerobic &amp; facultative anaerobe </a:t>
            </a:r>
          </a:p>
          <a:p>
            <a:pPr algn="l" rtl="0"/>
            <a:r>
              <a:rPr lang="en-US" sz="4000" dirty="0" smtClean="0">
                <a:latin typeface="AngsanaUPC" pitchFamily="18" charset="-34"/>
                <a:cs typeface="AngsanaUPC" pitchFamily="18" charset="-34"/>
              </a:rPr>
              <a:t>Prefer acid condition to grow.</a:t>
            </a:r>
          </a:p>
          <a:p>
            <a:pPr algn="l" rtl="0"/>
            <a:r>
              <a:rPr lang="en-US" sz="4000" dirty="0" smtClean="0">
                <a:latin typeface="AngsanaUPC" pitchFamily="18" charset="-34"/>
                <a:cs typeface="AngsanaUPC" pitchFamily="18" charset="-34"/>
              </a:rPr>
              <a:t>It produce digradative enzyme that digest organic substance for growth and energy.</a:t>
            </a:r>
          </a:p>
          <a:p>
            <a:pPr algn="l" rtl="0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3900" dirty="0" smtClean="0"/>
              <a:t>  </a:t>
            </a: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</a:rPr>
              <a:t>Medical important fungi:</a:t>
            </a:r>
          </a:p>
          <a:p>
            <a:pPr algn="l" rtl="0"/>
            <a:r>
              <a:rPr lang="en-US" dirty="0" smtClean="0"/>
              <a:t>Fungus cause disease called mycoses and it classified by the location on or in the body where the infection occur :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Superficial mycoses.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err="1" smtClean="0"/>
              <a:t>Cutaneous</a:t>
            </a:r>
            <a:r>
              <a:rPr lang="en-US" dirty="0" smtClean="0"/>
              <a:t> mycoses.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Subcutaneous mycoses.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Systemic mycoses.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Opportunistic mycoses.</a:t>
            </a:r>
          </a:p>
          <a:p>
            <a:pPr marL="514350" indent="-514350" algn="l" rtl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rmAutofit/>
          </a:bodyPr>
          <a:lstStyle/>
          <a:p>
            <a:pPr marL="742950" indent="-742950" algn="l" rtl="0">
              <a:buFont typeface="+mj-lt"/>
              <a:buAutoNum type="arabicPeriod"/>
            </a:pPr>
            <a:r>
              <a:rPr lang="en-US" sz="4000" dirty="0" smtClean="0">
                <a:solidFill>
                  <a:srgbClr val="BA10AE"/>
                </a:solidFill>
              </a:rPr>
              <a:t>Superficial mycoses:</a:t>
            </a:r>
          </a:p>
          <a:p>
            <a:pPr algn="l" rtl="0">
              <a:buNone/>
            </a:pPr>
            <a:r>
              <a:rPr lang="en-US" dirty="0" smtClean="0"/>
              <a:t>It affect the uppermost dead layers of skin and hair shift.</a:t>
            </a:r>
          </a:p>
          <a:p>
            <a:pPr marL="514350" indent="-514350" algn="l" rtl="0">
              <a:buAutoNum type="arabicPeriod"/>
            </a:pPr>
            <a:r>
              <a:rPr lang="en-US" dirty="0" err="1" smtClean="0"/>
              <a:t>Tinea</a:t>
            </a:r>
            <a:r>
              <a:rPr lang="en-US" dirty="0" smtClean="0"/>
              <a:t> </a:t>
            </a:r>
            <a:r>
              <a:rPr lang="en-US" dirty="0" err="1" smtClean="0"/>
              <a:t>versicolor</a:t>
            </a:r>
            <a:r>
              <a:rPr lang="en-US" dirty="0" smtClean="0"/>
              <a:t>.(</a:t>
            </a:r>
            <a:r>
              <a:rPr lang="en-US" dirty="0" err="1" smtClean="0"/>
              <a:t>pityriasis</a:t>
            </a:r>
            <a:r>
              <a:rPr lang="en-US" dirty="0" smtClean="0"/>
              <a:t> </a:t>
            </a:r>
            <a:r>
              <a:rPr lang="en-US" dirty="0" err="1" smtClean="0"/>
              <a:t>versicolor</a:t>
            </a:r>
            <a:r>
              <a:rPr lang="en-US" dirty="0" smtClean="0"/>
              <a:t>)</a:t>
            </a:r>
          </a:p>
          <a:p>
            <a:pPr marL="514350" indent="-514350" algn="l" rtl="0">
              <a:buNone/>
            </a:pPr>
            <a:r>
              <a:rPr lang="en-US" dirty="0" smtClean="0"/>
              <a:t>Brown or discolored or white patches on the skin.</a:t>
            </a:r>
          </a:p>
          <a:p>
            <a:pPr marL="514350" indent="-514350" algn="l" rtl="0">
              <a:buFont typeface="+mj-lt"/>
              <a:buAutoNum type="arabicPeriod" startAt="2"/>
            </a:pPr>
            <a:r>
              <a:rPr lang="en-US" dirty="0" err="1" smtClean="0"/>
              <a:t>Tinea</a:t>
            </a:r>
            <a:r>
              <a:rPr lang="en-US" dirty="0" smtClean="0"/>
              <a:t> </a:t>
            </a:r>
            <a:r>
              <a:rPr lang="en-US" dirty="0" err="1" smtClean="0"/>
              <a:t>niger</a:t>
            </a:r>
            <a:r>
              <a:rPr lang="en-US" dirty="0" smtClean="0"/>
              <a:t>: dark brown lesion on the palm of the hand or on sole of foot or other.</a:t>
            </a:r>
          </a:p>
          <a:p>
            <a:pPr marL="514350" indent="-514350" algn="l" rtl="0">
              <a:buFont typeface="+mj-lt"/>
              <a:buAutoNum type="arabicPeriod" startAt="2"/>
            </a:pPr>
            <a:r>
              <a:rPr lang="en-US" dirty="0" err="1" smtClean="0"/>
              <a:t>Piedra</a:t>
            </a:r>
            <a:r>
              <a:rPr lang="en-US" dirty="0" smtClean="0"/>
              <a:t> nodules of the on hair shaft:</a:t>
            </a:r>
          </a:p>
          <a:p>
            <a:pPr marL="914400" lvl="1" indent="-514350" algn="l" rtl="0">
              <a:buFont typeface="+mj-lt"/>
              <a:buAutoNum type="alphaUcPeriod"/>
            </a:pPr>
            <a:r>
              <a:rPr lang="en-US" dirty="0" smtClean="0"/>
              <a:t>Black </a:t>
            </a:r>
            <a:r>
              <a:rPr lang="en-US" dirty="0" err="1" smtClean="0"/>
              <a:t>piedra</a:t>
            </a:r>
            <a:r>
              <a:rPr lang="en-US" dirty="0" smtClean="0"/>
              <a:t>.</a:t>
            </a:r>
          </a:p>
          <a:p>
            <a:pPr marL="914400" lvl="1" indent="-514350" algn="l" rtl="0">
              <a:buFont typeface="+mj-lt"/>
              <a:buAutoNum type="alphaUcPeriod"/>
            </a:pPr>
            <a:r>
              <a:rPr lang="en-US" dirty="0" smtClean="0"/>
              <a:t>White </a:t>
            </a:r>
            <a:r>
              <a:rPr lang="en-US" dirty="0" err="1" smtClean="0"/>
              <a:t>piedra</a:t>
            </a:r>
            <a:r>
              <a:rPr lang="en-US" dirty="0" smtClean="0"/>
              <a:t>.</a:t>
            </a:r>
          </a:p>
          <a:p>
            <a:pPr algn="l" rtl="0"/>
            <a:endParaRPr lang="ar-SA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Black </a:t>
            </a:r>
            <a:r>
              <a:rPr lang="en-US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Piedra</a:t>
            </a:r>
            <a:endParaRPr lang="ar-SA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246063" y="1600200"/>
            <a:ext cx="4732337" cy="5046663"/>
          </a:xfrm>
        </p:spPr>
        <p:txBody>
          <a:bodyPr/>
          <a:lstStyle/>
          <a:p>
            <a:pPr algn="l" rtl="0" eaLnBrk="1" hangingPunct="1"/>
            <a:r>
              <a:rPr lang="en-US" sz="2400" dirty="0" smtClean="0"/>
              <a:t>Etiological agent (causative agent): </a:t>
            </a:r>
            <a:r>
              <a:rPr lang="en-US" sz="2400" i="1" dirty="0" err="1" smtClean="0"/>
              <a:t>Piedraia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hortae</a:t>
            </a:r>
            <a:endParaRPr lang="en-US" sz="2400" i="1" dirty="0" smtClean="0"/>
          </a:p>
          <a:p>
            <a:pPr eaLnBrk="1" hangingPunct="1"/>
            <a:endParaRPr lang="en-US" dirty="0" smtClean="0"/>
          </a:p>
        </p:txBody>
      </p:sp>
      <p:pic>
        <p:nvPicPr>
          <p:cNvPr id="17412" name="Picture 5" descr="http://www.doctorfungus.org/Mycoses/images/piedraia_hortae_hai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714488"/>
            <a:ext cx="3948113" cy="260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White </a:t>
            </a:r>
            <a:r>
              <a:rPr lang="en-US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Piedra</a:t>
            </a:r>
            <a:endParaRPr lang="ar-SA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203200" y="1176338"/>
            <a:ext cx="8723313" cy="5456237"/>
          </a:xfrm>
        </p:spPr>
        <p:txBody>
          <a:bodyPr>
            <a:normAutofit/>
          </a:bodyPr>
          <a:lstStyle/>
          <a:p>
            <a:pPr algn="l" rtl="0"/>
            <a:r>
              <a:rPr lang="en-US" sz="2000" dirty="0" smtClean="0"/>
              <a:t>Etiological agent </a:t>
            </a:r>
          </a:p>
          <a:p>
            <a:pPr algn="l" rtl="0">
              <a:buFontTx/>
              <a:buNone/>
            </a:pPr>
            <a:r>
              <a:rPr lang="en-US" sz="2000" dirty="0" smtClean="0"/>
              <a:t>“</a:t>
            </a:r>
            <a:r>
              <a:rPr lang="en-US" sz="2000" i="1" dirty="0" err="1" smtClean="0"/>
              <a:t>Trichosporon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beigelii</a:t>
            </a:r>
            <a:r>
              <a:rPr lang="en-US" sz="2000" dirty="0" smtClean="0"/>
              <a:t>”</a:t>
            </a:r>
          </a:p>
          <a:p>
            <a:pPr algn="l" rtl="0">
              <a:buFontTx/>
              <a:buNone/>
            </a:pPr>
            <a:endParaRPr lang="en-US" sz="2000" dirty="0" smtClean="0"/>
          </a:p>
        </p:txBody>
      </p:sp>
      <p:pic>
        <p:nvPicPr>
          <p:cNvPr id="18436" name="Picture 3" descr="white piedr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5538" y="1058863"/>
            <a:ext cx="3714750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 descr="pedr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14744" y="1285860"/>
            <a:ext cx="2571768" cy="3643338"/>
          </a:xfrm>
        </p:spPr>
      </p:pic>
      <p:pic>
        <p:nvPicPr>
          <p:cNvPr id="1026" name="Picture 2" descr="F:\pityriasis-versicolo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428736"/>
            <a:ext cx="3214710" cy="3857625"/>
          </a:xfrm>
          <a:prstGeom prst="rect">
            <a:avLst/>
          </a:prstGeom>
          <a:noFill/>
        </p:spPr>
      </p:pic>
      <p:pic>
        <p:nvPicPr>
          <p:cNvPr id="5" name="صورة 4" descr="-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0892" y="1714488"/>
            <a:ext cx="1857388" cy="3429024"/>
          </a:xfrm>
          <a:prstGeom prst="rect">
            <a:avLst/>
          </a:prstGeom>
        </p:spPr>
      </p:pic>
      <p:sp>
        <p:nvSpPr>
          <p:cNvPr id="6" name="مستطيل 5"/>
          <p:cNvSpPr/>
          <p:nvPr/>
        </p:nvSpPr>
        <p:spPr>
          <a:xfrm>
            <a:off x="1071538" y="5214950"/>
            <a:ext cx="17086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Tinea</a:t>
            </a:r>
            <a:r>
              <a:rPr lang="en-US" dirty="0" smtClean="0"/>
              <a:t> </a:t>
            </a:r>
            <a:r>
              <a:rPr lang="en-US" dirty="0" err="1" smtClean="0"/>
              <a:t>versicolor</a:t>
            </a:r>
            <a:endParaRPr lang="ar-SA" dirty="0"/>
          </a:p>
        </p:txBody>
      </p:sp>
      <p:sp>
        <p:nvSpPr>
          <p:cNvPr id="7" name="مستطيل 6"/>
          <p:cNvSpPr/>
          <p:nvPr/>
        </p:nvSpPr>
        <p:spPr>
          <a:xfrm>
            <a:off x="3929058" y="5214950"/>
            <a:ext cx="23791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14400" lvl="1" indent="-514350" algn="l" rtl="0">
              <a:buFont typeface="+mj-lt"/>
              <a:buAutoNum type="alphaUcPeriod"/>
            </a:pPr>
            <a:r>
              <a:rPr lang="en-US" dirty="0" smtClean="0"/>
              <a:t>Black </a:t>
            </a:r>
            <a:r>
              <a:rPr lang="en-US" dirty="0" err="1" smtClean="0"/>
              <a:t>piedra</a:t>
            </a:r>
            <a:r>
              <a:rPr lang="en-US" dirty="0" smtClean="0"/>
              <a:t>.</a:t>
            </a:r>
          </a:p>
        </p:txBody>
      </p:sp>
      <p:sp>
        <p:nvSpPr>
          <p:cNvPr id="8" name="مستطيل 7"/>
          <p:cNvSpPr/>
          <p:nvPr/>
        </p:nvSpPr>
        <p:spPr>
          <a:xfrm>
            <a:off x="6747959" y="5286388"/>
            <a:ext cx="23960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14400" lvl="1" indent="-514350" algn="l" rtl="0">
              <a:buFont typeface="+mj-lt"/>
              <a:buAutoNum type="alphaUcPeriod"/>
            </a:pPr>
            <a:r>
              <a:rPr lang="en-US" dirty="0" smtClean="0"/>
              <a:t>White </a:t>
            </a:r>
            <a:r>
              <a:rPr lang="en-US" dirty="0" err="1" smtClean="0"/>
              <a:t>piedra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 fontScale="92500"/>
          </a:bodyPr>
          <a:lstStyle/>
          <a:p>
            <a:pPr algn="ctr" rtl="0">
              <a:buNone/>
            </a:pPr>
            <a:r>
              <a:rPr lang="en-US" sz="4300" dirty="0" err="1" smtClean="0">
                <a:solidFill>
                  <a:srgbClr val="BA10AE"/>
                </a:solidFill>
              </a:rPr>
              <a:t>cutaneous</a:t>
            </a:r>
            <a:r>
              <a:rPr lang="en-US" sz="4300" dirty="0" smtClean="0">
                <a:solidFill>
                  <a:srgbClr val="BA10AE"/>
                </a:solidFill>
              </a:rPr>
              <a:t> infection</a:t>
            </a:r>
            <a:r>
              <a:rPr lang="en-US" sz="4300" dirty="0" smtClean="0"/>
              <a:t>:</a:t>
            </a:r>
          </a:p>
          <a:p>
            <a:pPr algn="l" rtl="0"/>
            <a:r>
              <a:rPr lang="en-US" dirty="0" smtClean="0"/>
              <a:t>It is called </a:t>
            </a:r>
            <a:r>
              <a:rPr lang="en-US" b="1" dirty="0" err="1" smtClean="0"/>
              <a:t>Dermatophytes</a:t>
            </a:r>
            <a:r>
              <a:rPr lang="en-US" dirty="0" smtClean="0"/>
              <a:t> that infect keratinized tissue and structures such as skin, hair and nail (ring worm infection). Examples: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err="1" smtClean="0"/>
              <a:t>Tinea</a:t>
            </a:r>
            <a:r>
              <a:rPr lang="en-US" dirty="0" smtClean="0"/>
              <a:t> </a:t>
            </a:r>
            <a:r>
              <a:rPr lang="en-US" dirty="0" err="1" smtClean="0"/>
              <a:t>pedis</a:t>
            </a:r>
            <a:r>
              <a:rPr lang="en-US" dirty="0" smtClean="0"/>
              <a:t> </a:t>
            </a:r>
            <a:r>
              <a:rPr lang="en-US" sz="2800" dirty="0" smtClean="0"/>
              <a:t>( athlete</a:t>
            </a:r>
            <a:r>
              <a:rPr lang="en-US" sz="2800" dirty="0" smtClean="0">
                <a:latin typeface="Vrinda"/>
                <a:cs typeface="Vrinda"/>
              </a:rPr>
              <a:t>`</a:t>
            </a:r>
            <a:r>
              <a:rPr lang="en-US" sz="3600" dirty="0" smtClean="0">
                <a:latin typeface="Vrinda"/>
                <a:cs typeface="Vrinda"/>
              </a:rPr>
              <a:t>s foot)</a:t>
            </a:r>
            <a:r>
              <a:rPr lang="en-US" sz="3600" dirty="0" smtClean="0"/>
              <a:t>  </a:t>
            </a:r>
            <a:r>
              <a:rPr lang="en-US" dirty="0" err="1" smtClean="0"/>
              <a:t>Dermatophytes</a:t>
            </a:r>
            <a:r>
              <a:rPr lang="en-US" dirty="0" smtClean="0"/>
              <a:t>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err="1" smtClean="0"/>
              <a:t>Tinea</a:t>
            </a:r>
            <a:r>
              <a:rPr lang="en-US" dirty="0" smtClean="0"/>
              <a:t> </a:t>
            </a:r>
            <a:r>
              <a:rPr lang="en-US" dirty="0" err="1" smtClean="0"/>
              <a:t>corpories</a:t>
            </a:r>
            <a:r>
              <a:rPr lang="en-US" dirty="0" smtClean="0"/>
              <a:t>  it affect non hairy parts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err="1" smtClean="0"/>
              <a:t>Tinea</a:t>
            </a:r>
            <a:r>
              <a:rPr lang="en-US" dirty="0" smtClean="0"/>
              <a:t> </a:t>
            </a:r>
            <a:r>
              <a:rPr lang="en-US" dirty="0" err="1" smtClean="0"/>
              <a:t>capitis</a:t>
            </a:r>
            <a:r>
              <a:rPr lang="en-US" dirty="0" smtClean="0"/>
              <a:t> (ring worm) affect the scalp of the head.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i="1" dirty="0" smtClean="0"/>
              <a:t>Candida </a:t>
            </a:r>
            <a:r>
              <a:rPr lang="en-US" i="1" dirty="0" err="1" smtClean="0"/>
              <a:t>albican</a:t>
            </a:r>
            <a:r>
              <a:rPr lang="en-US" i="1" dirty="0" smtClean="0"/>
              <a:t> </a:t>
            </a:r>
            <a:r>
              <a:rPr lang="en-US" dirty="0" smtClean="0"/>
              <a:t>in the </a:t>
            </a:r>
            <a:r>
              <a:rPr lang="en-US" dirty="0" err="1" smtClean="0"/>
              <a:t>mucouse</a:t>
            </a:r>
            <a:r>
              <a:rPr lang="en-US" dirty="0" smtClean="0"/>
              <a:t> membrane gastro intestinal , mouth, vagina, and skin</a:t>
            </a:r>
            <a:endParaRPr lang="ar-SA" dirty="0" smtClean="0"/>
          </a:p>
          <a:p>
            <a:pPr algn="l" rtl="0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13" y="274638"/>
            <a:ext cx="8766175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 smtClean="0"/>
              <a:t>The clinical types of </a:t>
            </a:r>
            <a:r>
              <a:rPr lang="en-US" sz="4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Dermatophytes</a:t>
            </a:r>
            <a:endParaRPr lang="ar-SA" sz="4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261938" y="1465263"/>
            <a:ext cx="8620125" cy="5392737"/>
          </a:xfrm>
        </p:spPr>
        <p:txBody>
          <a:bodyPr/>
          <a:lstStyle/>
          <a:p>
            <a:pPr algn="l" rtl="0"/>
            <a:r>
              <a:rPr lang="en-US" sz="2400" dirty="0" err="1" smtClean="0"/>
              <a:t>Tinea</a:t>
            </a:r>
            <a:r>
              <a:rPr lang="en-US" sz="2400" dirty="0" smtClean="0"/>
              <a:t> exists in any part of the body depending on the location</a:t>
            </a:r>
          </a:p>
          <a:p>
            <a:pPr algn="l" rtl="0"/>
            <a:r>
              <a:rPr lang="en-US" sz="2400" dirty="0" smtClean="0"/>
              <a:t>it is given a different name:</a:t>
            </a:r>
            <a:endParaRPr lang="en-US" dirty="0" smtClean="0"/>
          </a:p>
          <a:p>
            <a:pPr lvl="1" algn="l" rtl="0">
              <a:buFontTx/>
              <a:buNone/>
            </a:pPr>
            <a:r>
              <a:rPr lang="en-US" sz="2000" dirty="0" smtClean="0"/>
              <a:t> Athlete's foot or </a:t>
            </a:r>
            <a:r>
              <a:rPr lang="en-US" sz="2000" dirty="0" err="1" smtClean="0"/>
              <a:t>tinea</a:t>
            </a:r>
            <a:r>
              <a:rPr lang="en-US" sz="2000" dirty="0" smtClean="0"/>
              <a:t> </a:t>
            </a:r>
            <a:r>
              <a:rPr lang="en-US" sz="2000" dirty="0" err="1" smtClean="0"/>
              <a:t>pedis</a:t>
            </a:r>
            <a:endParaRPr lang="en-US" sz="2000" dirty="0" smtClean="0"/>
          </a:p>
          <a:p>
            <a:pPr lvl="1">
              <a:buFontTx/>
              <a:buNone/>
            </a:pPr>
            <a:r>
              <a:rPr lang="en-US" sz="2000" dirty="0" smtClean="0"/>
              <a:t> </a:t>
            </a:r>
          </a:p>
          <a:p>
            <a:pPr lvl="1" algn="l" rtl="0">
              <a:buFontTx/>
              <a:buNone/>
            </a:pPr>
            <a:r>
              <a:rPr lang="en-US" sz="2000" dirty="0" smtClean="0"/>
              <a:t>Ringworm of the body or </a:t>
            </a:r>
            <a:r>
              <a:rPr lang="en-US" sz="2000" dirty="0" err="1" smtClean="0"/>
              <a:t>tinea</a:t>
            </a:r>
            <a:r>
              <a:rPr lang="en-US" sz="2000" dirty="0" smtClean="0"/>
              <a:t> corpora</a:t>
            </a:r>
          </a:p>
          <a:p>
            <a:pPr lvl="1">
              <a:buFontTx/>
              <a:buNone/>
            </a:pPr>
            <a:endParaRPr lang="en-US" sz="2000" dirty="0" smtClean="0"/>
          </a:p>
          <a:p>
            <a:pPr lvl="1">
              <a:buFontTx/>
              <a:buNone/>
            </a:pPr>
            <a:endParaRPr lang="en-US" sz="2000" dirty="0" smtClean="0"/>
          </a:p>
          <a:p>
            <a:pPr lvl="1">
              <a:buFontTx/>
              <a:buNone/>
            </a:pPr>
            <a:endParaRPr lang="en-US" sz="2000" dirty="0" smtClean="0"/>
          </a:p>
          <a:p>
            <a:pPr lvl="1" algn="l" rtl="0">
              <a:buFontTx/>
              <a:buNone/>
            </a:pPr>
            <a:r>
              <a:rPr lang="en-US" sz="2000" dirty="0" smtClean="0"/>
              <a:t> Scalp ringworm or </a:t>
            </a:r>
            <a:r>
              <a:rPr lang="en-US" sz="2000" dirty="0" err="1" smtClean="0"/>
              <a:t>tinea</a:t>
            </a:r>
            <a:r>
              <a:rPr lang="en-US" sz="2000" dirty="0" smtClean="0"/>
              <a:t> </a:t>
            </a:r>
            <a:r>
              <a:rPr lang="en-US" sz="2000" dirty="0" err="1" smtClean="0"/>
              <a:t>capitis</a:t>
            </a:r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 algn="l" rtl="0">
              <a:buFontTx/>
              <a:buNone/>
            </a:pPr>
            <a:r>
              <a:rPr lang="en-US" sz="2000" dirty="0" smtClean="0"/>
              <a:t> Ringworm of the nail, </a:t>
            </a:r>
            <a:r>
              <a:rPr lang="en-US" sz="2000" dirty="0" err="1" smtClean="0"/>
              <a:t>Onychomycosis</a:t>
            </a:r>
            <a:r>
              <a:rPr lang="en-US" sz="2000" dirty="0" smtClean="0"/>
              <a:t>,</a:t>
            </a:r>
          </a:p>
          <a:p>
            <a:pPr lvl="1" algn="l" rtl="0">
              <a:buFontTx/>
              <a:buNone/>
            </a:pPr>
            <a:r>
              <a:rPr lang="en-US" sz="2000" dirty="0" smtClean="0"/>
              <a:t> or </a:t>
            </a:r>
            <a:r>
              <a:rPr lang="en-US" sz="2000" dirty="0" err="1" smtClean="0"/>
              <a:t>tinea</a:t>
            </a:r>
            <a:r>
              <a:rPr lang="en-US" sz="2000" dirty="0" smtClean="0"/>
              <a:t> </a:t>
            </a:r>
            <a:r>
              <a:rPr lang="en-US" sz="2000" dirty="0" err="1" smtClean="0"/>
              <a:t>unguium</a:t>
            </a:r>
            <a:endParaRPr lang="en-US" sz="2000" dirty="0" smtClean="0"/>
          </a:p>
        </p:txBody>
      </p:sp>
      <p:pic>
        <p:nvPicPr>
          <p:cNvPr id="20484" name="Picture 3" descr="tinea pedis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6038" y="1987550"/>
            <a:ext cx="12573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4" descr="tinea cruris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29325" y="3348038"/>
            <a:ext cx="2176463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5" descr="tinea unguium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0826" y="5619750"/>
            <a:ext cx="123825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6" descr="tinea captitis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00562" y="3929066"/>
            <a:ext cx="1519237" cy="151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 lnSpcReduction="10000"/>
          </a:bodyPr>
          <a:lstStyle/>
          <a:p>
            <a:pPr algn="ctr" rtl="0">
              <a:buNone/>
            </a:pPr>
            <a:r>
              <a:rPr lang="en-US" dirty="0" err="1" smtClean="0">
                <a:solidFill>
                  <a:srgbClr val="BA10AE"/>
                </a:solidFill>
              </a:rPr>
              <a:t>Subcutanouse</a:t>
            </a:r>
            <a:r>
              <a:rPr lang="en-US" dirty="0" smtClean="0">
                <a:solidFill>
                  <a:srgbClr val="BA10AE"/>
                </a:solidFill>
              </a:rPr>
              <a:t> infection </a:t>
            </a:r>
          </a:p>
          <a:p>
            <a:pPr algn="l" rtl="0"/>
            <a:r>
              <a:rPr lang="en-US" dirty="0" smtClean="0"/>
              <a:t>They are more sever of mycoses</a:t>
            </a:r>
          </a:p>
          <a:p>
            <a:pPr algn="l" rtl="0"/>
            <a:r>
              <a:rPr lang="en-US" dirty="0" smtClean="0"/>
              <a:t>It infect the </a:t>
            </a:r>
            <a:r>
              <a:rPr lang="en-US" dirty="0" err="1" smtClean="0"/>
              <a:t>subcutanouse</a:t>
            </a:r>
            <a:r>
              <a:rPr lang="en-US" dirty="0" smtClean="0"/>
              <a:t> tissue and bone usually the causative agent </a:t>
            </a:r>
            <a:r>
              <a:rPr lang="en-US" dirty="0" err="1" smtClean="0"/>
              <a:t>resideu</a:t>
            </a:r>
            <a:r>
              <a:rPr lang="en-US" dirty="0" smtClean="0"/>
              <a:t> in the soil</a:t>
            </a:r>
          </a:p>
          <a:p>
            <a:pPr algn="l" rtl="0">
              <a:buNone/>
            </a:pPr>
            <a:r>
              <a:rPr lang="en-US" dirty="0" smtClean="0"/>
              <a:t>     example; </a:t>
            </a:r>
            <a:r>
              <a:rPr lang="en-US" dirty="0" err="1" smtClean="0"/>
              <a:t>Mycetoma</a:t>
            </a:r>
            <a:r>
              <a:rPr lang="en-US" dirty="0" smtClean="0"/>
              <a:t>           </a:t>
            </a:r>
            <a:r>
              <a:rPr lang="en-US" dirty="0" err="1" smtClean="0"/>
              <a:t>madura</a:t>
            </a:r>
            <a:r>
              <a:rPr lang="en-US" dirty="0" smtClean="0"/>
              <a:t> foot </a:t>
            </a:r>
          </a:p>
          <a:p>
            <a:pPr algn="l" rtl="0">
              <a:buNone/>
            </a:pPr>
            <a:r>
              <a:rPr lang="en-US" dirty="0" smtClean="0"/>
              <a:t>This is foot infection lead to swelling of the foot with pus , blood, serum discharge through  sinuses and colored grain (</a:t>
            </a:r>
            <a:r>
              <a:rPr lang="en-US" dirty="0" err="1" smtClean="0"/>
              <a:t>black,white,red</a:t>
            </a:r>
            <a:r>
              <a:rPr lang="en-US" dirty="0" smtClean="0"/>
              <a:t>)  and it may disseminate causing  bone destruction. The causative agent is </a:t>
            </a:r>
            <a:r>
              <a:rPr lang="en-US" i="1" dirty="0" err="1" smtClean="0"/>
              <a:t>madurella</a:t>
            </a:r>
            <a:r>
              <a:rPr lang="en-US" i="1" dirty="0" smtClean="0"/>
              <a:t> spp</a:t>
            </a:r>
            <a:r>
              <a:rPr lang="en-US" dirty="0" smtClean="0"/>
              <a:t>.</a:t>
            </a:r>
          </a:p>
          <a:p>
            <a:pPr algn="l" rtl="0">
              <a:buNone/>
            </a:pPr>
            <a:endParaRPr lang="ar-SA" dirty="0"/>
          </a:p>
        </p:txBody>
      </p:sp>
      <p:cxnSp>
        <p:nvCxnSpPr>
          <p:cNvPr id="5" name="رابط كسهم مستقيم 4"/>
          <p:cNvCxnSpPr/>
          <p:nvPr/>
        </p:nvCxnSpPr>
        <p:spPr>
          <a:xfrm>
            <a:off x="4357686" y="2857496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Content Placeholder 3" descr="madura-whit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2143116"/>
            <a:ext cx="4071966" cy="3714776"/>
          </a:xfrm>
        </p:spPr>
      </p:pic>
      <p:pic>
        <p:nvPicPr>
          <p:cNvPr id="5" name="Picture 4" descr="mycetoma_1_04021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9124" y="2428868"/>
            <a:ext cx="4445000" cy="332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85000" lnSpcReduction="10000"/>
          </a:bodyPr>
          <a:lstStyle/>
          <a:p>
            <a:pPr algn="l" rtl="0"/>
            <a:r>
              <a:rPr lang="en-US" dirty="0" smtClean="0">
                <a:solidFill>
                  <a:srgbClr val="00B050"/>
                </a:solidFill>
              </a:rPr>
              <a:t>Harmful fungi  </a:t>
            </a:r>
            <a:r>
              <a:rPr lang="en-US" dirty="0" smtClean="0"/>
              <a:t>that cause deterioration of leather ,plastics, jam ,pickles, and other foods.</a:t>
            </a:r>
          </a:p>
          <a:p>
            <a:pPr algn="l" rtl="0"/>
            <a:r>
              <a:rPr lang="en-US" dirty="0" smtClean="0">
                <a:solidFill>
                  <a:srgbClr val="00B050"/>
                </a:solidFill>
              </a:rPr>
              <a:t>Beneficial fungi  </a:t>
            </a:r>
            <a:r>
              <a:rPr lang="en-US" dirty="0" smtClean="0"/>
              <a:t>help in the production of cheese, yogurt ,drugs (immunosuppressant drug as cyclosporine) and antibiotics.</a:t>
            </a:r>
          </a:p>
          <a:p>
            <a:pPr algn="l" rtl="0"/>
            <a:r>
              <a:rPr lang="en-US" dirty="0" smtClean="0"/>
              <a:t>Fungi are diverse group of eukaryotic organisms that includes yeast, mold , and mushrooms.</a:t>
            </a:r>
          </a:p>
          <a:p>
            <a:pPr algn="l" rtl="0"/>
            <a:r>
              <a:rPr lang="en-US" dirty="0" smtClean="0"/>
              <a:t>Fungi is </a:t>
            </a:r>
            <a:r>
              <a:rPr lang="en-US" dirty="0" smtClean="0">
                <a:solidFill>
                  <a:srgbClr val="00B050"/>
                </a:solidFill>
              </a:rPr>
              <a:t>Eukaryotic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B050"/>
                </a:solidFill>
              </a:rPr>
              <a:t>saprophytic</a:t>
            </a:r>
            <a:r>
              <a:rPr lang="en-US" dirty="0" smtClean="0"/>
              <a:t> fungi living on organic material in water and soil and other .  their main source of food is dead and decaying organic matter it secret a digestive enzyme into dead plants and animals matter to compose it into absorbable nutrients for themselves and other living organisms  thus they are original recycle.</a:t>
            </a:r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لمحتوى 2"/>
          <p:cNvSpPr>
            <a:spLocks noGrp="1"/>
          </p:cNvSpPr>
          <p:nvPr>
            <p:ph idx="1"/>
          </p:nvPr>
        </p:nvSpPr>
        <p:spPr>
          <a:xfrm>
            <a:off x="214282" y="285728"/>
            <a:ext cx="8777318" cy="6286544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dirty="0" smtClean="0">
                <a:solidFill>
                  <a:srgbClr val="BA10AE"/>
                </a:solidFill>
              </a:rPr>
              <a:t>Systemic infection </a:t>
            </a:r>
          </a:p>
          <a:p>
            <a:pPr algn="l" rtl="0"/>
            <a:r>
              <a:rPr lang="en-US" dirty="0" smtClean="0"/>
              <a:t>Fungi infect main organs as brain heart liver kidney etc.</a:t>
            </a:r>
          </a:p>
          <a:p>
            <a:pPr algn="l" rtl="0"/>
            <a:r>
              <a:rPr lang="en-US" dirty="0" smtClean="0"/>
              <a:t>The organism responsible for this infection fall in 2 categories:</a:t>
            </a:r>
          </a:p>
          <a:p>
            <a:pPr algn="l" rtl="0">
              <a:buNone/>
            </a:pPr>
            <a:r>
              <a:rPr lang="en-US" dirty="0" smtClean="0"/>
              <a:t>   fungus affect the immune competent   example: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err="1" smtClean="0"/>
              <a:t>coccidiomycosis</a:t>
            </a:r>
            <a:r>
              <a:rPr lang="en-US" dirty="0" smtClean="0"/>
              <a:t>:  </a:t>
            </a:r>
            <a:r>
              <a:rPr lang="en-US" sz="2800" dirty="0" smtClean="0"/>
              <a:t>inhalation of the </a:t>
            </a:r>
            <a:r>
              <a:rPr lang="en-US" sz="2800" dirty="0" err="1" smtClean="0"/>
              <a:t>arthrospore</a:t>
            </a:r>
            <a:r>
              <a:rPr lang="en-US" sz="2800" dirty="0" smtClean="0"/>
              <a:t> (</a:t>
            </a:r>
            <a:r>
              <a:rPr lang="en-US" sz="2800" dirty="0" err="1" smtClean="0"/>
              <a:t>hypheal</a:t>
            </a:r>
            <a:r>
              <a:rPr lang="en-US" sz="2800" dirty="0" smtClean="0"/>
              <a:t>)               lungs              germination            spread onto bone  &amp;</a:t>
            </a:r>
            <a:r>
              <a:rPr lang="en-US" sz="3000" dirty="0" smtClean="0"/>
              <a:t>CNS</a:t>
            </a:r>
            <a:r>
              <a:rPr lang="en-US" sz="2800" dirty="0" smtClean="0"/>
              <a:t>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sz="2800" dirty="0" smtClean="0"/>
              <a:t>.</a:t>
            </a:r>
            <a:endParaRPr lang="ar-SA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214546" y="4429132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357686" y="4429132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7429520" y="4429132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Opportunistic mycosis: </a:t>
            </a:r>
            <a:r>
              <a:rPr lang="en-US" sz="36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Candidosis</a:t>
            </a:r>
            <a:endParaRPr lang="ar-S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88913" y="1146175"/>
            <a:ext cx="8780462" cy="5486400"/>
          </a:xfrm>
        </p:spPr>
        <p:txBody>
          <a:bodyPr/>
          <a:lstStyle/>
          <a:p>
            <a:pPr algn="l" rtl="0"/>
            <a:r>
              <a:rPr lang="en-US" sz="2400" dirty="0" smtClean="0"/>
              <a:t>It is any infection caused by species of the fungus </a:t>
            </a:r>
            <a:r>
              <a:rPr lang="en-US" sz="2400" u="sng" dirty="0" err="1" smtClean="0">
                <a:solidFill>
                  <a:srgbClr val="FF0000"/>
                </a:solidFill>
              </a:rPr>
              <a:t>candida</a:t>
            </a:r>
            <a:endParaRPr lang="en-US" sz="2400" u="sng" dirty="0" smtClean="0">
              <a:solidFill>
                <a:srgbClr val="FF0000"/>
              </a:solidFill>
            </a:endParaRPr>
          </a:p>
          <a:p>
            <a:pPr algn="l" rtl="0"/>
            <a:r>
              <a:rPr lang="en-US" sz="2400" dirty="0" smtClean="0"/>
              <a:t>it is usually opportunistic but there are some forms are not</a:t>
            </a:r>
          </a:p>
          <a:p>
            <a:pPr algn="l" rtl="0"/>
            <a:endParaRPr lang="en-US" sz="2400" dirty="0" smtClean="0"/>
          </a:p>
          <a:p>
            <a:pPr algn="l" rtl="0">
              <a:buFontTx/>
              <a:buNone/>
            </a:pPr>
            <a:r>
              <a:rPr lang="en-US" sz="2400" b="1" u="sng" dirty="0" smtClean="0"/>
              <a:t>1- Oral thrush:</a:t>
            </a:r>
          </a:p>
          <a:p>
            <a:pPr algn="l" rtl="0">
              <a:buFontTx/>
              <a:buNone/>
            </a:pPr>
            <a:r>
              <a:rPr lang="en-US" sz="2400" dirty="0" smtClean="0"/>
              <a:t>Infection of the mouth surface by </a:t>
            </a:r>
            <a:r>
              <a:rPr lang="en-US" sz="2400" dirty="0" err="1" smtClean="0"/>
              <a:t>candida</a:t>
            </a:r>
            <a:r>
              <a:rPr lang="en-US" sz="2400" dirty="0" smtClean="0"/>
              <a:t> </a:t>
            </a:r>
          </a:p>
          <a:p>
            <a:pPr algn="l" rtl="0">
              <a:buFontTx/>
              <a:buNone/>
            </a:pPr>
            <a:r>
              <a:rPr lang="en-US" sz="2400" dirty="0" smtClean="0"/>
              <a:t>Very common in:</a:t>
            </a:r>
          </a:p>
          <a:p>
            <a:pPr algn="l" rtl="0">
              <a:buFontTx/>
              <a:buNone/>
            </a:pPr>
            <a:r>
              <a:rPr lang="en-US" sz="2400" dirty="0" smtClean="0"/>
              <a:t> AIDS patients. And in young babies, </a:t>
            </a:r>
          </a:p>
          <a:p>
            <a:pPr algn="l" rtl="0">
              <a:buFontTx/>
              <a:buNone/>
            </a:pPr>
            <a:r>
              <a:rPr lang="en-US" sz="2400" dirty="0" smtClean="0"/>
              <a:t>new born, and children</a:t>
            </a:r>
          </a:p>
          <a:p>
            <a:pPr algn="l" rtl="0">
              <a:buFontTx/>
              <a:buNone/>
            </a:pPr>
            <a:r>
              <a:rPr lang="en-US" sz="2400" dirty="0" smtClean="0"/>
              <a:t>Also it can occur in adults and very old people</a:t>
            </a:r>
          </a:p>
          <a:p>
            <a:pPr algn="l" rtl="0">
              <a:buFontTx/>
              <a:buNone/>
            </a:pPr>
            <a:r>
              <a:rPr lang="en-US" sz="2400" dirty="0" smtClean="0"/>
              <a:t>Lesion: white patches in the tongue and oral surfaces</a:t>
            </a:r>
            <a:endParaRPr lang="ar-SA" sz="2400" dirty="0" smtClean="0"/>
          </a:p>
          <a:p>
            <a:endParaRPr lang="en-US" sz="2400" dirty="0" smtClean="0"/>
          </a:p>
        </p:txBody>
      </p:sp>
      <p:pic>
        <p:nvPicPr>
          <p:cNvPr id="21508" name="Picture 3" descr="oral thrush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34113" y="2520950"/>
            <a:ext cx="2482850" cy="213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231775" y="231775"/>
            <a:ext cx="8723313" cy="6415088"/>
          </a:xfrm>
        </p:spPr>
        <p:txBody>
          <a:bodyPr>
            <a:normAutofit lnSpcReduction="10000"/>
          </a:bodyPr>
          <a:lstStyle/>
          <a:p>
            <a:pPr algn="l" rtl="0">
              <a:buFontTx/>
              <a:buNone/>
            </a:pPr>
            <a:r>
              <a:rPr lang="en-US" sz="2400" b="1" u="sng" dirty="0" smtClean="0"/>
              <a:t>2- Diaper or Napkin rash</a:t>
            </a:r>
          </a:p>
          <a:p>
            <a:pPr algn="l" rtl="0">
              <a:buFontTx/>
              <a:buNone/>
            </a:pPr>
            <a:r>
              <a:rPr lang="en-US" sz="2400" dirty="0" smtClean="0"/>
              <a:t>Common in babies who their mothers do</a:t>
            </a:r>
          </a:p>
          <a:p>
            <a:pPr algn="l" rtl="0">
              <a:buFontTx/>
              <a:buNone/>
            </a:pPr>
            <a:r>
              <a:rPr lang="en-US" sz="2400" dirty="0" smtClean="0"/>
              <a:t> not change their diaper frequently</a:t>
            </a:r>
          </a:p>
          <a:p>
            <a:pPr algn="l" rtl="0">
              <a:buFontTx/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Symptoms: </a:t>
            </a:r>
            <a:r>
              <a:rPr lang="en-US" sz="2400" dirty="0" smtClean="0"/>
              <a:t>red area in groin area</a:t>
            </a:r>
          </a:p>
          <a:p>
            <a:pPr algn="l" rtl="0">
              <a:buFontTx/>
              <a:buNone/>
            </a:pPr>
            <a:r>
              <a:rPr lang="en-US" sz="2400" dirty="0" smtClean="0"/>
              <a:t>It may spread by the baby himself from the</a:t>
            </a:r>
          </a:p>
          <a:p>
            <a:pPr algn="l" rtl="0">
              <a:buFontTx/>
              <a:buNone/>
            </a:pPr>
            <a:r>
              <a:rPr lang="en-US" sz="2400" dirty="0" smtClean="0"/>
              <a:t> groin area to the face part </a:t>
            </a:r>
          </a:p>
          <a:p>
            <a:pPr algn="l" rtl="0">
              <a:buFontTx/>
              <a:buNone/>
            </a:pPr>
            <a:r>
              <a:rPr lang="en-US" sz="2400" dirty="0" smtClean="0"/>
              <a:t>It usually goes away by correct conditions</a:t>
            </a:r>
          </a:p>
          <a:p>
            <a:pPr algn="l" rtl="0">
              <a:buFontTx/>
              <a:buNone/>
            </a:pPr>
            <a:endParaRPr lang="en-US" sz="2400" b="1" u="sng" dirty="0" smtClean="0"/>
          </a:p>
          <a:p>
            <a:pPr algn="l" rtl="0">
              <a:buFontTx/>
              <a:buNone/>
            </a:pPr>
            <a:r>
              <a:rPr lang="en-US" sz="2400" b="1" u="sng" dirty="0" smtClean="0"/>
              <a:t>3- </a:t>
            </a:r>
            <a:r>
              <a:rPr lang="en-US" sz="2400" b="1" u="sng" dirty="0" err="1" smtClean="0"/>
              <a:t>Vaginitis</a:t>
            </a:r>
            <a:endParaRPr lang="en-US" sz="2400" b="1" u="sng" dirty="0" smtClean="0"/>
          </a:p>
          <a:p>
            <a:pPr algn="l" rtl="0">
              <a:buFontTx/>
              <a:buNone/>
            </a:pPr>
            <a:r>
              <a:rPr lang="en-US" sz="2400" dirty="0" smtClean="0"/>
              <a:t>Infection of vaginal mucosa by </a:t>
            </a:r>
            <a:r>
              <a:rPr lang="en-US" sz="2400" dirty="0" err="1" smtClean="0"/>
              <a:t>candida</a:t>
            </a:r>
            <a:endParaRPr lang="en-US" sz="2400" dirty="0" smtClean="0"/>
          </a:p>
          <a:p>
            <a:pPr algn="l" rtl="0">
              <a:buFontTx/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Symptoms:</a:t>
            </a:r>
            <a:r>
              <a:rPr lang="en-US" sz="2400" dirty="0" smtClean="0"/>
              <a:t> itching, white or yellowish discharges from vaginal surface or pus</a:t>
            </a:r>
          </a:p>
          <a:p>
            <a:pPr algn="l" rtl="0">
              <a:buFontTx/>
              <a:buNone/>
            </a:pPr>
            <a:r>
              <a:rPr lang="en-US" sz="2400" dirty="0" smtClean="0"/>
              <a:t>60% of the vaginal discharge is caused by </a:t>
            </a:r>
            <a:r>
              <a:rPr lang="en-US" sz="2400" dirty="0" err="1" smtClean="0"/>
              <a:t>candida</a:t>
            </a:r>
            <a:r>
              <a:rPr lang="en-US" sz="2400" dirty="0" smtClean="0"/>
              <a:t> </a:t>
            </a:r>
            <a:r>
              <a:rPr lang="en-US" sz="2400" dirty="0" err="1" smtClean="0"/>
              <a:t>albican</a:t>
            </a:r>
            <a:endParaRPr lang="en-US" sz="2400" dirty="0" smtClean="0"/>
          </a:p>
          <a:p>
            <a:pPr algn="l" rtl="0">
              <a:buFontTx/>
              <a:buNone/>
            </a:pPr>
            <a:r>
              <a:rPr lang="en-US" sz="2400" dirty="0" smtClean="0"/>
              <a:t>It is very common in KSA </a:t>
            </a:r>
          </a:p>
          <a:p>
            <a:pPr algn="l" rtl="0">
              <a:buFontTx/>
              <a:buNone/>
            </a:pPr>
            <a:r>
              <a:rPr lang="en-US" sz="2400" dirty="0" smtClean="0"/>
              <a:t>It is more in pregnant and diabetic ladies</a:t>
            </a:r>
          </a:p>
          <a:p>
            <a:pPr>
              <a:buFontTx/>
              <a:buNone/>
            </a:pPr>
            <a:endParaRPr lang="ar-SA" dirty="0" smtClean="0"/>
          </a:p>
        </p:txBody>
      </p:sp>
      <p:pic>
        <p:nvPicPr>
          <p:cNvPr id="22531" name="Picture 3" descr="diaper rash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37300" y="495300"/>
            <a:ext cx="2459038" cy="212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Thank u 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 marL="514350" indent="-514350" algn="l" rtl="0">
              <a:buFont typeface="+mj-lt"/>
              <a:buAutoNum type="arabicPeriod"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Fungi is not a plant or algae ; they are </a:t>
            </a:r>
            <a:r>
              <a:rPr lang="en-US" dirty="0" smtClean="0">
                <a:solidFill>
                  <a:srgbClr val="00B050"/>
                </a:solidFill>
              </a:rPr>
              <a:t>not photosynthetic </a:t>
            </a:r>
            <a:r>
              <a:rPr lang="en-US" dirty="0" smtClean="0"/>
              <a:t>by lacking the chlorophyll or other photosynthetic pigments .</a:t>
            </a:r>
          </a:p>
          <a:p>
            <a:pPr algn="l" rtl="0"/>
            <a:r>
              <a:rPr lang="en-US" dirty="0" smtClean="0">
                <a:solidFill>
                  <a:srgbClr val="00B050"/>
                </a:solidFill>
              </a:rPr>
              <a:t> fungi is Heterotrophic</a:t>
            </a:r>
          </a:p>
          <a:p>
            <a:pPr algn="l" rtl="0">
              <a:buNone/>
            </a:pPr>
            <a:endParaRPr lang="en-US" dirty="0" smtClean="0"/>
          </a:p>
          <a:p>
            <a:pPr algn="ctr" rtl="0">
              <a:buNone/>
            </a:pPr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r>
              <a:rPr lang="en-US" dirty="0" smtClean="0"/>
              <a:t>The cell wall of algal and plant contain cellulose (polysaccharide) but fungal cell wall do not, </a:t>
            </a:r>
            <a:r>
              <a:rPr lang="en-US" dirty="0" smtClean="0">
                <a:solidFill>
                  <a:srgbClr val="00B050"/>
                </a:solidFill>
              </a:rPr>
              <a:t>it contain polysaccharide called chitin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 err="1" smtClean="0"/>
              <a:t>saprobic</a:t>
            </a:r>
            <a:r>
              <a:rPr lang="en-US" dirty="0" smtClean="0"/>
              <a:t> fungi or </a:t>
            </a:r>
            <a:r>
              <a:rPr lang="en-US" b="1" dirty="0" smtClean="0"/>
              <a:t>saprobes</a:t>
            </a:r>
            <a:r>
              <a:rPr lang="en-US" dirty="0" smtClean="0"/>
              <a:t> who derive their nutrition from nonliving organic material. </a:t>
            </a:r>
          </a:p>
          <a:p>
            <a:pPr algn="l" rtl="0"/>
            <a:endParaRPr lang="ar-SA" dirty="0"/>
          </a:p>
        </p:txBody>
      </p:sp>
      <p:cxnSp>
        <p:nvCxnSpPr>
          <p:cNvPr id="7" name="رابط بشكل مرفق 6"/>
          <p:cNvCxnSpPr/>
          <p:nvPr/>
        </p:nvCxnSpPr>
        <p:spPr>
          <a:xfrm rot="5400000">
            <a:off x="2643174" y="2428868"/>
            <a:ext cx="428628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كسهم مستقيم 14"/>
          <p:cNvCxnSpPr/>
          <p:nvPr/>
        </p:nvCxnSpPr>
        <p:spPr>
          <a:xfrm rot="5400000">
            <a:off x="857224" y="285749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رابط كسهم مستقيم 18"/>
          <p:cNvCxnSpPr/>
          <p:nvPr/>
        </p:nvCxnSpPr>
        <p:spPr>
          <a:xfrm rot="5400000">
            <a:off x="5072066" y="285749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رابط كسهم مستقيم 22"/>
          <p:cNvCxnSpPr/>
          <p:nvPr/>
        </p:nvCxnSpPr>
        <p:spPr>
          <a:xfrm rot="5400000">
            <a:off x="7393801" y="2893215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مستقيم 24"/>
          <p:cNvCxnSpPr/>
          <p:nvPr/>
        </p:nvCxnSpPr>
        <p:spPr>
          <a:xfrm rot="10800000">
            <a:off x="1071538" y="2643182"/>
            <a:ext cx="17859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رابط مستقيم 26"/>
          <p:cNvCxnSpPr/>
          <p:nvPr/>
        </p:nvCxnSpPr>
        <p:spPr>
          <a:xfrm>
            <a:off x="2857488" y="2643182"/>
            <a:ext cx="47149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مربع نص 28"/>
          <p:cNvSpPr txBox="1"/>
          <p:nvPr/>
        </p:nvSpPr>
        <p:spPr>
          <a:xfrm>
            <a:off x="642910" y="3000372"/>
            <a:ext cx="8358246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200" dirty="0" err="1" smtClean="0"/>
              <a:t>Saprobic</a:t>
            </a:r>
            <a:r>
              <a:rPr lang="en-US" sz="3200" dirty="0" smtClean="0"/>
              <a:t>                    </a:t>
            </a:r>
            <a:r>
              <a:rPr lang="en-US" sz="3200" dirty="0" err="1" smtClean="0"/>
              <a:t>symbiotoic</a:t>
            </a:r>
            <a:r>
              <a:rPr lang="en-US" sz="3200" dirty="0" smtClean="0"/>
              <a:t>            parasitic     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5983311"/>
          </a:xfrm>
        </p:spPr>
        <p:txBody>
          <a:bodyPr>
            <a:normAutofit/>
          </a:bodyPr>
          <a:lstStyle/>
          <a:p>
            <a:pPr algn="l" rtl="0"/>
            <a:r>
              <a:rPr lang="en-US" b="1" dirty="0" smtClean="0"/>
              <a:t>Structure of fungi: 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sz="2800" dirty="0" smtClean="0"/>
              <a:t>Unicellular (Yeast</a:t>
            </a:r>
            <a:r>
              <a:rPr lang="en-US" dirty="0" smtClean="0"/>
              <a:t>) either :</a:t>
            </a:r>
          </a:p>
          <a:p>
            <a:pPr marL="914400" lvl="1" indent="-514350" algn="l" rtl="0">
              <a:buFont typeface="+mj-lt"/>
              <a:buAutoNum type="alphaUcPeriod"/>
            </a:pPr>
            <a:r>
              <a:rPr lang="en-US" dirty="0" smtClean="0"/>
              <a:t>True yeast cell retain individually.</a:t>
            </a:r>
          </a:p>
          <a:p>
            <a:pPr marL="914400" lvl="1" indent="-514350" algn="l" rtl="0">
              <a:buFont typeface="+mj-lt"/>
              <a:buAutoNum type="alphaUcPeriod"/>
            </a:pPr>
            <a:endParaRPr lang="en-US" dirty="0" smtClean="0"/>
          </a:p>
          <a:p>
            <a:pPr marL="914400" lvl="1" indent="-514350" algn="l" rtl="0">
              <a:buFont typeface="+mj-lt"/>
              <a:buAutoNum type="alphaUcPeriod"/>
            </a:pPr>
            <a:endParaRPr lang="en-US" dirty="0" smtClean="0"/>
          </a:p>
          <a:p>
            <a:pPr marL="914400" lvl="1" indent="-514350" algn="l" rtl="0">
              <a:buFont typeface="+mj-lt"/>
              <a:buAutoNum type="alphaUcPeriod"/>
            </a:pPr>
            <a:endParaRPr lang="en-US" dirty="0" smtClean="0"/>
          </a:p>
          <a:p>
            <a:pPr marL="914400" lvl="1" indent="-514350" algn="l" rtl="0">
              <a:buFont typeface="+mj-lt"/>
              <a:buAutoNum type="alphaUcPeriod"/>
            </a:pPr>
            <a:r>
              <a:rPr lang="en-US" dirty="0" smtClean="0"/>
              <a:t>Yeast like cells attached to each others side by side forming </a:t>
            </a:r>
            <a:r>
              <a:rPr lang="en-US" dirty="0" err="1" smtClean="0"/>
              <a:t>pseudohypha</a:t>
            </a:r>
            <a:endParaRPr lang="en-US" dirty="0" smtClean="0"/>
          </a:p>
          <a:p>
            <a:pPr marL="914400" lvl="1" indent="-514350" algn="l" rtl="0">
              <a:buNone/>
            </a:pPr>
            <a:r>
              <a:rPr lang="en-US" dirty="0" smtClean="0"/>
              <a:t>Example: </a:t>
            </a:r>
            <a:r>
              <a:rPr lang="en-US" i="1" dirty="0" err="1" smtClean="0"/>
              <a:t>candida</a:t>
            </a:r>
            <a:r>
              <a:rPr lang="en-US" i="1" dirty="0" smtClean="0"/>
              <a:t> </a:t>
            </a:r>
            <a:r>
              <a:rPr lang="en-US" i="1" dirty="0" err="1" smtClean="0"/>
              <a:t>albican</a:t>
            </a:r>
            <a:endParaRPr lang="en-US" i="1" dirty="0" smtClean="0"/>
          </a:p>
        </p:txBody>
      </p:sp>
      <p:pic>
        <p:nvPicPr>
          <p:cNvPr id="4" name="Picture 5" descr="C:\Documents and Settings\user\My Documents\buddi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1785926"/>
            <a:ext cx="2286016" cy="1714512"/>
          </a:xfrm>
          <a:prstGeom prst="rect">
            <a:avLst/>
          </a:prstGeom>
          <a:noFill/>
        </p:spPr>
      </p:pic>
      <p:sp>
        <p:nvSpPr>
          <p:cNvPr id="8" name="شكل بيضاوي 7"/>
          <p:cNvSpPr/>
          <p:nvPr/>
        </p:nvSpPr>
        <p:spPr>
          <a:xfrm>
            <a:off x="5715008" y="5000636"/>
            <a:ext cx="428628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9" name="Picture 9" descr="inter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4429132"/>
            <a:ext cx="307657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It is reproduce by budding or by binary fission</a:t>
            </a:r>
            <a:endParaRPr lang="ar-SA" dirty="0"/>
          </a:p>
        </p:txBody>
      </p:sp>
      <p:pic>
        <p:nvPicPr>
          <p:cNvPr id="4" name="Picture 3" descr="yeast budd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2571744"/>
            <a:ext cx="3505200" cy="2832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/>
          </a:bodyPr>
          <a:lstStyle/>
          <a:p>
            <a:pPr marL="514350" indent="-514350" algn="l" rtl="0">
              <a:buFont typeface="+mj-lt"/>
              <a:buAutoNum type="arabicPeriod" startAt="2"/>
            </a:pPr>
            <a:r>
              <a:rPr lang="en-US" dirty="0" smtClean="0"/>
              <a:t>Filamentous (molds) </a:t>
            </a:r>
            <a:r>
              <a:rPr lang="en-US" dirty="0" err="1" smtClean="0"/>
              <a:t>hypha-hyphea</a:t>
            </a:r>
            <a:r>
              <a:rPr lang="en-US" dirty="0" smtClean="0"/>
              <a:t>  this </a:t>
            </a:r>
            <a:r>
              <a:rPr lang="en-US" dirty="0" err="1" smtClean="0"/>
              <a:t>hypha</a:t>
            </a:r>
            <a:r>
              <a:rPr lang="en-US" dirty="0" smtClean="0"/>
              <a:t> either </a:t>
            </a:r>
            <a:r>
              <a:rPr lang="en-US" dirty="0" err="1" smtClean="0"/>
              <a:t>septated</a:t>
            </a:r>
            <a:r>
              <a:rPr lang="en-US" dirty="0" smtClean="0"/>
              <a:t> or non </a:t>
            </a:r>
            <a:r>
              <a:rPr lang="en-US" dirty="0" err="1" smtClean="0"/>
              <a:t>septated</a:t>
            </a:r>
            <a:r>
              <a:rPr lang="en-US" dirty="0" smtClean="0"/>
              <a:t> </a:t>
            </a:r>
            <a:r>
              <a:rPr lang="en-US" dirty="0" err="1" smtClean="0"/>
              <a:t>hypha</a:t>
            </a: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Example :</a:t>
            </a:r>
            <a:r>
              <a:rPr lang="en-US" i="1" dirty="0" smtClean="0"/>
              <a:t> </a:t>
            </a:r>
            <a:r>
              <a:rPr lang="en-US" i="1" dirty="0" err="1" smtClean="0"/>
              <a:t>aspergillus</a:t>
            </a:r>
            <a:r>
              <a:rPr lang="en-US" i="1" dirty="0" smtClean="0"/>
              <a:t> </a:t>
            </a:r>
          </a:p>
          <a:p>
            <a:pPr algn="l" rtl="0">
              <a:buNone/>
            </a:pPr>
            <a:r>
              <a:rPr lang="en-US" i="1" dirty="0" smtClean="0"/>
              <a:t>Group of </a:t>
            </a:r>
            <a:r>
              <a:rPr lang="en-US" i="1" dirty="0" err="1" smtClean="0"/>
              <a:t>hyphea</a:t>
            </a:r>
            <a:r>
              <a:rPr lang="en-US" i="1" dirty="0" smtClean="0"/>
              <a:t> = </a:t>
            </a:r>
            <a:r>
              <a:rPr lang="en-US" i="1" dirty="0" err="1" smtClean="0"/>
              <a:t>myeclium</a:t>
            </a:r>
            <a:endParaRPr lang="en-US" i="1" dirty="0" smtClean="0"/>
          </a:p>
          <a:p>
            <a:pPr algn="l" rtl="0">
              <a:buNone/>
            </a:pPr>
            <a:r>
              <a:rPr lang="en-US" i="1" dirty="0" err="1" smtClean="0"/>
              <a:t>Hypha</a:t>
            </a:r>
            <a:r>
              <a:rPr lang="en-US" i="1" dirty="0" smtClean="0"/>
              <a:t> develop from fungal spore </a:t>
            </a:r>
          </a:p>
        </p:txBody>
      </p:sp>
      <p:pic>
        <p:nvPicPr>
          <p:cNvPr id="4" name="Picture 4" descr="C:\Documents and Settings\user\My Documents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714488"/>
            <a:ext cx="3000396" cy="1749824"/>
          </a:xfrm>
          <a:prstGeom prst="rect">
            <a:avLst/>
          </a:prstGeom>
          <a:noFill/>
        </p:spPr>
      </p:pic>
      <p:pic>
        <p:nvPicPr>
          <p:cNvPr id="5" name="Picture 3" descr="C:\Documents and Settings\user\My Documents\hypha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1857364"/>
            <a:ext cx="3000396" cy="1693079"/>
          </a:xfrm>
          <a:prstGeom prst="rect">
            <a:avLst/>
          </a:prstGeom>
          <a:noFill/>
        </p:spPr>
      </p:pic>
      <p:pic>
        <p:nvPicPr>
          <p:cNvPr id="6" name="Picture 5" descr="fungal 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6512" y="3714752"/>
            <a:ext cx="2857488" cy="22621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Dimorphic fungi: have two forms depending in changing in the environmental factor like  temp. medium and culture.     </a:t>
            </a:r>
            <a:endParaRPr lang="ar-SA" dirty="0" smtClean="0"/>
          </a:p>
          <a:p>
            <a:pPr algn="l" rtl="0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 algn="l" rtl="0"/>
            <a:r>
              <a:rPr lang="en-US" sz="5200" dirty="0" smtClean="0"/>
              <a:t>Reproduction </a:t>
            </a:r>
          </a:p>
          <a:p>
            <a:pPr algn="l" rtl="0"/>
            <a:r>
              <a:rPr lang="en-US" sz="2000" dirty="0" smtClean="0"/>
              <a:t>it is reproduce by sporulation  asexually or sexually</a:t>
            </a:r>
          </a:p>
          <a:p>
            <a:pPr algn="l" rtl="0">
              <a:buNone/>
            </a:pP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 A sexually </a:t>
            </a:r>
            <a:r>
              <a:rPr lang="en-US" sz="2000" dirty="0" smtClean="0"/>
              <a:t>: only by  mitotic cell division in or on specialized </a:t>
            </a:r>
            <a:r>
              <a:rPr lang="en-US" sz="2000" dirty="0" err="1" smtClean="0"/>
              <a:t>hyphea</a:t>
            </a:r>
            <a:r>
              <a:rPr lang="en-US" sz="2000" dirty="0" smtClean="0"/>
              <a:t>. </a:t>
            </a:r>
          </a:p>
          <a:p>
            <a:pPr algn="l" rtl="0">
              <a:buNone/>
            </a:pPr>
            <a:r>
              <a:rPr lang="en-US" sz="2000" dirty="0" smtClean="0"/>
              <a:t>1.Somatic         yeast by budding  </a:t>
            </a:r>
            <a:r>
              <a:rPr lang="en-US" sz="2000" dirty="0" err="1" smtClean="0"/>
              <a:t>hypheal</a:t>
            </a:r>
            <a:endParaRPr lang="en-US" sz="2000" dirty="0" smtClean="0"/>
          </a:p>
          <a:p>
            <a:pPr algn="l" rtl="0">
              <a:buNone/>
            </a:pPr>
            <a:r>
              <a:rPr lang="en-US" sz="2000" dirty="0" smtClean="0"/>
              <a:t>                            binary fission </a:t>
            </a:r>
          </a:p>
          <a:p>
            <a:pPr algn="l" rtl="0">
              <a:buNone/>
            </a:pPr>
            <a:r>
              <a:rPr lang="en-US" sz="2000" dirty="0" smtClean="0"/>
              <a:t>                           mold by fragmentation.</a:t>
            </a:r>
          </a:p>
          <a:p>
            <a:pPr algn="l" rtl="0">
              <a:buNone/>
            </a:pPr>
            <a:r>
              <a:rPr lang="en-US" dirty="0" smtClean="0"/>
              <a:t>             </a:t>
            </a:r>
            <a:endParaRPr lang="ar-SA" dirty="0"/>
          </a:p>
        </p:txBody>
      </p:sp>
      <p:cxnSp>
        <p:nvCxnSpPr>
          <p:cNvPr id="5" name="رابط كسهم مستقيم 4"/>
          <p:cNvCxnSpPr/>
          <p:nvPr/>
        </p:nvCxnSpPr>
        <p:spPr>
          <a:xfrm>
            <a:off x="1714480" y="214311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رابط كسهم مستقيم 6"/>
          <p:cNvCxnSpPr/>
          <p:nvPr/>
        </p:nvCxnSpPr>
        <p:spPr>
          <a:xfrm rot="16200000" flipH="1">
            <a:off x="1678761" y="2178835"/>
            <a:ext cx="42862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785918" y="2214554"/>
            <a:ext cx="71438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Content Placeholder 3" descr="binar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3571876"/>
            <a:ext cx="2466975" cy="1847850"/>
          </a:xfrm>
          <a:prstGeom prst="rect">
            <a:avLst/>
          </a:prstGeom>
        </p:spPr>
      </p:pic>
      <p:pic>
        <p:nvPicPr>
          <p:cNvPr id="11" name="Picture 10" descr="yeast buddin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7686" y="3214686"/>
            <a:ext cx="3505200" cy="2832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حلة">
  <a:themeElements>
    <a:clrScheme name="رحلة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رحلة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1909</TotalTime>
  <Words>1134</Words>
  <Application>Microsoft Office PowerPoint</Application>
  <PresentationFormat>On-screen Show (4:3)</PresentationFormat>
  <Paragraphs>152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رحلة</vt:lpstr>
      <vt:lpstr>fungus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2. Spore formation : </vt:lpstr>
      <vt:lpstr>Slide 11</vt:lpstr>
      <vt:lpstr>Slide 12</vt:lpstr>
      <vt:lpstr>Classification of fungi 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Black Piedra</vt:lpstr>
      <vt:lpstr>White Piedra</vt:lpstr>
      <vt:lpstr>Slide 25</vt:lpstr>
      <vt:lpstr>Slide 26</vt:lpstr>
      <vt:lpstr>The clinical types of Dermatophytes</vt:lpstr>
      <vt:lpstr>Slide 28</vt:lpstr>
      <vt:lpstr>Slide 29</vt:lpstr>
      <vt:lpstr>Slide 30</vt:lpstr>
      <vt:lpstr>Slide 31</vt:lpstr>
      <vt:lpstr>Opportunistic mycosis: Candidosis</vt:lpstr>
      <vt:lpstr>Slide 33</vt:lpstr>
      <vt:lpstr>Thank u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ksu</dc:creator>
  <cp:lastModifiedBy>ksu</cp:lastModifiedBy>
  <cp:revision>92</cp:revision>
  <dcterms:created xsi:type="dcterms:W3CDTF">2010-02-03T05:35:42Z</dcterms:created>
  <dcterms:modified xsi:type="dcterms:W3CDTF">2013-02-11T06:45:26Z</dcterms:modified>
</cp:coreProperties>
</file>