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1"/>
  </p:notesMasterIdLst>
  <p:handoutMasterIdLst>
    <p:handoutMasterId r:id="rId42"/>
  </p:handoutMasterIdLst>
  <p:sldIdLst>
    <p:sldId id="767" r:id="rId5"/>
    <p:sldId id="1064" r:id="rId6"/>
    <p:sldId id="1105" r:id="rId7"/>
    <p:sldId id="1067" r:id="rId8"/>
    <p:sldId id="1110" r:id="rId9"/>
    <p:sldId id="1070" r:id="rId10"/>
    <p:sldId id="1071" r:id="rId11"/>
    <p:sldId id="1106" r:id="rId12"/>
    <p:sldId id="1107" r:id="rId13"/>
    <p:sldId id="1108" r:id="rId14"/>
    <p:sldId id="1109" r:id="rId15"/>
    <p:sldId id="1076" r:id="rId16"/>
    <p:sldId id="1077" r:id="rId17"/>
    <p:sldId id="1078" r:id="rId18"/>
    <p:sldId id="1079" r:id="rId19"/>
    <p:sldId id="1082" r:id="rId20"/>
    <p:sldId id="1084" r:id="rId21"/>
    <p:sldId id="1085" r:id="rId22"/>
    <p:sldId id="1087" r:id="rId23"/>
    <p:sldId id="1088" r:id="rId24"/>
    <p:sldId id="1089" r:id="rId25"/>
    <p:sldId id="1091" r:id="rId26"/>
    <p:sldId id="1090" r:id="rId27"/>
    <p:sldId id="1111" r:id="rId28"/>
    <p:sldId id="1092" r:id="rId29"/>
    <p:sldId id="1093" r:id="rId30"/>
    <p:sldId id="1095" r:id="rId31"/>
    <p:sldId id="1096" r:id="rId32"/>
    <p:sldId id="1097" r:id="rId33"/>
    <p:sldId id="1098" r:id="rId34"/>
    <p:sldId id="1099" r:id="rId35"/>
    <p:sldId id="1100" r:id="rId36"/>
    <p:sldId id="1101" r:id="rId37"/>
    <p:sldId id="1102" r:id="rId38"/>
    <p:sldId id="1103" r:id="rId39"/>
    <p:sldId id="1104" r:id="rId40"/>
  </p:sldIdLst>
  <p:sldSz cx="9144000" cy="6858000" type="screen4x3"/>
  <p:notesSz cx="6834188" cy="997902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C0C0"/>
    <a:srgbClr val="FFFFFF"/>
    <a:srgbClr val="DDDDDD"/>
    <a:srgbClr val="EAEAEA"/>
    <a:srgbClr val="2D2DA9"/>
    <a:srgbClr val="2D2DAB"/>
    <a:srgbClr val="FE1414"/>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9812" autoAdjust="0"/>
    <p:restoredTop sz="94660"/>
  </p:normalViewPr>
  <p:slideViewPr>
    <p:cSldViewPr>
      <p:cViewPr varScale="1">
        <p:scale>
          <a:sx n="117" d="100"/>
          <a:sy n="117" d="100"/>
        </p:scale>
        <p:origin x="-1464" y="-102"/>
      </p:cViewPr>
      <p:guideLst>
        <p:guide orient="horz" pos="1828"/>
        <p:guide pos="105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9936"/>
    </p:cViewPr>
  </p:sorterViewPr>
  <p:notesViewPr>
    <p:cSldViewPr>
      <p:cViewPr varScale="1">
        <p:scale>
          <a:sx n="71" d="100"/>
          <a:sy n="71" d="100"/>
        </p:scale>
        <p:origin x="-1806" y="-78"/>
      </p:cViewPr>
      <p:guideLst>
        <p:guide orient="horz" pos="3143"/>
        <p:guide pos="215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1713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1225" y="4740275"/>
            <a:ext cx="5011738" cy="44910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5" name="Rectangle 3"/>
          <p:cNvSpPr>
            <a:spLocks noGrp="1" noRot="1" noChangeAspect="1" noChangeArrowheads="1" noTextEdit="1"/>
          </p:cNvSpPr>
          <p:nvPr>
            <p:ph type="sldImg" idx="2"/>
          </p:nvPr>
        </p:nvSpPr>
        <p:spPr bwMode="auto">
          <a:xfrm>
            <a:off x="933450" y="755650"/>
            <a:ext cx="4967288" cy="3727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6863149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6602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471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648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648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0949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36418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12543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312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312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9105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656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0375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84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7138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37104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5bC%5d%20APPENDIX1_GLOSSARY%20TERMS%20&amp;%20CONCEPTS.pps#-1,1,PowerPoint Presentation"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TOC.pps#-1,6,Engineering Graphics Principles with Geometric Dimensionin..."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14FFB"/>
            </a:gs>
            <a:gs pos="50000">
              <a:srgbClr val="051645"/>
            </a:gs>
            <a:gs pos="100000">
              <a:srgbClr val="114FFB"/>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2143125"/>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68"/>
          <p:cNvSpPr>
            <a:spLocks noChangeArrowheads="1"/>
          </p:cNvSpPr>
          <p:nvPr userDrawn="1"/>
        </p:nvSpPr>
        <p:spPr bwMode="auto">
          <a:xfrm>
            <a:off x="0" y="6670675"/>
            <a:ext cx="9144000" cy="182563"/>
          </a:xfrm>
          <a:prstGeom prst="rect">
            <a:avLst/>
          </a:prstGeom>
          <a:solidFill>
            <a:srgbClr val="CECECE"/>
          </a:solidFill>
          <a:ln w="15875">
            <a:solidFill>
              <a:srgbClr val="969696"/>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9" name="Rectangle 69">
            <a:hlinkClick r:id="rId13" action="ppaction://hlinksldjump"/>
          </p:cNvPr>
          <p:cNvSpPr>
            <a:spLocks noChangeArrowheads="1"/>
          </p:cNvSpPr>
          <p:nvPr userDrawn="1"/>
        </p:nvSpPr>
        <p:spPr bwMode="auto">
          <a:xfrm>
            <a:off x="1943100" y="6688138"/>
            <a:ext cx="2771775" cy="165100"/>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solidFill>
                  <a:srgbClr val="000000"/>
                </a:solidFill>
                <a:latin typeface="Arial" charset="0"/>
              </a:rPr>
              <a:t>Coordinate Dimensioning Table of Contents</a:t>
            </a:r>
          </a:p>
        </p:txBody>
      </p:sp>
      <p:sp>
        <p:nvSpPr>
          <p:cNvPr id="1030" name="Line 71"/>
          <p:cNvSpPr>
            <a:spLocks noChangeShapeType="1"/>
          </p:cNvSpPr>
          <p:nvPr userDrawn="1"/>
        </p:nvSpPr>
        <p:spPr bwMode="auto">
          <a:xfrm flipV="1">
            <a:off x="1898650"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72"/>
          <p:cNvSpPr>
            <a:spLocks noChangeShapeType="1"/>
          </p:cNvSpPr>
          <p:nvPr userDrawn="1"/>
        </p:nvSpPr>
        <p:spPr bwMode="auto">
          <a:xfrm flipV="1">
            <a:off x="1881188"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2" name="Line 73"/>
          <p:cNvSpPr>
            <a:spLocks noChangeShapeType="1"/>
          </p:cNvSpPr>
          <p:nvPr userDrawn="1"/>
        </p:nvSpPr>
        <p:spPr bwMode="auto">
          <a:xfrm flipV="1">
            <a:off x="7629525"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3" name="Line 74"/>
          <p:cNvSpPr>
            <a:spLocks noChangeShapeType="1"/>
          </p:cNvSpPr>
          <p:nvPr userDrawn="1"/>
        </p:nvSpPr>
        <p:spPr bwMode="auto">
          <a:xfrm flipV="1">
            <a:off x="7610475"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4" name="Rectangle 75">
            <a:hlinkClick r:id="" action="ppaction://hlinkshowjump?jump=lastslideviewed"/>
          </p:cNvPr>
          <p:cNvSpPr>
            <a:spLocks noChangeArrowheads="1"/>
          </p:cNvSpPr>
          <p:nvPr userDrawn="1"/>
        </p:nvSpPr>
        <p:spPr bwMode="auto">
          <a:xfrm>
            <a:off x="17463" y="6692900"/>
            <a:ext cx="1830387" cy="165100"/>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solidFill>
                  <a:srgbClr val="000000"/>
                </a:solidFill>
                <a:latin typeface="Arial" charset="0"/>
              </a:rPr>
              <a:t>Return to the Previous Slide</a:t>
            </a:r>
          </a:p>
        </p:txBody>
      </p:sp>
      <p:sp>
        <p:nvSpPr>
          <p:cNvPr id="1035" name="Text Box 76"/>
          <p:cNvSpPr txBox="1">
            <a:spLocks noChangeArrowheads="1"/>
          </p:cNvSpPr>
          <p:nvPr userDrawn="1"/>
        </p:nvSpPr>
        <p:spPr bwMode="auto">
          <a:xfrm>
            <a:off x="7780338" y="6688138"/>
            <a:ext cx="685800"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r>
              <a:rPr lang="en-US" sz="1000" smtClean="0">
                <a:solidFill>
                  <a:srgbClr val="000000"/>
                </a:solidFill>
                <a:latin typeface="Arial" charset="0"/>
              </a:rPr>
              <a:t>Slide </a:t>
            </a:r>
            <a:fld id="{BBF49551-B818-4041-B259-56EEA5500A34}" type="slidenum">
              <a:rPr lang="en-US" sz="1000" smtClean="0">
                <a:solidFill>
                  <a:srgbClr val="000000"/>
                </a:solidFill>
                <a:latin typeface="Arial" charset="0"/>
              </a:rPr>
              <a:pPr>
                <a:defRPr/>
              </a:pPr>
              <a:t>‹#›</a:t>
            </a:fld>
            <a:endParaRPr lang="en-US" sz="1000" smtClean="0">
              <a:solidFill>
                <a:srgbClr val="000000"/>
              </a:solidFill>
              <a:latin typeface="Arial" charset="0"/>
            </a:endParaRPr>
          </a:p>
        </p:txBody>
      </p:sp>
      <p:sp>
        <p:nvSpPr>
          <p:cNvPr id="1036" name="Line 77"/>
          <p:cNvSpPr>
            <a:spLocks noChangeShapeType="1"/>
          </p:cNvSpPr>
          <p:nvPr userDrawn="1"/>
        </p:nvSpPr>
        <p:spPr bwMode="auto">
          <a:xfrm flipV="1">
            <a:off x="0" y="6661150"/>
            <a:ext cx="0" cy="201613"/>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7" name="Line 78"/>
          <p:cNvSpPr>
            <a:spLocks noChangeShapeType="1"/>
          </p:cNvSpPr>
          <p:nvPr userDrawn="1"/>
        </p:nvSpPr>
        <p:spPr bwMode="auto">
          <a:xfrm flipV="1">
            <a:off x="8555038"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8" name="Line 79"/>
          <p:cNvSpPr>
            <a:spLocks noChangeShapeType="1"/>
          </p:cNvSpPr>
          <p:nvPr userDrawn="1"/>
        </p:nvSpPr>
        <p:spPr bwMode="auto">
          <a:xfrm flipV="1">
            <a:off x="8537575"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Text Box 80">
            <a:hlinkClick r:id="" action="ppaction://hlinkshowjump?jump=endshow"/>
          </p:cNvPr>
          <p:cNvSpPr txBox="1">
            <a:spLocks noChangeArrowheads="1"/>
          </p:cNvSpPr>
          <p:nvPr userDrawn="1"/>
        </p:nvSpPr>
        <p:spPr bwMode="auto">
          <a:xfrm>
            <a:off x="8591550" y="6688138"/>
            <a:ext cx="457200"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r>
              <a:rPr lang="en-US" sz="1000" smtClean="0">
                <a:solidFill>
                  <a:srgbClr val="000000"/>
                </a:solidFill>
                <a:latin typeface="Arial" charset="0"/>
              </a:rPr>
              <a:t>Quit</a:t>
            </a:r>
          </a:p>
        </p:txBody>
      </p:sp>
      <p:sp>
        <p:nvSpPr>
          <p:cNvPr id="1040" name="Line 83"/>
          <p:cNvSpPr>
            <a:spLocks noChangeShapeType="1"/>
          </p:cNvSpPr>
          <p:nvPr userDrawn="1"/>
        </p:nvSpPr>
        <p:spPr bwMode="auto">
          <a:xfrm flipV="1">
            <a:off x="4768850"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84"/>
          <p:cNvSpPr>
            <a:spLocks noChangeShapeType="1"/>
          </p:cNvSpPr>
          <p:nvPr userDrawn="1"/>
        </p:nvSpPr>
        <p:spPr bwMode="auto">
          <a:xfrm flipV="1">
            <a:off x="4751388"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85"/>
          <p:cNvSpPr>
            <a:spLocks noChangeShapeType="1"/>
          </p:cNvSpPr>
          <p:nvPr userDrawn="1"/>
        </p:nvSpPr>
        <p:spPr bwMode="auto">
          <a:xfrm flipV="1">
            <a:off x="5759450"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86"/>
          <p:cNvSpPr>
            <a:spLocks noChangeShapeType="1"/>
          </p:cNvSpPr>
          <p:nvPr userDrawn="1"/>
        </p:nvSpPr>
        <p:spPr bwMode="auto">
          <a:xfrm flipV="1">
            <a:off x="5741988"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Rectangle 88">
            <a:hlinkClick r:id="rId14" action="ppaction://hlinkpres?slideindex=6&amp;slidetitle=Engineering Graphics Principles with Geometric Dimensionin..."/>
          </p:cNvPr>
          <p:cNvSpPr>
            <a:spLocks noChangeArrowheads="1"/>
          </p:cNvSpPr>
          <p:nvPr userDrawn="1"/>
        </p:nvSpPr>
        <p:spPr bwMode="auto">
          <a:xfrm>
            <a:off x="5916613" y="6688138"/>
            <a:ext cx="1508125" cy="165100"/>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solidFill>
                  <a:srgbClr val="000000"/>
                </a:solidFill>
                <a:latin typeface="Arial" charset="0"/>
              </a:rPr>
              <a:t>Master Table of Contents</a:t>
            </a:r>
          </a:p>
        </p:txBody>
      </p:sp>
      <p:sp>
        <p:nvSpPr>
          <p:cNvPr id="1045" name="Rectangle 90">
            <a:hlinkClick r:id="rId15" action="ppaction://hlinkpres?slideindex=1&amp;slidetitle=PowerPoint Presentation"/>
          </p:cNvPr>
          <p:cNvSpPr>
            <a:spLocks noChangeArrowheads="1"/>
          </p:cNvSpPr>
          <p:nvPr userDrawn="1"/>
        </p:nvSpPr>
        <p:spPr bwMode="auto">
          <a:xfrm>
            <a:off x="4811713" y="6688138"/>
            <a:ext cx="904875" cy="165100"/>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solidFill>
                  <a:srgbClr val="000000"/>
                </a:solidFill>
                <a:latin typeface="Arial" charset="0"/>
              </a:rPr>
              <a:t>Glossary</a:t>
            </a:r>
          </a:p>
        </p:txBody>
      </p:sp>
      <p:sp>
        <p:nvSpPr>
          <p:cNvPr id="1046" name="Line 82"/>
          <p:cNvSpPr>
            <a:spLocks noChangeShapeType="1"/>
          </p:cNvSpPr>
          <p:nvPr userDrawn="1"/>
        </p:nvSpPr>
        <p:spPr bwMode="auto">
          <a:xfrm>
            <a:off x="0" y="6853238"/>
            <a:ext cx="915987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5pPr>
      <a:lvl6pPr marL="457200"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6pPr>
      <a:lvl7pPr marL="914400"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7pPr>
      <a:lvl8pPr marL="1371600"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8pPr>
      <a:lvl9pPr marL="1828800"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40000"/>
        </a:spcAft>
        <a:buSzPct val="10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40000"/>
        </a:spcAft>
        <a:buSzPct val="10000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40000"/>
        </a:spcAft>
        <a:buSzPct val="10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40000"/>
        </a:spcAft>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40000"/>
        </a:spcAft>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40000"/>
        </a:spcAft>
        <a:buSzPct val="100000"/>
        <a:defRPr>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40000"/>
        </a:spcAft>
        <a:buSzPct val="100000"/>
        <a:defRPr>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40000"/>
        </a:spcAft>
        <a:buSzPct val="100000"/>
        <a:defRPr>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40000"/>
        </a:spcAft>
        <a:buSzPct val="100000"/>
        <a:defRPr>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mech.uq.edu.au/courses/mech2110/standard_fits/index.html" TargetMode="External"/><Relationship Id="rId2" Type="http://schemas.openxmlformats.org/officeDocument/2006/relationships/hyperlink" Target="http://www.cobanengineering.com/Tolerances/ANSILimitsAndFits.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381000" y="381000"/>
            <a:ext cx="8432800" cy="6176963"/>
            <a:chOff x="240" y="240"/>
            <a:chExt cx="5312" cy="3891"/>
          </a:xfrm>
        </p:grpSpPr>
        <p:sp>
          <p:nvSpPr>
            <p:cNvPr id="2055" name="Arc 3"/>
            <p:cNvSpPr>
              <a:spLocks/>
            </p:cNvSpPr>
            <p:nvPr/>
          </p:nvSpPr>
          <p:spPr bwMode="auto">
            <a:xfrm>
              <a:off x="3046" y="884"/>
              <a:ext cx="975" cy="1524"/>
            </a:xfrm>
            <a:custGeom>
              <a:avLst/>
              <a:gdLst>
                <a:gd name="T0" fmla="*/ 0 w 13812"/>
                <a:gd name="T1" fmla="*/ 0 h 21600"/>
                <a:gd name="T2" fmla="*/ 0 w 13812"/>
                <a:gd name="T3" fmla="*/ 0 h 21600"/>
                <a:gd name="T4" fmla="*/ 0 w 13812"/>
                <a:gd name="T5" fmla="*/ 0 h 21600"/>
                <a:gd name="T6" fmla="*/ 0 60000 65536"/>
                <a:gd name="T7" fmla="*/ 0 60000 65536"/>
                <a:gd name="T8" fmla="*/ 0 60000 65536"/>
                <a:gd name="T9" fmla="*/ 0 w 13812"/>
                <a:gd name="T10" fmla="*/ 0 h 21600"/>
                <a:gd name="T11" fmla="*/ 13812 w 13812"/>
                <a:gd name="T12" fmla="*/ 21600 h 21600"/>
              </a:gdLst>
              <a:ahLst/>
              <a:cxnLst>
                <a:cxn ang="T6">
                  <a:pos x="T0" y="T1"/>
                </a:cxn>
                <a:cxn ang="T7">
                  <a:pos x="T2" y="T3"/>
                </a:cxn>
                <a:cxn ang="T8">
                  <a:pos x="T4" y="T5"/>
                </a:cxn>
              </a:cxnLst>
              <a:rect l="T9" t="T10" r="T11" b="T12"/>
              <a:pathLst>
                <a:path w="13812" h="21600" fill="none" extrusionOk="0">
                  <a:moveTo>
                    <a:pt x="0" y="4993"/>
                  </a:moveTo>
                  <a:cubicBezTo>
                    <a:pt x="3876" y="1768"/>
                    <a:pt x="8758" y="2"/>
                    <a:pt x="13801" y="0"/>
                  </a:cubicBezTo>
                </a:path>
                <a:path w="13812" h="21600" stroke="0" extrusionOk="0">
                  <a:moveTo>
                    <a:pt x="0" y="4993"/>
                  </a:moveTo>
                  <a:cubicBezTo>
                    <a:pt x="3876" y="1768"/>
                    <a:pt x="8758" y="2"/>
                    <a:pt x="13801" y="0"/>
                  </a:cubicBezTo>
                  <a:lnTo>
                    <a:pt x="13812" y="21600"/>
                  </a:lnTo>
                  <a:lnTo>
                    <a:pt x="0" y="4993"/>
                  </a:lnTo>
                  <a:close/>
                </a:path>
              </a:pathLst>
            </a:custGeom>
            <a:noFill/>
            <a:ln w="3175" cap="rnd">
              <a:solidFill>
                <a:schemeClr val="accent1"/>
              </a:solidFill>
              <a:round/>
              <a:headEnd type="triangle" w="sm" len="lg"/>
              <a:tailEnd type="triangle" w="sm"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056" name="Group 4"/>
            <p:cNvGrpSpPr>
              <a:grpSpLocks/>
            </p:cNvGrpSpPr>
            <p:nvPr/>
          </p:nvGrpSpPr>
          <p:grpSpPr bwMode="auto">
            <a:xfrm>
              <a:off x="959" y="2179"/>
              <a:ext cx="1040" cy="0"/>
              <a:chOff x="767" y="2179"/>
              <a:chExt cx="1040" cy="0"/>
            </a:xfrm>
          </p:grpSpPr>
          <p:sp>
            <p:nvSpPr>
              <p:cNvPr id="2322" name="Line 5"/>
              <p:cNvSpPr>
                <a:spLocks noChangeShapeType="1"/>
              </p:cNvSpPr>
              <p:nvPr/>
            </p:nvSpPr>
            <p:spPr bwMode="auto">
              <a:xfrm>
                <a:off x="767" y="2179"/>
                <a:ext cx="514"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23" name="Line 6"/>
              <p:cNvSpPr>
                <a:spLocks noChangeShapeType="1"/>
              </p:cNvSpPr>
              <p:nvPr/>
            </p:nvSpPr>
            <p:spPr bwMode="auto">
              <a:xfrm>
                <a:off x="1314" y="2179"/>
                <a:ext cx="5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24" name="Line 7"/>
              <p:cNvSpPr>
                <a:spLocks noChangeShapeType="1"/>
              </p:cNvSpPr>
              <p:nvPr/>
            </p:nvSpPr>
            <p:spPr bwMode="auto">
              <a:xfrm flipV="1">
                <a:off x="1398" y="2179"/>
                <a:ext cx="40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057" name="Line 8"/>
            <p:cNvSpPr>
              <a:spLocks noChangeShapeType="1"/>
            </p:cNvSpPr>
            <p:nvPr/>
          </p:nvSpPr>
          <p:spPr bwMode="auto">
            <a:xfrm>
              <a:off x="2863" y="2187"/>
              <a:ext cx="1095"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9"/>
            <p:cNvSpPr>
              <a:spLocks noChangeShapeType="1"/>
            </p:cNvSpPr>
            <p:nvPr/>
          </p:nvSpPr>
          <p:spPr bwMode="auto">
            <a:xfrm>
              <a:off x="3990" y="2187"/>
              <a:ext cx="5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59" name="Line 10"/>
            <p:cNvSpPr>
              <a:spLocks noChangeShapeType="1"/>
            </p:cNvSpPr>
            <p:nvPr/>
          </p:nvSpPr>
          <p:spPr bwMode="auto">
            <a:xfrm>
              <a:off x="4077" y="2187"/>
              <a:ext cx="1095"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0" name="Line 11"/>
            <p:cNvSpPr>
              <a:spLocks noChangeShapeType="1"/>
            </p:cNvSpPr>
            <p:nvPr/>
          </p:nvSpPr>
          <p:spPr bwMode="auto">
            <a:xfrm>
              <a:off x="4017" y="2158"/>
              <a:ext cx="0" cy="5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1" name="Line 12"/>
            <p:cNvSpPr>
              <a:spLocks noChangeShapeType="1"/>
            </p:cNvSpPr>
            <p:nvPr/>
          </p:nvSpPr>
          <p:spPr bwMode="auto">
            <a:xfrm flipV="1">
              <a:off x="4017" y="806"/>
              <a:ext cx="0" cy="135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2" name="Line 13"/>
            <p:cNvSpPr>
              <a:spLocks noChangeShapeType="1"/>
            </p:cNvSpPr>
            <p:nvPr/>
          </p:nvSpPr>
          <p:spPr bwMode="auto">
            <a:xfrm>
              <a:off x="4017" y="2286"/>
              <a:ext cx="0" cy="108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3" name="Line 14"/>
            <p:cNvSpPr>
              <a:spLocks noChangeShapeType="1"/>
            </p:cNvSpPr>
            <p:nvPr/>
          </p:nvSpPr>
          <p:spPr bwMode="auto">
            <a:xfrm>
              <a:off x="1041" y="1191"/>
              <a:ext cx="0" cy="1974"/>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4" name="Line 15"/>
            <p:cNvSpPr>
              <a:spLocks noChangeShapeType="1"/>
            </p:cNvSpPr>
            <p:nvPr/>
          </p:nvSpPr>
          <p:spPr bwMode="auto">
            <a:xfrm>
              <a:off x="1182" y="1192"/>
              <a:ext cx="0" cy="38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5" name="Line 16"/>
            <p:cNvSpPr>
              <a:spLocks noChangeShapeType="1"/>
            </p:cNvSpPr>
            <p:nvPr/>
          </p:nvSpPr>
          <p:spPr bwMode="auto">
            <a:xfrm>
              <a:off x="1182" y="2806"/>
              <a:ext cx="0" cy="36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6" name="Line 17"/>
            <p:cNvSpPr>
              <a:spLocks noChangeShapeType="1"/>
            </p:cNvSpPr>
            <p:nvPr/>
          </p:nvSpPr>
          <p:spPr bwMode="auto">
            <a:xfrm>
              <a:off x="1177" y="1581"/>
              <a:ext cx="153"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7" name="Line 18"/>
            <p:cNvSpPr>
              <a:spLocks noChangeShapeType="1"/>
            </p:cNvSpPr>
            <p:nvPr/>
          </p:nvSpPr>
          <p:spPr bwMode="auto">
            <a:xfrm>
              <a:off x="1218" y="2777"/>
              <a:ext cx="104"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8" name="Line 19"/>
            <p:cNvSpPr>
              <a:spLocks noChangeShapeType="1"/>
            </p:cNvSpPr>
            <p:nvPr/>
          </p:nvSpPr>
          <p:spPr bwMode="auto">
            <a:xfrm>
              <a:off x="1358" y="1609"/>
              <a:ext cx="0" cy="185"/>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9" name="Line 20"/>
            <p:cNvSpPr>
              <a:spLocks noChangeShapeType="1"/>
            </p:cNvSpPr>
            <p:nvPr/>
          </p:nvSpPr>
          <p:spPr bwMode="auto">
            <a:xfrm>
              <a:off x="1358" y="2573"/>
              <a:ext cx="0" cy="16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0" name="Line 21"/>
            <p:cNvSpPr>
              <a:spLocks noChangeShapeType="1"/>
            </p:cNvSpPr>
            <p:nvPr/>
          </p:nvSpPr>
          <p:spPr bwMode="auto">
            <a:xfrm>
              <a:off x="1386" y="1820"/>
              <a:ext cx="124"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1" name="Line 22"/>
            <p:cNvSpPr>
              <a:spLocks noChangeShapeType="1"/>
            </p:cNvSpPr>
            <p:nvPr/>
          </p:nvSpPr>
          <p:spPr bwMode="auto">
            <a:xfrm>
              <a:off x="1394" y="2535"/>
              <a:ext cx="102"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2" name="Line 23"/>
            <p:cNvSpPr>
              <a:spLocks noChangeShapeType="1"/>
            </p:cNvSpPr>
            <p:nvPr/>
          </p:nvSpPr>
          <p:spPr bwMode="auto">
            <a:xfrm flipV="1">
              <a:off x="1511" y="1785"/>
              <a:ext cx="33" cy="34"/>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3" name="Line 24"/>
            <p:cNvSpPr>
              <a:spLocks noChangeShapeType="1"/>
            </p:cNvSpPr>
            <p:nvPr/>
          </p:nvSpPr>
          <p:spPr bwMode="auto">
            <a:xfrm flipH="1" flipV="1">
              <a:off x="1497" y="2535"/>
              <a:ext cx="40" cy="3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4" name="Line 25"/>
            <p:cNvSpPr>
              <a:spLocks noChangeShapeType="1"/>
            </p:cNvSpPr>
            <p:nvPr/>
          </p:nvSpPr>
          <p:spPr bwMode="auto">
            <a:xfrm>
              <a:off x="1541" y="1785"/>
              <a:ext cx="207"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5" name="Line 26"/>
            <p:cNvSpPr>
              <a:spLocks noChangeShapeType="1"/>
            </p:cNvSpPr>
            <p:nvPr/>
          </p:nvSpPr>
          <p:spPr bwMode="auto">
            <a:xfrm>
              <a:off x="1541" y="2575"/>
              <a:ext cx="198"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6" name="Line 27"/>
            <p:cNvSpPr>
              <a:spLocks noChangeShapeType="1"/>
            </p:cNvSpPr>
            <p:nvPr/>
          </p:nvSpPr>
          <p:spPr bwMode="auto">
            <a:xfrm>
              <a:off x="1744" y="1783"/>
              <a:ext cx="36" cy="36"/>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7" name="Line 28"/>
            <p:cNvSpPr>
              <a:spLocks noChangeShapeType="1"/>
            </p:cNvSpPr>
            <p:nvPr/>
          </p:nvSpPr>
          <p:spPr bwMode="auto">
            <a:xfrm flipV="1">
              <a:off x="1739" y="2535"/>
              <a:ext cx="39" cy="4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8" name="Line 29"/>
            <p:cNvSpPr>
              <a:spLocks noChangeShapeType="1"/>
            </p:cNvSpPr>
            <p:nvPr/>
          </p:nvSpPr>
          <p:spPr bwMode="auto">
            <a:xfrm>
              <a:off x="1781" y="1817"/>
              <a:ext cx="0" cy="32"/>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9" name="Line 30"/>
            <p:cNvSpPr>
              <a:spLocks noChangeShapeType="1"/>
            </p:cNvSpPr>
            <p:nvPr/>
          </p:nvSpPr>
          <p:spPr bwMode="auto">
            <a:xfrm>
              <a:off x="1781" y="2501"/>
              <a:ext cx="0" cy="33"/>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0" name="Line 31"/>
            <p:cNvSpPr>
              <a:spLocks noChangeShapeType="1"/>
            </p:cNvSpPr>
            <p:nvPr/>
          </p:nvSpPr>
          <p:spPr bwMode="auto">
            <a:xfrm>
              <a:off x="1778" y="1849"/>
              <a:ext cx="105"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1" name="Line 32"/>
            <p:cNvSpPr>
              <a:spLocks noChangeShapeType="1"/>
            </p:cNvSpPr>
            <p:nvPr/>
          </p:nvSpPr>
          <p:spPr bwMode="auto">
            <a:xfrm>
              <a:off x="1781" y="2501"/>
              <a:ext cx="100"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2" name="Line 33"/>
            <p:cNvSpPr>
              <a:spLocks noChangeShapeType="1"/>
            </p:cNvSpPr>
            <p:nvPr/>
          </p:nvSpPr>
          <p:spPr bwMode="auto">
            <a:xfrm>
              <a:off x="1045" y="1723"/>
              <a:ext cx="179"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3" name="Line 34"/>
            <p:cNvSpPr>
              <a:spLocks noChangeShapeType="1"/>
            </p:cNvSpPr>
            <p:nvPr/>
          </p:nvSpPr>
          <p:spPr bwMode="auto">
            <a:xfrm>
              <a:off x="1048" y="2636"/>
              <a:ext cx="168" cy="0"/>
            </a:xfrm>
            <a:prstGeom prst="line">
              <a:avLst/>
            </a:prstGeom>
            <a:noFill/>
            <a:ln w="1270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4" name="Line 35"/>
            <p:cNvSpPr>
              <a:spLocks noChangeShapeType="1"/>
            </p:cNvSpPr>
            <p:nvPr/>
          </p:nvSpPr>
          <p:spPr bwMode="auto">
            <a:xfrm>
              <a:off x="1251" y="1753"/>
              <a:ext cx="0" cy="853"/>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5" name="Line 36"/>
            <p:cNvSpPr>
              <a:spLocks noChangeShapeType="1"/>
            </p:cNvSpPr>
            <p:nvPr/>
          </p:nvSpPr>
          <p:spPr bwMode="auto">
            <a:xfrm>
              <a:off x="1253" y="1937"/>
              <a:ext cx="627"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6" name="Line 37"/>
            <p:cNvSpPr>
              <a:spLocks noChangeShapeType="1"/>
            </p:cNvSpPr>
            <p:nvPr/>
          </p:nvSpPr>
          <p:spPr bwMode="auto">
            <a:xfrm>
              <a:off x="1251" y="2426"/>
              <a:ext cx="628"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7" name="Line 38"/>
            <p:cNvSpPr>
              <a:spLocks noChangeShapeType="1"/>
            </p:cNvSpPr>
            <p:nvPr/>
          </p:nvSpPr>
          <p:spPr bwMode="auto">
            <a:xfrm>
              <a:off x="1041" y="1193"/>
              <a:ext cx="142"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8" name="Line 39"/>
            <p:cNvSpPr>
              <a:spLocks noChangeShapeType="1"/>
            </p:cNvSpPr>
            <p:nvPr/>
          </p:nvSpPr>
          <p:spPr bwMode="auto">
            <a:xfrm>
              <a:off x="1036" y="3165"/>
              <a:ext cx="148"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9" name="Line 40"/>
            <p:cNvSpPr>
              <a:spLocks noChangeShapeType="1"/>
            </p:cNvSpPr>
            <p:nvPr/>
          </p:nvSpPr>
          <p:spPr bwMode="auto">
            <a:xfrm>
              <a:off x="1042" y="1263"/>
              <a:ext cx="138"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90" name="Line 41"/>
            <p:cNvSpPr>
              <a:spLocks noChangeShapeType="1"/>
            </p:cNvSpPr>
            <p:nvPr/>
          </p:nvSpPr>
          <p:spPr bwMode="auto">
            <a:xfrm>
              <a:off x="1043" y="1404"/>
              <a:ext cx="136"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91" name="Line 42"/>
            <p:cNvSpPr>
              <a:spLocks noChangeShapeType="1"/>
            </p:cNvSpPr>
            <p:nvPr/>
          </p:nvSpPr>
          <p:spPr bwMode="auto">
            <a:xfrm>
              <a:off x="1043" y="2953"/>
              <a:ext cx="136"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92" name="Line 43"/>
            <p:cNvSpPr>
              <a:spLocks noChangeShapeType="1"/>
            </p:cNvSpPr>
            <p:nvPr/>
          </p:nvSpPr>
          <p:spPr bwMode="auto">
            <a:xfrm>
              <a:off x="1043" y="3094"/>
              <a:ext cx="140"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93" name="Oval 44"/>
            <p:cNvSpPr>
              <a:spLocks noChangeArrowheads="1"/>
            </p:cNvSpPr>
            <p:nvPr/>
          </p:nvSpPr>
          <p:spPr bwMode="auto">
            <a:xfrm>
              <a:off x="3934" y="1156"/>
              <a:ext cx="157" cy="161"/>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4" name="Oval 45"/>
            <p:cNvSpPr>
              <a:spLocks noChangeArrowheads="1"/>
            </p:cNvSpPr>
            <p:nvPr/>
          </p:nvSpPr>
          <p:spPr bwMode="auto">
            <a:xfrm>
              <a:off x="3006" y="2115"/>
              <a:ext cx="141" cy="14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5" name="Oval 46"/>
            <p:cNvSpPr>
              <a:spLocks noChangeArrowheads="1"/>
            </p:cNvSpPr>
            <p:nvPr/>
          </p:nvSpPr>
          <p:spPr bwMode="auto">
            <a:xfrm>
              <a:off x="3938" y="3079"/>
              <a:ext cx="158" cy="14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6" name="Oval 47"/>
            <p:cNvSpPr>
              <a:spLocks noChangeArrowheads="1"/>
            </p:cNvSpPr>
            <p:nvPr/>
          </p:nvSpPr>
          <p:spPr bwMode="auto">
            <a:xfrm>
              <a:off x="4909" y="2116"/>
              <a:ext cx="146" cy="14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7" name="Oval 48"/>
            <p:cNvSpPr>
              <a:spLocks noChangeArrowheads="1"/>
            </p:cNvSpPr>
            <p:nvPr/>
          </p:nvSpPr>
          <p:spPr bwMode="auto">
            <a:xfrm>
              <a:off x="4632" y="1439"/>
              <a:ext cx="158" cy="161"/>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8" name="Oval 49"/>
            <p:cNvSpPr>
              <a:spLocks noChangeArrowheads="1"/>
            </p:cNvSpPr>
            <p:nvPr/>
          </p:nvSpPr>
          <p:spPr bwMode="auto">
            <a:xfrm>
              <a:off x="3259" y="1464"/>
              <a:ext cx="153" cy="153"/>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9" name="Oval 50"/>
            <p:cNvSpPr>
              <a:spLocks noChangeArrowheads="1"/>
            </p:cNvSpPr>
            <p:nvPr/>
          </p:nvSpPr>
          <p:spPr bwMode="auto">
            <a:xfrm>
              <a:off x="3297" y="2811"/>
              <a:ext cx="146" cy="150"/>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0" name="Oval 51"/>
            <p:cNvSpPr>
              <a:spLocks noChangeArrowheads="1"/>
            </p:cNvSpPr>
            <p:nvPr/>
          </p:nvSpPr>
          <p:spPr bwMode="auto">
            <a:xfrm>
              <a:off x="4615" y="2821"/>
              <a:ext cx="149" cy="149"/>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1" name="Line 52"/>
            <p:cNvSpPr>
              <a:spLocks noChangeShapeType="1"/>
            </p:cNvSpPr>
            <p:nvPr/>
          </p:nvSpPr>
          <p:spPr bwMode="auto">
            <a:xfrm flipV="1">
              <a:off x="4556" y="1395"/>
              <a:ext cx="270" cy="29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02" name="Line 53"/>
            <p:cNvSpPr>
              <a:spLocks noChangeShapeType="1"/>
            </p:cNvSpPr>
            <p:nvPr/>
          </p:nvSpPr>
          <p:spPr bwMode="auto">
            <a:xfrm flipH="1" flipV="1">
              <a:off x="2986" y="1186"/>
              <a:ext cx="539" cy="53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03" name="Line 54"/>
            <p:cNvSpPr>
              <a:spLocks noChangeShapeType="1"/>
            </p:cNvSpPr>
            <p:nvPr/>
          </p:nvSpPr>
          <p:spPr bwMode="auto">
            <a:xfrm>
              <a:off x="1521" y="1808"/>
              <a:ext cx="232" cy="0"/>
            </a:xfrm>
            <a:prstGeom prst="line">
              <a:avLst/>
            </a:prstGeom>
            <a:noFill/>
            <a:ln w="6350">
              <a:solidFill>
                <a:schemeClr val="accent1"/>
              </a:solidFill>
              <a:prstDash val="lgDash"/>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04" name="Line 55"/>
            <p:cNvSpPr>
              <a:spLocks noChangeShapeType="1"/>
            </p:cNvSpPr>
            <p:nvPr/>
          </p:nvSpPr>
          <p:spPr bwMode="auto">
            <a:xfrm>
              <a:off x="1515" y="2545"/>
              <a:ext cx="244" cy="0"/>
            </a:xfrm>
            <a:prstGeom prst="line">
              <a:avLst/>
            </a:prstGeom>
            <a:noFill/>
            <a:ln w="6350">
              <a:solidFill>
                <a:schemeClr val="accent1"/>
              </a:solidFill>
              <a:prstDash val="lgDash"/>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05" name="Oval 56"/>
            <p:cNvSpPr>
              <a:spLocks noChangeArrowheads="1"/>
            </p:cNvSpPr>
            <p:nvPr/>
          </p:nvSpPr>
          <p:spPr bwMode="auto">
            <a:xfrm>
              <a:off x="2918" y="1096"/>
              <a:ext cx="2216" cy="219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6" name="Oval 57"/>
            <p:cNvSpPr>
              <a:spLocks noChangeArrowheads="1"/>
            </p:cNvSpPr>
            <p:nvPr/>
          </p:nvSpPr>
          <p:spPr bwMode="auto">
            <a:xfrm>
              <a:off x="3070" y="1238"/>
              <a:ext cx="1913" cy="1918"/>
            </a:xfrm>
            <a:prstGeom prst="ellipse">
              <a:avLst/>
            </a:prstGeom>
            <a:noFill/>
            <a:ln w="3175">
              <a:solidFill>
                <a:schemeClr val="accent1"/>
              </a:solidFill>
              <a:prstDash val="lgDashDot"/>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7" name="Oval 58"/>
            <p:cNvSpPr>
              <a:spLocks noChangeArrowheads="1"/>
            </p:cNvSpPr>
            <p:nvPr/>
          </p:nvSpPr>
          <p:spPr bwMode="auto">
            <a:xfrm>
              <a:off x="3401" y="1577"/>
              <a:ext cx="1224" cy="121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8" name="Oval 59"/>
            <p:cNvSpPr>
              <a:spLocks noChangeArrowheads="1"/>
            </p:cNvSpPr>
            <p:nvPr/>
          </p:nvSpPr>
          <p:spPr bwMode="auto">
            <a:xfrm>
              <a:off x="3510" y="1685"/>
              <a:ext cx="1008" cy="1001"/>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9" name="Oval 60"/>
            <p:cNvSpPr>
              <a:spLocks noChangeArrowheads="1"/>
            </p:cNvSpPr>
            <p:nvPr/>
          </p:nvSpPr>
          <p:spPr bwMode="auto">
            <a:xfrm>
              <a:off x="3583" y="1757"/>
              <a:ext cx="862" cy="85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10" name="Oval 61"/>
            <p:cNvSpPr>
              <a:spLocks noChangeArrowheads="1"/>
            </p:cNvSpPr>
            <p:nvPr/>
          </p:nvSpPr>
          <p:spPr bwMode="auto">
            <a:xfrm>
              <a:off x="3766" y="1937"/>
              <a:ext cx="500" cy="49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11" name="Oval 62"/>
            <p:cNvSpPr>
              <a:spLocks noChangeArrowheads="1"/>
            </p:cNvSpPr>
            <p:nvPr/>
          </p:nvSpPr>
          <p:spPr bwMode="auto">
            <a:xfrm>
              <a:off x="3534" y="1708"/>
              <a:ext cx="960" cy="944"/>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12" name="Arc 63"/>
            <p:cNvSpPr>
              <a:spLocks/>
            </p:cNvSpPr>
            <p:nvPr/>
          </p:nvSpPr>
          <p:spPr bwMode="auto">
            <a:xfrm rot="-5460000">
              <a:off x="1179" y="2778"/>
              <a:ext cx="47" cy="46"/>
            </a:xfrm>
            <a:custGeom>
              <a:avLst/>
              <a:gdLst>
                <a:gd name="T0" fmla="*/ 0 w 21600"/>
                <a:gd name="T1" fmla="*/ 0 h 22132"/>
                <a:gd name="T2" fmla="*/ 0 w 21600"/>
                <a:gd name="T3" fmla="*/ 0 h 22132"/>
                <a:gd name="T4" fmla="*/ 0 w 21600"/>
                <a:gd name="T5" fmla="*/ 0 h 22132"/>
                <a:gd name="T6" fmla="*/ 0 60000 65536"/>
                <a:gd name="T7" fmla="*/ 0 60000 65536"/>
                <a:gd name="T8" fmla="*/ 0 60000 65536"/>
                <a:gd name="T9" fmla="*/ 0 w 21600"/>
                <a:gd name="T10" fmla="*/ 0 h 22132"/>
                <a:gd name="T11" fmla="*/ 21600 w 21600"/>
                <a:gd name="T12" fmla="*/ 22132 h 22132"/>
              </a:gdLst>
              <a:ahLst/>
              <a:cxnLst>
                <a:cxn ang="T6">
                  <a:pos x="T0" y="T1"/>
                </a:cxn>
                <a:cxn ang="T7">
                  <a:pos x="T2" y="T3"/>
                </a:cxn>
                <a:cxn ang="T8">
                  <a:pos x="T4" y="T5"/>
                </a:cxn>
              </a:cxnLst>
              <a:rect l="T9" t="T10" r="T11" b="T12"/>
              <a:pathLst>
                <a:path w="21600" h="22132" fill="none" extrusionOk="0">
                  <a:moveTo>
                    <a:pt x="5545" y="-1"/>
                  </a:moveTo>
                  <a:cubicBezTo>
                    <a:pt x="15010" y="2514"/>
                    <a:pt x="21600" y="11082"/>
                    <a:pt x="21600" y="20876"/>
                  </a:cubicBezTo>
                  <a:cubicBezTo>
                    <a:pt x="21600" y="21294"/>
                    <a:pt x="21587" y="21713"/>
                    <a:pt x="21563" y="22132"/>
                  </a:cubicBezTo>
                </a:path>
                <a:path w="21600" h="22132" stroke="0" extrusionOk="0">
                  <a:moveTo>
                    <a:pt x="5545" y="-1"/>
                  </a:moveTo>
                  <a:cubicBezTo>
                    <a:pt x="15010" y="2514"/>
                    <a:pt x="21600" y="11082"/>
                    <a:pt x="21600" y="20876"/>
                  </a:cubicBezTo>
                  <a:cubicBezTo>
                    <a:pt x="21600" y="21294"/>
                    <a:pt x="21587" y="21713"/>
                    <a:pt x="21563" y="22132"/>
                  </a:cubicBezTo>
                  <a:lnTo>
                    <a:pt x="0" y="20876"/>
                  </a:lnTo>
                  <a:lnTo>
                    <a:pt x="5545" y="-1"/>
                  </a:lnTo>
                  <a:close/>
                </a:path>
              </a:pathLst>
            </a:custGeom>
            <a:noFill/>
            <a:ln w="19050" cap="rnd">
              <a:solidFill>
                <a:schemeClr val="accent1"/>
              </a:solidFill>
              <a:round/>
              <a:headEnd type="none" w="sm" len="lg"/>
              <a:tailEnd type="none" w="sm"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13" name="Line 64"/>
            <p:cNvSpPr>
              <a:spLocks noChangeShapeType="1"/>
            </p:cNvSpPr>
            <p:nvPr/>
          </p:nvSpPr>
          <p:spPr bwMode="auto">
            <a:xfrm flipH="1">
              <a:off x="1137" y="1334"/>
              <a:ext cx="133"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4" name="Line 65"/>
            <p:cNvSpPr>
              <a:spLocks noChangeShapeType="1"/>
            </p:cNvSpPr>
            <p:nvPr/>
          </p:nvSpPr>
          <p:spPr bwMode="auto">
            <a:xfrm flipH="1">
              <a:off x="1076" y="1334"/>
              <a:ext cx="4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5" name="Line 66"/>
            <p:cNvSpPr>
              <a:spLocks noChangeShapeType="1"/>
            </p:cNvSpPr>
            <p:nvPr/>
          </p:nvSpPr>
          <p:spPr bwMode="auto">
            <a:xfrm flipH="1">
              <a:off x="943" y="1334"/>
              <a:ext cx="121"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6" name="Line 67"/>
            <p:cNvSpPr>
              <a:spLocks noChangeShapeType="1"/>
            </p:cNvSpPr>
            <p:nvPr/>
          </p:nvSpPr>
          <p:spPr bwMode="auto">
            <a:xfrm flipH="1">
              <a:off x="1150" y="3024"/>
              <a:ext cx="115"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7" name="Line 68"/>
            <p:cNvSpPr>
              <a:spLocks noChangeShapeType="1"/>
            </p:cNvSpPr>
            <p:nvPr/>
          </p:nvSpPr>
          <p:spPr bwMode="auto">
            <a:xfrm flipH="1">
              <a:off x="1081" y="3024"/>
              <a:ext cx="48"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8" name="Line 69"/>
            <p:cNvSpPr>
              <a:spLocks noChangeShapeType="1"/>
            </p:cNvSpPr>
            <p:nvPr/>
          </p:nvSpPr>
          <p:spPr bwMode="auto">
            <a:xfrm flipH="1">
              <a:off x="943" y="3024"/>
              <a:ext cx="121"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9" name="Line 70"/>
            <p:cNvSpPr>
              <a:spLocks noChangeShapeType="1"/>
            </p:cNvSpPr>
            <p:nvPr/>
          </p:nvSpPr>
          <p:spPr bwMode="auto">
            <a:xfrm flipH="1" flipV="1">
              <a:off x="4590" y="2795"/>
              <a:ext cx="263" cy="25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0" name="Line 71"/>
            <p:cNvSpPr>
              <a:spLocks noChangeShapeType="1"/>
            </p:cNvSpPr>
            <p:nvPr/>
          </p:nvSpPr>
          <p:spPr bwMode="auto">
            <a:xfrm flipH="1">
              <a:off x="3201" y="2807"/>
              <a:ext cx="251" cy="22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1" name="Line 72"/>
            <p:cNvSpPr>
              <a:spLocks noChangeShapeType="1"/>
            </p:cNvSpPr>
            <p:nvPr/>
          </p:nvSpPr>
          <p:spPr bwMode="auto">
            <a:xfrm>
              <a:off x="1958" y="1931"/>
              <a:ext cx="191"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2" name="Line 73"/>
            <p:cNvSpPr>
              <a:spLocks noChangeShapeType="1"/>
            </p:cNvSpPr>
            <p:nvPr/>
          </p:nvSpPr>
          <p:spPr bwMode="auto">
            <a:xfrm>
              <a:off x="1963" y="2426"/>
              <a:ext cx="18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3" name="Line 74"/>
            <p:cNvSpPr>
              <a:spLocks noChangeShapeType="1"/>
            </p:cNvSpPr>
            <p:nvPr/>
          </p:nvSpPr>
          <p:spPr bwMode="auto">
            <a:xfrm>
              <a:off x="1947" y="1855"/>
              <a:ext cx="497"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4" name="Line 75"/>
            <p:cNvSpPr>
              <a:spLocks noChangeShapeType="1"/>
            </p:cNvSpPr>
            <p:nvPr/>
          </p:nvSpPr>
          <p:spPr bwMode="auto">
            <a:xfrm>
              <a:off x="1949" y="2503"/>
              <a:ext cx="49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5" name="Line 76"/>
            <p:cNvSpPr>
              <a:spLocks noChangeShapeType="1"/>
            </p:cNvSpPr>
            <p:nvPr/>
          </p:nvSpPr>
          <p:spPr bwMode="auto">
            <a:xfrm>
              <a:off x="1036" y="3229"/>
              <a:ext cx="0" cy="53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6" name="Line 77"/>
            <p:cNvSpPr>
              <a:spLocks noChangeShapeType="1"/>
            </p:cNvSpPr>
            <p:nvPr/>
          </p:nvSpPr>
          <p:spPr bwMode="auto">
            <a:xfrm>
              <a:off x="1186" y="3220"/>
              <a:ext cx="0" cy="19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7" name="Line 78"/>
            <p:cNvSpPr>
              <a:spLocks noChangeShapeType="1"/>
            </p:cNvSpPr>
            <p:nvPr/>
          </p:nvSpPr>
          <p:spPr bwMode="auto">
            <a:xfrm>
              <a:off x="1359" y="2820"/>
              <a:ext cx="1" cy="32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8" name="Line 79"/>
            <p:cNvSpPr>
              <a:spLocks noChangeShapeType="1"/>
            </p:cNvSpPr>
            <p:nvPr/>
          </p:nvSpPr>
          <p:spPr bwMode="auto">
            <a:xfrm>
              <a:off x="1778" y="2605"/>
              <a:ext cx="0" cy="22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9" name="Line 80"/>
            <p:cNvSpPr>
              <a:spLocks noChangeShapeType="1"/>
            </p:cNvSpPr>
            <p:nvPr/>
          </p:nvSpPr>
          <p:spPr bwMode="auto">
            <a:xfrm>
              <a:off x="2905" y="2406"/>
              <a:ext cx="0" cy="137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0" name="Line 81"/>
            <p:cNvSpPr>
              <a:spLocks noChangeShapeType="1"/>
            </p:cNvSpPr>
            <p:nvPr/>
          </p:nvSpPr>
          <p:spPr bwMode="auto">
            <a:xfrm>
              <a:off x="5177" y="2366"/>
              <a:ext cx="0" cy="1443"/>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1" name="Line 82"/>
            <p:cNvSpPr>
              <a:spLocks noChangeShapeType="1"/>
            </p:cNvSpPr>
            <p:nvPr/>
          </p:nvSpPr>
          <p:spPr bwMode="auto">
            <a:xfrm>
              <a:off x="3382" y="2300"/>
              <a:ext cx="0" cy="128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2" name="Line 83"/>
            <p:cNvSpPr>
              <a:spLocks noChangeShapeType="1"/>
            </p:cNvSpPr>
            <p:nvPr/>
          </p:nvSpPr>
          <p:spPr bwMode="auto">
            <a:xfrm>
              <a:off x="4641" y="2311"/>
              <a:ext cx="0" cy="125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3" name="Line 84"/>
            <p:cNvSpPr>
              <a:spLocks noChangeShapeType="1"/>
            </p:cNvSpPr>
            <p:nvPr/>
          </p:nvSpPr>
          <p:spPr bwMode="auto">
            <a:xfrm flipV="1">
              <a:off x="4042" y="546"/>
              <a:ext cx="147" cy="611"/>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4" name="Line 85"/>
            <p:cNvSpPr>
              <a:spLocks noChangeShapeType="1"/>
            </p:cNvSpPr>
            <p:nvPr/>
          </p:nvSpPr>
          <p:spPr bwMode="auto">
            <a:xfrm>
              <a:off x="4579" y="1037"/>
              <a:ext cx="11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5" name="Line 86"/>
            <p:cNvSpPr>
              <a:spLocks noChangeShapeType="1"/>
            </p:cNvSpPr>
            <p:nvPr/>
          </p:nvSpPr>
          <p:spPr bwMode="auto">
            <a:xfrm rot="74204" flipV="1">
              <a:off x="3611" y="1326"/>
              <a:ext cx="803" cy="1734"/>
            </a:xfrm>
            <a:prstGeom prst="line">
              <a:avLst/>
            </a:prstGeom>
            <a:noFill/>
            <a:ln w="3175">
              <a:solidFill>
                <a:schemeClr val="accent1"/>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6" name="Line 87"/>
            <p:cNvSpPr>
              <a:spLocks noChangeShapeType="1"/>
            </p:cNvSpPr>
            <p:nvPr/>
          </p:nvSpPr>
          <p:spPr bwMode="auto">
            <a:xfrm flipH="1">
              <a:off x="4412" y="1036"/>
              <a:ext cx="168" cy="34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7" name="Rectangle 88"/>
            <p:cNvSpPr>
              <a:spLocks noChangeArrowheads="1"/>
            </p:cNvSpPr>
            <p:nvPr/>
          </p:nvSpPr>
          <p:spPr bwMode="auto">
            <a:xfrm>
              <a:off x="4697" y="971"/>
              <a:ext cx="260" cy="128"/>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38" name="Rectangle 89"/>
            <p:cNvSpPr>
              <a:spLocks noChangeArrowheads="1"/>
            </p:cNvSpPr>
            <p:nvPr/>
          </p:nvSpPr>
          <p:spPr bwMode="auto">
            <a:xfrm>
              <a:off x="4776" y="953"/>
              <a:ext cx="20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86</a:t>
              </a:r>
            </a:p>
          </p:txBody>
        </p:sp>
        <p:sp>
          <p:nvSpPr>
            <p:cNvPr id="2139" name="Line 90"/>
            <p:cNvSpPr>
              <a:spLocks noChangeShapeType="1"/>
            </p:cNvSpPr>
            <p:nvPr/>
          </p:nvSpPr>
          <p:spPr bwMode="auto">
            <a:xfrm flipV="1">
              <a:off x="3388" y="3503"/>
              <a:ext cx="361"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0" name="Line 91"/>
            <p:cNvSpPr>
              <a:spLocks noChangeShapeType="1"/>
            </p:cNvSpPr>
            <p:nvPr/>
          </p:nvSpPr>
          <p:spPr bwMode="auto">
            <a:xfrm>
              <a:off x="4101" y="3509"/>
              <a:ext cx="531"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1" name="Line 92"/>
            <p:cNvSpPr>
              <a:spLocks noChangeShapeType="1"/>
            </p:cNvSpPr>
            <p:nvPr/>
          </p:nvSpPr>
          <p:spPr bwMode="auto">
            <a:xfrm>
              <a:off x="2907" y="3736"/>
              <a:ext cx="1299"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2" name="Line 93"/>
            <p:cNvSpPr>
              <a:spLocks noChangeShapeType="1"/>
            </p:cNvSpPr>
            <p:nvPr/>
          </p:nvSpPr>
          <p:spPr bwMode="auto">
            <a:xfrm>
              <a:off x="4580" y="3724"/>
              <a:ext cx="601"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3" name="Rectangle 94"/>
            <p:cNvSpPr>
              <a:spLocks noChangeArrowheads="1"/>
            </p:cNvSpPr>
            <p:nvPr/>
          </p:nvSpPr>
          <p:spPr bwMode="auto">
            <a:xfrm>
              <a:off x="3854" y="3377"/>
              <a:ext cx="26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57.6</a:t>
              </a:r>
            </a:p>
            <a:p>
              <a:r>
                <a:rPr lang="en-US" altLang="en-US" sz="1000">
                  <a:solidFill>
                    <a:schemeClr val="accent1"/>
                  </a:solidFill>
                  <a:latin typeface="Arial" charset="0"/>
                </a:rPr>
                <a:t>56.6</a:t>
              </a:r>
            </a:p>
          </p:txBody>
        </p:sp>
        <p:sp>
          <p:nvSpPr>
            <p:cNvPr id="2144" name="Rectangle 95"/>
            <p:cNvSpPr>
              <a:spLocks noChangeArrowheads="1"/>
            </p:cNvSpPr>
            <p:nvPr/>
          </p:nvSpPr>
          <p:spPr bwMode="auto">
            <a:xfrm>
              <a:off x="4326" y="3619"/>
              <a:ext cx="246"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100</a:t>
              </a:r>
            </a:p>
            <a:p>
              <a:r>
                <a:rPr lang="en-US" altLang="en-US" sz="1000">
                  <a:solidFill>
                    <a:schemeClr val="accent1"/>
                  </a:solidFill>
                  <a:latin typeface="Arial" charset="0"/>
                </a:rPr>
                <a:t>  99</a:t>
              </a:r>
            </a:p>
          </p:txBody>
        </p:sp>
        <p:sp>
          <p:nvSpPr>
            <p:cNvPr id="2145" name="Line 96"/>
            <p:cNvSpPr>
              <a:spLocks noChangeShapeType="1"/>
            </p:cNvSpPr>
            <p:nvPr/>
          </p:nvSpPr>
          <p:spPr bwMode="auto">
            <a:xfrm>
              <a:off x="2116" y="1930"/>
              <a:ext cx="0" cy="499"/>
            </a:xfrm>
            <a:prstGeom prst="line">
              <a:avLst/>
            </a:prstGeom>
            <a:noFill/>
            <a:ln w="3175">
              <a:solidFill>
                <a:schemeClr val="accent1"/>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6" name="Line 97"/>
            <p:cNvSpPr>
              <a:spLocks noChangeShapeType="1"/>
            </p:cNvSpPr>
            <p:nvPr/>
          </p:nvSpPr>
          <p:spPr bwMode="auto">
            <a:xfrm>
              <a:off x="2393" y="1857"/>
              <a:ext cx="0" cy="646"/>
            </a:xfrm>
            <a:prstGeom prst="line">
              <a:avLst/>
            </a:prstGeom>
            <a:noFill/>
            <a:ln w="3175">
              <a:solidFill>
                <a:schemeClr val="accent1"/>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7" name="Line 98"/>
            <p:cNvSpPr>
              <a:spLocks noChangeShapeType="1"/>
            </p:cNvSpPr>
            <p:nvPr/>
          </p:nvSpPr>
          <p:spPr bwMode="auto">
            <a:xfrm>
              <a:off x="1047" y="3604"/>
              <a:ext cx="191"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8" name="Line 99"/>
            <p:cNvSpPr>
              <a:spLocks noChangeShapeType="1"/>
            </p:cNvSpPr>
            <p:nvPr/>
          </p:nvSpPr>
          <p:spPr bwMode="auto">
            <a:xfrm>
              <a:off x="1491" y="3604"/>
              <a:ext cx="391" cy="1"/>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9" name="Line 100"/>
            <p:cNvSpPr>
              <a:spLocks noChangeShapeType="1"/>
            </p:cNvSpPr>
            <p:nvPr/>
          </p:nvSpPr>
          <p:spPr bwMode="auto">
            <a:xfrm>
              <a:off x="1193" y="3373"/>
              <a:ext cx="369"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0" name="Line 101"/>
            <p:cNvSpPr>
              <a:spLocks noChangeShapeType="1"/>
            </p:cNvSpPr>
            <p:nvPr/>
          </p:nvSpPr>
          <p:spPr bwMode="auto">
            <a:xfrm>
              <a:off x="1726" y="3373"/>
              <a:ext cx="151"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1" name="Line 102"/>
            <p:cNvSpPr>
              <a:spLocks noChangeShapeType="1"/>
            </p:cNvSpPr>
            <p:nvPr/>
          </p:nvSpPr>
          <p:spPr bwMode="auto">
            <a:xfrm>
              <a:off x="1368" y="3104"/>
              <a:ext cx="117"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2" name="Line 103"/>
            <p:cNvSpPr>
              <a:spLocks noChangeShapeType="1"/>
            </p:cNvSpPr>
            <p:nvPr/>
          </p:nvSpPr>
          <p:spPr bwMode="auto">
            <a:xfrm>
              <a:off x="1731" y="3114"/>
              <a:ext cx="146"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3" name="Line 104"/>
            <p:cNvSpPr>
              <a:spLocks noChangeShapeType="1"/>
            </p:cNvSpPr>
            <p:nvPr/>
          </p:nvSpPr>
          <p:spPr bwMode="auto">
            <a:xfrm>
              <a:off x="1615" y="2787"/>
              <a:ext cx="166"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4" name="Line 105"/>
            <p:cNvSpPr>
              <a:spLocks noChangeShapeType="1"/>
            </p:cNvSpPr>
            <p:nvPr/>
          </p:nvSpPr>
          <p:spPr bwMode="auto">
            <a:xfrm>
              <a:off x="1879" y="2787"/>
              <a:ext cx="167"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5" name="Rectangle 106"/>
            <p:cNvSpPr>
              <a:spLocks noChangeArrowheads="1"/>
            </p:cNvSpPr>
            <p:nvPr/>
          </p:nvSpPr>
          <p:spPr bwMode="auto">
            <a:xfrm>
              <a:off x="2036" y="2656"/>
              <a:ext cx="22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9.6</a:t>
              </a:r>
            </a:p>
            <a:p>
              <a:r>
                <a:rPr lang="en-US" altLang="en-US" sz="1000">
                  <a:solidFill>
                    <a:schemeClr val="accent1"/>
                  </a:solidFill>
                  <a:latin typeface="Arial" charset="0"/>
                </a:rPr>
                <a:t>9.4</a:t>
              </a:r>
            </a:p>
          </p:txBody>
        </p:sp>
        <p:sp>
          <p:nvSpPr>
            <p:cNvPr id="2156" name="Rectangle 107"/>
            <p:cNvSpPr>
              <a:spLocks noChangeArrowheads="1"/>
            </p:cNvSpPr>
            <p:nvPr/>
          </p:nvSpPr>
          <p:spPr bwMode="auto">
            <a:xfrm>
              <a:off x="1476" y="2985"/>
              <a:ext cx="26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25.5</a:t>
              </a:r>
            </a:p>
            <a:p>
              <a:r>
                <a:rPr lang="en-US" altLang="en-US" sz="1000">
                  <a:solidFill>
                    <a:schemeClr val="accent1"/>
                  </a:solidFill>
                  <a:latin typeface="Arial" charset="0"/>
                </a:rPr>
                <a:t>25.4</a:t>
              </a:r>
            </a:p>
          </p:txBody>
        </p:sp>
        <p:sp>
          <p:nvSpPr>
            <p:cNvPr id="2157" name="Rectangle 108"/>
            <p:cNvSpPr>
              <a:spLocks noChangeArrowheads="1"/>
            </p:cNvSpPr>
            <p:nvPr/>
          </p:nvSpPr>
          <p:spPr bwMode="auto">
            <a:xfrm>
              <a:off x="1542" y="3242"/>
              <a:ext cx="20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36</a:t>
              </a:r>
            </a:p>
            <a:p>
              <a:r>
                <a:rPr lang="en-US" altLang="en-US" sz="1000">
                  <a:solidFill>
                    <a:schemeClr val="accent1"/>
                  </a:solidFill>
                  <a:latin typeface="Arial" charset="0"/>
                </a:rPr>
                <a:t>34</a:t>
              </a:r>
            </a:p>
          </p:txBody>
        </p:sp>
        <p:sp>
          <p:nvSpPr>
            <p:cNvPr id="2158" name="Rectangle 109"/>
            <p:cNvSpPr>
              <a:spLocks noChangeArrowheads="1"/>
            </p:cNvSpPr>
            <p:nvPr/>
          </p:nvSpPr>
          <p:spPr bwMode="auto">
            <a:xfrm>
              <a:off x="1210" y="3486"/>
              <a:ext cx="26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41.3</a:t>
              </a:r>
            </a:p>
            <a:p>
              <a:r>
                <a:rPr lang="en-US" altLang="en-US" sz="1000">
                  <a:solidFill>
                    <a:schemeClr val="accent1"/>
                  </a:solidFill>
                  <a:latin typeface="Arial" charset="0"/>
                </a:rPr>
                <a:t>41.1</a:t>
              </a:r>
            </a:p>
          </p:txBody>
        </p:sp>
        <p:sp>
          <p:nvSpPr>
            <p:cNvPr id="2159" name="Line 110"/>
            <p:cNvSpPr>
              <a:spLocks noChangeShapeType="1"/>
            </p:cNvSpPr>
            <p:nvPr/>
          </p:nvSpPr>
          <p:spPr bwMode="auto">
            <a:xfrm>
              <a:off x="1330" y="1580"/>
              <a:ext cx="29" cy="2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0" name="Line 111"/>
            <p:cNvSpPr>
              <a:spLocks noChangeShapeType="1"/>
            </p:cNvSpPr>
            <p:nvPr/>
          </p:nvSpPr>
          <p:spPr bwMode="auto">
            <a:xfrm>
              <a:off x="1357" y="1789"/>
              <a:ext cx="32" cy="31"/>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1" name="Line 112"/>
            <p:cNvSpPr>
              <a:spLocks noChangeShapeType="1"/>
            </p:cNvSpPr>
            <p:nvPr/>
          </p:nvSpPr>
          <p:spPr bwMode="auto">
            <a:xfrm flipV="1">
              <a:off x="1358" y="2534"/>
              <a:ext cx="36" cy="3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2" name="Line 113"/>
            <p:cNvSpPr>
              <a:spLocks noChangeShapeType="1"/>
            </p:cNvSpPr>
            <p:nvPr/>
          </p:nvSpPr>
          <p:spPr bwMode="auto">
            <a:xfrm flipV="1">
              <a:off x="1322" y="2738"/>
              <a:ext cx="37" cy="38"/>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3" name="Line 114"/>
            <p:cNvSpPr>
              <a:spLocks noChangeShapeType="1"/>
            </p:cNvSpPr>
            <p:nvPr/>
          </p:nvSpPr>
          <p:spPr bwMode="auto">
            <a:xfrm flipV="1">
              <a:off x="1216" y="2601"/>
              <a:ext cx="35" cy="36"/>
            </a:xfrm>
            <a:prstGeom prst="line">
              <a:avLst/>
            </a:prstGeom>
            <a:noFill/>
            <a:ln w="1270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4" name="Line 115"/>
            <p:cNvSpPr>
              <a:spLocks noChangeShapeType="1"/>
            </p:cNvSpPr>
            <p:nvPr/>
          </p:nvSpPr>
          <p:spPr bwMode="auto">
            <a:xfrm flipV="1">
              <a:off x="2116" y="1382"/>
              <a:ext cx="0" cy="55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5" name="Line 116"/>
            <p:cNvSpPr>
              <a:spLocks noChangeShapeType="1"/>
            </p:cNvSpPr>
            <p:nvPr/>
          </p:nvSpPr>
          <p:spPr bwMode="auto">
            <a:xfrm>
              <a:off x="2118" y="1383"/>
              <a:ext cx="78"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6" name="Rectangle 117"/>
            <p:cNvSpPr>
              <a:spLocks noChangeArrowheads="1"/>
            </p:cNvSpPr>
            <p:nvPr/>
          </p:nvSpPr>
          <p:spPr bwMode="auto">
            <a:xfrm>
              <a:off x="2326" y="1322"/>
              <a:ext cx="581"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20.00 - 20.13</a:t>
              </a:r>
            </a:p>
          </p:txBody>
        </p:sp>
        <p:sp>
          <p:nvSpPr>
            <p:cNvPr id="2167" name="Rectangle 118"/>
            <p:cNvSpPr>
              <a:spLocks noChangeArrowheads="1"/>
            </p:cNvSpPr>
            <p:nvPr/>
          </p:nvSpPr>
          <p:spPr bwMode="auto">
            <a:xfrm>
              <a:off x="2194" y="1495"/>
              <a:ext cx="643" cy="132"/>
            </a:xfrm>
            <a:prstGeom prst="rect">
              <a:avLst/>
            </a:prstGeom>
            <a:noFill/>
            <a:ln w="63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68" name="Line 119"/>
            <p:cNvSpPr>
              <a:spLocks noChangeShapeType="1"/>
            </p:cNvSpPr>
            <p:nvPr/>
          </p:nvSpPr>
          <p:spPr bwMode="auto">
            <a:xfrm flipV="1">
              <a:off x="2255" y="1503"/>
              <a:ext cx="88" cy="114"/>
            </a:xfrm>
            <a:prstGeom prst="line">
              <a:avLst/>
            </a:prstGeom>
            <a:noFill/>
            <a:ln w="12700">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9" name="Line 120"/>
            <p:cNvSpPr>
              <a:spLocks noChangeShapeType="1"/>
            </p:cNvSpPr>
            <p:nvPr/>
          </p:nvSpPr>
          <p:spPr bwMode="auto">
            <a:xfrm>
              <a:off x="2394" y="1499"/>
              <a:ext cx="0" cy="124"/>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0" name="Rectangle 121"/>
            <p:cNvSpPr>
              <a:spLocks noChangeArrowheads="1"/>
            </p:cNvSpPr>
            <p:nvPr/>
          </p:nvSpPr>
          <p:spPr bwMode="auto">
            <a:xfrm>
              <a:off x="2372" y="1488"/>
              <a:ext cx="26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0.14</a:t>
              </a:r>
            </a:p>
          </p:txBody>
        </p:sp>
        <p:sp>
          <p:nvSpPr>
            <p:cNvPr id="2171" name="Line 122"/>
            <p:cNvSpPr>
              <a:spLocks noChangeShapeType="1"/>
            </p:cNvSpPr>
            <p:nvPr/>
          </p:nvSpPr>
          <p:spPr bwMode="auto">
            <a:xfrm>
              <a:off x="2634" y="1503"/>
              <a:ext cx="0" cy="119"/>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2" name="Rectangle 123"/>
            <p:cNvSpPr>
              <a:spLocks noChangeArrowheads="1"/>
            </p:cNvSpPr>
            <p:nvPr/>
          </p:nvSpPr>
          <p:spPr bwMode="auto">
            <a:xfrm>
              <a:off x="2610" y="1485"/>
              <a:ext cx="16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A</a:t>
              </a:r>
            </a:p>
          </p:txBody>
        </p:sp>
        <p:sp>
          <p:nvSpPr>
            <p:cNvPr id="2173" name="Line 124"/>
            <p:cNvSpPr>
              <a:spLocks noChangeShapeType="1"/>
            </p:cNvSpPr>
            <p:nvPr/>
          </p:nvSpPr>
          <p:spPr bwMode="auto">
            <a:xfrm>
              <a:off x="2737" y="1503"/>
              <a:ext cx="0" cy="119"/>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4" name="Rectangle 125"/>
            <p:cNvSpPr>
              <a:spLocks noChangeArrowheads="1"/>
            </p:cNvSpPr>
            <p:nvPr/>
          </p:nvSpPr>
          <p:spPr bwMode="auto">
            <a:xfrm>
              <a:off x="2714" y="1488"/>
              <a:ext cx="17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C</a:t>
              </a:r>
            </a:p>
          </p:txBody>
        </p:sp>
        <p:sp>
          <p:nvSpPr>
            <p:cNvPr id="2175" name="AutoShape 126"/>
            <p:cNvSpPr>
              <a:spLocks noChangeArrowheads="1"/>
            </p:cNvSpPr>
            <p:nvPr/>
          </p:nvSpPr>
          <p:spPr bwMode="auto">
            <a:xfrm rot="10800000">
              <a:off x="2476" y="1627"/>
              <a:ext cx="68" cy="71"/>
            </a:xfrm>
            <a:prstGeom prst="triangle">
              <a:avLst>
                <a:gd name="adj" fmla="val 49986"/>
              </a:avLst>
            </a:prstGeom>
            <a:solidFill>
              <a:schemeClr val="accent1"/>
            </a:solidFill>
            <a:ln w="3175">
              <a:solidFill>
                <a:schemeClr val="accent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76" name="Line 127"/>
            <p:cNvSpPr>
              <a:spLocks noChangeShapeType="1"/>
            </p:cNvSpPr>
            <p:nvPr/>
          </p:nvSpPr>
          <p:spPr bwMode="auto">
            <a:xfrm>
              <a:off x="2508" y="1694"/>
              <a:ext cx="0" cy="10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7" name="Line 128"/>
            <p:cNvSpPr>
              <a:spLocks noChangeShapeType="1"/>
            </p:cNvSpPr>
            <p:nvPr/>
          </p:nvSpPr>
          <p:spPr bwMode="auto">
            <a:xfrm>
              <a:off x="2507" y="1794"/>
              <a:ext cx="104"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8" name="Rectangle 129"/>
            <p:cNvSpPr>
              <a:spLocks noChangeArrowheads="1"/>
            </p:cNvSpPr>
            <p:nvPr/>
          </p:nvSpPr>
          <p:spPr bwMode="auto">
            <a:xfrm>
              <a:off x="2610" y="1729"/>
              <a:ext cx="126" cy="126"/>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79" name="Rectangle 130"/>
            <p:cNvSpPr>
              <a:spLocks noChangeArrowheads="1"/>
            </p:cNvSpPr>
            <p:nvPr/>
          </p:nvSpPr>
          <p:spPr bwMode="auto">
            <a:xfrm>
              <a:off x="2589" y="1715"/>
              <a:ext cx="16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B</a:t>
              </a:r>
            </a:p>
          </p:txBody>
        </p:sp>
        <p:sp>
          <p:nvSpPr>
            <p:cNvPr id="2180" name="Line 131"/>
            <p:cNvSpPr>
              <a:spLocks noChangeShapeType="1"/>
            </p:cNvSpPr>
            <p:nvPr/>
          </p:nvSpPr>
          <p:spPr bwMode="auto">
            <a:xfrm>
              <a:off x="1224" y="1723"/>
              <a:ext cx="29" cy="2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81" name="Line 132"/>
            <p:cNvSpPr>
              <a:spLocks noChangeShapeType="1"/>
            </p:cNvSpPr>
            <p:nvPr/>
          </p:nvSpPr>
          <p:spPr bwMode="auto">
            <a:xfrm flipV="1">
              <a:off x="1653" y="870"/>
              <a:ext cx="442" cy="916"/>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82" name="Line 133"/>
            <p:cNvSpPr>
              <a:spLocks noChangeShapeType="1"/>
            </p:cNvSpPr>
            <p:nvPr/>
          </p:nvSpPr>
          <p:spPr bwMode="auto">
            <a:xfrm>
              <a:off x="2098" y="871"/>
              <a:ext cx="122"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83" name="Rectangle 134"/>
            <p:cNvSpPr>
              <a:spLocks noChangeArrowheads="1"/>
            </p:cNvSpPr>
            <p:nvPr/>
          </p:nvSpPr>
          <p:spPr bwMode="auto">
            <a:xfrm>
              <a:off x="2212" y="791"/>
              <a:ext cx="63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M42 X 1.5 - 6g</a:t>
              </a:r>
            </a:p>
          </p:txBody>
        </p:sp>
        <p:sp>
          <p:nvSpPr>
            <p:cNvPr id="2184" name="Rectangle 135"/>
            <p:cNvSpPr>
              <a:spLocks noChangeArrowheads="1"/>
            </p:cNvSpPr>
            <p:nvPr/>
          </p:nvSpPr>
          <p:spPr bwMode="auto">
            <a:xfrm>
              <a:off x="2248" y="925"/>
              <a:ext cx="820" cy="146"/>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nvGrpSpPr>
            <p:cNvPr id="2185" name="Group 136"/>
            <p:cNvGrpSpPr>
              <a:grpSpLocks/>
            </p:cNvGrpSpPr>
            <p:nvPr/>
          </p:nvGrpSpPr>
          <p:grpSpPr bwMode="auto">
            <a:xfrm>
              <a:off x="2269" y="931"/>
              <a:ext cx="128" cy="135"/>
              <a:chOff x="1898" y="630"/>
              <a:chExt cx="159" cy="167"/>
            </a:xfrm>
          </p:grpSpPr>
          <p:sp>
            <p:nvSpPr>
              <p:cNvPr id="2319" name="Oval 137"/>
              <p:cNvSpPr>
                <a:spLocks noChangeArrowheads="1"/>
              </p:cNvSpPr>
              <p:nvPr/>
            </p:nvSpPr>
            <p:spPr bwMode="auto">
              <a:xfrm>
                <a:off x="1925" y="657"/>
                <a:ext cx="104" cy="104"/>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20" name="Line 138"/>
              <p:cNvSpPr>
                <a:spLocks noChangeShapeType="1"/>
              </p:cNvSpPr>
              <p:nvPr/>
            </p:nvSpPr>
            <p:spPr bwMode="auto">
              <a:xfrm>
                <a:off x="1977" y="630"/>
                <a:ext cx="0" cy="16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21" name="Line 139"/>
              <p:cNvSpPr>
                <a:spLocks noChangeShapeType="1"/>
              </p:cNvSpPr>
              <p:nvPr/>
            </p:nvSpPr>
            <p:spPr bwMode="auto">
              <a:xfrm>
                <a:off x="1898" y="709"/>
                <a:ext cx="15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186" name="Line 140"/>
            <p:cNvSpPr>
              <a:spLocks noChangeShapeType="1"/>
            </p:cNvSpPr>
            <p:nvPr/>
          </p:nvSpPr>
          <p:spPr bwMode="auto">
            <a:xfrm>
              <a:off x="2426" y="929"/>
              <a:ext cx="0" cy="13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nvGrpSpPr>
            <p:cNvPr id="2187" name="Group 141"/>
            <p:cNvGrpSpPr>
              <a:grpSpLocks/>
            </p:cNvGrpSpPr>
            <p:nvPr/>
          </p:nvGrpSpPr>
          <p:grpSpPr bwMode="auto">
            <a:xfrm>
              <a:off x="2455" y="953"/>
              <a:ext cx="77" cy="97"/>
              <a:chOff x="2263" y="953"/>
              <a:chExt cx="77" cy="97"/>
            </a:xfrm>
          </p:grpSpPr>
          <p:sp>
            <p:nvSpPr>
              <p:cNvPr id="2317" name="Oval 142"/>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18" name="Line 143"/>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188" name="Rectangle 144"/>
            <p:cNvSpPr>
              <a:spLocks noChangeArrowheads="1"/>
            </p:cNvSpPr>
            <p:nvPr/>
          </p:nvSpPr>
          <p:spPr bwMode="auto">
            <a:xfrm>
              <a:off x="2538" y="930"/>
              <a:ext cx="56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0.1  M  B   M</a:t>
              </a:r>
            </a:p>
          </p:txBody>
        </p:sp>
        <p:sp>
          <p:nvSpPr>
            <p:cNvPr id="2189" name="Oval 145"/>
            <p:cNvSpPr>
              <a:spLocks noChangeArrowheads="1"/>
            </p:cNvSpPr>
            <p:nvPr/>
          </p:nvSpPr>
          <p:spPr bwMode="auto">
            <a:xfrm>
              <a:off x="2959" y="955"/>
              <a:ext cx="101" cy="98"/>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90" name="Oval 146"/>
            <p:cNvSpPr>
              <a:spLocks noChangeArrowheads="1"/>
            </p:cNvSpPr>
            <p:nvPr/>
          </p:nvSpPr>
          <p:spPr bwMode="auto">
            <a:xfrm>
              <a:off x="2729" y="959"/>
              <a:ext cx="100" cy="94"/>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91" name="Line 147"/>
            <p:cNvSpPr>
              <a:spLocks noChangeShapeType="1"/>
            </p:cNvSpPr>
            <p:nvPr/>
          </p:nvSpPr>
          <p:spPr bwMode="auto">
            <a:xfrm>
              <a:off x="2839" y="929"/>
              <a:ext cx="0" cy="13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2" name="Line 148"/>
            <p:cNvSpPr>
              <a:spLocks noChangeShapeType="1"/>
            </p:cNvSpPr>
            <p:nvPr/>
          </p:nvSpPr>
          <p:spPr bwMode="auto">
            <a:xfrm flipV="1">
              <a:off x="1355" y="706"/>
              <a:ext cx="0" cy="86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3" name="Line 149"/>
            <p:cNvSpPr>
              <a:spLocks noChangeShapeType="1"/>
            </p:cNvSpPr>
            <p:nvPr/>
          </p:nvSpPr>
          <p:spPr bwMode="auto">
            <a:xfrm flipV="1">
              <a:off x="1501" y="1072"/>
              <a:ext cx="0" cy="70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4" name="Line 150"/>
            <p:cNvSpPr>
              <a:spLocks noChangeShapeType="1"/>
            </p:cNvSpPr>
            <p:nvPr/>
          </p:nvSpPr>
          <p:spPr bwMode="auto">
            <a:xfrm flipV="1">
              <a:off x="1249" y="859"/>
              <a:ext cx="0" cy="85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5" name="Line 151"/>
            <p:cNvSpPr>
              <a:spLocks noChangeShapeType="1"/>
            </p:cNvSpPr>
            <p:nvPr/>
          </p:nvSpPr>
          <p:spPr bwMode="auto">
            <a:xfrm flipV="1">
              <a:off x="1041" y="864"/>
              <a:ext cx="0" cy="30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6" name="Rectangle 152"/>
            <p:cNvSpPr>
              <a:spLocks noChangeArrowheads="1"/>
            </p:cNvSpPr>
            <p:nvPr/>
          </p:nvSpPr>
          <p:spPr bwMode="auto">
            <a:xfrm>
              <a:off x="1355" y="708"/>
              <a:ext cx="512" cy="105"/>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97" name="Line 153"/>
            <p:cNvSpPr>
              <a:spLocks noChangeShapeType="1"/>
            </p:cNvSpPr>
            <p:nvPr/>
          </p:nvSpPr>
          <p:spPr bwMode="auto">
            <a:xfrm flipH="1">
              <a:off x="1379" y="732"/>
              <a:ext cx="65" cy="5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8" name="Line 154"/>
            <p:cNvSpPr>
              <a:spLocks noChangeShapeType="1"/>
            </p:cNvSpPr>
            <p:nvPr/>
          </p:nvSpPr>
          <p:spPr bwMode="auto">
            <a:xfrm flipH="1">
              <a:off x="1422" y="732"/>
              <a:ext cx="66" cy="5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9" name="Line 155"/>
            <p:cNvSpPr>
              <a:spLocks noChangeShapeType="1"/>
            </p:cNvSpPr>
            <p:nvPr/>
          </p:nvSpPr>
          <p:spPr bwMode="auto">
            <a:xfrm>
              <a:off x="1525" y="712"/>
              <a:ext cx="0" cy="98"/>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0" name="Rectangle 156"/>
            <p:cNvSpPr>
              <a:spLocks noChangeArrowheads="1"/>
            </p:cNvSpPr>
            <p:nvPr/>
          </p:nvSpPr>
          <p:spPr bwMode="auto">
            <a:xfrm>
              <a:off x="1503" y="688"/>
              <a:ext cx="38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0.06   A</a:t>
              </a:r>
            </a:p>
          </p:txBody>
        </p:sp>
        <p:sp>
          <p:nvSpPr>
            <p:cNvPr id="2201" name="Line 157"/>
            <p:cNvSpPr>
              <a:spLocks noChangeShapeType="1"/>
            </p:cNvSpPr>
            <p:nvPr/>
          </p:nvSpPr>
          <p:spPr bwMode="auto">
            <a:xfrm>
              <a:off x="1757" y="712"/>
              <a:ext cx="0" cy="98"/>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2" name="Line 158"/>
            <p:cNvSpPr>
              <a:spLocks noChangeShapeType="1"/>
            </p:cNvSpPr>
            <p:nvPr/>
          </p:nvSpPr>
          <p:spPr bwMode="auto">
            <a:xfrm>
              <a:off x="1508" y="1126"/>
              <a:ext cx="156"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3" name="Line 159"/>
            <p:cNvSpPr>
              <a:spLocks noChangeShapeType="1"/>
            </p:cNvSpPr>
            <p:nvPr/>
          </p:nvSpPr>
          <p:spPr bwMode="auto">
            <a:xfrm flipH="1">
              <a:off x="1204" y="1126"/>
              <a:ext cx="158"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4" name="Line 160"/>
            <p:cNvSpPr>
              <a:spLocks noChangeShapeType="1"/>
            </p:cNvSpPr>
            <p:nvPr/>
          </p:nvSpPr>
          <p:spPr bwMode="auto">
            <a:xfrm>
              <a:off x="1256" y="918"/>
              <a:ext cx="135"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5" name="Line 161"/>
            <p:cNvSpPr>
              <a:spLocks noChangeShapeType="1"/>
            </p:cNvSpPr>
            <p:nvPr/>
          </p:nvSpPr>
          <p:spPr bwMode="auto">
            <a:xfrm flipH="1">
              <a:off x="902" y="918"/>
              <a:ext cx="138"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6" name="Rectangle 162"/>
            <p:cNvSpPr>
              <a:spLocks noChangeArrowheads="1"/>
            </p:cNvSpPr>
            <p:nvPr/>
          </p:nvSpPr>
          <p:spPr bwMode="auto">
            <a:xfrm>
              <a:off x="1653" y="1012"/>
              <a:ext cx="22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6.6</a:t>
              </a:r>
            </a:p>
            <a:p>
              <a:r>
                <a:rPr lang="en-US" altLang="en-US" sz="1000">
                  <a:solidFill>
                    <a:schemeClr val="accent1"/>
                  </a:solidFill>
                  <a:latin typeface="Arial" charset="0"/>
                </a:rPr>
                <a:t>6.1</a:t>
              </a:r>
            </a:p>
          </p:txBody>
        </p:sp>
        <p:sp>
          <p:nvSpPr>
            <p:cNvPr id="2207" name="Rectangle 163"/>
            <p:cNvSpPr>
              <a:spLocks noChangeArrowheads="1"/>
            </p:cNvSpPr>
            <p:nvPr/>
          </p:nvSpPr>
          <p:spPr bwMode="auto">
            <a:xfrm>
              <a:off x="1033" y="785"/>
              <a:ext cx="22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9.6</a:t>
              </a:r>
            </a:p>
            <a:p>
              <a:r>
                <a:rPr lang="en-US" altLang="en-US" sz="1000">
                  <a:solidFill>
                    <a:schemeClr val="accent1"/>
                  </a:solidFill>
                  <a:latin typeface="Arial" charset="0"/>
                </a:rPr>
                <a:t>9.4</a:t>
              </a:r>
            </a:p>
          </p:txBody>
        </p:sp>
        <p:sp>
          <p:nvSpPr>
            <p:cNvPr id="2208" name="Line 164"/>
            <p:cNvSpPr>
              <a:spLocks noChangeShapeType="1"/>
            </p:cNvSpPr>
            <p:nvPr/>
          </p:nvSpPr>
          <p:spPr bwMode="auto">
            <a:xfrm flipH="1">
              <a:off x="556" y="1722"/>
              <a:ext cx="462" cy="0"/>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9" name="Line 165"/>
            <p:cNvSpPr>
              <a:spLocks noChangeShapeType="1"/>
            </p:cNvSpPr>
            <p:nvPr/>
          </p:nvSpPr>
          <p:spPr bwMode="auto">
            <a:xfrm flipH="1">
              <a:off x="570" y="2637"/>
              <a:ext cx="443"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0" name="Line 166"/>
            <p:cNvSpPr>
              <a:spLocks noChangeShapeType="1"/>
            </p:cNvSpPr>
            <p:nvPr/>
          </p:nvSpPr>
          <p:spPr bwMode="auto">
            <a:xfrm>
              <a:off x="622" y="1729"/>
              <a:ext cx="0" cy="17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1" name="Line 167"/>
            <p:cNvSpPr>
              <a:spLocks noChangeShapeType="1"/>
            </p:cNvSpPr>
            <p:nvPr/>
          </p:nvSpPr>
          <p:spPr bwMode="auto">
            <a:xfrm>
              <a:off x="627" y="2150"/>
              <a:ext cx="0" cy="481"/>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2" name="Rectangle 168"/>
            <p:cNvSpPr>
              <a:spLocks noChangeArrowheads="1"/>
            </p:cNvSpPr>
            <p:nvPr/>
          </p:nvSpPr>
          <p:spPr bwMode="auto">
            <a:xfrm>
              <a:off x="528" y="1893"/>
              <a:ext cx="31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44.60</a:t>
              </a:r>
            </a:p>
            <a:p>
              <a:r>
                <a:rPr lang="en-US" altLang="en-US" sz="1000">
                  <a:solidFill>
                    <a:schemeClr val="accent1"/>
                  </a:solidFill>
                  <a:latin typeface="Arial" charset="0"/>
                </a:rPr>
                <a:t>44.45</a:t>
              </a:r>
            </a:p>
          </p:txBody>
        </p:sp>
        <p:sp>
          <p:nvSpPr>
            <p:cNvPr id="2213" name="Line 169"/>
            <p:cNvSpPr>
              <a:spLocks noChangeShapeType="1"/>
            </p:cNvSpPr>
            <p:nvPr/>
          </p:nvSpPr>
          <p:spPr bwMode="auto">
            <a:xfrm flipV="1">
              <a:off x="622" y="486"/>
              <a:ext cx="0" cy="123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4" name="Rectangle 170"/>
            <p:cNvSpPr>
              <a:spLocks noChangeArrowheads="1"/>
            </p:cNvSpPr>
            <p:nvPr/>
          </p:nvSpPr>
          <p:spPr bwMode="auto">
            <a:xfrm>
              <a:off x="623" y="487"/>
              <a:ext cx="696" cy="120"/>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15" name="Line 171"/>
            <p:cNvSpPr>
              <a:spLocks noChangeShapeType="1"/>
            </p:cNvSpPr>
            <p:nvPr/>
          </p:nvSpPr>
          <p:spPr bwMode="auto">
            <a:xfrm>
              <a:off x="690" y="514"/>
              <a:ext cx="0" cy="7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6" name="Line 172"/>
            <p:cNvSpPr>
              <a:spLocks noChangeShapeType="1"/>
            </p:cNvSpPr>
            <p:nvPr/>
          </p:nvSpPr>
          <p:spPr bwMode="auto">
            <a:xfrm>
              <a:off x="654" y="589"/>
              <a:ext cx="78"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7" name="Line 173"/>
            <p:cNvSpPr>
              <a:spLocks noChangeShapeType="1"/>
            </p:cNvSpPr>
            <p:nvPr/>
          </p:nvSpPr>
          <p:spPr bwMode="auto">
            <a:xfrm>
              <a:off x="773" y="490"/>
              <a:ext cx="0" cy="11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8" name="Oval 174"/>
            <p:cNvSpPr>
              <a:spLocks noChangeArrowheads="1"/>
            </p:cNvSpPr>
            <p:nvPr/>
          </p:nvSpPr>
          <p:spPr bwMode="auto">
            <a:xfrm>
              <a:off x="794" y="512"/>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19" name="Line 175"/>
            <p:cNvSpPr>
              <a:spLocks noChangeShapeType="1"/>
            </p:cNvSpPr>
            <p:nvPr/>
          </p:nvSpPr>
          <p:spPr bwMode="auto">
            <a:xfrm flipH="1">
              <a:off x="801" y="502"/>
              <a:ext cx="66" cy="9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20" name="Rectangle 176"/>
            <p:cNvSpPr>
              <a:spLocks noChangeArrowheads="1"/>
            </p:cNvSpPr>
            <p:nvPr/>
          </p:nvSpPr>
          <p:spPr bwMode="auto">
            <a:xfrm>
              <a:off x="862" y="475"/>
              <a:ext cx="49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0.08  M   A</a:t>
              </a:r>
            </a:p>
          </p:txBody>
        </p:sp>
        <p:sp>
          <p:nvSpPr>
            <p:cNvPr id="2221" name="Oval 177"/>
            <p:cNvSpPr>
              <a:spLocks noChangeArrowheads="1"/>
            </p:cNvSpPr>
            <p:nvPr/>
          </p:nvSpPr>
          <p:spPr bwMode="auto">
            <a:xfrm>
              <a:off x="1103" y="501"/>
              <a:ext cx="96" cy="95"/>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22" name="Line 178"/>
            <p:cNvSpPr>
              <a:spLocks noChangeShapeType="1"/>
            </p:cNvSpPr>
            <p:nvPr/>
          </p:nvSpPr>
          <p:spPr bwMode="auto">
            <a:xfrm>
              <a:off x="1223" y="487"/>
              <a:ext cx="0" cy="12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23" name="AutoShape 179"/>
            <p:cNvSpPr>
              <a:spLocks noChangeArrowheads="1"/>
            </p:cNvSpPr>
            <p:nvPr/>
          </p:nvSpPr>
          <p:spPr bwMode="auto">
            <a:xfrm rot="10800000">
              <a:off x="1028" y="608"/>
              <a:ext cx="61" cy="74"/>
            </a:xfrm>
            <a:prstGeom prst="triangle">
              <a:avLst>
                <a:gd name="adj" fmla="val 49986"/>
              </a:avLst>
            </a:prstGeom>
            <a:solidFill>
              <a:schemeClr val="accent1"/>
            </a:solidFill>
            <a:ln w="3175">
              <a:solidFill>
                <a:schemeClr val="accent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24" name="Line 180"/>
            <p:cNvSpPr>
              <a:spLocks noChangeShapeType="1"/>
            </p:cNvSpPr>
            <p:nvPr/>
          </p:nvSpPr>
          <p:spPr bwMode="auto">
            <a:xfrm>
              <a:off x="1059" y="680"/>
              <a:ext cx="0" cy="6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25" name="Line 181"/>
            <p:cNvSpPr>
              <a:spLocks noChangeShapeType="1"/>
            </p:cNvSpPr>
            <p:nvPr/>
          </p:nvSpPr>
          <p:spPr bwMode="auto">
            <a:xfrm flipH="1">
              <a:off x="828" y="745"/>
              <a:ext cx="230"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26" name="Rectangle 182"/>
            <p:cNvSpPr>
              <a:spLocks noChangeArrowheads="1"/>
            </p:cNvSpPr>
            <p:nvPr/>
          </p:nvSpPr>
          <p:spPr bwMode="auto">
            <a:xfrm>
              <a:off x="708" y="684"/>
              <a:ext cx="123" cy="119"/>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27" name="Rectangle 183"/>
            <p:cNvSpPr>
              <a:spLocks noChangeArrowheads="1"/>
            </p:cNvSpPr>
            <p:nvPr/>
          </p:nvSpPr>
          <p:spPr bwMode="auto">
            <a:xfrm>
              <a:off x="688" y="673"/>
              <a:ext cx="17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C</a:t>
              </a:r>
            </a:p>
          </p:txBody>
        </p:sp>
        <p:sp>
          <p:nvSpPr>
            <p:cNvPr id="2228" name="AutoShape 184"/>
            <p:cNvSpPr>
              <a:spLocks noChangeArrowheads="1"/>
            </p:cNvSpPr>
            <p:nvPr/>
          </p:nvSpPr>
          <p:spPr bwMode="auto">
            <a:xfrm rot="-5400000">
              <a:off x="967" y="3420"/>
              <a:ext cx="61" cy="71"/>
            </a:xfrm>
            <a:prstGeom prst="triangle">
              <a:avLst>
                <a:gd name="adj" fmla="val 49986"/>
              </a:avLst>
            </a:prstGeom>
            <a:solidFill>
              <a:schemeClr val="accent1"/>
            </a:solidFill>
            <a:ln w="3175">
              <a:solidFill>
                <a:schemeClr val="accent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29" name="Line 185"/>
            <p:cNvSpPr>
              <a:spLocks noChangeShapeType="1"/>
            </p:cNvSpPr>
            <p:nvPr/>
          </p:nvSpPr>
          <p:spPr bwMode="auto">
            <a:xfrm flipH="1">
              <a:off x="895" y="3455"/>
              <a:ext cx="75"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0" name="Rectangle 186"/>
            <p:cNvSpPr>
              <a:spLocks noChangeArrowheads="1"/>
            </p:cNvSpPr>
            <p:nvPr/>
          </p:nvSpPr>
          <p:spPr bwMode="auto">
            <a:xfrm>
              <a:off x="773" y="3396"/>
              <a:ext cx="119" cy="119"/>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31" name="Rectangle 187"/>
            <p:cNvSpPr>
              <a:spLocks noChangeArrowheads="1"/>
            </p:cNvSpPr>
            <p:nvPr/>
          </p:nvSpPr>
          <p:spPr bwMode="auto">
            <a:xfrm>
              <a:off x="750" y="3380"/>
              <a:ext cx="16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A</a:t>
              </a:r>
            </a:p>
          </p:txBody>
        </p:sp>
        <p:sp>
          <p:nvSpPr>
            <p:cNvPr id="2232" name="Rectangle 188"/>
            <p:cNvSpPr>
              <a:spLocks noChangeArrowheads="1"/>
            </p:cNvSpPr>
            <p:nvPr/>
          </p:nvSpPr>
          <p:spPr bwMode="auto">
            <a:xfrm>
              <a:off x="1036" y="3764"/>
              <a:ext cx="502" cy="109"/>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33" name="AutoShape 189"/>
            <p:cNvSpPr>
              <a:spLocks noChangeArrowheads="1"/>
            </p:cNvSpPr>
            <p:nvPr/>
          </p:nvSpPr>
          <p:spPr bwMode="auto">
            <a:xfrm>
              <a:off x="1058" y="3788"/>
              <a:ext cx="159" cy="56"/>
            </a:xfrm>
            <a:prstGeom prst="parallelogram">
              <a:avLst>
                <a:gd name="adj" fmla="val 70943"/>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34" name="Line 190"/>
            <p:cNvSpPr>
              <a:spLocks noChangeShapeType="1"/>
            </p:cNvSpPr>
            <p:nvPr/>
          </p:nvSpPr>
          <p:spPr bwMode="auto">
            <a:xfrm>
              <a:off x="1259" y="3768"/>
              <a:ext cx="0" cy="10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5" name="Rectangle 191"/>
            <p:cNvSpPr>
              <a:spLocks noChangeArrowheads="1"/>
            </p:cNvSpPr>
            <p:nvPr/>
          </p:nvSpPr>
          <p:spPr bwMode="auto">
            <a:xfrm>
              <a:off x="1256" y="3748"/>
              <a:ext cx="26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0.02</a:t>
              </a:r>
            </a:p>
          </p:txBody>
        </p:sp>
        <p:sp>
          <p:nvSpPr>
            <p:cNvPr id="2236" name="Line 192"/>
            <p:cNvSpPr>
              <a:spLocks noChangeShapeType="1"/>
            </p:cNvSpPr>
            <p:nvPr/>
          </p:nvSpPr>
          <p:spPr bwMode="auto">
            <a:xfrm flipV="1">
              <a:off x="1882" y="1846"/>
              <a:ext cx="0" cy="657"/>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7" name="Line 193"/>
            <p:cNvSpPr>
              <a:spLocks noChangeShapeType="1"/>
            </p:cNvSpPr>
            <p:nvPr/>
          </p:nvSpPr>
          <p:spPr bwMode="auto">
            <a:xfrm flipV="1">
              <a:off x="1045" y="1192"/>
              <a:ext cx="67" cy="6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8" name="Line 194"/>
            <p:cNvSpPr>
              <a:spLocks noChangeShapeType="1"/>
            </p:cNvSpPr>
            <p:nvPr/>
          </p:nvSpPr>
          <p:spPr bwMode="auto">
            <a:xfrm flipV="1">
              <a:off x="1115" y="1193"/>
              <a:ext cx="69" cy="7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9" name="Line 195"/>
            <p:cNvSpPr>
              <a:spLocks noChangeShapeType="1"/>
            </p:cNvSpPr>
            <p:nvPr/>
          </p:nvSpPr>
          <p:spPr bwMode="auto">
            <a:xfrm flipV="1">
              <a:off x="1047" y="1405"/>
              <a:ext cx="58" cy="5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0" name="Line 196"/>
            <p:cNvSpPr>
              <a:spLocks noChangeShapeType="1"/>
            </p:cNvSpPr>
            <p:nvPr/>
          </p:nvSpPr>
          <p:spPr bwMode="auto">
            <a:xfrm flipV="1">
              <a:off x="1042" y="1409"/>
              <a:ext cx="138" cy="16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1" name="Line 197"/>
            <p:cNvSpPr>
              <a:spLocks noChangeShapeType="1"/>
            </p:cNvSpPr>
            <p:nvPr/>
          </p:nvSpPr>
          <p:spPr bwMode="auto">
            <a:xfrm flipV="1">
              <a:off x="1044" y="1500"/>
              <a:ext cx="136" cy="16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2" name="Line 198"/>
            <p:cNvSpPr>
              <a:spLocks noChangeShapeType="1"/>
            </p:cNvSpPr>
            <p:nvPr/>
          </p:nvSpPr>
          <p:spPr bwMode="auto">
            <a:xfrm flipV="1">
              <a:off x="1093" y="1582"/>
              <a:ext cx="116" cy="14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3" name="Line 199"/>
            <p:cNvSpPr>
              <a:spLocks noChangeShapeType="1"/>
            </p:cNvSpPr>
            <p:nvPr/>
          </p:nvSpPr>
          <p:spPr bwMode="auto">
            <a:xfrm flipV="1">
              <a:off x="1185" y="1582"/>
              <a:ext cx="116" cy="138"/>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4" name="Line 200"/>
            <p:cNvSpPr>
              <a:spLocks noChangeShapeType="1"/>
            </p:cNvSpPr>
            <p:nvPr/>
          </p:nvSpPr>
          <p:spPr bwMode="auto">
            <a:xfrm flipV="1">
              <a:off x="1251" y="1619"/>
              <a:ext cx="107" cy="12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5" name="Line 201"/>
            <p:cNvSpPr>
              <a:spLocks noChangeShapeType="1"/>
            </p:cNvSpPr>
            <p:nvPr/>
          </p:nvSpPr>
          <p:spPr bwMode="auto">
            <a:xfrm flipV="1">
              <a:off x="1256" y="1707"/>
              <a:ext cx="102" cy="13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6" name="Line 202"/>
            <p:cNvSpPr>
              <a:spLocks noChangeShapeType="1"/>
            </p:cNvSpPr>
            <p:nvPr/>
          </p:nvSpPr>
          <p:spPr bwMode="auto">
            <a:xfrm flipV="1">
              <a:off x="1256" y="1794"/>
              <a:ext cx="103" cy="128"/>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7" name="Line 203"/>
            <p:cNvSpPr>
              <a:spLocks noChangeShapeType="1"/>
            </p:cNvSpPr>
            <p:nvPr/>
          </p:nvSpPr>
          <p:spPr bwMode="auto">
            <a:xfrm flipV="1">
              <a:off x="1334" y="1824"/>
              <a:ext cx="87" cy="11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8" name="Line 204"/>
            <p:cNvSpPr>
              <a:spLocks noChangeShapeType="1"/>
            </p:cNvSpPr>
            <p:nvPr/>
          </p:nvSpPr>
          <p:spPr bwMode="auto">
            <a:xfrm flipV="1">
              <a:off x="1424" y="1781"/>
              <a:ext cx="128" cy="15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9" name="Line 205"/>
            <p:cNvSpPr>
              <a:spLocks noChangeShapeType="1"/>
            </p:cNvSpPr>
            <p:nvPr/>
          </p:nvSpPr>
          <p:spPr bwMode="auto">
            <a:xfrm flipV="1">
              <a:off x="1514" y="1781"/>
              <a:ext cx="129" cy="15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0" name="Line 206"/>
            <p:cNvSpPr>
              <a:spLocks noChangeShapeType="1"/>
            </p:cNvSpPr>
            <p:nvPr/>
          </p:nvSpPr>
          <p:spPr bwMode="auto">
            <a:xfrm flipV="1">
              <a:off x="1598" y="1781"/>
              <a:ext cx="129" cy="15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1" name="Line 207"/>
            <p:cNvSpPr>
              <a:spLocks noChangeShapeType="1"/>
            </p:cNvSpPr>
            <p:nvPr/>
          </p:nvSpPr>
          <p:spPr bwMode="auto">
            <a:xfrm flipV="1">
              <a:off x="1689" y="1819"/>
              <a:ext cx="90" cy="11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2" name="Line 208"/>
            <p:cNvSpPr>
              <a:spLocks noChangeShapeType="1"/>
            </p:cNvSpPr>
            <p:nvPr/>
          </p:nvSpPr>
          <p:spPr bwMode="auto">
            <a:xfrm flipV="1">
              <a:off x="1779" y="1849"/>
              <a:ext cx="68" cy="8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3" name="Line 209"/>
            <p:cNvSpPr>
              <a:spLocks noChangeShapeType="1"/>
            </p:cNvSpPr>
            <p:nvPr/>
          </p:nvSpPr>
          <p:spPr bwMode="auto">
            <a:xfrm flipV="1">
              <a:off x="1861" y="1908"/>
              <a:ext cx="21" cy="2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4" name="Line 210"/>
            <p:cNvSpPr>
              <a:spLocks noChangeShapeType="1"/>
            </p:cNvSpPr>
            <p:nvPr/>
          </p:nvSpPr>
          <p:spPr bwMode="auto">
            <a:xfrm flipV="1">
              <a:off x="1042" y="2635"/>
              <a:ext cx="54" cy="5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5" name="Line 211"/>
            <p:cNvSpPr>
              <a:spLocks noChangeShapeType="1"/>
            </p:cNvSpPr>
            <p:nvPr/>
          </p:nvSpPr>
          <p:spPr bwMode="auto">
            <a:xfrm flipV="1">
              <a:off x="1043" y="2633"/>
              <a:ext cx="148" cy="15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6" name="Line 212"/>
            <p:cNvSpPr>
              <a:spLocks noChangeShapeType="1"/>
            </p:cNvSpPr>
            <p:nvPr/>
          </p:nvSpPr>
          <p:spPr bwMode="auto">
            <a:xfrm flipV="1">
              <a:off x="1253" y="2428"/>
              <a:ext cx="132" cy="14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7" name="Line 213"/>
            <p:cNvSpPr>
              <a:spLocks noChangeShapeType="1"/>
            </p:cNvSpPr>
            <p:nvPr/>
          </p:nvSpPr>
          <p:spPr bwMode="auto">
            <a:xfrm flipV="1">
              <a:off x="1254" y="2430"/>
              <a:ext cx="40" cy="4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8" name="Line 214"/>
            <p:cNvSpPr>
              <a:spLocks noChangeShapeType="1"/>
            </p:cNvSpPr>
            <p:nvPr/>
          </p:nvSpPr>
          <p:spPr bwMode="auto">
            <a:xfrm flipV="1">
              <a:off x="1045" y="2568"/>
              <a:ext cx="307" cy="3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9" name="Line 215"/>
            <p:cNvSpPr>
              <a:spLocks noChangeShapeType="1"/>
            </p:cNvSpPr>
            <p:nvPr/>
          </p:nvSpPr>
          <p:spPr bwMode="auto">
            <a:xfrm flipV="1">
              <a:off x="1351" y="2427"/>
              <a:ext cx="130" cy="14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0" name="Line 216"/>
            <p:cNvSpPr>
              <a:spLocks noChangeShapeType="1"/>
            </p:cNvSpPr>
            <p:nvPr/>
          </p:nvSpPr>
          <p:spPr bwMode="auto">
            <a:xfrm flipV="1">
              <a:off x="1077" y="2851"/>
              <a:ext cx="102" cy="10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1" name="Line 217"/>
            <p:cNvSpPr>
              <a:spLocks noChangeShapeType="1"/>
            </p:cNvSpPr>
            <p:nvPr/>
          </p:nvSpPr>
          <p:spPr bwMode="auto">
            <a:xfrm flipV="1">
              <a:off x="1261" y="2677"/>
              <a:ext cx="98" cy="9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2" name="Line 218"/>
            <p:cNvSpPr>
              <a:spLocks noChangeShapeType="1"/>
            </p:cNvSpPr>
            <p:nvPr/>
          </p:nvSpPr>
          <p:spPr bwMode="auto">
            <a:xfrm flipV="1">
              <a:off x="1498" y="2427"/>
              <a:ext cx="90" cy="10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3" name="Line 219"/>
            <p:cNvSpPr>
              <a:spLocks noChangeShapeType="1"/>
            </p:cNvSpPr>
            <p:nvPr/>
          </p:nvSpPr>
          <p:spPr bwMode="auto">
            <a:xfrm flipV="1">
              <a:off x="1158" y="2933"/>
              <a:ext cx="21" cy="2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4" name="Line 220"/>
            <p:cNvSpPr>
              <a:spLocks noChangeShapeType="1"/>
            </p:cNvSpPr>
            <p:nvPr/>
          </p:nvSpPr>
          <p:spPr bwMode="auto">
            <a:xfrm flipV="1">
              <a:off x="1566" y="2429"/>
              <a:ext cx="121" cy="14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5" name="Line 221"/>
            <p:cNvSpPr>
              <a:spLocks noChangeShapeType="1"/>
            </p:cNvSpPr>
            <p:nvPr/>
          </p:nvSpPr>
          <p:spPr bwMode="auto">
            <a:xfrm flipV="1">
              <a:off x="1667" y="2427"/>
              <a:ext cx="123" cy="14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6" name="Line 222"/>
            <p:cNvSpPr>
              <a:spLocks noChangeShapeType="1"/>
            </p:cNvSpPr>
            <p:nvPr/>
          </p:nvSpPr>
          <p:spPr bwMode="auto">
            <a:xfrm flipV="1">
              <a:off x="1825" y="2438"/>
              <a:ext cx="51" cy="6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7" name="Line 223"/>
            <p:cNvSpPr>
              <a:spLocks noChangeShapeType="1"/>
            </p:cNvSpPr>
            <p:nvPr/>
          </p:nvSpPr>
          <p:spPr bwMode="auto">
            <a:xfrm flipV="1">
              <a:off x="1049" y="3091"/>
              <a:ext cx="71" cy="7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8" name="Line 224"/>
            <p:cNvSpPr>
              <a:spLocks noChangeShapeType="1"/>
            </p:cNvSpPr>
            <p:nvPr/>
          </p:nvSpPr>
          <p:spPr bwMode="auto">
            <a:xfrm flipV="1">
              <a:off x="1137" y="3120"/>
              <a:ext cx="43" cy="4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9" name="Line 225"/>
            <p:cNvSpPr>
              <a:spLocks noChangeShapeType="1"/>
            </p:cNvSpPr>
            <p:nvPr/>
          </p:nvSpPr>
          <p:spPr bwMode="auto">
            <a:xfrm>
              <a:off x="2392" y="2505"/>
              <a:ext cx="0" cy="39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0" name="Line 226"/>
            <p:cNvSpPr>
              <a:spLocks noChangeShapeType="1"/>
            </p:cNvSpPr>
            <p:nvPr/>
          </p:nvSpPr>
          <p:spPr bwMode="auto">
            <a:xfrm>
              <a:off x="2394" y="2897"/>
              <a:ext cx="51"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1" name="Rectangle 227"/>
            <p:cNvSpPr>
              <a:spLocks noChangeArrowheads="1"/>
            </p:cNvSpPr>
            <p:nvPr/>
          </p:nvSpPr>
          <p:spPr bwMode="auto">
            <a:xfrm>
              <a:off x="2570" y="2777"/>
              <a:ext cx="26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31.8</a:t>
              </a:r>
            </a:p>
            <a:p>
              <a:r>
                <a:rPr lang="en-US" altLang="en-US" sz="1000">
                  <a:solidFill>
                    <a:schemeClr val="accent1"/>
                  </a:solidFill>
                  <a:latin typeface="Arial" charset="0"/>
                </a:rPr>
                <a:t>31.6</a:t>
              </a:r>
            </a:p>
          </p:txBody>
        </p:sp>
        <p:sp>
          <p:nvSpPr>
            <p:cNvPr id="2272" name="Rectangle 228"/>
            <p:cNvSpPr>
              <a:spLocks noChangeArrowheads="1"/>
            </p:cNvSpPr>
            <p:nvPr/>
          </p:nvSpPr>
          <p:spPr bwMode="auto">
            <a:xfrm>
              <a:off x="2368" y="3033"/>
              <a:ext cx="494" cy="142"/>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73" name="Line 229"/>
            <p:cNvSpPr>
              <a:spLocks noChangeShapeType="1"/>
            </p:cNvSpPr>
            <p:nvPr/>
          </p:nvSpPr>
          <p:spPr bwMode="auto">
            <a:xfrm flipV="1">
              <a:off x="2410" y="3044"/>
              <a:ext cx="96" cy="122"/>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4" name="Line 230"/>
            <p:cNvSpPr>
              <a:spLocks noChangeShapeType="1"/>
            </p:cNvSpPr>
            <p:nvPr/>
          </p:nvSpPr>
          <p:spPr bwMode="auto">
            <a:xfrm>
              <a:off x="2539" y="3037"/>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5" name="Rectangle 231"/>
            <p:cNvSpPr>
              <a:spLocks noChangeArrowheads="1"/>
            </p:cNvSpPr>
            <p:nvPr/>
          </p:nvSpPr>
          <p:spPr bwMode="auto">
            <a:xfrm>
              <a:off x="2525" y="3035"/>
              <a:ext cx="224"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0.1</a:t>
              </a:r>
            </a:p>
          </p:txBody>
        </p:sp>
        <p:sp>
          <p:nvSpPr>
            <p:cNvPr id="2276" name="Rectangle 232"/>
            <p:cNvSpPr>
              <a:spLocks noChangeArrowheads="1"/>
            </p:cNvSpPr>
            <p:nvPr/>
          </p:nvSpPr>
          <p:spPr bwMode="auto">
            <a:xfrm>
              <a:off x="2719" y="3029"/>
              <a:ext cx="16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B</a:t>
              </a:r>
            </a:p>
          </p:txBody>
        </p:sp>
        <p:sp>
          <p:nvSpPr>
            <p:cNvPr id="2277" name="Line 233"/>
            <p:cNvSpPr>
              <a:spLocks noChangeShapeType="1"/>
            </p:cNvSpPr>
            <p:nvPr/>
          </p:nvSpPr>
          <p:spPr bwMode="auto">
            <a:xfrm>
              <a:off x="2739" y="3037"/>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8" name="Line 234"/>
            <p:cNvSpPr>
              <a:spLocks noChangeShapeType="1"/>
            </p:cNvSpPr>
            <p:nvPr/>
          </p:nvSpPr>
          <p:spPr bwMode="auto">
            <a:xfrm>
              <a:off x="1880" y="2549"/>
              <a:ext cx="0" cy="112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9" name="Line 235"/>
            <p:cNvSpPr>
              <a:spLocks noChangeShapeType="1"/>
            </p:cNvSpPr>
            <p:nvPr/>
          </p:nvSpPr>
          <p:spPr bwMode="auto">
            <a:xfrm>
              <a:off x="4191" y="544"/>
              <a:ext cx="10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80" name="Rectangle 236"/>
            <p:cNvSpPr>
              <a:spLocks noChangeArrowheads="1"/>
            </p:cNvSpPr>
            <p:nvPr/>
          </p:nvSpPr>
          <p:spPr bwMode="auto">
            <a:xfrm>
              <a:off x="4296" y="475"/>
              <a:ext cx="656"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8X       7.9 - 8.1</a:t>
              </a:r>
            </a:p>
          </p:txBody>
        </p:sp>
        <p:sp useBgFill="1">
          <p:nvSpPr>
            <p:cNvPr id="2281" name="Rectangle 237"/>
            <p:cNvSpPr>
              <a:spLocks noChangeArrowheads="1"/>
            </p:cNvSpPr>
            <p:nvPr/>
          </p:nvSpPr>
          <p:spPr bwMode="auto">
            <a:xfrm>
              <a:off x="3298" y="911"/>
              <a:ext cx="355" cy="154"/>
            </a:xfrm>
            <a:prstGeom prst="rect">
              <a:avLst/>
            </a:prstGeom>
            <a:ln w="3175">
              <a:solidFill>
                <a:schemeClr val="accent1"/>
              </a:solidFill>
              <a:miter lim="800000"/>
              <a:headEnd/>
              <a:tailEnd/>
            </a:ln>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8X 45°</a:t>
              </a:r>
            </a:p>
          </p:txBody>
        </p:sp>
        <p:grpSp>
          <p:nvGrpSpPr>
            <p:cNvPr id="2282" name="Group 238"/>
            <p:cNvGrpSpPr>
              <a:grpSpLocks/>
            </p:cNvGrpSpPr>
            <p:nvPr/>
          </p:nvGrpSpPr>
          <p:grpSpPr bwMode="auto">
            <a:xfrm>
              <a:off x="2278" y="1350"/>
              <a:ext cx="77" cy="97"/>
              <a:chOff x="2263" y="953"/>
              <a:chExt cx="77" cy="97"/>
            </a:xfrm>
          </p:grpSpPr>
          <p:sp>
            <p:nvSpPr>
              <p:cNvPr id="2315" name="Oval 239"/>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16" name="Line 240"/>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3" name="Group 241"/>
            <p:cNvGrpSpPr>
              <a:grpSpLocks/>
            </p:cNvGrpSpPr>
            <p:nvPr/>
          </p:nvGrpSpPr>
          <p:grpSpPr bwMode="auto">
            <a:xfrm>
              <a:off x="4278" y="634"/>
              <a:ext cx="1089" cy="158"/>
              <a:chOff x="4202" y="609"/>
              <a:chExt cx="1089" cy="158"/>
            </a:xfrm>
          </p:grpSpPr>
          <p:sp>
            <p:nvSpPr>
              <p:cNvPr id="2300" name="Rectangle 242"/>
              <p:cNvSpPr>
                <a:spLocks noChangeArrowheads="1"/>
              </p:cNvSpPr>
              <p:nvPr/>
            </p:nvSpPr>
            <p:spPr bwMode="auto">
              <a:xfrm>
                <a:off x="4539" y="615"/>
                <a:ext cx="44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0.14   M  </a:t>
                </a:r>
              </a:p>
            </p:txBody>
          </p:sp>
          <p:sp>
            <p:nvSpPr>
              <p:cNvPr id="2301" name="Rectangle 243"/>
              <p:cNvSpPr>
                <a:spLocks noChangeArrowheads="1"/>
              </p:cNvSpPr>
              <p:nvPr/>
            </p:nvSpPr>
            <p:spPr bwMode="auto">
              <a:xfrm>
                <a:off x="4202" y="621"/>
                <a:ext cx="1089" cy="142"/>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nvGrpSpPr>
              <p:cNvPr id="2302" name="Group 244"/>
              <p:cNvGrpSpPr>
                <a:grpSpLocks/>
              </p:cNvGrpSpPr>
              <p:nvPr/>
            </p:nvGrpSpPr>
            <p:grpSpPr bwMode="auto">
              <a:xfrm>
                <a:off x="4220" y="632"/>
                <a:ext cx="128" cy="134"/>
                <a:chOff x="4315" y="259"/>
                <a:chExt cx="159" cy="167"/>
              </a:xfrm>
            </p:grpSpPr>
            <p:sp>
              <p:nvSpPr>
                <p:cNvPr id="2312" name="Oval 245"/>
                <p:cNvSpPr>
                  <a:spLocks noChangeArrowheads="1"/>
                </p:cNvSpPr>
                <p:nvPr/>
              </p:nvSpPr>
              <p:spPr bwMode="auto">
                <a:xfrm>
                  <a:off x="4342" y="286"/>
                  <a:ext cx="104" cy="104"/>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13" name="Line 246"/>
                <p:cNvSpPr>
                  <a:spLocks noChangeShapeType="1"/>
                </p:cNvSpPr>
                <p:nvPr/>
              </p:nvSpPr>
              <p:spPr bwMode="auto">
                <a:xfrm>
                  <a:off x="4394" y="259"/>
                  <a:ext cx="0" cy="16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14" name="Line 247"/>
                <p:cNvSpPr>
                  <a:spLocks noChangeShapeType="1"/>
                </p:cNvSpPr>
                <p:nvPr/>
              </p:nvSpPr>
              <p:spPr bwMode="auto">
                <a:xfrm>
                  <a:off x="4315" y="338"/>
                  <a:ext cx="15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303" name="Line 248"/>
              <p:cNvSpPr>
                <a:spLocks noChangeShapeType="1"/>
              </p:cNvSpPr>
              <p:nvPr/>
            </p:nvSpPr>
            <p:spPr bwMode="auto">
              <a:xfrm>
                <a:off x="4368" y="625"/>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04" name="Line 249"/>
              <p:cNvSpPr>
                <a:spLocks noChangeShapeType="1"/>
              </p:cNvSpPr>
              <p:nvPr/>
            </p:nvSpPr>
            <p:spPr bwMode="auto">
              <a:xfrm>
                <a:off x="5046" y="625"/>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05" name="Oval 250"/>
              <p:cNvSpPr>
                <a:spLocks noChangeArrowheads="1"/>
              </p:cNvSpPr>
              <p:nvPr/>
            </p:nvSpPr>
            <p:spPr bwMode="auto">
              <a:xfrm>
                <a:off x="4789" y="634"/>
                <a:ext cx="116" cy="116"/>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06" name="Line 251"/>
              <p:cNvSpPr>
                <a:spLocks noChangeShapeType="1"/>
              </p:cNvSpPr>
              <p:nvPr/>
            </p:nvSpPr>
            <p:spPr bwMode="auto">
              <a:xfrm>
                <a:off x="4916" y="625"/>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07" name="Rectangle 252"/>
              <p:cNvSpPr>
                <a:spLocks noChangeArrowheads="1"/>
              </p:cNvSpPr>
              <p:nvPr/>
            </p:nvSpPr>
            <p:spPr bwMode="auto">
              <a:xfrm>
                <a:off x="4909" y="609"/>
                <a:ext cx="380"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A  C  M</a:t>
                </a:r>
              </a:p>
            </p:txBody>
          </p:sp>
          <p:sp>
            <p:nvSpPr>
              <p:cNvPr id="2308" name="Oval 253"/>
              <p:cNvSpPr>
                <a:spLocks noChangeArrowheads="1"/>
              </p:cNvSpPr>
              <p:nvPr/>
            </p:nvSpPr>
            <p:spPr bwMode="auto">
              <a:xfrm>
                <a:off x="5140" y="630"/>
                <a:ext cx="117" cy="117"/>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nvGrpSpPr>
              <p:cNvPr id="2309" name="Group 254"/>
              <p:cNvGrpSpPr>
                <a:grpSpLocks/>
              </p:cNvGrpSpPr>
              <p:nvPr/>
            </p:nvGrpSpPr>
            <p:grpSpPr bwMode="auto">
              <a:xfrm>
                <a:off x="4429" y="643"/>
                <a:ext cx="77" cy="97"/>
                <a:chOff x="2263" y="953"/>
                <a:chExt cx="77" cy="97"/>
              </a:xfrm>
            </p:grpSpPr>
            <p:sp>
              <p:nvSpPr>
                <p:cNvPr id="2310" name="Oval 255"/>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11" name="Line 256"/>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284" name="Group 257"/>
            <p:cNvGrpSpPr>
              <a:grpSpLocks/>
            </p:cNvGrpSpPr>
            <p:nvPr/>
          </p:nvGrpSpPr>
          <p:grpSpPr bwMode="auto">
            <a:xfrm>
              <a:off x="4726" y="989"/>
              <a:ext cx="70" cy="86"/>
              <a:chOff x="2263" y="953"/>
              <a:chExt cx="77" cy="97"/>
            </a:xfrm>
          </p:grpSpPr>
          <p:sp>
            <p:nvSpPr>
              <p:cNvPr id="2298" name="Oval 258"/>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9" name="Line 259"/>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5" name="Group 260"/>
            <p:cNvGrpSpPr>
              <a:grpSpLocks/>
            </p:cNvGrpSpPr>
            <p:nvPr/>
          </p:nvGrpSpPr>
          <p:grpSpPr bwMode="auto">
            <a:xfrm>
              <a:off x="4512" y="509"/>
              <a:ext cx="70" cy="88"/>
              <a:chOff x="2263" y="953"/>
              <a:chExt cx="77" cy="97"/>
            </a:xfrm>
          </p:grpSpPr>
          <p:sp>
            <p:nvSpPr>
              <p:cNvPr id="2296" name="Oval 261"/>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7" name="Line 262"/>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6" name="Group 263"/>
            <p:cNvGrpSpPr>
              <a:grpSpLocks/>
            </p:cNvGrpSpPr>
            <p:nvPr/>
          </p:nvGrpSpPr>
          <p:grpSpPr bwMode="auto">
            <a:xfrm>
              <a:off x="2507" y="2852"/>
              <a:ext cx="77" cy="97"/>
              <a:chOff x="2263" y="953"/>
              <a:chExt cx="77" cy="97"/>
            </a:xfrm>
          </p:grpSpPr>
          <p:sp>
            <p:nvSpPr>
              <p:cNvPr id="2294" name="Oval 264"/>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5" name="Line 265"/>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7" name="Group 266"/>
            <p:cNvGrpSpPr>
              <a:grpSpLocks/>
            </p:cNvGrpSpPr>
            <p:nvPr/>
          </p:nvGrpSpPr>
          <p:grpSpPr bwMode="auto">
            <a:xfrm>
              <a:off x="4282" y="3702"/>
              <a:ext cx="77" cy="97"/>
              <a:chOff x="2263" y="953"/>
              <a:chExt cx="77" cy="97"/>
            </a:xfrm>
          </p:grpSpPr>
          <p:sp>
            <p:nvSpPr>
              <p:cNvPr id="2292" name="Oval 267"/>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3" name="Line 268"/>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8" name="Group 269"/>
            <p:cNvGrpSpPr>
              <a:grpSpLocks/>
            </p:cNvGrpSpPr>
            <p:nvPr/>
          </p:nvGrpSpPr>
          <p:grpSpPr bwMode="auto">
            <a:xfrm>
              <a:off x="3795" y="3458"/>
              <a:ext cx="77" cy="97"/>
              <a:chOff x="2263" y="953"/>
              <a:chExt cx="77" cy="97"/>
            </a:xfrm>
          </p:grpSpPr>
          <p:sp>
            <p:nvSpPr>
              <p:cNvPr id="2290" name="Oval 270"/>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1" name="Line 271"/>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289" name="Rectangle 272"/>
            <p:cNvSpPr>
              <a:spLocks noChangeArrowheads="1"/>
            </p:cNvSpPr>
            <p:nvPr/>
          </p:nvSpPr>
          <p:spPr bwMode="auto">
            <a:xfrm>
              <a:off x="240" y="240"/>
              <a:ext cx="5312" cy="3891"/>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sp useBgFill="1">
        <p:nvSpPr>
          <p:cNvPr id="2051" name="Rectangle 273"/>
          <p:cNvSpPr>
            <a:spLocks noChangeArrowheads="1"/>
          </p:cNvSpPr>
          <p:nvPr/>
        </p:nvSpPr>
        <p:spPr bwMode="auto">
          <a:xfrm>
            <a:off x="0" y="6629400"/>
            <a:ext cx="9144000" cy="228600"/>
          </a:xfrm>
          <a:prstGeom prst="rect">
            <a:avLst/>
          </a:prstGeom>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2" name="Rectangle 274"/>
          <p:cNvSpPr>
            <a:spLocks noChangeArrowheads="1"/>
          </p:cNvSpPr>
          <p:nvPr/>
        </p:nvSpPr>
        <p:spPr bwMode="auto">
          <a:xfrm>
            <a:off x="381000" y="381000"/>
            <a:ext cx="8458200" cy="4267200"/>
          </a:xfrm>
          <a:prstGeom prst="rect">
            <a:avLst/>
          </a:prstGeom>
          <a:solidFill>
            <a:srgbClr val="A2C1FE">
              <a:alpha val="50195"/>
            </a:srgbClr>
          </a:solidFill>
          <a:ln w="9525">
            <a:solidFill>
              <a:srgbClr val="FFFFFF"/>
            </a:solidFill>
            <a:miter lim="800000"/>
            <a:headEnd type="none" w="sm" len="lg"/>
            <a:tailEnd type="none" w="sm" len="lg"/>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3" name="Rectangle 275"/>
          <p:cNvSpPr>
            <a:spLocks noChangeArrowheads="1"/>
          </p:cNvSpPr>
          <p:nvPr/>
        </p:nvSpPr>
        <p:spPr bwMode="auto">
          <a:xfrm>
            <a:off x="685800" y="609600"/>
            <a:ext cx="8153400" cy="3810000"/>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3200" b="1" dirty="0"/>
              <a:t>IE-352 </a:t>
            </a:r>
            <a:br>
              <a:rPr lang="en-US" altLang="en-US" sz="3200" b="1" dirty="0"/>
            </a:br>
            <a:r>
              <a:rPr lang="en-US" altLang="en-US" sz="3200" b="1" dirty="0"/>
              <a:t/>
            </a:r>
            <a:br>
              <a:rPr lang="en-US" altLang="en-US" sz="3200" b="1" dirty="0"/>
            </a:br>
            <a:r>
              <a:rPr lang="en-US" altLang="en-US" sz="3200" b="1" dirty="0"/>
              <a:t>Manufacturing Processes – 2</a:t>
            </a:r>
            <a:br>
              <a:rPr lang="en-US" altLang="en-US" sz="3200" b="1" dirty="0"/>
            </a:br>
            <a:r>
              <a:rPr lang="en-US" altLang="en-US" sz="3200" b="1" dirty="0"/>
              <a:t/>
            </a:r>
            <a:br>
              <a:rPr lang="en-US" altLang="en-US" sz="3200" b="1" dirty="0"/>
            </a:br>
            <a:r>
              <a:rPr lang="en-US" altLang="en-US" sz="3200" b="1" dirty="0" smtClean="0"/>
              <a:t>FALL </a:t>
            </a:r>
            <a:r>
              <a:rPr lang="en-US" altLang="en-US" sz="3200" b="1" dirty="0"/>
              <a:t>- </a:t>
            </a:r>
            <a:r>
              <a:rPr lang="en-US" altLang="en-US" sz="3200" b="1" dirty="0" smtClean="0"/>
              <a:t>2015</a:t>
            </a:r>
            <a:r>
              <a:rPr lang="en-US" altLang="en-US" sz="3200" b="1" dirty="0"/>
              <a:t/>
            </a:r>
            <a:br>
              <a:rPr lang="en-US" altLang="en-US" sz="3200" b="1" dirty="0"/>
            </a:br>
            <a:r>
              <a:rPr lang="en-US" altLang="en-US" sz="3200" b="1" dirty="0"/>
              <a:t/>
            </a:r>
            <a:br>
              <a:rPr lang="en-US" altLang="en-US" sz="3200" b="1" dirty="0"/>
            </a:br>
            <a:r>
              <a:rPr lang="en-US" altLang="en-US" sz="3200" b="1" dirty="0">
                <a:solidFill>
                  <a:srgbClr val="FF0066"/>
                </a:solidFill>
                <a:latin typeface="Tempus Sans ITC" pitchFamily="82" charset="0"/>
                <a:cs typeface="Times New Roman" pitchFamily="18" charset="0"/>
              </a:rPr>
              <a:t> Lecture (3)</a:t>
            </a:r>
            <a:r>
              <a:rPr lang="en-US" altLang="en-US" sz="3200" b="1" dirty="0"/>
              <a:t> </a:t>
            </a:r>
            <a:br>
              <a:rPr lang="en-US" altLang="en-US" sz="3200" b="1" dirty="0"/>
            </a:br>
            <a:r>
              <a:rPr lang="en-US" altLang="en-US" sz="3200" b="1" dirty="0"/>
              <a:t> Coordinate Dimensioning and </a:t>
            </a:r>
            <a:r>
              <a:rPr lang="en-US" altLang="en-US" sz="3200" b="1" dirty="0" err="1"/>
              <a:t>Tolerancing</a:t>
            </a:r>
            <a:endParaRPr lang="en-US" altLang="en-US" sz="3200" b="1" dirty="0"/>
          </a:p>
        </p:txBody>
      </p:sp>
      <p:sp>
        <p:nvSpPr>
          <p:cNvPr id="2054" name="Rectangle 274"/>
          <p:cNvSpPr>
            <a:spLocks noChangeArrowheads="1"/>
          </p:cNvSpPr>
          <p:nvPr/>
        </p:nvSpPr>
        <p:spPr bwMode="auto">
          <a:xfrm>
            <a:off x="381000" y="4648200"/>
            <a:ext cx="8458200" cy="1905000"/>
          </a:xfrm>
          <a:prstGeom prst="rect">
            <a:avLst/>
          </a:prstGeom>
          <a:solidFill>
            <a:srgbClr val="A2C1FE">
              <a:alpha val="50195"/>
            </a:srgbClr>
          </a:solidFill>
          <a:ln w="9525">
            <a:solidFill>
              <a:srgbClr val="FFFFFF"/>
            </a:solidFill>
            <a:miter lim="800000"/>
            <a:headEnd type="none" w="sm" len="lg"/>
            <a:tailEnd type="none" w="sm" len="lg"/>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2400" b="1">
                <a:solidFill>
                  <a:srgbClr val="FF0066"/>
                </a:solidFill>
                <a:latin typeface="Tempus Sans ITC" pitchFamily="82" charset="0"/>
                <a:cs typeface="Times New Roman" pitchFamily="18" charset="0"/>
              </a:rPr>
              <a:t>Ahmed M. El-Sherbeeny, PhD</a:t>
            </a:r>
          </a:p>
          <a:p>
            <a:pPr algn="ctr"/>
            <a:endParaRPr lang="en-US" altLang="en-US" sz="2400" b="1">
              <a:solidFill>
                <a:srgbClr val="FF0066"/>
              </a:solidFill>
              <a:latin typeface="Tempus Sans ITC" pitchFamily="82" charset="0"/>
              <a:cs typeface="Times New Roman" pitchFamily="18" charset="0"/>
            </a:endParaRPr>
          </a:p>
          <a:p>
            <a:pPr algn="ctr"/>
            <a:r>
              <a:rPr lang="en-US" altLang="en-US" sz="2400" b="1">
                <a:solidFill>
                  <a:srgbClr val="FF0066"/>
                </a:solidFill>
                <a:latin typeface="Tempus Sans ITC" pitchFamily="82" charset="0"/>
                <a:cs typeface="Times New Roman" pitchFamily="18" charset="0"/>
              </a:rPr>
              <a:t>Industrial Engineering Department</a:t>
            </a:r>
          </a:p>
          <a:p>
            <a:pPr algn="ctr"/>
            <a:r>
              <a:rPr lang="en-US" altLang="en-US" sz="2400" b="1">
                <a:solidFill>
                  <a:srgbClr val="FF0066"/>
                </a:solidFill>
                <a:latin typeface="Tempus Sans ITC" pitchFamily="82" charset="0"/>
                <a:cs typeface="Times New Roman" pitchFamily="18" charset="0"/>
              </a:rPr>
              <a:t>King Saud University</a:t>
            </a: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7200" y="914400"/>
            <a:ext cx="8242300" cy="1524000"/>
          </a:xfrm>
        </p:spPr>
        <p:txBody>
          <a:bodyPr/>
          <a:lstStyle/>
          <a:p>
            <a:pPr marL="0" indent="0" algn="just">
              <a:spcBef>
                <a:spcPct val="0"/>
              </a:spcBef>
              <a:spcAft>
                <a:spcPct val="0"/>
              </a:spcAft>
              <a:buSzTx/>
              <a:buFontTx/>
              <a:buNone/>
              <a:defRPr/>
            </a:pPr>
            <a:r>
              <a:rPr lang="en-US" sz="2400" dirty="0" smtClean="0"/>
              <a:t>Apply the </a:t>
            </a:r>
            <a:r>
              <a:rPr lang="en-US" sz="2400" i="1" dirty="0" smtClean="0"/>
              <a:t>tolerances</a:t>
            </a:r>
            <a:r>
              <a:rPr lang="en-US" sz="2400" dirty="0" smtClean="0"/>
              <a:t> to both the hole and the shaft to complete the dimensions; </a:t>
            </a:r>
            <a:r>
              <a:rPr lang="en-US" sz="2400" i="1" dirty="0" smtClean="0"/>
              <a:t>add</a:t>
            </a:r>
            <a:r>
              <a:rPr lang="en-US" sz="2400" dirty="0" smtClean="0"/>
              <a:t> the hole tolerance to the hole lower limit, and </a:t>
            </a:r>
            <a:r>
              <a:rPr lang="en-US" sz="2400" i="1" dirty="0" smtClean="0"/>
              <a:t>subtract</a:t>
            </a:r>
            <a:r>
              <a:rPr lang="en-US" sz="2400" dirty="0" smtClean="0"/>
              <a:t> the shaft tolerance from the shaft upper limit. Do the arithmetic and apply the values.</a:t>
            </a:r>
          </a:p>
        </p:txBody>
      </p:sp>
      <p:sp>
        <p:nvSpPr>
          <p:cNvPr id="11268" name="Text Box 45"/>
          <p:cNvSpPr txBox="1">
            <a:spLocks noChangeArrowheads="1"/>
          </p:cNvSpPr>
          <p:nvPr/>
        </p:nvSpPr>
        <p:spPr bwMode="auto">
          <a:xfrm>
            <a:off x="8077200" y="32004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.5625</a:t>
            </a:r>
          </a:p>
        </p:txBody>
      </p:sp>
      <p:sp>
        <p:nvSpPr>
          <p:cNvPr id="46" name="Text Box 44"/>
          <p:cNvSpPr txBox="1">
            <a:spLocks noChangeArrowheads="1"/>
          </p:cNvSpPr>
          <p:nvPr/>
        </p:nvSpPr>
        <p:spPr bwMode="auto">
          <a:xfrm>
            <a:off x="533400" y="2590800"/>
            <a:ext cx="3416300"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.5625</a:t>
            </a:r>
            <a:r>
              <a:rPr lang="en-US" sz="2400" dirty="0"/>
              <a:t> </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
        <p:nvSpPr>
          <p:cNvPr id="47" name="Text Box 47"/>
          <p:cNvSpPr txBox="1">
            <a:spLocks noChangeArrowheads="1"/>
          </p:cNvSpPr>
          <p:nvPr/>
        </p:nvSpPr>
        <p:spPr bwMode="auto">
          <a:xfrm>
            <a:off x="762000" y="5105400"/>
            <a:ext cx="1219200" cy="1200150"/>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.5625</a:t>
            </a:r>
          </a:p>
          <a:p>
            <a:pPr>
              <a:defRPr/>
            </a:pPr>
            <a:r>
              <a:rPr lang="en-US" sz="2400" u="sng" dirty="0">
                <a:effectLst>
                  <a:outerShdw blurRad="38100" dist="38100" dir="2700000" algn="tl">
                    <a:srgbClr val="000000"/>
                  </a:outerShdw>
                </a:effectLst>
              </a:rPr>
              <a:t>–.0006</a:t>
            </a:r>
          </a:p>
          <a:p>
            <a:pPr>
              <a:defRPr/>
            </a:pPr>
            <a:r>
              <a:rPr lang="en-US" sz="2400" dirty="0">
                <a:effectLst>
                  <a:outerShdw blurRad="38100" dist="38100" dir="2700000" algn="tl">
                    <a:srgbClr val="000000"/>
                  </a:outerShdw>
                </a:effectLst>
              </a:rPr>
              <a:t>  .5619</a:t>
            </a:r>
          </a:p>
        </p:txBody>
      </p:sp>
      <p:sp>
        <p:nvSpPr>
          <p:cNvPr id="48" name="Text Box 48"/>
          <p:cNvSpPr txBox="1">
            <a:spLocks noChangeArrowheads="1"/>
          </p:cNvSpPr>
          <p:nvPr/>
        </p:nvSpPr>
        <p:spPr bwMode="auto">
          <a:xfrm>
            <a:off x="1828800" y="5105400"/>
            <a:ext cx="1663700" cy="1200150"/>
          </a:xfrm>
          <a:prstGeom prst="rect">
            <a:avLst/>
          </a:prstGeom>
          <a:noFill/>
          <a:ln w="3175">
            <a:noFill/>
            <a:miter lim="800000"/>
            <a:headEnd type="none" w="sm" len="lg"/>
            <a:tailEnd type="none" w="sm" len="lg"/>
          </a:ln>
        </p:spPr>
        <p:txBody>
          <a:bodyPr wrap="none">
            <a:spAutoFit/>
          </a:bodyPr>
          <a:lstStyle/>
          <a:p>
            <a:pPr>
              <a:defRPr/>
            </a:pPr>
            <a:r>
              <a:rPr lang="en-US" sz="2400" dirty="0">
                <a:effectLst>
                  <a:outerShdw blurRad="38100" dist="38100" dir="2700000" algn="tl">
                    <a:srgbClr val="000000"/>
                  </a:outerShdw>
                </a:effectLst>
              </a:rPr>
              <a:t>Basic Size</a:t>
            </a:r>
          </a:p>
          <a:p>
            <a:pPr>
              <a:defRPr/>
            </a:pPr>
            <a:r>
              <a:rPr lang="en-US" sz="2400" dirty="0">
                <a:effectLst>
                  <a:outerShdw blurRad="38100" dist="38100" dir="2700000" algn="tl">
                    <a:srgbClr val="000000"/>
                  </a:outerShdw>
                </a:effectLst>
              </a:rPr>
              <a:t>Allowance</a:t>
            </a:r>
          </a:p>
          <a:p>
            <a:pPr>
              <a:defRPr/>
            </a:pPr>
            <a:r>
              <a:rPr lang="en-US" sz="2400" dirty="0">
                <a:effectLst>
                  <a:outerShdw blurRad="38100" dist="38100" dir="2700000" algn="tl">
                    <a:srgbClr val="000000"/>
                  </a:outerShdw>
                </a:effectLst>
              </a:rPr>
              <a:t>Shaft MMC</a:t>
            </a:r>
          </a:p>
        </p:txBody>
      </p:sp>
      <p:sp>
        <p:nvSpPr>
          <p:cNvPr id="49" name="Text Box 49"/>
          <p:cNvSpPr txBox="1">
            <a:spLocks noChangeArrowheads="1"/>
          </p:cNvSpPr>
          <p:nvPr/>
        </p:nvSpPr>
        <p:spPr bwMode="auto">
          <a:xfrm>
            <a:off x="533400" y="4724400"/>
            <a:ext cx="1752600" cy="461963"/>
          </a:xfrm>
          <a:prstGeom prst="rect">
            <a:avLst/>
          </a:prstGeom>
          <a:noFill/>
          <a:ln w="19050">
            <a:noFill/>
            <a:miter lim="800000"/>
            <a:headEnd/>
            <a:tailEnd/>
          </a:ln>
        </p:spPr>
        <p:txBody>
          <a:bodyPr>
            <a:spAutoFit/>
          </a:bodyPr>
          <a:lstStyle/>
          <a:p>
            <a:pPr>
              <a:defRPr/>
            </a:pPr>
            <a:r>
              <a:rPr lang="en-US" sz="2400" dirty="0">
                <a:effectLst>
                  <a:outerShdw blurRad="38100" dist="38100" dir="2700000" algn="tl">
                    <a:srgbClr val="000000"/>
                  </a:outerShdw>
                </a:effectLst>
              </a:rPr>
              <a:t>Shaft MMC</a:t>
            </a:r>
          </a:p>
        </p:txBody>
      </p:sp>
      <p:grpSp>
        <p:nvGrpSpPr>
          <p:cNvPr id="11273" name="Group 2"/>
          <p:cNvGrpSpPr>
            <a:grpSpLocks noChangeAspect="1"/>
          </p:cNvGrpSpPr>
          <p:nvPr/>
        </p:nvGrpSpPr>
        <p:grpSpPr bwMode="auto">
          <a:xfrm>
            <a:off x="4191000" y="2438400"/>
            <a:ext cx="4543425" cy="2133600"/>
            <a:chOff x="951" y="1418"/>
            <a:chExt cx="4200" cy="2117"/>
          </a:xfrm>
        </p:grpSpPr>
        <p:grpSp>
          <p:nvGrpSpPr>
            <p:cNvPr id="11282" name="Group 3"/>
            <p:cNvGrpSpPr>
              <a:grpSpLocks noChangeAspect="1"/>
            </p:cNvGrpSpPr>
            <p:nvPr/>
          </p:nvGrpSpPr>
          <p:grpSpPr bwMode="auto">
            <a:xfrm>
              <a:off x="1122" y="2137"/>
              <a:ext cx="1009" cy="720"/>
              <a:chOff x="1320" y="2349"/>
              <a:chExt cx="1009" cy="720"/>
            </a:xfrm>
          </p:grpSpPr>
          <p:sp>
            <p:nvSpPr>
              <p:cNvPr id="11307"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308"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1309"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0"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1"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2"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3"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4"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283" name="Group 12"/>
            <p:cNvGrpSpPr>
              <a:grpSpLocks noChangeAspect="1"/>
            </p:cNvGrpSpPr>
            <p:nvPr/>
          </p:nvGrpSpPr>
          <p:grpSpPr bwMode="auto">
            <a:xfrm>
              <a:off x="951" y="2491"/>
              <a:ext cx="1302" cy="0"/>
              <a:chOff x="1222" y="3074"/>
              <a:chExt cx="1302" cy="0"/>
            </a:xfrm>
          </p:grpSpPr>
          <p:sp>
            <p:nvSpPr>
              <p:cNvPr id="11304"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5"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6"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84"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5"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6"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7"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8"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9"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1290" name="Group 22"/>
            <p:cNvGrpSpPr>
              <a:grpSpLocks noChangeAspect="1"/>
            </p:cNvGrpSpPr>
            <p:nvPr/>
          </p:nvGrpSpPr>
          <p:grpSpPr bwMode="auto">
            <a:xfrm>
              <a:off x="3059" y="2492"/>
              <a:ext cx="1302" cy="0"/>
              <a:chOff x="1222" y="3074"/>
              <a:chExt cx="1302" cy="0"/>
            </a:xfrm>
          </p:grpSpPr>
          <p:sp>
            <p:nvSpPr>
              <p:cNvPr id="11301"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2"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3"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91"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292"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293"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4"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5"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6"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7"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8"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9"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0"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274" name="Group 36"/>
          <p:cNvGrpSpPr>
            <a:grpSpLocks/>
          </p:cNvGrpSpPr>
          <p:nvPr/>
        </p:nvGrpSpPr>
        <p:grpSpPr bwMode="auto">
          <a:xfrm>
            <a:off x="5575300" y="3470275"/>
            <a:ext cx="138113" cy="128588"/>
            <a:chOff x="4829" y="1778"/>
            <a:chExt cx="96" cy="96"/>
          </a:xfrm>
        </p:grpSpPr>
        <p:sp>
          <p:nvSpPr>
            <p:cNvPr id="11280"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281"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275" name="Group 39"/>
          <p:cNvGrpSpPr>
            <a:grpSpLocks/>
          </p:cNvGrpSpPr>
          <p:nvPr/>
        </p:nvGrpSpPr>
        <p:grpSpPr bwMode="auto">
          <a:xfrm>
            <a:off x="7924800" y="3429000"/>
            <a:ext cx="138113" cy="128588"/>
            <a:chOff x="4829" y="1778"/>
            <a:chExt cx="96" cy="96"/>
          </a:xfrm>
        </p:grpSpPr>
        <p:sp>
          <p:nvSpPr>
            <p:cNvPr id="11278"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279"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76" name="Text Box 46"/>
          <p:cNvSpPr txBox="1">
            <a:spLocks noChangeArrowheads="1"/>
          </p:cNvSpPr>
          <p:nvPr/>
        </p:nvSpPr>
        <p:spPr bwMode="auto">
          <a:xfrm>
            <a:off x="5715000" y="3276600"/>
            <a:ext cx="8302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.5619</a:t>
            </a:r>
          </a:p>
          <a:p>
            <a:endParaRPr lang="en-US" altLang="en-US" sz="1600">
              <a:solidFill>
                <a:srgbClr val="FFFF00"/>
              </a:solidFill>
              <a:latin typeface="Arial" charset="0"/>
            </a:endParaRPr>
          </a:p>
        </p:txBody>
      </p:sp>
      <p:sp>
        <p:nvSpPr>
          <p:cNvPr id="52" name="Text Box 47"/>
          <p:cNvSpPr txBox="1">
            <a:spLocks noChangeArrowheads="1"/>
          </p:cNvSpPr>
          <p:nvPr/>
        </p:nvSpPr>
        <p:spPr bwMode="auto">
          <a:xfrm>
            <a:off x="3886200" y="4724400"/>
            <a:ext cx="2897188" cy="1570038"/>
          </a:xfrm>
          <a:prstGeom prst="rect">
            <a:avLst/>
          </a:prstGeom>
          <a:noFill/>
          <a:ln w="3175">
            <a:noFill/>
            <a:miter lim="800000"/>
            <a:headEnd type="none" w="sm" len="lg"/>
            <a:tailEnd type="none" w="sm" len="lg"/>
          </a:ln>
        </p:spPr>
        <p:txBody>
          <a:bodyPr wrap="none">
            <a:spAutoFit/>
          </a:bodyPr>
          <a:lstStyle/>
          <a:p>
            <a:pPr>
              <a:defRPr/>
            </a:pPr>
            <a:r>
              <a:rPr lang="en-US" dirty="0">
                <a:latin typeface="CG Times" pitchFamily="18" charset="0"/>
              </a:rPr>
              <a:t>   </a:t>
            </a:r>
            <a:r>
              <a:rPr lang="en-US" sz="2400" dirty="0">
                <a:effectLst>
                  <a:outerShdw blurRad="38100" dist="38100" dir="2700000" algn="tl">
                    <a:srgbClr val="000000"/>
                  </a:outerShdw>
                </a:effectLst>
              </a:rPr>
              <a:t>Shaft  	 Hole</a:t>
            </a:r>
          </a:p>
          <a:p>
            <a:pPr>
              <a:defRPr/>
            </a:pPr>
            <a:r>
              <a:rPr lang="en-US" sz="2400" dirty="0">
                <a:effectLst>
                  <a:outerShdw blurRad="38100" dist="38100" dir="2700000" algn="tl">
                    <a:srgbClr val="000000"/>
                  </a:outerShdw>
                </a:effectLst>
              </a:rPr>
              <a:t>   .5619	 .5625</a:t>
            </a:r>
          </a:p>
          <a:p>
            <a:pPr>
              <a:defRPr/>
            </a:pPr>
            <a:r>
              <a:rPr lang="en-US" sz="2400" u="sng" dirty="0">
                <a:effectLst>
                  <a:outerShdw blurRad="38100" dist="38100" dir="2700000" algn="tl">
                    <a:srgbClr val="000000"/>
                  </a:outerShdw>
                </a:effectLst>
              </a:rPr>
              <a:t>– .0009</a:t>
            </a:r>
            <a:r>
              <a:rPr lang="en-US" sz="2400" dirty="0">
                <a:effectLst>
                  <a:outerShdw blurRad="38100" dist="38100" dir="2700000" algn="tl">
                    <a:srgbClr val="000000"/>
                  </a:outerShdw>
                </a:effectLst>
              </a:rPr>
              <a:t>           </a:t>
            </a:r>
            <a:r>
              <a:rPr lang="en-US" sz="2400" u="sng" dirty="0">
                <a:effectLst>
                  <a:outerShdw blurRad="38100" dist="38100" dir="2700000" algn="tl">
                    <a:srgbClr val="000000"/>
                  </a:outerShdw>
                </a:effectLst>
              </a:rPr>
              <a:t>+.0010</a:t>
            </a:r>
          </a:p>
          <a:p>
            <a:pPr>
              <a:defRPr/>
            </a:pPr>
            <a:r>
              <a:rPr lang="en-US" sz="2400" dirty="0">
                <a:effectLst>
                  <a:outerShdw blurRad="38100" dist="38100" dir="2700000" algn="tl">
                    <a:srgbClr val="000000"/>
                  </a:outerShdw>
                </a:effectLst>
              </a:rPr>
              <a:t>   </a:t>
            </a:r>
          </a:p>
        </p:txBody>
      </p:sp>
    </p:spTree>
  </p:cSld>
  <p:clrMapOvr>
    <a:masterClrMapping/>
  </p:clrMapOvr>
  <p:transition>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7200" y="914400"/>
            <a:ext cx="8242300" cy="1524000"/>
          </a:xfrm>
        </p:spPr>
        <p:txBody>
          <a:bodyPr/>
          <a:lstStyle/>
          <a:p>
            <a:pPr marL="0" indent="0" algn="just">
              <a:spcBef>
                <a:spcPct val="0"/>
              </a:spcBef>
              <a:spcAft>
                <a:spcPct val="0"/>
              </a:spcAft>
              <a:buSzTx/>
              <a:buFontTx/>
              <a:buNone/>
              <a:defRPr/>
            </a:pPr>
            <a:r>
              <a:rPr lang="en-US" sz="2400" dirty="0" smtClean="0"/>
              <a:t>Apply the </a:t>
            </a:r>
            <a:r>
              <a:rPr lang="en-US" sz="2400" i="1" dirty="0" smtClean="0"/>
              <a:t>tolerances</a:t>
            </a:r>
            <a:r>
              <a:rPr lang="en-US" sz="2400" dirty="0" smtClean="0"/>
              <a:t> to both the hole and the shaft to complete the dimensions; </a:t>
            </a:r>
            <a:r>
              <a:rPr lang="en-US" sz="2400" i="1" dirty="0" smtClean="0"/>
              <a:t>add</a:t>
            </a:r>
            <a:r>
              <a:rPr lang="en-US" sz="2400" dirty="0" smtClean="0"/>
              <a:t> the hole tolerance to the hole lower limit, and </a:t>
            </a:r>
            <a:r>
              <a:rPr lang="en-US" sz="2400" i="1" dirty="0" smtClean="0"/>
              <a:t>subtract</a:t>
            </a:r>
            <a:r>
              <a:rPr lang="en-US" sz="2400" dirty="0" smtClean="0"/>
              <a:t> the shaft tolerance from the shaft upper limit. Do the arithmetic and apply the values.</a:t>
            </a:r>
          </a:p>
        </p:txBody>
      </p:sp>
      <p:sp>
        <p:nvSpPr>
          <p:cNvPr id="46" name="Text Box 44"/>
          <p:cNvSpPr txBox="1">
            <a:spLocks noChangeArrowheads="1"/>
          </p:cNvSpPr>
          <p:nvPr/>
        </p:nvSpPr>
        <p:spPr bwMode="auto">
          <a:xfrm>
            <a:off x="533400" y="2590800"/>
            <a:ext cx="3186113" cy="1323975"/>
          </a:xfrm>
          <a:prstGeom prst="rect">
            <a:avLst/>
          </a:prstGeom>
          <a:noFill/>
          <a:ln w="19050">
            <a:noFill/>
            <a:miter lim="800000"/>
            <a:headEnd/>
            <a:tailEnd/>
          </a:ln>
          <a:effectLst/>
        </p:spPr>
        <p:txBody>
          <a:bodyPr wrap="none">
            <a:spAutoFit/>
          </a:bodyPr>
          <a:lstStyle/>
          <a:p>
            <a:pPr>
              <a:defRPr/>
            </a:pPr>
            <a:r>
              <a:rPr lang="en-US" sz="2000" dirty="0">
                <a:effectLst>
                  <a:outerShdw blurRad="38100" dist="38100" dir="2700000" algn="tl">
                    <a:srgbClr val="000000"/>
                  </a:outerShdw>
                </a:effectLst>
              </a:rPr>
              <a:t>Basic Size =	        .5625</a:t>
            </a:r>
            <a:r>
              <a:rPr lang="en-US" sz="2000" dirty="0"/>
              <a:t> </a:t>
            </a:r>
            <a:endParaRPr lang="en-US" sz="2000" dirty="0">
              <a:solidFill>
                <a:srgbClr val="FFFF00"/>
              </a:solidFill>
              <a:effectLst>
                <a:outerShdw blurRad="38100" dist="38100" dir="2700000" algn="tl">
                  <a:srgbClr val="000000"/>
                </a:outerShdw>
              </a:effectLst>
            </a:endParaRPr>
          </a:p>
          <a:p>
            <a:pPr>
              <a:defRPr/>
            </a:pPr>
            <a:r>
              <a:rPr lang="en-US" sz="2000" dirty="0">
                <a:effectLst>
                  <a:outerShdw blurRad="38100" dist="38100" dir="2700000" algn="tl">
                    <a:srgbClr val="000000"/>
                  </a:outerShdw>
                </a:effectLst>
              </a:rPr>
              <a:t>Allowance =	        .0006</a:t>
            </a:r>
          </a:p>
          <a:p>
            <a:pPr>
              <a:defRPr/>
            </a:pPr>
            <a:r>
              <a:rPr lang="en-US" sz="2000" dirty="0">
                <a:effectLst>
                  <a:outerShdw blurRad="38100" dist="38100" dir="2700000" algn="tl">
                    <a:srgbClr val="000000"/>
                  </a:outerShdw>
                </a:effectLst>
              </a:rPr>
              <a:t>Shaft Tolerance =        .0009</a:t>
            </a:r>
          </a:p>
          <a:p>
            <a:pPr>
              <a:defRPr/>
            </a:pPr>
            <a:r>
              <a:rPr lang="en-US" sz="2000" dirty="0">
                <a:effectLst>
                  <a:outerShdw blurRad="38100" dist="38100" dir="2700000" algn="tl">
                    <a:srgbClr val="000000"/>
                  </a:outerShdw>
                </a:effectLst>
              </a:rPr>
              <a:t>Hole Tolerance =         .0010</a:t>
            </a:r>
          </a:p>
        </p:txBody>
      </p:sp>
      <p:sp>
        <p:nvSpPr>
          <p:cNvPr id="47" name="Text Box 47"/>
          <p:cNvSpPr txBox="1">
            <a:spLocks noChangeArrowheads="1"/>
          </p:cNvSpPr>
          <p:nvPr/>
        </p:nvSpPr>
        <p:spPr bwMode="auto">
          <a:xfrm>
            <a:off x="762000" y="4495800"/>
            <a:ext cx="1219200" cy="1016000"/>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000" dirty="0">
                <a:effectLst>
                  <a:outerShdw blurRad="38100" dist="38100" dir="2700000" algn="tl">
                    <a:srgbClr val="000000"/>
                  </a:outerShdw>
                </a:effectLst>
              </a:rPr>
              <a:t>.5625</a:t>
            </a:r>
          </a:p>
          <a:p>
            <a:pPr>
              <a:defRPr/>
            </a:pPr>
            <a:r>
              <a:rPr lang="en-US" sz="2000" u="sng" dirty="0">
                <a:effectLst>
                  <a:outerShdw blurRad="38100" dist="38100" dir="2700000" algn="tl">
                    <a:srgbClr val="000000"/>
                  </a:outerShdw>
                </a:effectLst>
              </a:rPr>
              <a:t>–.0006</a:t>
            </a:r>
          </a:p>
          <a:p>
            <a:pPr>
              <a:defRPr/>
            </a:pPr>
            <a:r>
              <a:rPr lang="en-US" sz="2000" dirty="0">
                <a:effectLst>
                  <a:outerShdw blurRad="38100" dist="38100" dir="2700000" algn="tl">
                    <a:srgbClr val="000000"/>
                  </a:outerShdw>
                </a:effectLst>
              </a:rPr>
              <a:t>  .5619</a:t>
            </a:r>
          </a:p>
        </p:txBody>
      </p:sp>
      <p:sp>
        <p:nvSpPr>
          <p:cNvPr id="48" name="Text Box 48"/>
          <p:cNvSpPr txBox="1">
            <a:spLocks noChangeArrowheads="1"/>
          </p:cNvSpPr>
          <p:nvPr/>
        </p:nvSpPr>
        <p:spPr bwMode="auto">
          <a:xfrm>
            <a:off x="1828800" y="4495800"/>
            <a:ext cx="1416050" cy="1016000"/>
          </a:xfrm>
          <a:prstGeom prst="rect">
            <a:avLst/>
          </a:prstGeom>
          <a:noFill/>
          <a:ln w="3175">
            <a:noFill/>
            <a:miter lim="800000"/>
            <a:headEnd type="none" w="sm" len="lg"/>
            <a:tailEnd type="none" w="sm" len="lg"/>
          </a:ln>
        </p:spPr>
        <p:txBody>
          <a:bodyPr wrap="none">
            <a:spAutoFit/>
          </a:bodyPr>
          <a:lstStyle/>
          <a:p>
            <a:pPr>
              <a:defRPr/>
            </a:pPr>
            <a:r>
              <a:rPr lang="en-US" sz="2000" dirty="0">
                <a:effectLst>
                  <a:outerShdw blurRad="38100" dist="38100" dir="2700000" algn="tl">
                    <a:srgbClr val="000000"/>
                  </a:outerShdw>
                </a:effectLst>
              </a:rPr>
              <a:t>Basic Size</a:t>
            </a:r>
          </a:p>
          <a:p>
            <a:pPr>
              <a:defRPr/>
            </a:pPr>
            <a:r>
              <a:rPr lang="en-US" sz="2000" dirty="0">
                <a:effectLst>
                  <a:outerShdw blurRad="38100" dist="38100" dir="2700000" algn="tl">
                    <a:srgbClr val="000000"/>
                  </a:outerShdw>
                </a:effectLst>
              </a:rPr>
              <a:t>Allowance</a:t>
            </a:r>
          </a:p>
          <a:p>
            <a:pPr>
              <a:defRPr/>
            </a:pPr>
            <a:r>
              <a:rPr lang="en-US" sz="2000" dirty="0">
                <a:effectLst>
                  <a:outerShdw blurRad="38100" dist="38100" dir="2700000" algn="tl">
                    <a:srgbClr val="000000"/>
                  </a:outerShdw>
                </a:effectLst>
              </a:rPr>
              <a:t>Shaft MMC</a:t>
            </a:r>
          </a:p>
        </p:txBody>
      </p:sp>
      <p:sp>
        <p:nvSpPr>
          <p:cNvPr id="49" name="Text Box 49"/>
          <p:cNvSpPr txBox="1">
            <a:spLocks noChangeArrowheads="1"/>
          </p:cNvSpPr>
          <p:nvPr/>
        </p:nvSpPr>
        <p:spPr bwMode="auto">
          <a:xfrm>
            <a:off x="609600" y="4114800"/>
            <a:ext cx="1752600" cy="400050"/>
          </a:xfrm>
          <a:prstGeom prst="rect">
            <a:avLst/>
          </a:prstGeom>
          <a:noFill/>
          <a:ln w="19050">
            <a:noFill/>
            <a:miter lim="800000"/>
            <a:headEnd/>
            <a:tailEnd/>
          </a:ln>
        </p:spPr>
        <p:txBody>
          <a:bodyPr>
            <a:spAutoFit/>
          </a:bodyPr>
          <a:lstStyle/>
          <a:p>
            <a:pPr>
              <a:defRPr/>
            </a:pPr>
            <a:r>
              <a:rPr lang="en-US" sz="2000" dirty="0">
                <a:effectLst>
                  <a:outerShdw blurRad="38100" dist="38100" dir="2700000" algn="tl">
                    <a:srgbClr val="000000"/>
                  </a:outerShdw>
                </a:effectLst>
              </a:rPr>
              <a:t>Shaft MMC</a:t>
            </a:r>
          </a:p>
        </p:txBody>
      </p:sp>
      <p:grpSp>
        <p:nvGrpSpPr>
          <p:cNvPr id="12296" name="Group 2"/>
          <p:cNvGrpSpPr>
            <a:grpSpLocks noChangeAspect="1"/>
          </p:cNvGrpSpPr>
          <p:nvPr/>
        </p:nvGrpSpPr>
        <p:grpSpPr bwMode="auto">
          <a:xfrm>
            <a:off x="4191000" y="2209800"/>
            <a:ext cx="4543425" cy="2133600"/>
            <a:chOff x="951" y="1418"/>
            <a:chExt cx="4200" cy="2117"/>
          </a:xfrm>
        </p:grpSpPr>
        <p:grpSp>
          <p:nvGrpSpPr>
            <p:cNvPr id="12318" name="Group 3"/>
            <p:cNvGrpSpPr>
              <a:grpSpLocks noChangeAspect="1"/>
            </p:cNvGrpSpPr>
            <p:nvPr/>
          </p:nvGrpSpPr>
          <p:grpSpPr bwMode="auto">
            <a:xfrm>
              <a:off x="1122" y="2137"/>
              <a:ext cx="1009" cy="720"/>
              <a:chOff x="1320" y="2349"/>
              <a:chExt cx="1009" cy="720"/>
            </a:xfrm>
          </p:grpSpPr>
          <p:sp>
            <p:nvSpPr>
              <p:cNvPr id="12343"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44"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2345"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6"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7"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8"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9"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50"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2319" name="Group 12"/>
            <p:cNvGrpSpPr>
              <a:grpSpLocks noChangeAspect="1"/>
            </p:cNvGrpSpPr>
            <p:nvPr/>
          </p:nvGrpSpPr>
          <p:grpSpPr bwMode="auto">
            <a:xfrm>
              <a:off x="951" y="2491"/>
              <a:ext cx="1302" cy="0"/>
              <a:chOff x="1222" y="3074"/>
              <a:chExt cx="1302" cy="0"/>
            </a:xfrm>
          </p:grpSpPr>
          <p:sp>
            <p:nvSpPr>
              <p:cNvPr id="12340"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1"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2"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20"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1"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2"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3"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4"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5"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2326" name="Group 22"/>
            <p:cNvGrpSpPr>
              <a:grpSpLocks noChangeAspect="1"/>
            </p:cNvGrpSpPr>
            <p:nvPr/>
          </p:nvGrpSpPr>
          <p:grpSpPr bwMode="auto">
            <a:xfrm>
              <a:off x="3059" y="2492"/>
              <a:ext cx="1302" cy="0"/>
              <a:chOff x="1222" y="3074"/>
              <a:chExt cx="1302" cy="0"/>
            </a:xfrm>
          </p:grpSpPr>
          <p:sp>
            <p:nvSpPr>
              <p:cNvPr id="12337"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8"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9"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27"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28"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29"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0"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1"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2"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3"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4"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5"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6"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2297" name="Group 36"/>
          <p:cNvGrpSpPr>
            <a:grpSpLocks/>
          </p:cNvGrpSpPr>
          <p:nvPr/>
        </p:nvGrpSpPr>
        <p:grpSpPr bwMode="auto">
          <a:xfrm>
            <a:off x="5562600" y="3200400"/>
            <a:ext cx="138113" cy="128588"/>
            <a:chOff x="4829" y="1778"/>
            <a:chExt cx="96" cy="96"/>
          </a:xfrm>
        </p:grpSpPr>
        <p:sp>
          <p:nvSpPr>
            <p:cNvPr id="12316"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17"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2298" name="Group 39"/>
          <p:cNvGrpSpPr>
            <a:grpSpLocks/>
          </p:cNvGrpSpPr>
          <p:nvPr/>
        </p:nvGrpSpPr>
        <p:grpSpPr bwMode="auto">
          <a:xfrm>
            <a:off x="7924800" y="3200400"/>
            <a:ext cx="138113" cy="128588"/>
            <a:chOff x="4829" y="1778"/>
            <a:chExt cx="96" cy="96"/>
          </a:xfrm>
        </p:grpSpPr>
        <p:sp>
          <p:nvSpPr>
            <p:cNvPr id="12314"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15"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2" name="Text Box 47"/>
          <p:cNvSpPr txBox="1">
            <a:spLocks noChangeArrowheads="1"/>
          </p:cNvSpPr>
          <p:nvPr/>
        </p:nvSpPr>
        <p:spPr bwMode="auto">
          <a:xfrm>
            <a:off x="3733800" y="4191000"/>
            <a:ext cx="2557463" cy="1323975"/>
          </a:xfrm>
          <a:prstGeom prst="rect">
            <a:avLst/>
          </a:prstGeom>
          <a:noFill/>
          <a:ln w="3175">
            <a:noFill/>
            <a:miter lim="800000"/>
            <a:headEnd type="none" w="sm" len="lg"/>
            <a:tailEnd type="none" w="sm" len="lg"/>
          </a:ln>
        </p:spPr>
        <p:txBody>
          <a:bodyPr wrap="none">
            <a:spAutoFit/>
          </a:bodyPr>
          <a:lstStyle/>
          <a:p>
            <a:pPr>
              <a:defRPr/>
            </a:pPr>
            <a:r>
              <a:rPr lang="en-US" sz="2000" dirty="0">
                <a:effectLst>
                  <a:outerShdw blurRad="38100" dist="38100" dir="2700000" algn="tl">
                    <a:srgbClr val="000000"/>
                  </a:outerShdw>
                </a:effectLst>
              </a:rPr>
              <a:t>Shaft </a:t>
            </a:r>
            <a:r>
              <a:rPr lang="en-US" sz="2000" dirty="0" err="1">
                <a:effectLst>
                  <a:outerShdw blurRad="38100" dist="38100" dir="2700000" algn="tl">
                    <a:srgbClr val="000000"/>
                  </a:outerShdw>
                </a:effectLst>
              </a:rPr>
              <a:t>Tol</a:t>
            </a:r>
            <a:r>
              <a:rPr lang="en-US" sz="2000" dirty="0">
                <a:effectLst>
                  <a:outerShdw blurRad="38100" dist="38100" dir="2700000" algn="tl">
                    <a:srgbClr val="000000"/>
                  </a:outerShdw>
                </a:effectLst>
              </a:rPr>
              <a:t>        Hole </a:t>
            </a:r>
            <a:r>
              <a:rPr lang="en-US" sz="2000" dirty="0" err="1">
                <a:effectLst>
                  <a:outerShdw blurRad="38100" dist="38100" dir="2700000" algn="tl">
                    <a:srgbClr val="000000"/>
                  </a:outerShdw>
                </a:effectLst>
              </a:rPr>
              <a:t>Tol</a:t>
            </a:r>
            <a:endParaRPr lang="en-US" sz="2000" dirty="0">
              <a:effectLst>
                <a:outerShdw blurRad="38100" dist="38100" dir="2700000" algn="tl">
                  <a:srgbClr val="000000"/>
                </a:outerShdw>
              </a:effectLst>
            </a:endParaRPr>
          </a:p>
          <a:p>
            <a:pPr>
              <a:defRPr/>
            </a:pPr>
            <a:r>
              <a:rPr lang="en-US" sz="2000" dirty="0">
                <a:effectLst>
                  <a:outerShdw blurRad="38100" dist="38100" dir="2700000" algn="tl">
                    <a:srgbClr val="000000"/>
                  </a:outerShdw>
                </a:effectLst>
              </a:rPr>
              <a:t>   .5619	           .5625</a:t>
            </a:r>
          </a:p>
          <a:p>
            <a:pPr>
              <a:defRPr/>
            </a:pPr>
            <a:r>
              <a:rPr lang="en-US" sz="2000" u="sng" dirty="0">
                <a:effectLst>
                  <a:outerShdw blurRad="38100" dist="38100" dir="2700000" algn="tl">
                    <a:srgbClr val="000000"/>
                  </a:outerShdw>
                </a:effectLst>
              </a:rPr>
              <a:t>– .0009</a:t>
            </a:r>
            <a:r>
              <a:rPr lang="en-US" sz="2000" dirty="0">
                <a:effectLst>
                  <a:outerShdw blurRad="38100" dist="38100" dir="2700000" algn="tl">
                    <a:srgbClr val="000000"/>
                  </a:outerShdw>
                </a:effectLst>
              </a:rPr>
              <a:t>           </a:t>
            </a:r>
            <a:r>
              <a:rPr lang="en-US" sz="2000" u="sng" dirty="0">
                <a:effectLst>
                  <a:outerShdw blurRad="38100" dist="38100" dir="2700000" algn="tl">
                    <a:srgbClr val="000000"/>
                  </a:outerShdw>
                </a:effectLst>
              </a:rPr>
              <a:t>+.0010</a:t>
            </a:r>
          </a:p>
          <a:p>
            <a:pPr>
              <a:defRPr/>
            </a:pPr>
            <a:r>
              <a:rPr lang="en-US" sz="2000" dirty="0">
                <a:effectLst>
                  <a:outerShdw blurRad="38100" dist="38100" dir="2700000" algn="tl">
                    <a:srgbClr val="000000"/>
                  </a:outerShdw>
                </a:effectLst>
              </a:rPr>
              <a:t>   .5610             .5635   </a:t>
            </a:r>
          </a:p>
        </p:txBody>
      </p:sp>
      <p:sp>
        <p:nvSpPr>
          <p:cNvPr id="12300" name="Rectangle 48"/>
          <p:cNvSpPr>
            <a:spLocks noChangeArrowheads="1"/>
          </p:cNvSpPr>
          <p:nvPr/>
        </p:nvSpPr>
        <p:spPr bwMode="auto">
          <a:xfrm>
            <a:off x="4800600" y="5715000"/>
            <a:ext cx="106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rgbClr val="FFFF00"/>
                </a:solidFill>
              </a:rPr>
              <a:t>  </a:t>
            </a:r>
            <a:r>
              <a:rPr lang="en-US" altLang="en-US" sz="2000">
                <a:latin typeface="Arial" charset="0"/>
              </a:rPr>
              <a:t>-.0006</a:t>
            </a:r>
          </a:p>
          <a:p>
            <a:r>
              <a:rPr lang="en-US" altLang="en-US" sz="2000">
                <a:latin typeface="Arial" charset="0"/>
              </a:rPr>
              <a:t>  -.0015</a:t>
            </a:r>
          </a:p>
        </p:txBody>
      </p:sp>
      <p:grpSp>
        <p:nvGrpSpPr>
          <p:cNvPr id="12301" name="Group 49"/>
          <p:cNvGrpSpPr>
            <a:grpSpLocks/>
          </p:cNvGrpSpPr>
          <p:nvPr/>
        </p:nvGrpSpPr>
        <p:grpSpPr bwMode="auto">
          <a:xfrm>
            <a:off x="3962400" y="6172200"/>
            <a:ext cx="152400" cy="152400"/>
            <a:chOff x="4829" y="1778"/>
            <a:chExt cx="96" cy="96"/>
          </a:xfrm>
        </p:grpSpPr>
        <p:sp>
          <p:nvSpPr>
            <p:cNvPr id="12312" name="Oval 5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2000"/>
            </a:p>
          </p:txBody>
        </p:sp>
        <p:sp>
          <p:nvSpPr>
            <p:cNvPr id="12313" name="Line 5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02" name="Rectangle 52"/>
          <p:cNvSpPr>
            <a:spLocks noChangeArrowheads="1"/>
          </p:cNvSpPr>
          <p:nvPr/>
        </p:nvSpPr>
        <p:spPr bwMode="auto">
          <a:xfrm>
            <a:off x="7467600" y="5791200"/>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+.0010</a:t>
            </a:r>
          </a:p>
          <a:p>
            <a:r>
              <a:rPr lang="en-US" altLang="en-US" sz="2000">
                <a:latin typeface="Arial" charset="0"/>
              </a:rPr>
              <a:t> -.0000</a:t>
            </a:r>
          </a:p>
        </p:txBody>
      </p:sp>
      <p:grpSp>
        <p:nvGrpSpPr>
          <p:cNvPr id="12303" name="Group 53"/>
          <p:cNvGrpSpPr>
            <a:grpSpLocks/>
          </p:cNvGrpSpPr>
          <p:nvPr/>
        </p:nvGrpSpPr>
        <p:grpSpPr bwMode="auto">
          <a:xfrm>
            <a:off x="6553200" y="6172200"/>
            <a:ext cx="152400" cy="152400"/>
            <a:chOff x="4829" y="1778"/>
            <a:chExt cx="96" cy="96"/>
          </a:xfrm>
        </p:grpSpPr>
        <p:sp>
          <p:nvSpPr>
            <p:cNvPr id="12310" name="Oval 54"/>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11" name="Line 55"/>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04" name="Text Box 58"/>
          <p:cNvSpPr txBox="1">
            <a:spLocks noChangeArrowheads="1"/>
          </p:cNvSpPr>
          <p:nvPr/>
        </p:nvSpPr>
        <p:spPr bwMode="auto">
          <a:xfrm>
            <a:off x="4114800" y="6019800"/>
            <a:ext cx="83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.5625</a:t>
            </a:r>
          </a:p>
        </p:txBody>
      </p:sp>
      <p:sp>
        <p:nvSpPr>
          <p:cNvPr id="12305" name="Text Box 59"/>
          <p:cNvSpPr txBox="1">
            <a:spLocks noChangeArrowheads="1"/>
          </p:cNvSpPr>
          <p:nvPr/>
        </p:nvSpPr>
        <p:spPr bwMode="auto">
          <a:xfrm>
            <a:off x="6705600" y="6019800"/>
            <a:ext cx="83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.5625</a:t>
            </a:r>
          </a:p>
        </p:txBody>
      </p:sp>
      <p:sp>
        <p:nvSpPr>
          <p:cNvPr id="62" name="Text Box 60"/>
          <p:cNvSpPr txBox="1">
            <a:spLocks noChangeArrowheads="1"/>
          </p:cNvSpPr>
          <p:nvPr/>
        </p:nvSpPr>
        <p:spPr bwMode="auto">
          <a:xfrm>
            <a:off x="457200" y="6019800"/>
            <a:ext cx="3570288" cy="400050"/>
          </a:xfrm>
          <a:prstGeom prst="rect">
            <a:avLst/>
          </a:prstGeom>
          <a:noFill/>
          <a:ln w="19050">
            <a:noFill/>
            <a:miter lim="800000"/>
            <a:headEnd/>
            <a:tailEnd/>
          </a:ln>
        </p:spPr>
        <p:txBody>
          <a:bodyPr wrap="none">
            <a:spAutoFit/>
          </a:bodyPr>
          <a:lstStyle/>
          <a:p>
            <a:pPr>
              <a:defRPr/>
            </a:pPr>
            <a:r>
              <a:rPr lang="en-US" sz="2000" dirty="0">
                <a:effectLst>
                  <a:outerShdw blurRad="38100" dist="38100" dir="2700000" algn="tl">
                    <a:srgbClr val="000000"/>
                  </a:outerShdw>
                </a:effectLst>
              </a:rPr>
              <a:t>Values Referenced to Basic Size:</a:t>
            </a:r>
          </a:p>
        </p:txBody>
      </p:sp>
      <p:sp>
        <p:nvSpPr>
          <p:cNvPr id="12307" name="Text Box 46"/>
          <p:cNvSpPr txBox="1">
            <a:spLocks noChangeArrowheads="1"/>
          </p:cNvSpPr>
          <p:nvPr/>
        </p:nvSpPr>
        <p:spPr bwMode="auto">
          <a:xfrm>
            <a:off x="5715000" y="2971800"/>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.5619</a:t>
            </a:r>
          </a:p>
          <a:p>
            <a:r>
              <a:rPr lang="en-US" altLang="en-US" sz="1600">
                <a:solidFill>
                  <a:srgbClr val="FFFF00"/>
                </a:solidFill>
                <a:latin typeface="Arial" charset="0"/>
              </a:rPr>
              <a:t>.5610</a:t>
            </a:r>
          </a:p>
        </p:txBody>
      </p:sp>
      <p:sp>
        <p:nvSpPr>
          <p:cNvPr id="12308" name="Text Box 45"/>
          <p:cNvSpPr txBox="1">
            <a:spLocks noChangeArrowheads="1"/>
          </p:cNvSpPr>
          <p:nvPr/>
        </p:nvSpPr>
        <p:spPr bwMode="auto">
          <a:xfrm>
            <a:off x="8153400" y="2971800"/>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.5635</a:t>
            </a:r>
          </a:p>
          <a:p>
            <a:r>
              <a:rPr lang="en-US" altLang="en-US" sz="1600">
                <a:latin typeface="Arial" charset="0"/>
              </a:rPr>
              <a:t>.5625</a:t>
            </a:r>
          </a:p>
        </p:txBody>
      </p:sp>
      <p:sp>
        <p:nvSpPr>
          <p:cNvPr id="63" name="Text Box 45"/>
          <p:cNvSpPr txBox="1">
            <a:spLocks noChangeArrowheads="1"/>
          </p:cNvSpPr>
          <p:nvPr/>
        </p:nvSpPr>
        <p:spPr bwMode="auto">
          <a:xfrm>
            <a:off x="3733800" y="5486400"/>
            <a:ext cx="3740150" cy="461963"/>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Shaft  		 Hole</a:t>
            </a:r>
            <a:r>
              <a:rPr lang="en-US" dirty="0">
                <a:latin typeface="CG Times" pitchFamily="18" charset="0"/>
              </a:rPr>
              <a:t>   </a:t>
            </a:r>
          </a:p>
        </p:txBody>
      </p:sp>
    </p:spTree>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noChangeAspect="1"/>
          </p:cNvGrpSpPr>
          <p:nvPr/>
        </p:nvGrpSpPr>
        <p:grpSpPr bwMode="auto">
          <a:xfrm>
            <a:off x="3124200" y="3505200"/>
            <a:ext cx="5000625" cy="2520950"/>
            <a:chOff x="951" y="1418"/>
            <a:chExt cx="4200" cy="2117"/>
          </a:xfrm>
        </p:grpSpPr>
        <p:grpSp>
          <p:nvGrpSpPr>
            <p:cNvPr id="13324" name="Group 3"/>
            <p:cNvGrpSpPr>
              <a:grpSpLocks noChangeAspect="1"/>
            </p:cNvGrpSpPr>
            <p:nvPr/>
          </p:nvGrpSpPr>
          <p:grpSpPr bwMode="auto">
            <a:xfrm>
              <a:off x="1122" y="2137"/>
              <a:ext cx="1009" cy="720"/>
              <a:chOff x="1320" y="2349"/>
              <a:chExt cx="1009" cy="720"/>
            </a:xfrm>
          </p:grpSpPr>
          <p:sp>
            <p:nvSpPr>
              <p:cNvPr id="13349"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50"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3351"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2"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3"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4"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5"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6"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3325" name="Group 12"/>
            <p:cNvGrpSpPr>
              <a:grpSpLocks noChangeAspect="1"/>
            </p:cNvGrpSpPr>
            <p:nvPr/>
          </p:nvGrpSpPr>
          <p:grpSpPr bwMode="auto">
            <a:xfrm>
              <a:off x="951" y="2491"/>
              <a:ext cx="1302" cy="0"/>
              <a:chOff x="1222" y="3074"/>
              <a:chExt cx="1302" cy="0"/>
            </a:xfrm>
          </p:grpSpPr>
          <p:sp>
            <p:nvSpPr>
              <p:cNvPr id="13346"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7"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8"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3326"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7"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8"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9"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0"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1"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3332" name="Group 22"/>
            <p:cNvGrpSpPr>
              <a:grpSpLocks noChangeAspect="1"/>
            </p:cNvGrpSpPr>
            <p:nvPr/>
          </p:nvGrpSpPr>
          <p:grpSpPr bwMode="auto">
            <a:xfrm>
              <a:off x="3059" y="2492"/>
              <a:ext cx="1302" cy="0"/>
              <a:chOff x="1222" y="3074"/>
              <a:chExt cx="1302" cy="0"/>
            </a:xfrm>
          </p:grpSpPr>
          <p:sp>
            <p:nvSpPr>
              <p:cNvPr id="13343"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4"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5"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3333"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3334"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3335"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6"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7"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8"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9"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0"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1"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2"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3315" name="Group 36"/>
          <p:cNvGrpSpPr>
            <a:grpSpLocks/>
          </p:cNvGrpSpPr>
          <p:nvPr/>
        </p:nvGrpSpPr>
        <p:grpSpPr bwMode="auto">
          <a:xfrm>
            <a:off x="4800600" y="4648200"/>
            <a:ext cx="152400" cy="152400"/>
            <a:chOff x="4829" y="1778"/>
            <a:chExt cx="96" cy="96"/>
          </a:xfrm>
        </p:grpSpPr>
        <p:sp>
          <p:nvSpPr>
            <p:cNvPr id="13322"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3323"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3316" name="Group 39"/>
          <p:cNvGrpSpPr>
            <a:grpSpLocks/>
          </p:cNvGrpSpPr>
          <p:nvPr/>
        </p:nvGrpSpPr>
        <p:grpSpPr bwMode="auto">
          <a:xfrm>
            <a:off x="7391400" y="4648200"/>
            <a:ext cx="152400" cy="152400"/>
            <a:chOff x="4829" y="1778"/>
            <a:chExt cx="96" cy="96"/>
          </a:xfrm>
        </p:grpSpPr>
        <p:sp>
          <p:nvSpPr>
            <p:cNvPr id="13320"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3321"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1562" name="Rectangle 42"/>
          <p:cNvSpPr>
            <a:spLocks noGrp="1" noChangeArrowheads="1"/>
          </p:cNvSpPr>
          <p:nvPr>
            <p:ph type="title"/>
          </p:nvPr>
        </p:nvSpPr>
        <p:spPr>
          <a:xfrm>
            <a:off x="685800" y="152400"/>
            <a:ext cx="7772400" cy="533400"/>
          </a:xfrm>
        </p:spPr>
        <p:txBody>
          <a:bodyPr/>
          <a:lstStyle/>
          <a:p>
            <a:pPr>
              <a:defRPr/>
            </a:pPr>
            <a:r>
              <a:rPr lang="en-US" sz="3200" dirty="0" smtClean="0"/>
              <a:t>Basic Hole System</a:t>
            </a:r>
          </a:p>
        </p:txBody>
      </p:sp>
      <p:sp>
        <p:nvSpPr>
          <p:cNvPr id="1131564" name="Text Box 44"/>
          <p:cNvSpPr txBox="1">
            <a:spLocks noGrp="1" noChangeArrowheads="1"/>
          </p:cNvSpPr>
          <p:nvPr>
            <p:ph idx="1"/>
          </p:nvPr>
        </p:nvSpPr>
        <p:spPr>
          <a:xfrm>
            <a:off x="685800" y="762000"/>
            <a:ext cx="7924800" cy="1143000"/>
          </a:xfrm>
        </p:spPr>
        <p:txBody>
          <a:bodyPr/>
          <a:lstStyle/>
          <a:p>
            <a:pPr marL="0" indent="0" algn="just">
              <a:lnSpc>
                <a:spcPct val="90000"/>
              </a:lnSpc>
              <a:spcBef>
                <a:spcPct val="0"/>
              </a:spcBef>
              <a:spcAft>
                <a:spcPct val="0"/>
              </a:spcAft>
              <a:buSzTx/>
              <a:buFontTx/>
              <a:buNone/>
              <a:defRPr/>
            </a:pPr>
            <a:r>
              <a:rPr lang="en-US" sz="2400" dirty="0" smtClean="0"/>
              <a:t>For the values of the hole-shaft system given below, find the hole and shaft sizes using the basic hole system. Express the results in reference to the basic size and in the stacked format.</a:t>
            </a:r>
          </a:p>
        </p:txBody>
      </p:sp>
      <p:sp>
        <p:nvSpPr>
          <p:cNvPr id="1131563" name="Text Box 43"/>
          <p:cNvSpPr txBox="1">
            <a:spLocks noChangeArrowheads="1"/>
          </p:cNvSpPr>
          <p:nvPr/>
        </p:nvSpPr>
        <p:spPr bwMode="auto">
          <a:xfrm>
            <a:off x="681038" y="2444750"/>
            <a:ext cx="3278187"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1-1/8”</a:t>
            </a:r>
          </a:p>
          <a:p>
            <a:pPr>
              <a:defRPr/>
            </a:pPr>
            <a:r>
              <a:rPr lang="en-US" sz="2400" dirty="0">
                <a:effectLst>
                  <a:outerShdw blurRad="38100" dist="38100" dir="2700000" algn="tl">
                    <a:srgbClr val="000000"/>
                  </a:outerShdw>
                </a:effectLst>
              </a:rPr>
              <a:t>Allowance =	      .0025</a:t>
            </a:r>
          </a:p>
          <a:p>
            <a:pPr>
              <a:defRPr/>
            </a:pPr>
            <a:r>
              <a:rPr lang="en-US" sz="2400" dirty="0">
                <a:effectLst>
                  <a:outerShdw blurRad="38100" dist="38100" dir="2700000" algn="tl">
                    <a:srgbClr val="000000"/>
                  </a:outerShdw>
                </a:effectLst>
              </a:rPr>
              <a:t>Shaft Tolerance =  .0015</a:t>
            </a:r>
          </a:p>
          <a:p>
            <a:pPr>
              <a:defRPr/>
            </a:pPr>
            <a:r>
              <a:rPr lang="en-US" sz="2400" dirty="0">
                <a:effectLst>
                  <a:outerShdw blurRad="38100" dist="38100" dir="2700000" algn="tl">
                    <a:srgbClr val="000000"/>
                  </a:outerShdw>
                </a:effectLst>
              </a:rPr>
              <a:t>Hole Tolerance =   .0020</a:t>
            </a:r>
          </a:p>
        </p:txBody>
      </p:sp>
    </p:spTree>
  </p:cSld>
  <p:clrMapOvr>
    <a:masterClrMapping/>
  </p:clrMapOvr>
  <p:transition>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p:cNvGrpSpPr>
            <a:grpSpLocks noChangeAspect="1"/>
          </p:cNvGrpSpPr>
          <p:nvPr/>
        </p:nvGrpSpPr>
        <p:grpSpPr bwMode="auto">
          <a:xfrm>
            <a:off x="2971800" y="3886200"/>
            <a:ext cx="5000625" cy="2520950"/>
            <a:chOff x="951" y="1418"/>
            <a:chExt cx="4200" cy="2117"/>
          </a:xfrm>
        </p:grpSpPr>
        <p:grpSp>
          <p:nvGrpSpPr>
            <p:cNvPr id="14363" name="Group 3"/>
            <p:cNvGrpSpPr>
              <a:grpSpLocks noChangeAspect="1"/>
            </p:cNvGrpSpPr>
            <p:nvPr/>
          </p:nvGrpSpPr>
          <p:grpSpPr bwMode="auto">
            <a:xfrm>
              <a:off x="1122" y="2137"/>
              <a:ext cx="1009" cy="720"/>
              <a:chOff x="1320" y="2349"/>
              <a:chExt cx="1009" cy="720"/>
            </a:xfrm>
          </p:grpSpPr>
          <p:sp>
            <p:nvSpPr>
              <p:cNvPr id="14388"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89"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4390"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1"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2"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3"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4"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5"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4364" name="Group 12"/>
            <p:cNvGrpSpPr>
              <a:grpSpLocks noChangeAspect="1"/>
            </p:cNvGrpSpPr>
            <p:nvPr/>
          </p:nvGrpSpPr>
          <p:grpSpPr bwMode="auto">
            <a:xfrm>
              <a:off x="951" y="2491"/>
              <a:ext cx="1302" cy="0"/>
              <a:chOff x="1222" y="3074"/>
              <a:chExt cx="1302" cy="0"/>
            </a:xfrm>
          </p:grpSpPr>
          <p:sp>
            <p:nvSpPr>
              <p:cNvPr id="14385"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6"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7"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65"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6"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7"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8"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9"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0"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4371" name="Group 22"/>
            <p:cNvGrpSpPr>
              <a:grpSpLocks noChangeAspect="1"/>
            </p:cNvGrpSpPr>
            <p:nvPr/>
          </p:nvGrpSpPr>
          <p:grpSpPr bwMode="auto">
            <a:xfrm>
              <a:off x="3059" y="2492"/>
              <a:ext cx="1302" cy="0"/>
              <a:chOff x="1222" y="3074"/>
              <a:chExt cx="1302" cy="0"/>
            </a:xfrm>
          </p:grpSpPr>
          <p:sp>
            <p:nvSpPr>
              <p:cNvPr id="14382"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3"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4"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72"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73"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74"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5"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6"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7"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8"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9"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0"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1"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4339" name="Group 36"/>
          <p:cNvGrpSpPr>
            <a:grpSpLocks/>
          </p:cNvGrpSpPr>
          <p:nvPr/>
        </p:nvGrpSpPr>
        <p:grpSpPr bwMode="auto">
          <a:xfrm>
            <a:off x="4708525" y="5057775"/>
            <a:ext cx="152400" cy="152400"/>
            <a:chOff x="4829" y="1778"/>
            <a:chExt cx="96" cy="96"/>
          </a:xfrm>
        </p:grpSpPr>
        <p:sp>
          <p:nvSpPr>
            <p:cNvPr id="14361"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62"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4340" name="Group 39"/>
          <p:cNvGrpSpPr>
            <a:grpSpLocks/>
          </p:cNvGrpSpPr>
          <p:nvPr/>
        </p:nvGrpSpPr>
        <p:grpSpPr bwMode="auto">
          <a:xfrm>
            <a:off x="7380288" y="5094288"/>
            <a:ext cx="152400" cy="152400"/>
            <a:chOff x="4829" y="1778"/>
            <a:chExt cx="96" cy="96"/>
          </a:xfrm>
        </p:grpSpPr>
        <p:sp>
          <p:nvSpPr>
            <p:cNvPr id="14359"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60"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2586" name="Rectangle 42"/>
          <p:cNvSpPr>
            <a:spLocks noGrp="1" noChangeArrowheads="1"/>
          </p:cNvSpPr>
          <p:nvPr>
            <p:ph type="title"/>
          </p:nvPr>
        </p:nvSpPr>
        <p:spPr>
          <a:xfrm>
            <a:off x="685800" y="152400"/>
            <a:ext cx="7772400" cy="596900"/>
          </a:xfrm>
        </p:spPr>
        <p:txBody>
          <a:bodyPr/>
          <a:lstStyle/>
          <a:p>
            <a:pPr>
              <a:defRPr/>
            </a:pPr>
            <a:r>
              <a:rPr lang="en-US" sz="3200" dirty="0" smtClean="0"/>
              <a:t>Basic Hole System</a:t>
            </a:r>
          </a:p>
        </p:txBody>
      </p:sp>
      <p:sp>
        <p:nvSpPr>
          <p:cNvPr id="1132587" name="Text Box 43"/>
          <p:cNvSpPr txBox="1">
            <a:spLocks noChangeArrowheads="1"/>
          </p:cNvSpPr>
          <p:nvPr/>
        </p:nvSpPr>
        <p:spPr bwMode="auto">
          <a:xfrm>
            <a:off x="609600" y="914400"/>
            <a:ext cx="2941638" cy="1631950"/>
          </a:xfrm>
          <a:prstGeom prst="rect">
            <a:avLst/>
          </a:prstGeom>
          <a:noFill/>
          <a:ln w="19050">
            <a:noFill/>
            <a:miter lim="800000"/>
            <a:headEnd/>
            <a:tailEnd/>
          </a:ln>
          <a:effectLst/>
        </p:spPr>
        <p:txBody>
          <a:bodyPr wrap="none">
            <a:spAutoFit/>
          </a:bodyPr>
          <a:lstStyle/>
          <a:p>
            <a:pPr>
              <a:tabLst>
                <a:tab pos="2286000" algn="l"/>
              </a:tabLst>
              <a:defRPr/>
            </a:pPr>
            <a:r>
              <a:rPr lang="en-US" sz="2000" dirty="0">
                <a:effectLst>
                  <a:outerShdw blurRad="38100" dist="38100" dir="2700000" algn="tl">
                    <a:srgbClr val="000000"/>
                  </a:outerShdw>
                </a:effectLst>
              </a:rPr>
              <a:t>Nominal Size =      1-1/8”</a:t>
            </a:r>
          </a:p>
          <a:p>
            <a:pPr>
              <a:tabLst>
                <a:tab pos="2286000" algn="l"/>
              </a:tabLst>
              <a:defRPr/>
            </a:pPr>
            <a:r>
              <a:rPr lang="en-US" sz="2000" dirty="0">
                <a:effectLst>
                  <a:outerShdw blurRad="38100" dist="38100" dir="2700000" algn="tl">
                    <a:srgbClr val="000000"/>
                  </a:outerShdw>
                </a:effectLst>
              </a:rPr>
              <a:t>Basic Size =           1.1250</a:t>
            </a:r>
          </a:p>
          <a:p>
            <a:pPr>
              <a:tabLst>
                <a:tab pos="2286000" algn="l"/>
              </a:tabLst>
              <a:defRPr/>
            </a:pPr>
            <a:r>
              <a:rPr lang="en-US" sz="2000" dirty="0">
                <a:effectLst>
                  <a:outerShdw blurRad="38100" dist="38100" dir="2700000" algn="tl">
                    <a:srgbClr val="000000"/>
                  </a:outerShdw>
                </a:effectLst>
              </a:rPr>
              <a:t>Allowance =           .0025</a:t>
            </a:r>
          </a:p>
          <a:p>
            <a:pPr>
              <a:tabLst>
                <a:tab pos="2286000" algn="l"/>
              </a:tabLst>
              <a:defRPr/>
            </a:pPr>
            <a:r>
              <a:rPr lang="en-US" sz="2000" dirty="0">
                <a:effectLst>
                  <a:outerShdw blurRad="38100" dist="38100" dir="2700000" algn="tl">
                    <a:srgbClr val="000000"/>
                  </a:outerShdw>
                </a:effectLst>
              </a:rPr>
              <a:t>Shaft Tolerance =   .0015</a:t>
            </a:r>
          </a:p>
          <a:p>
            <a:pPr>
              <a:tabLst>
                <a:tab pos="2286000" algn="l"/>
              </a:tabLst>
              <a:defRPr/>
            </a:pPr>
            <a:r>
              <a:rPr lang="en-US" sz="2000" dirty="0">
                <a:effectLst>
                  <a:outerShdw blurRad="38100" dist="38100" dir="2700000" algn="tl">
                    <a:srgbClr val="000000"/>
                  </a:outerShdw>
                </a:effectLst>
              </a:rPr>
              <a:t>Hole Tolerance =   .0020</a:t>
            </a:r>
          </a:p>
        </p:txBody>
      </p:sp>
      <p:sp>
        <p:nvSpPr>
          <p:cNvPr id="14343" name="Text Box 45"/>
          <p:cNvSpPr txBox="1">
            <a:spLocks noChangeArrowheads="1"/>
          </p:cNvSpPr>
          <p:nvPr/>
        </p:nvSpPr>
        <p:spPr bwMode="auto">
          <a:xfrm>
            <a:off x="7496175" y="4870450"/>
            <a:ext cx="8048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1.1270</a:t>
            </a:r>
          </a:p>
          <a:p>
            <a:r>
              <a:rPr lang="en-US" altLang="en-US" sz="1600">
                <a:latin typeface="Arial" charset="0"/>
              </a:rPr>
              <a:t>1.1250</a:t>
            </a:r>
          </a:p>
        </p:txBody>
      </p:sp>
      <p:sp>
        <p:nvSpPr>
          <p:cNvPr id="14344" name="Text Box 46"/>
          <p:cNvSpPr txBox="1">
            <a:spLocks noChangeArrowheads="1"/>
          </p:cNvSpPr>
          <p:nvPr/>
        </p:nvSpPr>
        <p:spPr bwMode="auto">
          <a:xfrm>
            <a:off x="4824413" y="4835525"/>
            <a:ext cx="8048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1.1225</a:t>
            </a:r>
          </a:p>
          <a:p>
            <a:r>
              <a:rPr lang="en-US" altLang="en-US" sz="1600">
                <a:latin typeface="Arial" charset="0"/>
              </a:rPr>
              <a:t>1.1210</a:t>
            </a:r>
          </a:p>
        </p:txBody>
      </p:sp>
      <p:sp>
        <p:nvSpPr>
          <p:cNvPr id="15370" name="Text Box 47"/>
          <p:cNvSpPr txBox="1">
            <a:spLocks noChangeArrowheads="1"/>
          </p:cNvSpPr>
          <p:nvPr/>
        </p:nvSpPr>
        <p:spPr bwMode="auto">
          <a:xfrm>
            <a:off x="4572000" y="990600"/>
            <a:ext cx="4800600" cy="1323975"/>
          </a:xfrm>
          <a:prstGeom prst="rect">
            <a:avLst/>
          </a:prstGeom>
          <a:noFill/>
          <a:ln w="3175">
            <a:noFill/>
            <a:miter lim="800000"/>
            <a:headEnd type="none" w="sm" len="lg"/>
            <a:tailEnd type="none" w="sm" len="lg"/>
          </a:ln>
        </p:spPr>
        <p:txBody>
          <a:bodyPr wrap="none">
            <a:spAutoFit/>
          </a:bodyPr>
          <a:lstStyle/>
          <a:p>
            <a:pPr>
              <a:defRPr/>
            </a:pPr>
            <a:r>
              <a:rPr lang="en-US" sz="2000" dirty="0">
                <a:effectLst>
                  <a:outerShdw blurRad="38100" dist="38100" dir="2700000" algn="tl">
                    <a:srgbClr val="000000"/>
                  </a:outerShdw>
                </a:effectLst>
              </a:rPr>
              <a:t>Hole		</a:t>
            </a:r>
            <a:r>
              <a:rPr lang="en-US" sz="2000" dirty="0">
                <a:latin typeface="CG Times" pitchFamily="18" charset="0"/>
              </a:rPr>
              <a:t> 	</a:t>
            </a:r>
            <a:r>
              <a:rPr lang="en-US" sz="2000" dirty="0">
                <a:effectLst>
                  <a:outerShdw blurRad="38100" dist="38100" dir="2700000" algn="tl">
                    <a:srgbClr val="000000"/>
                  </a:outerShdw>
                </a:effectLst>
              </a:rPr>
              <a:t>Shaft  		</a:t>
            </a:r>
          </a:p>
          <a:p>
            <a:pPr>
              <a:defRPr/>
            </a:pPr>
            <a:r>
              <a:rPr lang="en-US" sz="2000" dirty="0">
                <a:effectLst>
                  <a:outerShdw blurRad="38100" dist="38100" dir="2700000" algn="tl">
                    <a:srgbClr val="000000"/>
                  </a:outerShdw>
                </a:effectLst>
              </a:rPr>
              <a:t>1.1250   Basic Size   	1.1225		</a:t>
            </a:r>
          </a:p>
          <a:p>
            <a:pPr>
              <a:defRPr/>
            </a:pPr>
            <a:r>
              <a:rPr lang="en-US" sz="2000" u="sng" dirty="0">
                <a:effectLst>
                  <a:outerShdw blurRad="38100" dist="38100" dir="2700000" algn="tl">
                    <a:srgbClr val="000000"/>
                  </a:outerShdw>
                </a:effectLst>
              </a:rPr>
              <a:t>-.0025</a:t>
            </a:r>
            <a:r>
              <a:rPr lang="en-US" sz="2000" dirty="0">
                <a:effectLst>
                  <a:outerShdw blurRad="38100" dist="38100" dir="2700000" algn="tl">
                    <a:srgbClr val="000000"/>
                  </a:outerShdw>
                </a:effectLst>
              </a:rPr>
              <a:t>   Allowance            </a:t>
            </a:r>
            <a:r>
              <a:rPr lang="en-US" sz="2000" u="sng" dirty="0">
                <a:effectLst>
                  <a:outerShdw blurRad="38100" dist="38100" dir="2700000" algn="tl">
                    <a:srgbClr val="000000"/>
                  </a:outerShdw>
                </a:effectLst>
              </a:rPr>
              <a:t>– .0015</a:t>
            </a:r>
            <a:r>
              <a:rPr lang="en-US" sz="2000" dirty="0">
                <a:effectLst>
                  <a:outerShdw blurRad="38100" dist="38100" dir="2700000" algn="tl">
                    <a:srgbClr val="000000"/>
                  </a:outerShdw>
                </a:effectLst>
              </a:rPr>
              <a:t>		</a:t>
            </a:r>
          </a:p>
          <a:p>
            <a:pPr>
              <a:defRPr/>
            </a:pPr>
            <a:r>
              <a:rPr lang="en-US" sz="2000" dirty="0">
                <a:effectLst>
                  <a:outerShdw blurRad="38100" dist="38100" dir="2700000" algn="tl">
                    <a:srgbClr val="000000"/>
                  </a:outerShdw>
                </a:effectLst>
              </a:rPr>
              <a:t>1.1225   Max Shaft 	1.1210		</a:t>
            </a:r>
          </a:p>
        </p:txBody>
      </p:sp>
      <p:sp>
        <p:nvSpPr>
          <p:cNvPr id="14346" name="Rectangle 48"/>
          <p:cNvSpPr>
            <a:spLocks noChangeArrowheads="1"/>
          </p:cNvSpPr>
          <p:nvPr/>
        </p:nvSpPr>
        <p:spPr bwMode="auto">
          <a:xfrm>
            <a:off x="4953000" y="3048000"/>
            <a:ext cx="106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rgbClr val="FFFF00"/>
                </a:solidFill>
              </a:rPr>
              <a:t>  </a:t>
            </a:r>
            <a:r>
              <a:rPr lang="en-US" altLang="en-US" sz="2000">
                <a:latin typeface="Arial" charset="0"/>
              </a:rPr>
              <a:t>-.0025</a:t>
            </a:r>
          </a:p>
          <a:p>
            <a:r>
              <a:rPr lang="en-US" altLang="en-US" sz="2000">
                <a:latin typeface="Arial" charset="0"/>
              </a:rPr>
              <a:t>  -.0040</a:t>
            </a:r>
          </a:p>
        </p:txBody>
      </p:sp>
      <p:grpSp>
        <p:nvGrpSpPr>
          <p:cNvPr id="14347" name="Group 49"/>
          <p:cNvGrpSpPr>
            <a:grpSpLocks/>
          </p:cNvGrpSpPr>
          <p:nvPr/>
        </p:nvGrpSpPr>
        <p:grpSpPr bwMode="auto">
          <a:xfrm>
            <a:off x="3962400" y="3352800"/>
            <a:ext cx="152400" cy="152400"/>
            <a:chOff x="4829" y="1778"/>
            <a:chExt cx="96" cy="96"/>
          </a:xfrm>
        </p:grpSpPr>
        <p:sp>
          <p:nvSpPr>
            <p:cNvPr id="14357" name="Oval 5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2000"/>
            </a:p>
          </p:txBody>
        </p:sp>
        <p:sp>
          <p:nvSpPr>
            <p:cNvPr id="14358" name="Line 5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48" name="Rectangle 52"/>
          <p:cNvSpPr>
            <a:spLocks noChangeArrowheads="1"/>
          </p:cNvSpPr>
          <p:nvPr/>
        </p:nvSpPr>
        <p:spPr bwMode="auto">
          <a:xfrm>
            <a:off x="7467600" y="2971800"/>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+.0020</a:t>
            </a:r>
          </a:p>
          <a:p>
            <a:r>
              <a:rPr lang="en-US" altLang="en-US" sz="2000">
                <a:latin typeface="Arial" charset="0"/>
              </a:rPr>
              <a:t> -.0000</a:t>
            </a:r>
          </a:p>
        </p:txBody>
      </p:sp>
      <p:grpSp>
        <p:nvGrpSpPr>
          <p:cNvPr id="14349" name="Group 53"/>
          <p:cNvGrpSpPr>
            <a:grpSpLocks/>
          </p:cNvGrpSpPr>
          <p:nvPr/>
        </p:nvGrpSpPr>
        <p:grpSpPr bwMode="auto">
          <a:xfrm>
            <a:off x="6324600" y="3352800"/>
            <a:ext cx="152400" cy="152400"/>
            <a:chOff x="4829" y="1778"/>
            <a:chExt cx="96" cy="96"/>
          </a:xfrm>
        </p:grpSpPr>
        <p:sp>
          <p:nvSpPr>
            <p:cNvPr id="14355" name="Oval 54"/>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56" name="Line 55"/>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50" name="Text Box 58"/>
          <p:cNvSpPr txBox="1">
            <a:spLocks noChangeArrowheads="1"/>
          </p:cNvSpPr>
          <p:nvPr/>
        </p:nvSpPr>
        <p:spPr bwMode="auto">
          <a:xfrm>
            <a:off x="4114800" y="3200400"/>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1.1250</a:t>
            </a:r>
          </a:p>
        </p:txBody>
      </p:sp>
      <p:sp>
        <p:nvSpPr>
          <p:cNvPr id="14351" name="Text Box 59"/>
          <p:cNvSpPr txBox="1">
            <a:spLocks noChangeArrowheads="1"/>
          </p:cNvSpPr>
          <p:nvPr/>
        </p:nvSpPr>
        <p:spPr bwMode="auto">
          <a:xfrm>
            <a:off x="6553200" y="3200400"/>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1.1250</a:t>
            </a:r>
          </a:p>
        </p:txBody>
      </p:sp>
      <p:sp>
        <p:nvSpPr>
          <p:cNvPr id="63" name="Text Box 60"/>
          <p:cNvSpPr txBox="1">
            <a:spLocks noChangeArrowheads="1"/>
          </p:cNvSpPr>
          <p:nvPr/>
        </p:nvSpPr>
        <p:spPr bwMode="auto">
          <a:xfrm>
            <a:off x="457200" y="3200400"/>
            <a:ext cx="3570288" cy="400050"/>
          </a:xfrm>
          <a:prstGeom prst="rect">
            <a:avLst/>
          </a:prstGeom>
          <a:noFill/>
          <a:ln w="19050">
            <a:noFill/>
            <a:miter lim="800000"/>
            <a:headEnd/>
            <a:tailEnd/>
          </a:ln>
        </p:spPr>
        <p:txBody>
          <a:bodyPr wrap="none">
            <a:spAutoFit/>
          </a:bodyPr>
          <a:lstStyle/>
          <a:p>
            <a:pPr>
              <a:defRPr/>
            </a:pPr>
            <a:r>
              <a:rPr lang="en-US" sz="2000" dirty="0">
                <a:effectLst>
                  <a:outerShdw blurRad="38100" dist="38100" dir="2700000" algn="tl">
                    <a:srgbClr val="000000"/>
                  </a:outerShdw>
                </a:effectLst>
              </a:rPr>
              <a:t>Values Referenced to Basic Size:</a:t>
            </a:r>
          </a:p>
        </p:txBody>
      </p:sp>
      <p:sp>
        <p:nvSpPr>
          <p:cNvPr id="64" name="Text Box 60"/>
          <p:cNvSpPr txBox="1">
            <a:spLocks noChangeArrowheads="1"/>
          </p:cNvSpPr>
          <p:nvPr/>
        </p:nvSpPr>
        <p:spPr bwMode="auto">
          <a:xfrm>
            <a:off x="457200" y="4800600"/>
            <a:ext cx="2268538" cy="708025"/>
          </a:xfrm>
          <a:prstGeom prst="rect">
            <a:avLst/>
          </a:prstGeom>
          <a:noFill/>
          <a:ln w="19050">
            <a:noFill/>
            <a:miter lim="800000"/>
            <a:headEnd/>
            <a:tailEnd/>
          </a:ln>
        </p:spPr>
        <p:txBody>
          <a:bodyPr wrap="none">
            <a:spAutoFit/>
          </a:bodyPr>
          <a:lstStyle/>
          <a:p>
            <a:pPr>
              <a:defRPr/>
            </a:pPr>
            <a:r>
              <a:rPr lang="en-US" sz="2000" dirty="0">
                <a:effectLst>
                  <a:outerShdw blurRad="38100" dist="38100" dir="2700000" algn="tl">
                    <a:srgbClr val="000000"/>
                  </a:outerShdw>
                </a:effectLst>
              </a:rPr>
              <a:t>Values expressed in </a:t>
            </a:r>
          </a:p>
          <a:p>
            <a:pPr>
              <a:defRPr/>
            </a:pPr>
            <a:r>
              <a:rPr lang="en-US" sz="2000" dirty="0">
                <a:effectLst>
                  <a:outerShdw blurRad="38100" dist="38100" dir="2700000" algn="tl">
                    <a:srgbClr val="000000"/>
                  </a:outerShdw>
                </a:effectLst>
              </a:rPr>
              <a:t>The stacked format:</a:t>
            </a:r>
          </a:p>
        </p:txBody>
      </p:sp>
      <p:sp>
        <p:nvSpPr>
          <p:cNvPr id="59" name="Text Box 45"/>
          <p:cNvSpPr txBox="1">
            <a:spLocks noChangeArrowheads="1"/>
          </p:cNvSpPr>
          <p:nvPr/>
        </p:nvSpPr>
        <p:spPr bwMode="auto">
          <a:xfrm>
            <a:off x="3810000" y="2590800"/>
            <a:ext cx="3740150" cy="461963"/>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Shaft  		 Hole</a:t>
            </a:r>
            <a:r>
              <a:rPr lang="en-US" dirty="0">
                <a:latin typeface="CG Times" pitchFamily="18" charset="0"/>
              </a:rPr>
              <a:t>   </a:t>
            </a:r>
          </a:p>
        </p:txBody>
      </p:sp>
    </p:spTree>
  </p:cSld>
  <p:clrMapOvr>
    <a:masterClrMapping/>
  </p:clrMapOvr>
  <p:transition>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570" name="Rectangle 2"/>
          <p:cNvSpPr>
            <a:spLocks noGrp="1" noChangeArrowheads="1"/>
          </p:cNvSpPr>
          <p:nvPr>
            <p:ph type="ctrTitle"/>
          </p:nvPr>
        </p:nvSpPr>
        <p:spPr>
          <a:xfrm>
            <a:off x="698500" y="2879725"/>
            <a:ext cx="7772400" cy="1143000"/>
          </a:xfrm>
        </p:spPr>
        <p:txBody>
          <a:bodyPr/>
          <a:lstStyle/>
          <a:p>
            <a:pPr>
              <a:defRPr/>
            </a:pPr>
            <a:r>
              <a:rPr lang="en-US" sz="3200" smtClean="0"/>
              <a:t>BASIC SHAFT SYSTEM</a:t>
            </a:r>
          </a:p>
        </p:txBody>
      </p:sp>
      <p:sp>
        <p:nvSpPr>
          <p:cNvPr id="15363" name="AutoShape 3"/>
          <p:cNvSpPr>
            <a:spLocks noChangeArrowheads="1"/>
          </p:cNvSpPr>
          <p:nvPr/>
        </p:nvSpPr>
        <p:spPr bwMode="auto">
          <a:xfrm>
            <a:off x="1893888" y="2838450"/>
            <a:ext cx="5292725" cy="1219200"/>
          </a:xfrm>
          <a:prstGeom prst="roundRect">
            <a:avLst>
              <a:gd name="adj" fmla="val 16667"/>
            </a:avLst>
          </a:prstGeom>
          <a:noFill/>
          <a:ln w="381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4594" name="Text Box 2"/>
          <p:cNvSpPr txBox="1">
            <a:spLocks noChangeArrowheads="1"/>
          </p:cNvSpPr>
          <p:nvPr/>
        </p:nvSpPr>
        <p:spPr bwMode="auto">
          <a:xfrm>
            <a:off x="609600" y="2362200"/>
            <a:ext cx="3484563"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Nominal Size =        9/16”</a:t>
            </a:r>
          </a:p>
          <a:p>
            <a:pPr>
              <a:defRPr/>
            </a:pPr>
            <a:r>
              <a:rPr lang="en-US" sz="2400" dirty="0">
                <a:effectLst>
                  <a:outerShdw blurRad="38100" dist="38100" dir="2700000" algn="tl">
                    <a:srgbClr val="000000"/>
                  </a:outerShdw>
                </a:effectLst>
              </a:rPr>
              <a:t>Allowance =	        .0004</a:t>
            </a:r>
          </a:p>
          <a:p>
            <a:pPr>
              <a:defRPr/>
            </a:pPr>
            <a:r>
              <a:rPr lang="en-US" sz="2400" dirty="0">
                <a:effectLst>
                  <a:outerShdw blurRad="38100" dist="38100" dir="2700000" algn="tl">
                    <a:srgbClr val="000000"/>
                  </a:outerShdw>
                </a:effectLst>
              </a:rPr>
              <a:t>Shaft Tolerance =    .0008</a:t>
            </a:r>
          </a:p>
          <a:p>
            <a:pPr>
              <a:defRPr/>
            </a:pPr>
            <a:r>
              <a:rPr lang="en-US" sz="2400" dirty="0">
                <a:effectLst>
                  <a:outerShdw blurRad="38100" dist="38100" dir="2700000" algn="tl">
                    <a:srgbClr val="000000"/>
                  </a:outerShdw>
                </a:effectLst>
              </a:rPr>
              <a:t>Hole Tolerance =    .0010</a:t>
            </a:r>
          </a:p>
        </p:txBody>
      </p:sp>
      <p:grpSp>
        <p:nvGrpSpPr>
          <p:cNvPr id="16387" name="Group 3"/>
          <p:cNvGrpSpPr>
            <a:grpSpLocks noChangeAspect="1"/>
          </p:cNvGrpSpPr>
          <p:nvPr/>
        </p:nvGrpSpPr>
        <p:grpSpPr bwMode="auto">
          <a:xfrm>
            <a:off x="3048000" y="3657600"/>
            <a:ext cx="5000625" cy="2520950"/>
            <a:chOff x="951" y="1418"/>
            <a:chExt cx="4200" cy="2117"/>
          </a:xfrm>
        </p:grpSpPr>
        <p:grpSp>
          <p:nvGrpSpPr>
            <p:cNvPr id="16396" name="Group 4"/>
            <p:cNvGrpSpPr>
              <a:grpSpLocks noChangeAspect="1"/>
            </p:cNvGrpSpPr>
            <p:nvPr/>
          </p:nvGrpSpPr>
          <p:grpSpPr bwMode="auto">
            <a:xfrm>
              <a:off x="1122" y="2137"/>
              <a:ext cx="1009" cy="720"/>
              <a:chOff x="1320" y="2349"/>
              <a:chExt cx="1009" cy="720"/>
            </a:xfrm>
          </p:grpSpPr>
          <p:sp>
            <p:nvSpPr>
              <p:cNvPr id="16421" name="Freeform 5"/>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22" name="Freeform 6"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6423" name="Line 7"/>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4" name="Line 8"/>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5" name="Line 9"/>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6" name="Line 10"/>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7" name="Line 11"/>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8" name="Line 12"/>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397" name="Group 13"/>
            <p:cNvGrpSpPr>
              <a:grpSpLocks noChangeAspect="1"/>
            </p:cNvGrpSpPr>
            <p:nvPr/>
          </p:nvGrpSpPr>
          <p:grpSpPr bwMode="auto">
            <a:xfrm>
              <a:off x="951" y="2491"/>
              <a:ext cx="1302" cy="0"/>
              <a:chOff x="1222" y="3074"/>
              <a:chExt cx="1302" cy="0"/>
            </a:xfrm>
          </p:grpSpPr>
          <p:sp>
            <p:nvSpPr>
              <p:cNvPr id="16418" name="Line 14"/>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9" name="Line 15"/>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0" name="Line 16"/>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6398" name="Line 17"/>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9" name="Line 18"/>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0" name="Line 19"/>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1" name="Line 20"/>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2" name="Line 21"/>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3" name="Line 22"/>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6404" name="Group 23"/>
            <p:cNvGrpSpPr>
              <a:grpSpLocks noChangeAspect="1"/>
            </p:cNvGrpSpPr>
            <p:nvPr/>
          </p:nvGrpSpPr>
          <p:grpSpPr bwMode="auto">
            <a:xfrm>
              <a:off x="3059" y="2492"/>
              <a:ext cx="1302" cy="0"/>
              <a:chOff x="1222" y="3074"/>
              <a:chExt cx="1302" cy="0"/>
            </a:xfrm>
          </p:grpSpPr>
          <p:sp>
            <p:nvSpPr>
              <p:cNvPr id="16415" name="Line 24"/>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6" name="Line 25"/>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7" name="Line 26"/>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6405" name="Rectangle 27"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6406" name="Rectangle 28"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6407" name="Line 29"/>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8" name="Line 30"/>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9" name="Line 31"/>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0" name="Line 32"/>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1" name="Line 33"/>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2" name="Line 34"/>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3" name="Line 35"/>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4" name="Line 36"/>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388" name="Group 37"/>
          <p:cNvGrpSpPr>
            <a:grpSpLocks/>
          </p:cNvGrpSpPr>
          <p:nvPr/>
        </p:nvGrpSpPr>
        <p:grpSpPr bwMode="auto">
          <a:xfrm>
            <a:off x="4784725" y="4829175"/>
            <a:ext cx="152400" cy="152400"/>
            <a:chOff x="4829" y="1778"/>
            <a:chExt cx="96" cy="96"/>
          </a:xfrm>
        </p:grpSpPr>
        <p:sp>
          <p:nvSpPr>
            <p:cNvPr id="16394" name="Oval 38"/>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6395" name="Line 39"/>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389" name="Group 40"/>
          <p:cNvGrpSpPr>
            <a:grpSpLocks/>
          </p:cNvGrpSpPr>
          <p:nvPr/>
        </p:nvGrpSpPr>
        <p:grpSpPr bwMode="auto">
          <a:xfrm>
            <a:off x="7456488" y="4865688"/>
            <a:ext cx="152400" cy="152400"/>
            <a:chOff x="4829" y="1778"/>
            <a:chExt cx="96" cy="96"/>
          </a:xfrm>
        </p:grpSpPr>
        <p:sp>
          <p:nvSpPr>
            <p:cNvPr id="16392" name="Oval 41"/>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6393" name="Line 42"/>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4635" name="Text Box 43"/>
          <p:cNvSpPr txBox="1">
            <a:spLocks noGrp="1" noChangeArrowheads="1"/>
          </p:cNvSpPr>
          <p:nvPr>
            <p:ph type="title"/>
          </p:nvPr>
        </p:nvSpPr>
        <p:spPr>
          <a:xfrm>
            <a:off x="685800" y="76200"/>
            <a:ext cx="7772400" cy="574675"/>
          </a:xfrm>
        </p:spPr>
        <p:txBody>
          <a:bodyPr/>
          <a:lstStyle/>
          <a:p>
            <a:pPr>
              <a:defRPr/>
            </a:pPr>
            <a:r>
              <a:rPr lang="en-US" sz="3200" dirty="0" smtClean="0">
                <a:solidFill>
                  <a:schemeClr val="tx1"/>
                </a:solidFill>
              </a:rPr>
              <a:t>Basic Shaft System</a:t>
            </a:r>
          </a:p>
        </p:txBody>
      </p:sp>
      <p:sp>
        <p:nvSpPr>
          <p:cNvPr id="1134636" name="Text Box 44"/>
          <p:cNvSpPr txBox="1">
            <a:spLocks noGrp="1" noChangeArrowheads="1"/>
          </p:cNvSpPr>
          <p:nvPr>
            <p:ph idx="1"/>
          </p:nvPr>
        </p:nvSpPr>
        <p:spPr>
          <a:xfrm>
            <a:off x="685800" y="762000"/>
            <a:ext cx="8001000" cy="1219200"/>
          </a:xfrm>
        </p:spPr>
        <p:txBody>
          <a:bodyPr/>
          <a:lstStyle/>
          <a:p>
            <a:pPr marL="0" indent="0" algn="just">
              <a:lnSpc>
                <a:spcPct val="90000"/>
              </a:lnSpc>
              <a:spcBef>
                <a:spcPct val="0"/>
              </a:spcBef>
              <a:spcAft>
                <a:spcPct val="0"/>
              </a:spcAft>
              <a:buSzTx/>
              <a:buFontTx/>
              <a:buNone/>
              <a:defRPr/>
            </a:pPr>
            <a:r>
              <a:rPr lang="en-US" sz="2400" dirty="0" smtClean="0"/>
              <a:t>Using the </a:t>
            </a:r>
            <a:r>
              <a:rPr lang="en-US" sz="2400" i="1" dirty="0" smtClean="0"/>
              <a:t>Basic Shaft System</a:t>
            </a:r>
            <a:r>
              <a:rPr lang="en-US" sz="2400" dirty="0" smtClean="0"/>
              <a:t> and the following data, complete the drawing by placing the appropriate dimensions on both the shaft and the hole. </a:t>
            </a:r>
          </a:p>
        </p:txBody>
      </p:sp>
    </p:spTree>
  </p:cSld>
  <p:clrMapOvr>
    <a:masterClrMapping/>
  </p:clrMapOvr>
  <p:transition>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noChangeAspect="1"/>
          </p:cNvGrpSpPr>
          <p:nvPr/>
        </p:nvGrpSpPr>
        <p:grpSpPr bwMode="auto">
          <a:xfrm>
            <a:off x="3886200" y="3581400"/>
            <a:ext cx="5000625" cy="2520950"/>
            <a:chOff x="951" y="1418"/>
            <a:chExt cx="4200" cy="2117"/>
          </a:xfrm>
        </p:grpSpPr>
        <p:grpSp>
          <p:nvGrpSpPr>
            <p:cNvPr id="17421" name="Group 3"/>
            <p:cNvGrpSpPr>
              <a:grpSpLocks noChangeAspect="1"/>
            </p:cNvGrpSpPr>
            <p:nvPr/>
          </p:nvGrpSpPr>
          <p:grpSpPr bwMode="auto">
            <a:xfrm>
              <a:off x="1122" y="2137"/>
              <a:ext cx="1009" cy="720"/>
              <a:chOff x="1320" y="2349"/>
              <a:chExt cx="1009" cy="720"/>
            </a:xfrm>
          </p:grpSpPr>
          <p:sp>
            <p:nvSpPr>
              <p:cNvPr id="17446"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47"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7448"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9"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50"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51"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52"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53"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22" name="Group 12"/>
            <p:cNvGrpSpPr>
              <a:grpSpLocks noChangeAspect="1"/>
            </p:cNvGrpSpPr>
            <p:nvPr/>
          </p:nvGrpSpPr>
          <p:grpSpPr bwMode="auto">
            <a:xfrm>
              <a:off x="951" y="2491"/>
              <a:ext cx="1302" cy="0"/>
              <a:chOff x="1222" y="3074"/>
              <a:chExt cx="1302" cy="0"/>
            </a:xfrm>
          </p:grpSpPr>
          <p:sp>
            <p:nvSpPr>
              <p:cNvPr id="17443"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4"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5"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423"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4"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5"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6"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7"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8"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7429" name="Group 22"/>
            <p:cNvGrpSpPr>
              <a:grpSpLocks noChangeAspect="1"/>
            </p:cNvGrpSpPr>
            <p:nvPr/>
          </p:nvGrpSpPr>
          <p:grpSpPr bwMode="auto">
            <a:xfrm>
              <a:off x="3059" y="2492"/>
              <a:ext cx="1302" cy="0"/>
              <a:chOff x="1222" y="3074"/>
              <a:chExt cx="1302" cy="0"/>
            </a:xfrm>
          </p:grpSpPr>
          <p:sp>
            <p:nvSpPr>
              <p:cNvPr id="17440"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1"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2"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430"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7431"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7432"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3"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4"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5"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6"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7"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8"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9"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11" name="Group 36"/>
          <p:cNvGrpSpPr>
            <a:grpSpLocks/>
          </p:cNvGrpSpPr>
          <p:nvPr/>
        </p:nvGrpSpPr>
        <p:grpSpPr bwMode="auto">
          <a:xfrm>
            <a:off x="5394325" y="4752975"/>
            <a:ext cx="152400" cy="152400"/>
            <a:chOff x="4829" y="1778"/>
            <a:chExt cx="96" cy="96"/>
          </a:xfrm>
        </p:grpSpPr>
        <p:sp>
          <p:nvSpPr>
            <p:cNvPr id="17419"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7420"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12" name="Group 39"/>
          <p:cNvGrpSpPr>
            <a:grpSpLocks/>
          </p:cNvGrpSpPr>
          <p:nvPr/>
        </p:nvGrpSpPr>
        <p:grpSpPr bwMode="auto">
          <a:xfrm>
            <a:off x="8066088" y="4789488"/>
            <a:ext cx="152400" cy="152400"/>
            <a:chOff x="4829" y="1778"/>
            <a:chExt cx="96" cy="96"/>
          </a:xfrm>
        </p:grpSpPr>
        <p:sp>
          <p:nvSpPr>
            <p:cNvPr id="17417"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7418"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7706" name="Text Box 42"/>
          <p:cNvSpPr txBox="1">
            <a:spLocks noGrp="1" noChangeArrowheads="1"/>
          </p:cNvSpPr>
          <p:nvPr>
            <p:ph type="title"/>
          </p:nvPr>
        </p:nvSpPr>
        <p:spPr>
          <a:xfrm>
            <a:off x="685800" y="76200"/>
            <a:ext cx="7772400" cy="762000"/>
          </a:xfrm>
        </p:spPr>
        <p:txBody>
          <a:bodyPr/>
          <a:lstStyle/>
          <a:p>
            <a:pPr>
              <a:defRPr/>
            </a:pPr>
            <a:r>
              <a:rPr lang="en-US" sz="3200" dirty="0" smtClean="0">
                <a:solidFill>
                  <a:schemeClr val="tx1"/>
                </a:solidFill>
              </a:rPr>
              <a:t>Basic Shaft System</a:t>
            </a:r>
          </a:p>
        </p:txBody>
      </p:sp>
      <p:sp>
        <p:nvSpPr>
          <p:cNvPr id="1137708" name="Text Box 44"/>
          <p:cNvSpPr txBox="1">
            <a:spLocks noGrp="1" noChangeArrowheads="1"/>
          </p:cNvSpPr>
          <p:nvPr>
            <p:ph idx="1"/>
          </p:nvPr>
        </p:nvSpPr>
        <p:spPr>
          <a:xfrm>
            <a:off x="685800" y="914400"/>
            <a:ext cx="8077200" cy="1371600"/>
          </a:xfrm>
        </p:spPr>
        <p:txBody>
          <a:bodyPr/>
          <a:lstStyle/>
          <a:p>
            <a:pPr marL="0" indent="0" algn="just">
              <a:spcBef>
                <a:spcPct val="0"/>
              </a:spcBef>
              <a:spcAft>
                <a:spcPct val="0"/>
              </a:spcAft>
              <a:buSzTx/>
              <a:buFontTx/>
              <a:buNone/>
              <a:defRPr/>
            </a:pPr>
            <a:r>
              <a:rPr lang="en-US" sz="2400" dirty="0" smtClean="0"/>
              <a:t>The basic shaft system establishes the basic size as the maximum shaft size. Remember, the upper size limit </a:t>
            </a:r>
            <a:r>
              <a:rPr lang="en-US" sz="2400" i="1" dirty="0" smtClean="0">
                <a:solidFill>
                  <a:srgbClr val="FFFF00"/>
                </a:solidFill>
              </a:rPr>
              <a:t>always</a:t>
            </a:r>
            <a:r>
              <a:rPr lang="en-US" sz="2400" dirty="0" smtClean="0"/>
              <a:t> goes on top in a stacked tolerance expression.</a:t>
            </a:r>
          </a:p>
        </p:txBody>
      </p:sp>
      <p:sp>
        <p:nvSpPr>
          <p:cNvPr id="1137707" name="Text Box 43"/>
          <p:cNvSpPr txBox="1">
            <a:spLocks noChangeArrowheads="1"/>
          </p:cNvSpPr>
          <p:nvPr/>
        </p:nvSpPr>
        <p:spPr bwMode="auto">
          <a:xfrm>
            <a:off x="685800" y="3048000"/>
            <a:ext cx="3338513" cy="19383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Nominal Size =      9/16”</a:t>
            </a:r>
          </a:p>
          <a:p>
            <a:pPr>
              <a:defRPr/>
            </a:pPr>
            <a:r>
              <a:rPr lang="en-US" sz="2400" dirty="0">
                <a:effectLst>
                  <a:outerShdw blurRad="38100" dist="38100" dir="2700000" algn="tl">
                    <a:srgbClr val="000000"/>
                  </a:outerShdw>
                </a:effectLst>
              </a:rPr>
              <a:t>Basic Size =	       .5625</a:t>
            </a:r>
          </a:p>
          <a:p>
            <a:pPr>
              <a:defRPr/>
            </a:pPr>
            <a:r>
              <a:rPr lang="en-US" sz="2400" dirty="0">
                <a:effectLst>
                  <a:outerShdw blurRad="38100" dist="38100" dir="2700000" algn="tl">
                    <a:srgbClr val="000000"/>
                  </a:outerShdw>
                </a:effectLst>
              </a:rPr>
              <a:t>Allowance =	       .0004</a:t>
            </a:r>
          </a:p>
          <a:p>
            <a:pPr>
              <a:defRPr/>
            </a:pPr>
            <a:r>
              <a:rPr lang="en-US" sz="2400" dirty="0">
                <a:effectLst>
                  <a:outerShdw blurRad="38100" dist="38100" dir="2700000" algn="tl">
                    <a:srgbClr val="000000"/>
                  </a:outerShdw>
                </a:effectLst>
              </a:rPr>
              <a:t>Shaft Tolerance =  .0008</a:t>
            </a:r>
          </a:p>
          <a:p>
            <a:pPr>
              <a:defRPr/>
            </a:pPr>
            <a:r>
              <a:rPr lang="en-US" sz="2400" dirty="0">
                <a:effectLst>
                  <a:outerShdw blurRad="38100" dist="38100" dir="2700000" algn="tl">
                    <a:srgbClr val="000000"/>
                  </a:outerShdw>
                </a:effectLst>
              </a:rPr>
              <a:t>Hole Tolerance =  . 0010</a:t>
            </a:r>
          </a:p>
        </p:txBody>
      </p:sp>
      <p:sp>
        <p:nvSpPr>
          <p:cNvPr id="17416" name="Text Box 45"/>
          <p:cNvSpPr txBox="1">
            <a:spLocks noChangeArrowheads="1"/>
          </p:cNvSpPr>
          <p:nvPr/>
        </p:nvSpPr>
        <p:spPr bwMode="auto">
          <a:xfrm>
            <a:off x="5532438" y="4529138"/>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.5625</a:t>
            </a:r>
          </a:p>
          <a:p>
            <a:endParaRPr lang="en-US" altLang="en-US" sz="1600">
              <a:solidFill>
                <a:srgbClr val="FFFF00"/>
              </a:solidFill>
              <a:latin typeface="Arial" charset="0"/>
            </a:endParaRPr>
          </a:p>
        </p:txBody>
      </p:sp>
    </p:spTree>
  </p:cSld>
  <p:clrMapOvr>
    <a:masterClrMapping/>
  </p:clrMapOvr>
  <p:transition>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p:cNvGrpSpPr>
            <a:grpSpLocks noChangeAspect="1"/>
          </p:cNvGrpSpPr>
          <p:nvPr/>
        </p:nvGrpSpPr>
        <p:grpSpPr bwMode="auto">
          <a:xfrm>
            <a:off x="3657600" y="3886200"/>
            <a:ext cx="5000625" cy="2520950"/>
            <a:chOff x="951" y="1418"/>
            <a:chExt cx="4200" cy="2117"/>
          </a:xfrm>
        </p:grpSpPr>
        <p:grpSp>
          <p:nvGrpSpPr>
            <p:cNvPr id="18448" name="Group 3"/>
            <p:cNvGrpSpPr>
              <a:grpSpLocks noChangeAspect="1"/>
            </p:cNvGrpSpPr>
            <p:nvPr/>
          </p:nvGrpSpPr>
          <p:grpSpPr bwMode="auto">
            <a:xfrm>
              <a:off x="1122" y="2137"/>
              <a:ext cx="1009" cy="720"/>
              <a:chOff x="1320" y="2349"/>
              <a:chExt cx="1009" cy="720"/>
            </a:xfrm>
          </p:grpSpPr>
          <p:sp>
            <p:nvSpPr>
              <p:cNvPr id="18473"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74"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8475"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6"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7"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8"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9"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80"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449" name="Group 12"/>
            <p:cNvGrpSpPr>
              <a:grpSpLocks noChangeAspect="1"/>
            </p:cNvGrpSpPr>
            <p:nvPr/>
          </p:nvGrpSpPr>
          <p:grpSpPr bwMode="auto">
            <a:xfrm>
              <a:off x="951" y="2491"/>
              <a:ext cx="1302" cy="0"/>
              <a:chOff x="1222" y="3074"/>
              <a:chExt cx="1302" cy="0"/>
            </a:xfrm>
          </p:grpSpPr>
          <p:sp>
            <p:nvSpPr>
              <p:cNvPr id="18470"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1"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2"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8450"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1"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2"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3"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4"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5"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8456" name="Group 22"/>
            <p:cNvGrpSpPr>
              <a:grpSpLocks noChangeAspect="1"/>
            </p:cNvGrpSpPr>
            <p:nvPr/>
          </p:nvGrpSpPr>
          <p:grpSpPr bwMode="auto">
            <a:xfrm>
              <a:off x="3059" y="2492"/>
              <a:ext cx="1302" cy="0"/>
              <a:chOff x="1222" y="3074"/>
              <a:chExt cx="1302" cy="0"/>
            </a:xfrm>
          </p:grpSpPr>
          <p:sp>
            <p:nvSpPr>
              <p:cNvPr id="18467"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8"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9"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8457"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8458"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8459"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0"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1"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2"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3"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4"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5"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6"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435" name="Group 36"/>
          <p:cNvGrpSpPr>
            <a:grpSpLocks/>
          </p:cNvGrpSpPr>
          <p:nvPr/>
        </p:nvGrpSpPr>
        <p:grpSpPr bwMode="auto">
          <a:xfrm>
            <a:off x="5394325" y="5057775"/>
            <a:ext cx="152400" cy="152400"/>
            <a:chOff x="4829" y="1778"/>
            <a:chExt cx="96" cy="96"/>
          </a:xfrm>
        </p:grpSpPr>
        <p:sp>
          <p:nvSpPr>
            <p:cNvPr id="18446"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8447"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436" name="Group 39"/>
          <p:cNvGrpSpPr>
            <a:grpSpLocks/>
          </p:cNvGrpSpPr>
          <p:nvPr/>
        </p:nvGrpSpPr>
        <p:grpSpPr bwMode="auto">
          <a:xfrm>
            <a:off x="8066088" y="5094288"/>
            <a:ext cx="152400" cy="152400"/>
            <a:chOff x="4829" y="1778"/>
            <a:chExt cx="96" cy="96"/>
          </a:xfrm>
        </p:grpSpPr>
        <p:sp>
          <p:nvSpPr>
            <p:cNvPr id="18444"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8445"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9754" name="Text Box 42"/>
          <p:cNvSpPr txBox="1">
            <a:spLocks noGrp="1" noChangeArrowheads="1"/>
          </p:cNvSpPr>
          <p:nvPr>
            <p:ph type="title"/>
          </p:nvPr>
        </p:nvSpPr>
        <p:spPr>
          <a:xfrm>
            <a:off x="685800" y="76200"/>
            <a:ext cx="7772400" cy="762000"/>
          </a:xfrm>
        </p:spPr>
        <p:txBody>
          <a:bodyPr/>
          <a:lstStyle/>
          <a:p>
            <a:pPr>
              <a:defRPr/>
            </a:pPr>
            <a:r>
              <a:rPr lang="en-US" sz="3200" dirty="0" smtClean="0">
                <a:solidFill>
                  <a:schemeClr val="tx1"/>
                </a:solidFill>
              </a:rPr>
              <a:t>Basic Shaft System</a:t>
            </a:r>
          </a:p>
        </p:txBody>
      </p:sp>
      <p:sp>
        <p:nvSpPr>
          <p:cNvPr id="1139759" name="Text Box 47"/>
          <p:cNvSpPr txBox="1">
            <a:spLocks noGrp="1" noChangeArrowheads="1"/>
          </p:cNvSpPr>
          <p:nvPr>
            <p:ph idx="1"/>
          </p:nvPr>
        </p:nvSpPr>
        <p:spPr>
          <a:xfrm>
            <a:off x="503238" y="914400"/>
            <a:ext cx="8289925" cy="1295400"/>
          </a:xfrm>
        </p:spPr>
        <p:txBody>
          <a:bodyPr/>
          <a:lstStyle/>
          <a:p>
            <a:pPr marL="0" indent="0" algn="just">
              <a:spcBef>
                <a:spcPct val="0"/>
              </a:spcBef>
              <a:spcAft>
                <a:spcPct val="0"/>
              </a:spcAft>
              <a:buSzTx/>
              <a:buFontTx/>
              <a:buNone/>
              <a:defRPr/>
            </a:pPr>
            <a:r>
              <a:rPr lang="en-US" sz="2400" dirty="0" smtClean="0"/>
              <a:t>The minimum hole size (Hole MMC) is obtained by </a:t>
            </a:r>
            <a:r>
              <a:rPr lang="en-US" sz="2400" i="1" dirty="0" smtClean="0"/>
              <a:t>adding</a:t>
            </a:r>
            <a:r>
              <a:rPr lang="en-US" sz="2400" dirty="0" smtClean="0"/>
              <a:t> the allowance to the basic shaft size. Do the addition and place the dimension as the lower limit of the hole size.</a:t>
            </a:r>
          </a:p>
        </p:txBody>
      </p:sp>
      <p:sp>
        <p:nvSpPr>
          <p:cNvPr id="1139755" name="Text Box 43"/>
          <p:cNvSpPr txBox="1">
            <a:spLocks noChangeArrowheads="1"/>
          </p:cNvSpPr>
          <p:nvPr/>
        </p:nvSpPr>
        <p:spPr bwMode="auto">
          <a:xfrm>
            <a:off x="685800" y="2819400"/>
            <a:ext cx="3338513" cy="19383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Nominal Size =       9/16”</a:t>
            </a:r>
          </a:p>
          <a:p>
            <a:pPr>
              <a:defRPr/>
            </a:pPr>
            <a:r>
              <a:rPr lang="en-US" sz="2400" dirty="0">
                <a:effectLst>
                  <a:outerShdw blurRad="38100" dist="38100" dir="2700000" algn="tl">
                    <a:srgbClr val="000000"/>
                  </a:outerShdw>
                </a:effectLst>
              </a:rPr>
              <a:t>Basic Size =	       .5625</a:t>
            </a:r>
          </a:p>
          <a:p>
            <a:pPr>
              <a:defRPr/>
            </a:pPr>
            <a:r>
              <a:rPr lang="en-US" sz="2400" dirty="0">
                <a:effectLst>
                  <a:outerShdw blurRad="38100" dist="38100" dir="2700000" algn="tl">
                    <a:srgbClr val="000000"/>
                  </a:outerShdw>
                </a:effectLst>
              </a:rPr>
              <a:t>Allowance =	       .0004</a:t>
            </a:r>
          </a:p>
          <a:p>
            <a:pPr>
              <a:defRPr/>
            </a:pPr>
            <a:r>
              <a:rPr lang="en-US" sz="2400" dirty="0">
                <a:effectLst>
                  <a:outerShdw blurRad="38100" dist="38100" dir="2700000" algn="tl">
                    <a:srgbClr val="000000"/>
                  </a:outerShdw>
                </a:effectLst>
              </a:rPr>
              <a:t>Shaft Tolerance =  .0008</a:t>
            </a:r>
          </a:p>
          <a:p>
            <a:pPr>
              <a:defRPr/>
            </a:pPr>
            <a:r>
              <a:rPr lang="en-US" sz="2400" dirty="0">
                <a:effectLst>
                  <a:outerShdw blurRad="38100" dist="38100" dir="2700000" algn="tl">
                    <a:srgbClr val="000000"/>
                  </a:outerShdw>
                </a:effectLst>
              </a:rPr>
              <a:t>Hole Tolerance =  .0010</a:t>
            </a:r>
          </a:p>
        </p:txBody>
      </p:sp>
      <p:sp>
        <p:nvSpPr>
          <p:cNvPr id="18440" name="Text Box 44"/>
          <p:cNvSpPr txBox="1">
            <a:spLocks noChangeArrowheads="1"/>
          </p:cNvSpPr>
          <p:nvPr/>
        </p:nvSpPr>
        <p:spPr bwMode="auto">
          <a:xfrm>
            <a:off x="5532438" y="4833938"/>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.5625</a:t>
            </a:r>
          </a:p>
          <a:p>
            <a:endParaRPr lang="en-US" altLang="en-US" sz="1600">
              <a:solidFill>
                <a:srgbClr val="FFFF00"/>
              </a:solidFill>
              <a:latin typeface="Arial" charset="0"/>
            </a:endParaRPr>
          </a:p>
        </p:txBody>
      </p:sp>
      <p:sp>
        <p:nvSpPr>
          <p:cNvPr id="18441" name="Text Box 45"/>
          <p:cNvSpPr txBox="1">
            <a:spLocks noChangeArrowheads="1"/>
          </p:cNvSpPr>
          <p:nvPr/>
        </p:nvSpPr>
        <p:spPr bwMode="auto">
          <a:xfrm>
            <a:off x="8183563" y="4845050"/>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.5629</a:t>
            </a:r>
          </a:p>
        </p:txBody>
      </p:sp>
      <p:sp>
        <p:nvSpPr>
          <p:cNvPr id="21513" name="Text Box 46"/>
          <p:cNvSpPr txBox="1">
            <a:spLocks noChangeArrowheads="1"/>
          </p:cNvSpPr>
          <p:nvPr/>
        </p:nvSpPr>
        <p:spPr bwMode="auto">
          <a:xfrm>
            <a:off x="4419600" y="3124200"/>
            <a:ext cx="1127125" cy="1200150"/>
          </a:xfrm>
          <a:prstGeom prst="rect">
            <a:avLst/>
          </a:prstGeom>
          <a:noFill/>
          <a:ln w="3175">
            <a:noFill/>
            <a:miter lim="800000"/>
            <a:headEnd type="none" w="sm" len="lg"/>
            <a:tailEnd type="none" w="sm" len="lg"/>
          </a:ln>
        </p:spPr>
        <p:txBody>
          <a:bodyPr wrap="none">
            <a:spAutoFit/>
          </a:bodyPr>
          <a:lstStyle/>
          <a:p>
            <a:pPr>
              <a:defRPr/>
            </a:pPr>
            <a:r>
              <a:rPr lang="en-US" sz="2400" dirty="0">
                <a:latin typeface="CG Times" pitchFamily="18" charset="0"/>
              </a:rPr>
              <a:t>  .</a:t>
            </a:r>
            <a:r>
              <a:rPr lang="en-US" sz="2400" dirty="0">
                <a:effectLst>
                  <a:outerShdw blurRad="38100" dist="38100" dir="2700000" algn="tl">
                    <a:srgbClr val="000000"/>
                  </a:outerShdw>
                </a:effectLst>
              </a:rPr>
              <a:t>5625</a:t>
            </a:r>
          </a:p>
          <a:p>
            <a:pPr>
              <a:defRPr/>
            </a:pPr>
            <a:r>
              <a:rPr lang="en-US" sz="2400" dirty="0">
                <a:effectLst>
                  <a:outerShdw blurRad="38100" dist="38100" dir="2700000" algn="tl">
                    <a:srgbClr val="000000"/>
                  </a:outerShdw>
                </a:effectLst>
              </a:rPr>
              <a:t> </a:t>
            </a:r>
            <a:r>
              <a:rPr lang="en-US" sz="2400" u="sng" dirty="0">
                <a:effectLst>
                  <a:outerShdw blurRad="38100" dist="38100" dir="2700000" algn="tl">
                    <a:srgbClr val="000000"/>
                  </a:outerShdw>
                </a:effectLst>
              </a:rPr>
              <a:t>+.0004</a:t>
            </a:r>
          </a:p>
          <a:p>
            <a:pPr>
              <a:defRPr/>
            </a:pPr>
            <a:r>
              <a:rPr lang="en-US" sz="2400" dirty="0">
                <a:effectLst>
                  <a:outerShdw blurRad="38100" dist="38100" dir="2700000" algn="tl">
                    <a:srgbClr val="000000"/>
                  </a:outerShdw>
                </a:effectLst>
              </a:rPr>
              <a:t>   .5629</a:t>
            </a:r>
          </a:p>
        </p:txBody>
      </p:sp>
      <p:sp>
        <p:nvSpPr>
          <p:cNvPr id="48" name="Text Box 49"/>
          <p:cNvSpPr txBox="1">
            <a:spLocks noChangeArrowheads="1"/>
          </p:cNvSpPr>
          <p:nvPr/>
        </p:nvSpPr>
        <p:spPr bwMode="auto">
          <a:xfrm>
            <a:off x="4343400" y="2667000"/>
            <a:ext cx="1752600" cy="461963"/>
          </a:xfrm>
          <a:prstGeom prst="rect">
            <a:avLst/>
          </a:prstGeom>
          <a:noFill/>
          <a:ln w="19050">
            <a:noFill/>
            <a:miter lim="800000"/>
            <a:headEnd/>
            <a:tailEnd/>
          </a:ln>
        </p:spPr>
        <p:txBody>
          <a:bodyPr>
            <a:spAutoFit/>
          </a:bodyPr>
          <a:lstStyle/>
          <a:p>
            <a:pPr>
              <a:defRPr/>
            </a:pPr>
            <a:r>
              <a:rPr lang="en-US" sz="2400" dirty="0">
                <a:effectLst>
                  <a:outerShdw blurRad="38100" dist="38100" dir="2700000" algn="tl">
                    <a:srgbClr val="000000"/>
                  </a:outerShdw>
                </a:effectLst>
              </a:rPr>
              <a:t>Hole MMC</a:t>
            </a:r>
          </a:p>
        </p:txBody>
      </p:sp>
    </p:spTree>
  </p:cSld>
  <p:clrMapOvr>
    <a:masterClrMapping/>
  </p:clrMapOvr>
  <p:transition>
    <p:randomBa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0738" name="Text Box 2"/>
          <p:cNvSpPr txBox="1">
            <a:spLocks noGrp="1" noChangeArrowheads="1"/>
          </p:cNvSpPr>
          <p:nvPr>
            <p:ph type="title"/>
          </p:nvPr>
        </p:nvSpPr>
        <p:spPr>
          <a:xfrm>
            <a:off x="685800" y="76200"/>
            <a:ext cx="7772400" cy="762000"/>
          </a:xfrm>
        </p:spPr>
        <p:txBody>
          <a:bodyPr/>
          <a:lstStyle/>
          <a:p>
            <a:pPr>
              <a:defRPr/>
            </a:pPr>
            <a:r>
              <a:rPr lang="en-US" sz="3200" dirty="0" smtClean="0">
                <a:solidFill>
                  <a:schemeClr val="tx1"/>
                </a:solidFill>
              </a:rPr>
              <a:t>Basic Shaft System</a:t>
            </a:r>
          </a:p>
        </p:txBody>
      </p:sp>
      <p:sp>
        <p:nvSpPr>
          <p:cNvPr id="1140740" name="Text Box 4"/>
          <p:cNvSpPr txBox="1">
            <a:spLocks noGrp="1" noChangeArrowheads="1"/>
          </p:cNvSpPr>
          <p:nvPr>
            <p:ph idx="1"/>
          </p:nvPr>
        </p:nvSpPr>
        <p:spPr>
          <a:xfrm>
            <a:off x="762000" y="838200"/>
            <a:ext cx="7924800" cy="1524000"/>
          </a:xfrm>
        </p:spPr>
        <p:txBody>
          <a:bodyPr/>
          <a:lstStyle/>
          <a:p>
            <a:pPr marL="0" indent="0" algn="just">
              <a:spcBef>
                <a:spcPct val="0"/>
              </a:spcBef>
              <a:spcAft>
                <a:spcPct val="0"/>
              </a:spcAft>
              <a:buSzTx/>
              <a:buFontTx/>
              <a:buNone/>
              <a:defRPr/>
            </a:pPr>
            <a:r>
              <a:rPr lang="en-US" sz="2200" dirty="0" smtClean="0"/>
              <a:t>The process is completed by applying the tolerances to the respective components by subtracting the shaft tolerance from the shaft upper limit, and adding the hole tolerance to the hole dimension lower limit.  Apply your results to the drawing.</a:t>
            </a:r>
          </a:p>
        </p:txBody>
      </p:sp>
      <p:sp>
        <p:nvSpPr>
          <p:cNvPr id="1140739" name="Text Box 3"/>
          <p:cNvSpPr txBox="1">
            <a:spLocks noChangeArrowheads="1"/>
          </p:cNvSpPr>
          <p:nvPr/>
        </p:nvSpPr>
        <p:spPr bwMode="auto">
          <a:xfrm>
            <a:off x="685800" y="2438400"/>
            <a:ext cx="3008313" cy="1784350"/>
          </a:xfrm>
          <a:prstGeom prst="rect">
            <a:avLst/>
          </a:prstGeom>
          <a:noFill/>
          <a:ln w="19050">
            <a:noFill/>
            <a:miter lim="800000"/>
            <a:headEnd/>
            <a:tailEnd/>
          </a:ln>
          <a:effectLst/>
        </p:spPr>
        <p:txBody>
          <a:bodyPr wrap="none">
            <a:spAutoFit/>
          </a:bodyPr>
          <a:lstStyle/>
          <a:p>
            <a:pPr>
              <a:defRPr/>
            </a:pPr>
            <a:r>
              <a:rPr lang="en-US" sz="2200" dirty="0">
                <a:effectLst>
                  <a:outerShdw blurRad="38100" dist="38100" dir="2700000" algn="tl">
                    <a:srgbClr val="000000"/>
                  </a:outerShdw>
                </a:effectLst>
              </a:rPr>
              <a:t>Nominal Size =     9/16”</a:t>
            </a:r>
          </a:p>
          <a:p>
            <a:pPr>
              <a:defRPr/>
            </a:pPr>
            <a:r>
              <a:rPr lang="en-US" sz="2200" dirty="0">
                <a:effectLst>
                  <a:outerShdw blurRad="38100" dist="38100" dir="2700000" algn="tl">
                    <a:srgbClr val="000000"/>
                  </a:outerShdw>
                </a:effectLst>
              </a:rPr>
              <a:t>Basic Size =	    .5625</a:t>
            </a:r>
          </a:p>
          <a:p>
            <a:pPr>
              <a:defRPr/>
            </a:pPr>
            <a:r>
              <a:rPr lang="en-US" sz="2200" dirty="0">
                <a:effectLst>
                  <a:outerShdw blurRad="38100" dist="38100" dir="2700000" algn="tl">
                    <a:srgbClr val="000000"/>
                  </a:outerShdw>
                </a:effectLst>
              </a:rPr>
              <a:t>Allowance =	    .0004</a:t>
            </a:r>
          </a:p>
          <a:p>
            <a:pPr>
              <a:defRPr/>
            </a:pPr>
            <a:r>
              <a:rPr lang="en-US" sz="2200" dirty="0">
                <a:effectLst>
                  <a:outerShdw blurRad="38100" dist="38100" dir="2700000" algn="tl">
                    <a:srgbClr val="000000"/>
                  </a:outerShdw>
                </a:effectLst>
              </a:rPr>
              <a:t>Shaft Tolerance =  .0008</a:t>
            </a:r>
          </a:p>
          <a:p>
            <a:pPr>
              <a:defRPr/>
            </a:pPr>
            <a:r>
              <a:rPr lang="en-US" sz="2200" dirty="0">
                <a:effectLst>
                  <a:outerShdw blurRad="38100" dist="38100" dir="2700000" algn="tl">
                    <a:srgbClr val="000000"/>
                  </a:outerShdw>
                </a:effectLst>
              </a:rPr>
              <a:t>Hole Tolerance  =  .0010</a:t>
            </a:r>
          </a:p>
        </p:txBody>
      </p:sp>
      <p:grpSp>
        <p:nvGrpSpPr>
          <p:cNvPr id="19461" name="Group 5"/>
          <p:cNvGrpSpPr>
            <a:grpSpLocks/>
          </p:cNvGrpSpPr>
          <p:nvPr/>
        </p:nvGrpSpPr>
        <p:grpSpPr bwMode="auto">
          <a:xfrm>
            <a:off x="2209800" y="4038600"/>
            <a:ext cx="5218113" cy="2520950"/>
            <a:chOff x="1885" y="2095"/>
            <a:chExt cx="3287" cy="1588"/>
          </a:xfrm>
        </p:grpSpPr>
        <p:grpSp>
          <p:nvGrpSpPr>
            <p:cNvPr id="19463" name="Group 6"/>
            <p:cNvGrpSpPr>
              <a:grpSpLocks noChangeAspect="1"/>
            </p:cNvGrpSpPr>
            <p:nvPr/>
          </p:nvGrpSpPr>
          <p:grpSpPr bwMode="auto">
            <a:xfrm>
              <a:off x="2013" y="2634"/>
              <a:ext cx="757" cy="540"/>
              <a:chOff x="1320" y="2349"/>
              <a:chExt cx="1009" cy="720"/>
            </a:xfrm>
          </p:grpSpPr>
          <p:sp>
            <p:nvSpPr>
              <p:cNvPr id="19496" name="Freeform 7"/>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7" name="Freeform 8"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9498" name="Line 9"/>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9" name="Line 10"/>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0" name="Line 11"/>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1" name="Line 12"/>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2" name="Line 13"/>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3" name="Line 14"/>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9464" name="Group 15"/>
            <p:cNvGrpSpPr>
              <a:grpSpLocks noChangeAspect="1"/>
            </p:cNvGrpSpPr>
            <p:nvPr/>
          </p:nvGrpSpPr>
          <p:grpSpPr bwMode="auto">
            <a:xfrm>
              <a:off x="1885" y="2900"/>
              <a:ext cx="977" cy="0"/>
              <a:chOff x="1222" y="3074"/>
              <a:chExt cx="1302" cy="0"/>
            </a:xfrm>
          </p:grpSpPr>
          <p:sp>
            <p:nvSpPr>
              <p:cNvPr id="19493" name="Line 16"/>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4" name="Line 17"/>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5" name="Line 18"/>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465" name="Line 19"/>
            <p:cNvSpPr>
              <a:spLocks noChangeAspect="1" noChangeShapeType="1"/>
            </p:cNvSpPr>
            <p:nvPr/>
          </p:nvSpPr>
          <p:spPr bwMode="auto">
            <a:xfrm>
              <a:off x="3680" y="2102"/>
              <a:ext cx="0" cy="158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6" name="Line 20"/>
            <p:cNvSpPr>
              <a:spLocks noChangeAspect="1" noChangeShapeType="1"/>
            </p:cNvSpPr>
            <p:nvPr/>
          </p:nvSpPr>
          <p:spPr bwMode="auto">
            <a:xfrm>
              <a:off x="3680" y="3683"/>
              <a:ext cx="625"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7" name="Line 21"/>
            <p:cNvSpPr>
              <a:spLocks noChangeAspect="1" noChangeShapeType="1"/>
            </p:cNvSpPr>
            <p:nvPr/>
          </p:nvSpPr>
          <p:spPr bwMode="auto">
            <a:xfrm flipV="1">
              <a:off x="4305" y="2097"/>
              <a:ext cx="0" cy="158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8" name="Line 22"/>
            <p:cNvSpPr>
              <a:spLocks noChangeAspect="1" noChangeShapeType="1"/>
            </p:cNvSpPr>
            <p:nvPr/>
          </p:nvSpPr>
          <p:spPr bwMode="auto">
            <a:xfrm flipH="1">
              <a:off x="3674" y="2097"/>
              <a:ext cx="63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9" name="Line 23"/>
            <p:cNvSpPr>
              <a:spLocks noChangeAspect="1" noChangeShapeType="1"/>
            </p:cNvSpPr>
            <p:nvPr/>
          </p:nvSpPr>
          <p:spPr bwMode="auto">
            <a:xfrm>
              <a:off x="3679" y="2631"/>
              <a:ext cx="62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0" name="Line 24"/>
            <p:cNvSpPr>
              <a:spLocks noChangeAspect="1" noChangeShapeType="1"/>
            </p:cNvSpPr>
            <p:nvPr/>
          </p:nvSpPr>
          <p:spPr bwMode="auto">
            <a:xfrm>
              <a:off x="3681" y="3174"/>
              <a:ext cx="618"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9471" name="Group 25"/>
            <p:cNvGrpSpPr>
              <a:grpSpLocks noChangeAspect="1"/>
            </p:cNvGrpSpPr>
            <p:nvPr/>
          </p:nvGrpSpPr>
          <p:grpSpPr bwMode="auto">
            <a:xfrm>
              <a:off x="3466" y="2901"/>
              <a:ext cx="977" cy="0"/>
              <a:chOff x="1222" y="3074"/>
              <a:chExt cx="1302" cy="0"/>
            </a:xfrm>
          </p:grpSpPr>
          <p:sp>
            <p:nvSpPr>
              <p:cNvPr id="19490" name="Line 26"/>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1" name="Line 27"/>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2" name="Line 28"/>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472" name="Rectangle 29" descr="Wide downward diagonal"/>
            <p:cNvSpPr>
              <a:spLocks noChangeAspect="1" noChangeArrowheads="1"/>
            </p:cNvSpPr>
            <p:nvPr/>
          </p:nvSpPr>
          <p:spPr bwMode="auto">
            <a:xfrm>
              <a:off x="3680" y="2095"/>
              <a:ext cx="624" cy="537"/>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9473" name="Rectangle 30" descr="Wide downward diagonal"/>
            <p:cNvSpPr>
              <a:spLocks noChangeAspect="1" noChangeArrowheads="1"/>
            </p:cNvSpPr>
            <p:nvPr/>
          </p:nvSpPr>
          <p:spPr bwMode="auto">
            <a:xfrm>
              <a:off x="3680" y="3174"/>
              <a:ext cx="624" cy="50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9474" name="Line 31"/>
            <p:cNvSpPr>
              <a:spLocks noChangeAspect="1" noChangeShapeType="1"/>
            </p:cNvSpPr>
            <p:nvPr/>
          </p:nvSpPr>
          <p:spPr bwMode="auto">
            <a:xfrm>
              <a:off x="2796" y="2629"/>
              <a:ext cx="560"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5" name="Line 32"/>
            <p:cNvSpPr>
              <a:spLocks noChangeAspect="1" noChangeShapeType="1"/>
            </p:cNvSpPr>
            <p:nvPr/>
          </p:nvSpPr>
          <p:spPr bwMode="auto">
            <a:xfrm>
              <a:off x="2791" y="3167"/>
              <a:ext cx="581"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6" name="Line 33"/>
            <p:cNvSpPr>
              <a:spLocks noChangeAspect="1" noChangeShapeType="1"/>
            </p:cNvSpPr>
            <p:nvPr/>
          </p:nvSpPr>
          <p:spPr bwMode="auto">
            <a:xfrm>
              <a:off x="4350" y="2629"/>
              <a:ext cx="685"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7" name="Line 34"/>
            <p:cNvSpPr>
              <a:spLocks noChangeAspect="1" noChangeShapeType="1"/>
            </p:cNvSpPr>
            <p:nvPr/>
          </p:nvSpPr>
          <p:spPr bwMode="auto">
            <a:xfrm>
              <a:off x="4344" y="3167"/>
              <a:ext cx="686"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8" name="Line 35"/>
            <p:cNvSpPr>
              <a:spLocks noChangeAspect="1" noChangeShapeType="1"/>
            </p:cNvSpPr>
            <p:nvPr/>
          </p:nvSpPr>
          <p:spPr bwMode="auto">
            <a:xfrm flipV="1">
              <a:off x="3291" y="2464"/>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9" name="Line 36"/>
            <p:cNvSpPr>
              <a:spLocks noChangeAspect="1" noChangeShapeType="1"/>
            </p:cNvSpPr>
            <p:nvPr/>
          </p:nvSpPr>
          <p:spPr bwMode="auto">
            <a:xfrm>
              <a:off x="3285" y="3161"/>
              <a:ext cx="0" cy="214"/>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80" name="Line 37"/>
            <p:cNvSpPr>
              <a:spLocks noChangeAspect="1" noChangeShapeType="1"/>
            </p:cNvSpPr>
            <p:nvPr/>
          </p:nvSpPr>
          <p:spPr bwMode="auto">
            <a:xfrm flipV="1">
              <a:off x="4970" y="2459"/>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81" name="Line 38"/>
            <p:cNvSpPr>
              <a:spLocks noChangeAspect="1" noChangeShapeType="1"/>
            </p:cNvSpPr>
            <p:nvPr/>
          </p:nvSpPr>
          <p:spPr bwMode="auto">
            <a:xfrm>
              <a:off x="4970" y="3161"/>
              <a:ext cx="0" cy="192"/>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9482" name="Group 39"/>
            <p:cNvGrpSpPr>
              <a:grpSpLocks/>
            </p:cNvGrpSpPr>
            <p:nvPr/>
          </p:nvGrpSpPr>
          <p:grpSpPr bwMode="auto">
            <a:xfrm>
              <a:off x="2979" y="2833"/>
              <a:ext cx="96" cy="96"/>
              <a:chOff x="4829" y="1778"/>
              <a:chExt cx="96" cy="96"/>
            </a:xfrm>
          </p:grpSpPr>
          <p:sp>
            <p:nvSpPr>
              <p:cNvPr id="19488"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9489"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9483" name="Group 42"/>
            <p:cNvGrpSpPr>
              <a:grpSpLocks/>
            </p:cNvGrpSpPr>
            <p:nvPr/>
          </p:nvGrpSpPr>
          <p:grpSpPr bwMode="auto">
            <a:xfrm>
              <a:off x="4662" y="2856"/>
              <a:ext cx="96" cy="96"/>
              <a:chOff x="4829" y="1778"/>
              <a:chExt cx="96" cy="96"/>
            </a:xfrm>
          </p:grpSpPr>
          <p:sp>
            <p:nvSpPr>
              <p:cNvPr id="19486" name="Oval 43"/>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9487" name="Line 44"/>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484" name="Text Box 45"/>
            <p:cNvSpPr txBox="1">
              <a:spLocks noChangeArrowheads="1"/>
            </p:cNvSpPr>
            <p:nvPr/>
          </p:nvSpPr>
          <p:spPr bwMode="auto">
            <a:xfrm>
              <a:off x="3066" y="2692"/>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.5625</a:t>
              </a:r>
            </a:p>
            <a:p>
              <a:r>
                <a:rPr lang="en-US" altLang="en-US" sz="1600">
                  <a:solidFill>
                    <a:srgbClr val="FFFF00"/>
                  </a:solidFill>
                  <a:latin typeface="Arial" charset="0"/>
                </a:rPr>
                <a:t>.5617</a:t>
              </a:r>
            </a:p>
          </p:txBody>
        </p:sp>
        <p:sp>
          <p:nvSpPr>
            <p:cNvPr id="19485" name="Text Box 46"/>
            <p:cNvSpPr txBox="1">
              <a:spLocks noChangeArrowheads="1"/>
            </p:cNvSpPr>
            <p:nvPr/>
          </p:nvSpPr>
          <p:spPr bwMode="auto">
            <a:xfrm>
              <a:off x="4736" y="2699"/>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.5639</a:t>
              </a:r>
            </a:p>
            <a:p>
              <a:r>
                <a:rPr lang="en-US" altLang="en-US" sz="1600">
                  <a:latin typeface="Arial" charset="0"/>
                </a:rPr>
                <a:t>.5629</a:t>
              </a:r>
            </a:p>
          </p:txBody>
        </p:sp>
      </p:grpSp>
      <p:sp>
        <p:nvSpPr>
          <p:cNvPr id="22534" name="Text Box 47"/>
          <p:cNvSpPr txBox="1">
            <a:spLocks noChangeArrowheads="1"/>
          </p:cNvSpPr>
          <p:nvPr/>
        </p:nvSpPr>
        <p:spPr bwMode="auto">
          <a:xfrm>
            <a:off x="4343400" y="2286000"/>
            <a:ext cx="4800600" cy="1446213"/>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200" dirty="0">
                <a:effectLst>
                  <a:outerShdw blurRad="38100" dist="38100" dir="2700000" algn="tl">
                    <a:srgbClr val="000000"/>
                  </a:outerShdw>
                </a:effectLst>
              </a:rPr>
              <a:t>Shaft		            Hole</a:t>
            </a:r>
          </a:p>
          <a:p>
            <a:pPr>
              <a:defRPr/>
            </a:pPr>
            <a:r>
              <a:rPr lang="en-US" sz="2200" dirty="0">
                <a:effectLst>
                  <a:outerShdw blurRad="38100" dist="38100" dir="2700000" algn="tl">
                    <a:srgbClr val="000000"/>
                  </a:outerShdw>
                </a:effectLst>
              </a:rPr>
              <a:t>  .5625		            .5629</a:t>
            </a:r>
          </a:p>
          <a:p>
            <a:pPr>
              <a:defRPr/>
            </a:pPr>
            <a:r>
              <a:rPr lang="en-US" sz="2200" u="sng" dirty="0">
                <a:effectLst>
                  <a:outerShdw blurRad="38100" dist="38100" dir="2700000" algn="tl">
                    <a:srgbClr val="000000"/>
                  </a:outerShdw>
                </a:effectLst>
              </a:rPr>
              <a:t>–.0008	</a:t>
            </a:r>
            <a:r>
              <a:rPr lang="en-US" sz="2200" dirty="0">
                <a:effectLst>
                  <a:outerShdw blurRad="38100" dist="38100" dir="2700000" algn="tl">
                    <a:srgbClr val="000000"/>
                  </a:outerShdw>
                </a:effectLst>
              </a:rPr>
              <a:t>	          </a:t>
            </a:r>
            <a:r>
              <a:rPr lang="en-US" sz="2200" u="sng" dirty="0">
                <a:effectLst>
                  <a:outerShdw blurRad="38100" dist="38100" dir="2700000" algn="tl">
                    <a:srgbClr val="000000"/>
                  </a:outerShdw>
                </a:effectLst>
              </a:rPr>
              <a:t>+.0010</a:t>
            </a:r>
          </a:p>
          <a:p>
            <a:pPr>
              <a:defRPr/>
            </a:pPr>
            <a:r>
              <a:rPr lang="en-US" sz="2200" dirty="0">
                <a:effectLst>
                  <a:outerShdw blurRad="38100" dist="38100" dir="2700000" algn="tl">
                    <a:srgbClr val="000000"/>
                  </a:outerShdw>
                </a:effectLst>
              </a:rPr>
              <a:t>  .5617 Shaft LMC        .5639 Hole LMC</a:t>
            </a:r>
          </a:p>
        </p:txBody>
      </p:sp>
    </p:spTree>
  </p:cSld>
  <p:clrMapOvr>
    <a:masterClrMapping/>
  </p:clrMapOvr>
  <p:transition>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p:cNvGrpSpPr>
            <a:grpSpLocks/>
          </p:cNvGrpSpPr>
          <p:nvPr/>
        </p:nvGrpSpPr>
        <p:grpSpPr bwMode="auto">
          <a:xfrm>
            <a:off x="227013" y="1122363"/>
            <a:ext cx="5248275" cy="2525712"/>
            <a:chOff x="143" y="707"/>
            <a:chExt cx="3306" cy="1591"/>
          </a:xfrm>
        </p:grpSpPr>
        <p:grpSp>
          <p:nvGrpSpPr>
            <p:cNvPr id="20533" name="Group 3"/>
            <p:cNvGrpSpPr>
              <a:grpSpLocks noChangeAspect="1"/>
            </p:cNvGrpSpPr>
            <p:nvPr/>
          </p:nvGrpSpPr>
          <p:grpSpPr bwMode="auto">
            <a:xfrm>
              <a:off x="271" y="1246"/>
              <a:ext cx="757" cy="540"/>
              <a:chOff x="1320" y="2349"/>
              <a:chExt cx="1009" cy="720"/>
            </a:xfrm>
          </p:grpSpPr>
          <p:sp>
            <p:nvSpPr>
              <p:cNvPr id="20570"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71"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0572"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3"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4"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5"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6"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7"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534" name="Group 12"/>
            <p:cNvGrpSpPr>
              <a:grpSpLocks noChangeAspect="1"/>
            </p:cNvGrpSpPr>
            <p:nvPr/>
          </p:nvGrpSpPr>
          <p:grpSpPr bwMode="auto">
            <a:xfrm>
              <a:off x="143" y="1512"/>
              <a:ext cx="977" cy="0"/>
              <a:chOff x="1222" y="3074"/>
              <a:chExt cx="1302" cy="0"/>
            </a:xfrm>
          </p:grpSpPr>
          <p:sp>
            <p:nvSpPr>
              <p:cNvPr id="20567" name="Line 13"/>
              <p:cNvSpPr>
                <a:spLocks noChangeAspect="1" noChangeShapeType="1"/>
              </p:cNvSpPr>
              <p:nvPr/>
            </p:nvSpPr>
            <p:spPr bwMode="auto">
              <a:xfrm>
                <a:off x="1222" y="3074"/>
                <a:ext cx="54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8" name="Line 14"/>
              <p:cNvSpPr>
                <a:spLocks noChangeAspect="1" noChangeShapeType="1"/>
              </p:cNvSpPr>
              <p:nvPr/>
            </p:nvSpPr>
            <p:spPr bwMode="auto">
              <a:xfrm>
                <a:off x="1822" y="3074"/>
                <a:ext cx="5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9" name="Line 15"/>
              <p:cNvSpPr>
                <a:spLocks noChangeAspect="1" noChangeShapeType="1"/>
              </p:cNvSpPr>
              <p:nvPr/>
            </p:nvSpPr>
            <p:spPr bwMode="auto">
              <a:xfrm>
                <a:off x="1924" y="3074"/>
                <a:ext cx="600"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535" name="Line 16"/>
            <p:cNvSpPr>
              <a:spLocks noChangeAspect="1" noChangeShapeType="1"/>
            </p:cNvSpPr>
            <p:nvPr/>
          </p:nvSpPr>
          <p:spPr bwMode="auto">
            <a:xfrm>
              <a:off x="1938" y="714"/>
              <a:ext cx="0" cy="158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6" name="Line 17"/>
            <p:cNvSpPr>
              <a:spLocks noChangeAspect="1" noChangeShapeType="1"/>
            </p:cNvSpPr>
            <p:nvPr/>
          </p:nvSpPr>
          <p:spPr bwMode="auto">
            <a:xfrm>
              <a:off x="1938" y="2295"/>
              <a:ext cx="625"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7" name="Line 18"/>
            <p:cNvSpPr>
              <a:spLocks noChangeAspect="1" noChangeShapeType="1"/>
            </p:cNvSpPr>
            <p:nvPr/>
          </p:nvSpPr>
          <p:spPr bwMode="auto">
            <a:xfrm flipV="1">
              <a:off x="2563" y="709"/>
              <a:ext cx="0" cy="158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8" name="Line 19"/>
            <p:cNvSpPr>
              <a:spLocks noChangeAspect="1" noChangeShapeType="1"/>
            </p:cNvSpPr>
            <p:nvPr/>
          </p:nvSpPr>
          <p:spPr bwMode="auto">
            <a:xfrm flipH="1">
              <a:off x="1932" y="709"/>
              <a:ext cx="63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9" name="Line 20"/>
            <p:cNvSpPr>
              <a:spLocks noChangeAspect="1" noChangeShapeType="1"/>
            </p:cNvSpPr>
            <p:nvPr/>
          </p:nvSpPr>
          <p:spPr bwMode="auto">
            <a:xfrm>
              <a:off x="1937" y="1243"/>
              <a:ext cx="62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0" name="Line 21"/>
            <p:cNvSpPr>
              <a:spLocks noChangeAspect="1" noChangeShapeType="1"/>
            </p:cNvSpPr>
            <p:nvPr/>
          </p:nvSpPr>
          <p:spPr bwMode="auto">
            <a:xfrm>
              <a:off x="1939" y="1786"/>
              <a:ext cx="618"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0541" name="Group 22"/>
            <p:cNvGrpSpPr>
              <a:grpSpLocks noChangeAspect="1"/>
            </p:cNvGrpSpPr>
            <p:nvPr/>
          </p:nvGrpSpPr>
          <p:grpSpPr bwMode="auto">
            <a:xfrm>
              <a:off x="1773" y="1513"/>
              <a:ext cx="977" cy="0"/>
              <a:chOff x="1222" y="3074"/>
              <a:chExt cx="1302" cy="0"/>
            </a:xfrm>
          </p:grpSpPr>
          <p:sp>
            <p:nvSpPr>
              <p:cNvPr id="20564" name="Line 23"/>
              <p:cNvSpPr>
                <a:spLocks noChangeAspect="1" noChangeShapeType="1"/>
              </p:cNvSpPr>
              <p:nvPr/>
            </p:nvSpPr>
            <p:spPr bwMode="auto">
              <a:xfrm>
                <a:off x="1222" y="3074"/>
                <a:ext cx="54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5" name="Line 24"/>
              <p:cNvSpPr>
                <a:spLocks noChangeAspect="1" noChangeShapeType="1"/>
              </p:cNvSpPr>
              <p:nvPr/>
            </p:nvSpPr>
            <p:spPr bwMode="auto">
              <a:xfrm>
                <a:off x="1822" y="3074"/>
                <a:ext cx="5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6" name="Line 25"/>
              <p:cNvSpPr>
                <a:spLocks noChangeAspect="1" noChangeShapeType="1"/>
              </p:cNvSpPr>
              <p:nvPr/>
            </p:nvSpPr>
            <p:spPr bwMode="auto">
              <a:xfrm>
                <a:off x="1924" y="3074"/>
                <a:ext cx="600"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542" name="Rectangle 26" descr="Wide downward diagonal"/>
            <p:cNvSpPr>
              <a:spLocks noChangeAspect="1" noChangeArrowheads="1"/>
            </p:cNvSpPr>
            <p:nvPr/>
          </p:nvSpPr>
          <p:spPr bwMode="auto">
            <a:xfrm>
              <a:off x="1938" y="707"/>
              <a:ext cx="624" cy="537"/>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43" name="Rectangle 27" descr="Wide downward diagonal"/>
            <p:cNvSpPr>
              <a:spLocks noChangeAspect="1" noChangeArrowheads="1"/>
            </p:cNvSpPr>
            <p:nvPr/>
          </p:nvSpPr>
          <p:spPr bwMode="auto">
            <a:xfrm>
              <a:off x="1938" y="1786"/>
              <a:ext cx="624" cy="50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44" name="Line 28"/>
            <p:cNvSpPr>
              <a:spLocks noChangeAspect="1" noChangeShapeType="1"/>
            </p:cNvSpPr>
            <p:nvPr/>
          </p:nvSpPr>
          <p:spPr bwMode="auto">
            <a:xfrm>
              <a:off x="1054" y="1241"/>
              <a:ext cx="560"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5" name="Line 29"/>
            <p:cNvSpPr>
              <a:spLocks noChangeAspect="1" noChangeShapeType="1"/>
            </p:cNvSpPr>
            <p:nvPr/>
          </p:nvSpPr>
          <p:spPr bwMode="auto">
            <a:xfrm>
              <a:off x="1049" y="1779"/>
              <a:ext cx="581"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6" name="Line 30"/>
            <p:cNvSpPr>
              <a:spLocks noChangeAspect="1" noChangeShapeType="1"/>
            </p:cNvSpPr>
            <p:nvPr/>
          </p:nvSpPr>
          <p:spPr bwMode="auto">
            <a:xfrm>
              <a:off x="2608" y="1241"/>
              <a:ext cx="685"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7" name="Line 31"/>
            <p:cNvSpPr>
              <a:spLocks noChangeAspect="1" noChangeShapeType="1"/>
            </p:cNvSpPr>
            <p:nvPr/>
          </p:nvSpPr>
          <p:spPr bwMode="auto">
            <a:xfrm>
              <a:off x="2602" y="1779"/>
              <a:ext cx="686"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8" name="Line 32"/>
            <p:cNvSpPr>
              <a:spLocks noChangeAspect="1" noChangeShapeType="1"/>
            </p:cNvSpPr>
            <p:nvPr/>
          </p:nvSpPr>
          <p:spPr bwMode="auto">
            <a:xfrm flipV="1">
              <a:off x="1549" y="1076"/>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9" name="Line 33"/>
            <p:cNvSpPr>
              <a:spLocks noChangeAspect="1" noChangeShapeType="1"/>
            </p:cNvSpPr>
            <p:nvPr/>
          </p:nvSpPr>
          <p:spPr bwMode="auto">
            <a:xfrm>
              <a:off x="1543" y="1773"/>
              <a:ext cx="0" cy="214"/>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0" name="Line 34"/>
            <p:cNvSpPr>
              <a:spLocks noChangeAspect="1" noChangeShapeType="1"/>
            </p:cNvSpPr>
            <p:nvPr/>
          </p:nvSpPr>
          <p:spPr bwMode="auto">
            <a:xfrm flipV="1">
              <a:off x="3228" y="1071"/>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1" name="Line 35"/>
            <p:cNvSpPr>
              <a:spLocks noChangeAspect="1" noChangeShapeType="1"/>
            </p:cNvSpPr>
            <p:nvPr/>
          </p:nvSpPr>
          <p:spPr bwMode="auto">
            <a:xfrm>
              <a:off x="3228" y="1773"/>
              <a:ext cx="0" cy="192"/>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2" name="Text Box 36"/>
            <p:cNvSpPr txBox="1">
              <a:spLocks noChangeArrowheads="1"/>
            </p:cNvSpPr>
            <p:nvPr/>
          </p:nvSpPr>
          <p:spPr bwMode="auto">
            <a:xfrm>
              <a:off x="2993" y="1320"/>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.5635</a:t>
              </a:r>
            </a:p>
            <a:p>
              <a:r>
                <a:rPr lang="en-US" altLang="en-US" sz="1600">
                  <a:latin typeface="Arial" charset="0"/>
                </a:rPr>
                <a:t>.5625</a:t>
              </a:r>
            </a:p>
          </p:txBody>
        </p:sp>
        <p:sp>
          <p:nvSpPr>
            <p:cNvPr id="20553" name="Text Box 37"/>
            <p:cNvSpPr txBox="1">
              <a:spLocks noChangeArrowheads="1"/>
            </p:cNvSpPr>
            <p:nvPr/>
          </p:nvSpPr>
          <p:spPr bwMode="auto">
            <a:xfrm>
              <a:off x="1310" y="1305"/>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.5619</a:t>
              </a:r>
            </a:p>
            <a:p>
              <a:r>
                <a:rPr lang="en-US" altLang="en-US" sz="1600">
                  <a:latin typeface="Arial" charset="0"/>
                </a:rPr>
                <a:t>.5610</a:t>
              </a:r>
            </a:p>
          </p:txBody>
        </p:sp>
        <p:grpSp>
          <p:nvGrpSpPr>
            <p:cNvPr id="20554" name="Group 38"/>
            <p:cNvGrpSpPr>
              <a:grpSpLocks/>
            </p:cNvGrpSpPr>
            <p:nvPr/>
          </p:nvGrpSpPr>
          <p:grpSpPr bwMode="auto">
            <a:xfrm>
              <a:off x="1237" y="1445"/>
              <a:ext cx="96" cy="96"/>
              <a:chOff x="4829" y="1778"/>
              <a:chExt cx="96" cy="96"/>
            </a:xfrm>
          </p:grpSpPr>
          <p:sp>
            <p:nvSpPr>
              <p:cNvPr id="20562" name="Oval 39"/>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63" name="Line 40"/>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555" name="Group 41"/>
            <p:cNvGrpSpPr>
              <a:grpSpLocks/>
            </p:cNvGrpSpPr>
            <p:nvPr/>
          </p:nvGrpSpPr>
          <p:grpSpPr bwMode="auto">
            <a:xfrm>
              <a:off x="2920" y="1468"/>
              <a:ext cx="96" cy="96"/>
              <a:chOff x="4829" y="1778"/>
              <a:chExt cx="96" cy="96"/>
            </a:xfrm>
          </p:grpSpPr>
          <p:sp>
            <p:nvSpPr>
              <p:cNvPr id="20560" name="Oval 42"/>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61" name="Line 43"/>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2828" name="Text Box 44"/>
            <p:cNvSpPr txBox="1">
              <a:spLocks noChangeArrowheads="1"/>
            </p:cNvSpPr>
            <p:nvPr/>
          </p:nvSpPr>
          <p:spPr bwMode="auto">
            <a:xfrm>
              <a:off x="454" y="2046"/>
              <a:ext cx="1344" cy="252"/>
            </a:xfrm>
            <a:prstGeom prst="rect">
              <a:avLst/>
            </a:prstGeom>
            <a:noFill/>
            <a:ln w="9525">
              <a:noFill/>
              <a:miter lim="800000"/>
              <a:headEnd/>
              <a:tailEnd/>
            </a:ln>
            <a:effectLst/>
          </p:spPr>
          <p:txBody>
            <a:bodyPr wrap="none">
              <a:spAutoFit/>
            </a:bodyPr>
            <a:lstStyle/>
            <a:p>
              <a:pPr>
                <a:defRPr/>
              </a:pPr>
              <a:r>
                <a:rPr lang="en-US" sz="2000" dirty="0">
                  <a:effectLst>
                    <a:outerShdw blurRad="38100" dist="38100" dir="2700000" algn="tl">
                      <a:srgbClr val="000000"/>
                    </a:outerShdw>
                  </a:effectLst>
                </a:rPr>
                <a:t>Basic Hole System</a:t>
              </a:r>
            </a:p>
          </p:txBody>
        </p:sp>
        <p:grpSp>
          <p:nvGrpSpPr>
            <p:cNvPr id="20557" name="Group 45"/>
            <p:cNvGrpSpPr>
              <a:grpSpLocks/>
            </p:cNvGrpSpPr>
            <p:nvPr/>
          </p:nvGrpSpPr>
          <p:grpSpPr bwMode="auto">
            <a:xfrm>
              <a:off x="1152" y="1296"/>
              <a:ext cx="2297" cy="397"/>
              <a:chOff x="1152" y="1296"/>
              <a:chExt cx="2297" cy="397"/>
            </a:xfrm>
          </p:grpSpPr>
          <p:sp>
            <p:nvSpPr>
              <p:cNvPr id="20558" name="Rectangle 46"/>
              <p:cNvSpPr>
                <a:spLocks noChangeArrowheads="1"/>
              </p:cNvSpPr>
              <p:nvPr/>
            </p:nvSpPr>
            <p:spPr bwMode="auto">
              <a:xfrm>
                <a:off x="1152" y="1296"/>
                <a:ext cx="616" cy="378"/>
              </a:xfrm>
              <a:prstGeom prst="rect">
                <a:avLst/>
              </a:prstGeom>
              <a:noFill/>
              <a:ln w="28575">
                <a:solidFill>
                  <a:srgbClr val="FC012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59" name="Rectangle 47"/>
              <p:cNvSpPr>
                <a:spLocks noChangeArrowheads="1"/>
              </p:cNvSpPr>
              <p:nvPr/>
            </p:nvSpPr>
            <p:spPr bwMode="auto">
              <a:xfrm>
                <a:off x="2833" y="1315"/>
                <a:ext cx="616" cy="378"/>
              </a:xfrm>
              <a:prstGeom prst="rect">
                <a:avLst/>
              </a:prstGeom>
              <a:noFill/>
              <a:ln w="28575">
                <a:solidFill>
                  <a:srgbClr val="FC012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grpSp>
      <p:grpSp>
        <p:nvGrpSpPr>
          <p:cNvPr id="20483" name="Group 48"/>
          <p:cNvGrpSpPr>
            <a:grpSpLocks/>
          </p:cNvGrpSpPr>
          <p:nvPr/>
        </p:nvGrpSpPr>
        <p:grpSpPr bwMode="auto">
          <a:xfrm>
            <a:off x="3519488" y="4005263"/>
            <a:ext cx="5257800" cy="2520950"/>
            <a:chOff x="2217" y="2523"/>
            <a:chExt cx="3312" cy="1588"/>
          </a:xfrm>
        </p:grpSpPr>
        <p:grpSp>
          <p:nvGrpSpPr>
            <p:cNvPr id="20488" name="Group 49"/>
            <p:cNvGrpSpPr>
              <a:grpSpLocks noChangeAspect="1"/>
            </p:cNvGrpSpPr>
            <p:nvPr/>
          </p:nvGrpSpPr>
          <p:grpSpPr bwMode="auto">
            <a:xfrm>
              <a:off x="2345" y="3062"/>
              <a:ext cx="757" cy="540"/>
              <a:chOff x="1320" y="2349"/>
              <a:chExt cx="1009" cy="720"/>
            </a:xfrm>
          </p:grpSpPr>
          <p:sp>
            <p:nvSpPr>
              <p:cNvPr id="20525" name="Freeform 50"/>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26" name="Freeform 51"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0527" name="Line 52"/>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8" name="Line 53"/>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9" name="Line 54"/>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0" name="Line 55"/>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1" name="Line 56"/>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2" name="Line 57"/>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489" name="Group 58"/>
            <p:cNvGrpSpPr>
              <a:grpSpLocks noChangeAspect="1"/>
            </p:cNvGrpSpPr>
            <p:nvPr/>
          </p:nvGrpSpPr>
          <p:grpSpPr bwMode="auto">
            <a:xfrm>
              <a:off x="2217" y="3328"/>
              <a:ext cx="977" cy="0"/>
              <a:chOff x="1222" y="3074"/>
              <a:chExt cx="1302" cy="0"/>
            </a:xfrm>
          </p:grpSpPr>
          <p:sp>
            <p:nvSpPr>
              <p:cNvPr id="20522" name="Line 59"/>
              <p:cNvSpPr>
                <a:spLocks noChangeAspect="1" noChangeShapeType="1"/>
              </p:cNvSpPr>
              <p:nvPr/>
            </p:nvSpPr>
            <p:spPr bwMode="auto">
              <a:xfrm>
                <a:off x="1222" y="3074"/>
                <a:ext cx="54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3" name="Line 60"/>
              <p:cNvSpPr>
                <a:spLocks noChangeAspect="1" noChangeShapeType="1"/>
              </p:cNvSpPr>
              <p:nvPr/>
            </p:nvSpPr>
            <p:spPr bwMode="auto">
              <a:xfrm>
                <a:off x="1822" y="3074"/>
                <a:ext cx="5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4" name="Line 61"/>
              <p:cNvSpPr>
                <a:spLocks noChangeAspect="1" noChangeShapeType="1"/>
              </p:cNvSpPr>
              <p:nvPr/>
            </p:nvSpPr>
            <p:spPr bwMode="auto">
              <a:xfrm>
                <a:off x="1924" y="3074"/>
                <a:ext cx="600"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490" name="Line 62"/>
            <p:cNvSpPr>
              <a:spLocks noChangeAspect="1" noChangeShapeType="1"/>
            </p:cNvSpPr>
            <p:nvPr/>
          </p:nvSpPr>
          <p:spPr bwMode="auto">
            <a:xfrm>
              <a:off x="4012" y="2530"/>
              <a:ext cx="0" cy="158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1" name="Line 63"/>
            <p:cNvSpPr>
              <a:spLocks noChangeAspect="1" noChangeShapeType="1"/>
            </p:cNvSpPr>
            <p:nvPr/>
          </p:nvSpPr>
          <p:spPr bwMode="auto">
            <a:xfrm>
              <a:off x="4012" y="4111"/>
              <a:ext cx="625"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2" name="Line 64"/>
            <p:cNvSpPr>
              <a:spLocks noChangeAspect="1" noChangeShapeType="1"/>
            </p:cNvSpPr>
            <p:nvPr/>
          </p:nvSpPr>
          <p:spPr bwMode="auto">
            <a:xfrm flipV="1">
              <a:off x="4637" y="2525"/>
              <a:ext cx="0" cy="158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3" name="Line 65"/>
            <p:cNvSpPr>
              <a:spLocks noChangeAspect="1" noChangeShapeType="1"/>
            </p:cNvSpPr>
            <p:nvPr/>
          </p:nvSpPr>
          <p:spPr bwMode="auto">
            <a:xfrm flipH="1">
              <a:off x="4006" y="2525"/>
              <a:ext cx="63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4" name="Line 66"/>
            <p:cNvSpPr>
              <a:spLocks noChangeAspect="1" noChangeShapeType="1"/>
            </p:cNvSpPr>
            <p:nvPr/>
          </p:nvSpPr>
          <p:spPr bwMode="auto">
            <a:xfrm>
              <a:off x="4011" y="3059"/>
              <a:ext cx="62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5" name="Line 67"/>
            <p:cNvSpPr>
              <a:spLocks noChangeAspect="1" noChangeShapeType="1"/>
            </p:cNvSpPr>
            <p:nvPr/>
          </p:nvSpPr>
          <p:spPr bwMode="auto">
            <a:xfrm>
              <a:off x="4013" y="3602"/>
              <a:ext cx="618"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0496" name="Group 68"/>
            <p:cNvGrpSpPr>
              <a:grpSpLocks noChangeAspect="1"/>
            </p:cNvGrpSpPr>
            <p:nvPr/>
          </p:nvGrpSpPr>
          <p:grpSpPr bwMode="auto">
            <a:xfrm>
              <a:off x="3861" y="3329"/>
              <a:ext cx="977" cy="0"/>
              <a:chOff x="1222" y="3074"/>
              <a:chExt cx="1302" cy="0"/>
            </a:xfrm>
          </p:grpSpPr>
          <p:sp>
            <p:nvSpPr>
              <p:cNvPr id="20519" name="Line 69"/>
              <p:cNvSpPr>
                <a:spLocks noChangeAspect="1" noChangeShapeType="1"/>
              </p:cNvSpPr>
              <p:nvPr/>
            </p:nvSpPr>
            <p:spPr bwMode="auto">
              <a:xfrm>
                <a:off x="1222" y="3074"/>
                <a:ext cx="54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0" name="Line 70"/>
              <p:cNvSpPr>
                <a:spLocks noChangeAspect="1" noChangeShapeType="1"/>
              </p:cNvSpPr>
              <p:nvPr/>
            </p:nvSpPr>
            <p:spPr bwMode="auto">
              <a:xfrm>
                <a:off x="1822" y="3074"/>
                <a:ext cx="5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1" name="Line 71"/>
              <p:cNvSpPr>
                <a:spLocks noChangeAspect="1" noChangeShapeType="1"/>
              </p:cNvSpPr>
              <p:nvPr/>
            </p:nvSpPr>
            <p:spPr bwMode="auto">
              <a:xfrm>
                <a:off x="1924" y="3074"/>
                <a:ext cx="600"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497" name="Rectangle 72" descr="Wide downward diagonal"/>
            <p:cNvSpPr>
              <a:spLocks noChangeAspect="1" noChangeArrowheads="1"/>
            </p:cNvSpPr>
            <p:nvPr/>
          </p:nvSpPr>
          <p:spPr bwMode="auto">
            <a:xfrm>
              <a:off x="4012" y="2523"/>
              <a:ext cx="624" cy="537"/>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498" name="Rectangle 73" descr="Wide downward diagonal"/>
            <p:cNvSpPr>
              <a:spLocks noChangeAspect="1" noChangeArrowheads="1"/>
            </p:cNvSpPr>
            <p:nvPr/>
          </p:nvSpPr>
          <p:spPr bwMode="auto">
            <a:xfrm>
              <a:off x="4012" y="3602"/>
              <a:ext cx="624" cy="50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499" name="Line 74"/>
            <p:cNvSpPr>
              <a:spLocks noChangeAspect="1" noChangeShapeType="1"/>
            </p:cNvSpPr>
            <p:nvPr/>
          </p:nvSpPr>
          <p:spPr bwMode="auto">
            <a:xfrm>
              <a:off x="3128" y="3057"/>
              <a:ext cx="560"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0" name="Line 75"/>
            <p:cNvSpPr>
              <a:spLocks noChangeAspect="1" noChangeShapeType="1"/>
            </p:cNvSpPr>
            <p:nvPr/>
          </p:nvSpPr>
          <p:spPr bwMode="auto">
            <a:xfrm>
              <a:off x="3123" y="3595"/>
              <a:ext cx="581"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1" name="Line 76"/>
            <p:cNvSpPr>
              <a:spLocks noChangeAspect="1" noChangeShapeType="1"/>
            </p:cNvSpPr>
            <p:nvPr/>
          </p:nvSpPr>
          <p:spPr bwMode="auto">
            <a:xfrm>
              <a:off x="4682" y="3057"/>
              <a:ext cx="685"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2" name="Line 77"/>
            <p:cNvSpPr>
              <a:spLocks noChangeAspect="1" noChangeShapeType="1"/>
            </p:cNvSpPr>
            <p:nvPr/>
          </p:nvSpPr>
          <p:spPr bwMode="auto">
            <a:xfrm>
              <a:off x="4676" y="3595"/>
              <a:ext cx="686"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3" name="Line 78"/>
            <p:cNvSpPr>
              <a:spLocks noChangeAspect="1" noChangeShapeType="1"/>
            </p:cNvSpPr>
            <p:nvPr/>
          </p:nvSpPr>
          <p:spPr bwMode="auto">
            <a:xfrm flipV="1">
              <a:off x="3623" y="2892"/>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4" name="Line 79"/>
            <p:cNvSpPr>
              <a:spLocks noChangeAspect="1" noChangeShapeType="1"/>
            </p:cNvSpPr>
            <p:nvPr/>
          </p:nvSpPr>
          <p:spPr bwMode="auto">
            <a:xfrm>
              <a:off x="3617" y="3589"/>
              <a:ext cx="0" cy="214"/>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5" name="Line 80"/>
            <p:cNvSpPr>
              <a:spLocks noChangeAspect="1" noChangeShapeType="1"/>
            </p:cNvSpPr>
            <p:nvPr/>
          </p:nvSpPr>
          <p:spPr bwMode="auto">
            <a:xfrm flipV="1">
              <a:off x="5302" y="2887"/>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6" name="Line 81"/>
            <p:cNvSpPr>
              <a:spLocks noChangeAspect="1" noChangeShapeType="1"/>
            </p:cNvSpPr>
            <p:nvPr/>
          </p:nvSpPr>
          <p:spPr bwMode="auto">
            <a:xfrm>
              <a:off x="5302" y="3589"/>
              <a:ext cx="0" cy="192"/>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7" name="Text Box 82"/>
            <p:cNvSpPr txBox="1">
              <a:spLocks noChangeArrowheads="1"/>
            </p:cNvSpPr>
            <p:nvPr/>
          </p:nvSpPr>
          <p:spPr bwMode="auto">
            <a:xfrm>
              <a:off x="3398" y="3120"/>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.5625</a:t>
              </a:r>
            </a:p>
            <a:p>
              <a:r>
                <a:rPr lang="en-US" altLang="en-US" sz="1600">
                  <a:latin typeface="Arial" charset="0"/>
                </a:rPr>
                <a:t>.5617</a:t>
              </a:r>
            </a:p>
          </p:txBody>
        </p:sp>
        <p:sp>
          <p:nvSpPr>
            <p:cNvPr id="20508" name="Text Box 83"/>
            <p:cNvSpPr txBox="1">
              <a:spLocks noChangeArrowheads="1"/>
            </p:cNvSpPr>
            <p:nvPr/>
          </p:nvSpPr>
          <p:spPr bwMode="auto">
            <a:xfrm>
              <a:off x="5068" y="3127"/>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.5639</a:t>
              </a:r>
            </a:p>
            <a:p>
              <a:r>
                <a:rPr lang="en-US" altLang="en-US" sz="1600">
                  <a:latin typeface="Arial" charset="0"/>
                </a:rPr>
                <a:t>.5629</a:t>
              </a:r>
            </a:p>
          </p:txBody>
        </p:sp>
        <p:grpSp>
          <p:nvGrpSpPr>
            <p:cNvPr id="20509" name="Group 84"/>
            <p:cNvGrpSpPr>
              <a:grpSpLocks/>
            </p:cNvGrpSpPr>
            <p:nvPr/>
          </p:nvGrpSpPr>
          <p:grpSpPr bwMode="auto">
            <a:xfrm>
              <a:off x="3311" y="3261"/>
              <a:ext cx="96" cy="96"/>
              <a:chOff x="4829" y="1778"/>
              <a:chExt cx="96" cy="96"/>
            </a:xfrm>
          </p:grpSpPr>
          <p:sp>
            <p:nvSpPr>
              <p:cNvPr id="20517" name="Oval 85"/>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18" name="Line 86"/>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510" name="Group 87"/>
            <p:cNvGrpSpPr>
              <a:grpSpLocks/>
            </p:cNvGrpSpPr>
            <p:nvPr/>
          </p:nvGrpSpPr>
          <p:grpSpPr bwMode="auto">
            <a:xfrm>
              <a:off x="4994" y="3284"/>
              <a:ext cx="96" cy="96"/>
              <a:chOff x="4829" y="1778"/>
              <a:chExt cx="96" cy="96"/>
            </a:xfrm>
          </p:grpSpPr>
          <p:sp>
            <p:nvSpPr>
              <p:cNvPr id="20515" name="Oval 88"/>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16" name="Line 89"/>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2874" name="Text Box 90"/>
            <p:cNvSpPr txBox="1">
              <a:spLocks noChangeArrowheads="1"/>
            </p:cNvSpPr>
            <p:nvPr/>
          </p:nvSpPr>
          <p:spPr bwMode="auto">
            <a:xfrm>
              <a:off x="2500" y="3849"/>
              <a:ext cx="1370" cy="252"/>
            </a:xfrm>
            <a:prstGeom prst="rect">
              <a:avLst/>
            </a:prstGeom>
            <a:noFill/>
            <a:ln w="9525">
              <a:noFill/>
              <a:miter lim="800000"/>
              <a:headEnd/>
              <a:tailEnd/>
            </a:ln>
            <a:effectLst/>
          </p:spPr>
          <p:txBody>
            <a:bodyPr wrap="none">
              <a:spAutoFit/>
            </a:bodyPr>
            <a:lstStyle/>
            <a:p>
              <a:pPr>
                <a:defRPr/>
              </a:pPr>
              <a:r>
                <a:rPr lang="en-US" sz="2000" dirty="0">
                  <a:effectLst>
                    <a:outerShdw blurRad="38100" dist="38100" dir="2700000" algn="tl">
                      <a:srgbClr val="000000"/>
                    </a:outerShdw>
                  </a:effectLst>
                </a:rPr>
                <a:t>Basic Shaft System</a:t>
              </a:r>
            </a:p>
          </p:txBody>
        </p:sp>
        <p:grpSp>
          <p:nvGrpSpPr>
            <p:cNvPr id="20512" name="Group 91"/>
            <p:cNvGrpSpPr>
              <a:grpSpLocks/>
            </p:cNvGrpSpPr>
            <p:nvPr/>
          </p:nvGrpSpPr>
          <p:grpSpPr bwMode="auto">
            <a:xfrm>
              <a:off x="3231" y="3119"/>
              <a:ext cx="2298" cy="393"/>
              <a:chOff x="3231" y="3119"/>
              <a:chExt cx="2298" cy="393"/>
            </a:xfrm>
          </p:grpSpPr>
          <p:sp>
            <p:nvSpPr>
              <p:cNvPr id="20513" name="Rectangle 92"/>
              <p:cNvSpPr>
                <a:spLocks noChangeArrowheads="1"/>
              </p:cNvSpPr>
              <p:nvPr/>
            </p:nvSpPr>
            <p:spPr bwMode="auto">
              <a:xfrm>
                <a:off x="3231" y="3134"/>
                <a:ext cx="616" cy="378"/>
              </a:xfrm>
              <a:prstGeom prst="rect">
                <a:avLst/>
              </a:prstGeom>
              <a:noFill/>
              <a:ln w="28575">
                <a:solidFill>
                  <a:srgbClr val="FC012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14" name="Rectangle 93"/>
              <p:cNvSpPr>
                <a:spLocks noChangeArrowheads="1"/>
              </p:cNvSpPr>
              <p:nvPr/>
            </p:nvSpPr>
            <p:spPr bwMode="auto">
              <a:xfrm>
                <a:off x="4913" y="3119"/>
                <a:ext cx="616" cy="378"/>
              </a:xfrm>
              <a:prstGeom prst="rect">
                <a:avLst/>
              </a:prstGeom>
              <a:noFill/>
              <a:ln w="28575">
                <a:solidFill>
                  <a:srgbClr val="FC012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grpSp>
      <p:sp>
        <p:nvSpPr>
          <p:cNvPr id="1142878" name="Text Box 94"/>
          <p:cNvSpPr txBox="1">
            <a:spLocks noGrp="1" noChangeArrowheads="1"/>
          </p:cNvSpPr>
          <p:nvPr>
            <p:ph type="title"/>
          </p:nvPr>
        </p:nvSpPr>
        <p:spPr>
          <a:xfrm>
            <a:off x="685800" y="76200"/>
            <a:ext cx="7772400" cy="838200"/>
          </a:xfrm>
        </p:spPr>
        <p:txBody>
          <a:bodyPr/>
          <a:lstStyle/>
          <a:p>
            <a:pPr>
              <a:defRPr/>
            </a:pPr>
            <a:r>
              <a:rPr lang="en-US" sz="3200" dirty="0" smtClean="0">
                <a:solidFill>
                  <a:schemeClr val="tx1"/>
                </a:solidFill>
              </a:rPr>
              <a:t>Basic Hole compared to Basic Shaft System</a:t>
            </a:r>
          </a:p>
        </p:txBody>
      </p:sp>
      <p:sp>
        <p:nvSpPr>
          <p:cNvPr id="1142879" name="Text Box 95"/>
          <p:cNvSpPr txBox="1">
            <a:spLocks noGrp="1" noChangeArrowheads="1"/>
          </p:cNvSpPr>
          <p:nvPr>
            <p:ph idx="1"/>
          </p:nvPr>
        </p:nvSpPr>
        <p:spPr>
          <a:xfrm>
            <a:off x="5746750" y="1409700"/>
            <a:ext cx="3124200" cy="1514475"/>
          </a:xfrm>
        </p:spPr>
        <p:txBody>
          <a:bodyPr/>
          <a:lstStyle/>
          <a:p>
            <a:pPr marL="0" indent="0" algn="just">
              <a:spcBef>
                <a:spcPct val="0"/>
              </a:spcBef>
              <a:spcAft>
                <a:spcPct val="0"/>
              </a:spcAft>
              <a:buSzTx/>
              <a:buFontTx/>
              <a:buNone/>
              <a:defRPr/>
            </a:pPr>
            <a:r>
              <a:rPr lang="en-US" sz="2000" dirty="0" smtClean="0"/>
              <a:t>The same basic size (.5625)</a:t>
            </a:r>
          </a:p>
          <a:p>
            <a:pPr marL="0" indent="0" algn="just">
              <a:spcBef>
                <a:spcPct val="0"/>
              </a:spcBef>
              <a:spcAft>
                <a:spcPct val="0"/>
              </a:spcAft>
              <a:buSzTx/>
              <a:buFontTx/>
              <a:buNone/>
              <a:defRPr/>
            </a:pPr>
            <a:r>
              <a:rPr lang="en-US" sz="2000" dirty="0" smtClean="0"/>
              <a:t>was used for both calculations.</a:t>
            </a:r>
          </a:p>
          <a:p>
            <a:pPr marL="0" indent="0" algn="just">
              <a:spcBef>
                <a:spcPct val="0"/>
              </a:spcBef>
              <a:spcAft>
                <a:spcPct val="0"/>
              </a:spcAft>
              <a:buSzTx/>
              <a:buFontTx/>
              <a:buNone/>
              <a:defRPr/>
            </a:pPr>
            <a:r>
              <a:rPr lang="en-US" sz="2000" dirty="0" smtClean="0"/>
              <a:t>Compare the two results for</a:t>
            </a:r>
          </a:p>
          <a:p>
            <a:pPr marL="0" indent="0" algn="just">
              <a:spcBef>
                <a:spcPct val="0"/>
              </a:spcBef>
              <a:spcAft>
                <a:spcPct val="0"/>
              </a:spcAft>
              <a:buSzTx/>
              <a:buFontTx/>
              <a:buNone/>
              <a:defRPr/>
            </a:pPr>
            <a:r>
              <a:rPr lang="en-US" sz="2000" dirty="0" smtClean="0"/>
              <a:t>actual sizes of the shaft and </a:t>
            </a:r>
          </a:p>
          <a:p>
            <a:pPr marL="0" indent="0" algn="just">
              <a:spcBef>
                <a:spcPct val="0"/>
              </a:spcBef>
              <a:spcAft>
                <a:spcPct val="0"/>
              </a:spcAft>
              <a:buSzTx/>
              <a:buFontTx/>
              <a:buNone/>
              <a:defRPr/>
            </a:pPr>
            <a:r>
              <a:rPr lang="en-US" sz="2000" dirty="0" smtClean="0"/>
              <a:t>the hole.</a:t>
            </a:r>
          </a:p>
        </p:txBody>
      </p:sp>
      <p:sp>
        <p:nvSpPr>
          <p:cNvPr id="20486" name="Oval 96"/>
          <p:cNvSpPr>
            <a:spLocks noChangeArrowheads="1"/>
          </p:cNvSpPr>
          <p:nvPr/>
        </p:nvSpPr>
        <p:spPr bwMode="auto">
          <a:xfrm>
            <a:off x="5486400" y="4953000"/>
            <a:ext cx="609600" cy="304800"/>
          </a:xfrm>
          <a:prstGeom prst="ellipse">
            <a:avLst/>
          </a:prstGeom>
          <a:noFill/>
          <a:ln w="3175">
            <a:solidFill>
              <a:schemeClr val="tx1"/>
            </a:solidFill>
            <a:round/>
            <a:headEnd type="none" w="sm" len="lg"/>
            <a:tailEnd type="none" w="sm" len="lg"/>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487" name="Oval 97"/>
          <p:cNvSpPr>
            <a:spLocks noChangeArrowheads="1"/>
          </p:cNvSpPr>
          <p:nvPr/>
        </p:nvSpPr>
        <p:spPr bwMode="auto">
          <a:xfrm>
            <a:off x="4800600" y="2362200"/>
            <a:ext cx="609600" cy="304800"/>
          </a:xfrm>
          <a:prstGeom prst="ellipse">
            <a:avLst/>
          </a:prstGeom>
          <a:noFill/>
          <a:ln w="3175">
            <a:solidFill>
              <a:schemeClr val="tx1"/>
            </a:solidFill>
            <a:round/>
            <a:headEnd type="none" w="sm" len="lg"/>
            <a:tailEnd type="none" w="sm" len="lg"/>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9234" name="Rectangle 2"/>
          <p:cNvSpPr>
            <a:spLocks noGrp="1" noChangeArrowheads="1"/>
          </p:cNvSpPr>
          <p:nvPr>
            <p:ph type="title"/>
          </p:nvPr>
        </p:nvSpPr>
        <p:spPr>
          <a:xfrm>
            <a:off x="685800" y="152400"/>
            <a:ext cx="7772400" cy="914400"/>
          </a:xfrm>
        </p:spPr>
        <p:txBody>
          <a:bodyPr/>
          <a:lstStyle/>
          <a:p>
            <a:pPr>
              <a:defRPr/>
            </a:pPr>
            <a:r>
              <a:rPr lang="en-US" sz="3200" dirty="0" smtClean="0"/>
              <a:t>Outline</a:t>
            </a:r>
          </a:p>
        </p:txBody>
      </p:sp>
      <p:sp>
        <p:nvSpPr>
          <p:cNvPr id="1119235" name="Rectangle 3"/>
          <p:cNvSpPr>
            <a:spLocks noGrp="1" noChangeArrowheads="1"/>
          </p:cNvSpPr>
          <p:nvPr>
            <p:ph idx="1"/>
          </p:nvPr>
        </p:nvSpPr>
        <p:spPr>
          <a:xfrm>
            <a:off x="533400" y="1143000"/>
            <a:ext cx="8229600" cy="4505325"/>
          </a:xfrm>
        </p:spPr>
        <p:txBody>
          <a:bodyPr/>
          <a:lstStyle/>
          <a:p>
            <a:pPr marL="457200" indent="-457200">
              <a:buClr>
                <a:srgbClr val="FF0066"/>
              </a:buClr>
              <a:buFont typeface="Wingdings" pitchFamily="2" charset="2"/>
              <a:buAutoNum type="arabicPeriod"/>
              <a:defRPr/>
            </a:pPr>
            <a:r>
              <a:rPr lang="en-US" sz="2400" dirty="0" smtClean="0"/>
              <a:t>Introduction</a:t>
            </a:r>
          </a:p>
          <a:p>
            <a:pPr marL="457200" indent="-457200">
              <a:buClr>
                <a:srgbClr val="FF0066"/>
              </a:buClr>
              <a:buFont typeface="Wingdings" pitchFamily="2" charset="2"/>
              <a:buAutoNum type="arabicPeriod"/>
              <a:defRPr/>
            </a:pPr>
            <a:r>
              <a:rPr lang="en-US" sz="2400" dirty="0" smtClean="0"/>
              <a:t>Basic Hole System</a:t>
            </a:r>
          </a:p>
          <a:p>
            <a:pPr marL="457200" indent="-457200">
              <a:buClr>
                <a:srgbClr val="FF0066"/>
              </a:buClr>
              <a:buFont typeface="Wingdings" pitchFamily="2" charset="2"/>
              <a:buAutoNum type="arabicPeriod"/>
              <a:defRPr/>
            </a:pPr>
            <a:r>
              <a:rPr lang="en-US" sz="2400" dirty="0" smtClean="0"/>
              <a:t>Basic Shaft System</a:t>
            </a:r>
          </a:p>
          <a:p>
            <a:pPr marL="457200" indent="-457200">
              <a:buClr>
                <a:srgbClr val="FF0066"/>
              </a:buClr>
              <a:buFont typeface="Wingdings" pitchFamily="2" charset="2"/>
              <a:buAutoNum type="arabicPeriod"/>
              <a:defRPr/>
            </a:pPr>
            <a:r>
              <a:rPr lang="en-US" sz="2400" dirty="0" smtClean="0"/>
              <a:t>American National Standard Fit Tables  </a:t>
            </a:r>
          </a:p>
          <a:p>
            <a:pPr marL="0" indent="0">
              <a:buFontTx/>
              <a:buNone/>
              <a:defRPr/>
            </a:pPr>
            <a:endParaRPr lang="en-US" sz="2400" dirty="0" smtClean="0"/>
          </a:p>
        </p:txBody>
      </p:sp>
    </p:spTree>
  </p:cSld>
  <p:clrMapOvr>
    <a:masterClrMapping/>
  </p:clrMapOvr>
  <p:transition>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3810" name="Rectangle 2"/>
          <p:cNvSpPr>
            <a:spLocks noGrp="1" noChangeArrowheads="1"/>
          </p:cNvSpPr>
          <p:nvPr>
            <p:ph type="ctrTitle"/>
          </p:nvPr>
        </p:nvSpPr>
        <p:spPr>
          <a:xfrm>
            <a:off x="698500" y="2728913"/>
            <a:ext cx="7772400" cy="1143000"/>
          </a:xfrm>
        </p:spPr>
        <p:txBody>
          <a:bodyPr/>
          <a:lstStyle/>
          <a:p>
            <a:pPr>
              <a:defRPr/>
            </a:pPr>
            <a:r>
              <a:rPr lang="en-US" sz="3200" smtClean="0"/>
              <a:t>STANDARD FITS</a:t>
            </a:r>
          </a:p>
        </p:txBody>
      </p:sp>
      <p:sp>
        <p:nvSpPr>
          <p:cNvPr id="21507" name="AutoShape 3"/>
          <p:cNvSpPr>
            <a:spLocks noChangeArrowheads="1"/>
          </p:cNvSpPr>
          <p:nvPr/>
        </p:nvSpPr>
        <p:spPr bwMode="auto">
          <a:xfrm>
            <a:off x="2446338" y="2762250"/>
            <a:ext cx="4324350" cy="1060450"/>
          </a:xfrm>
          <a:prstGeom prst="roundRect">
            <a:avLst>
              <a:gd name="adj" fmla="val 16667"/>
            </a:avLst>
          </a:prstGeom>
          <a:noFill/>
          <a:ln w="381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Tree>
  </p:cSld>
  <p:clrMapOvr>
    <a:masterClrMapping/>
  </p:clrMapOvr>
  <p:transition>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a:xfrm>
            <a:off x="685800" y="76200"/>
            <a:ext cx="7772400" cy="914400"/>
          </a:xfrm>
        </p:spPr>
        <p:txBody>
          <a:bodyPr/>
          <a:lstStyle/>
          <a:p>
            <a:pPr>
              <a:defRPr/>
            </a:pPr>
            <a:r>
              <a:rPr lang="en-US" sz="3200" dirty="0" smtClean="0"/>
              <a:t>American National Standard Fit Tables</a:t>
            </a:r>
          </a:p>
        </p:txBody>
      </p:sp>
      <p:sp>
        <p:nvSpPr>
          <p:cNvPr id="1144835" name="Text Box 3"/>
          <p:cNvSpPr txBox="1">
            <a:spLocks noGrp="1" noChangeArrowheads="1"/>
          </p:cNvSpPr>
          <p:nvPr>
            <p:ph idx="1"/>
          </p:nvPr>
        </p:nvSpPr>
        <p:spPr>
          <a:xfrm>
            <a:off x="381000" y="914400"/>
            <a:ext cx="8382000" cy="5562600"/>
          </a:xfrm>
        </p:spPr>
        <p:txBody>
          <a:bodyPr/>
          <a:lstStyle/>
          <a:p>
            <a:pPr algn="just">
              <a:spcBef>
                <a:spcPct val="0"/>
              </a:spcBef>
              <a:buSzTx/>
              <a:defRPr/>
            </a:pPr>
            <a:r>
              <a:rPr lang="en-US" sz="2000" dirty="0" smtClean="0"/>
              <a:t>Tremendous advantages have been gained by standardizing fits, and publishing them in tables.  They are the means for establishing tolerances for any given size, type, or class of fit.  Each of the possible fit options within the tables are prescribed according to their intended function.  </a:t>
            </a:r>
          </a:p>
          <a:p>
            <a:pPr algn="just">
              <a:spcBef>
                <a:spcPct val="0"/>
              </a:spcBef>
              <a:buSzTx/>
              <a:defRPr/>
            </a:pPr>
            <a:endParaRPr lang="en-US" sz="500" dirty="0" smtClean="0"/>
          </a:p>
          <a:p>
            <a:pPr algn="just">
              <a:spcBef>
                <a:spcPct val="0"/>
              </a:spcBef>
              <a:buSzTx/>
              <a:defRPr/>
            </a:pPr>
            <a:r>
              <a:rPr lang="en-US" sz="2000" dirty="0" smtClean="0"/>
              <a:t>If the designer or engineer knows the functional requirements for the fit, a match can easily be found that conforms to the specific need. The standard provides choices for a series of types and classes of fits on a unilateral hole basis such that the fit produced by mating parts in any one class will produce approximately similar performance throughout the entire range of sizes. </a:t>
            </a:r>
          </a:p>
          <a:p>
            <a:pPr algn="just">
              <a:spcBef>
                <a:spcPct val="0"/>
              </a:spcBef>
              <a:buSzTx/>
              <a:defRPr/>
            </a:pPr>
            <a:endParaRPr lang="en-US" sz="500" dirty="0" smtClean="0"/>
          </a:p>
          <a:p>
            <a:pPr algn="just">
              <a:spcBef>
                <a:spcPct val="0"/>
              </a:spcBef>
              <a:buSzTx/>
              <a:defRPr/>
            </a:pPr>
            <a:r>
              <a:rPr lang="en-US" sz="2000" dirty="0" smtClean="0"/>
              <a:t>The standard fit tables are consistent with the </a:t>
            </a:r>
            <a:r>
              <a:rPr lang="en-US" sz="2000" i="1" dirty="0" smtClean="0"/>
              <a:t>basic hole system</a:t>
            </a:r>
            <a:r>
              <a:rPr lang="en-US" sz="2000" dirty="0" smtClean="0"/>
              <a:t>. It is important that you understand how the tables themselves can be used to satisfy functional specifications and provide dimensional data to be used on engineering drawings. </a:t>
            </a:r>
          </a:p>
          <a:p>
            <a:pPr algn="just">
              <a:spcBef>
                <a:spcPct val="0"/>
              </a:spcBef>
              <a:buSzTx/>
              <a:defRPr/>
            </a:pPr>
            <a:endParaRPr lang="en-US" sz="500" dirty="0" smtClean="0"/>
          </a:p>
          <a:p>
            <a:pPr algn="just">
              <a:spcBef>
                <a:spcPct val="0"/>
              </a:spcBef>
              <a:buSzTx/>
              <a:defRPr/>
            </a:pPr>
            <a:r>
              <a:rPr lang="en-US" sz="2000" dirty="0" smtClean="0"/>
              <a:t>The tables reflecting standard fits between mating parts may be found in virtually any design handbook, Machinery’s Handbook, and in any reputable drafting manual.</a:t>
            </a:r>
          </a:p>
        </p:txBody>
      </p:sp>
    </p:spTree>
  </p:cSld>
  <p:clrMapOvr>
    <a:masterClrMapping/>
  </p:clrMapOvr>
  <p:transition>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82" name="Rectangle 2"/>
          <p:cNvSpPr>
            <a:spLocks noGrp="1" noChangeArrowheads="1"/>
          </p:cNvSpPr>
          <p:nvPr>
            <p:ph type="title"/>
          </p:nvPr>
        </p:nvSpPr>
        <p:spPr>
          <a:xfrm>
            <a:off x="685800" y="228600"/>
            <a:ext cx="7772400" cy="457200"/>
          </a:xfrm>
        </p:spPr>
        <p:txBody>
          <a:bodyPr/>
          <a:lstStyle/>
          <a:p>
            <a:pPr>
              <a:defRPr/>
            </a:pPr>
            <a:r>
              <a:rPr lang="en-US" sz="3200" dirty="0" smtClean="0"/>
              <a:t>American National Standard Fit Tables</a:t>
            </a:r>
          </a:p>
        </p:txBody>
      </p:sp>
      <p:sp>
        <p:nvSpPr>
          <p:cNvPr id="1146883" name="Text Box 3"/>
          <p:cNvSpPr txBox="1">
            <a:spLocks noGrp="1" noChangeArrowheads="1"/>
          </p:cNvSpPr>
          <p:nvPr>
            <p:ph idx="1"/>
          </p:nvPr>
        </p:nvSpPr>
        <p:spPr>
          <a:xfrm>
            <a:off x="304800" y="838200"/>
            <a:ext cx="8505825" cy="4953000"/>
          </a:xfrm>
        </p:spPr>
        <p:txBody>
          <a:bodyPr/>
          <a:lstStyle/>
          <a:p>
            <a:pPr marL="0" indent="0" algn="just">
              <a:spcBef>
                <a:spcPct val="0"/>
              </a:spcBef>
              <a:buSzTx/>
              <a:tabLst>
                <a:tab pos="338138" algn="l"/>
              </a:tabLst>
              <a:defRPr/>
            </a:pPr>
            <a:r>
              <a:rPr lang="en-US" sz="1600" dirty="0" smtClean="0"/>
              <a:t> </a:t>
            </a:r>
            <a:r>
              <a:rPr lang="en-US" sz="1800" dirty="0" smtClean="0"/>
              <a:t> Standard fits fall into 3 major </a:t>
            </a:r>
            <a:r>
              <a:rPr lang="en-US" sz="1800" i="1" dirty="0" smtClean="0"/>
              <a:t>categories</a:t>
            </a:r>
            <a:r>
              <a:rPr lang="en-US" sz="1800" dirty="0" smtClean="0"/>
              <a:t> and 5 basic </a:t>
            </a:r>
            <a:r>
              <a:rPr lang="en-US" sz="1800" i="1" dirty="0" smtClean="0"/>
              <a:t>types</a:t>
            </a:r>
            <a:r>
              <a:rPr lang="en-US" sz="1800" dirty="0" smtClean="0"/>
              <a:t> of fits.  Within each of these divisions there are several </a:t>
            </a:r>
            <a:r>
              <a:rPr lang="en-US" sz="1800" i="1" dirty="0" smtClean="0"/>
              <a:t>classifications</a:t>
            </a:r>
            <a:r>
              <a:rPr lang="en-US" sz="1800" dirty="0" smtClean="0"/>
              <a:t> of fits.  </a:t>
            </a:r>
          </a:p>
          <a:p>
            <a:pPr marL="400050" lvl="1" indent="0" algn="just">
              <a:spcBef>
                <a:spcPct val="0"/>
              </a:spcBef>
              <a:buSzTx/>
              <a:buFont typeface="Wingdings" pitchFamily="2" charset="2"/>
              <a:buChar char="§"/>
              <a:tabLst>
                <a:tab pos="338138" algn="l"/>
              </a:tabLst>
              <a:defRPr/>
            </a:pPr>
            <a:r>
              <a:rPr lang="en-US" sz="1800" dirty="0" smtClean="0"/>
              <a:t> The first category, </a:t>
            </a:r>
            <a:r>
              <a:rPr lang="en-US" sz="1800" i="1" dirty="0" smtClean="0"/>
              <a:t>Running </a:t>
            </a:r>
            <a:r>
              <a:rPr lang="en-US" sz="1800" dirty="0" smtClean="0"/>
              <a:t>and</a:t>
            </a:r>
            <a:r>
              <a:rPr lang="en-US" sz="1800" i="1" dirty="0" smtClean="0"/>
              <a:t> sliding</a:t>
            </a:r>
            <a:r>
              <a:rPr lang="en-US" sz="1800" dirty="0" smtClean="0"/>
              <a:t> fits, for instance, has nine different classifications of this specific type of fit.  </a:t>
            </a:r>
          </a:p>
          <a:p>
            <a:pPr marL="400050" lvl="1" indent="0" algn="just">
              <a:spcBef>
                <a:spcPct val="0"/>
              </a:spcBef>
              <a:buSzTx/>
              <a:buFont typeface="Wingdings" pitchFamily="2" charset="2"/>
              <a:buChar char="§"/>
              <a:tabLst>
                <a:tab pos="338138" algn="l"/>
              </a:tabLst>
              <a:defRPr/>
            </a:pPr>
            <a:r>
              <a:rPr lang="en-US" sz="1800" dirty="0" smtClean="0"/>
              <a:t> The second category, </a:t>
            </a:r>
            <a:r>
              <a:rPr lang="en-US" sz="1800" i="1" dirty="0" smtClean="0"/>
              <a:t>Location </a:t>
            </a:r>
            <a:r>
              <a:rPr lang="en-US" sz="1800" dirty="0" smtClean="0"/>
              <a:t>fits, is a broad category of standardized fits, within which there are 3 major sub-categories: </a:t>
            </a:r>
            <a:r>
              <a:rPr lang="en-US" sz="1800" i="1" dirty="0" smtClean="0"/>
              <a:t>clearance,</a:t>
            </a:r>
            <a:r>
              <a:rPr lang="en-US" sz="1800" dirty="0" smtClean="0"/>
              <a:t> </a:t>
            </a:r>
            <a:r>
              <a:rPr lang="en-US" sz="1800" i="1" dirty="0" smtClean="0"/>
              <a:t>transition,</a:t>
            </a:r>
            <a:r>
              <a:rPr lang="en-US" sz="1800" dirty="0" smtClean="0"/>
              <a:t> and </a:t>
            </a:r>
            <a:r>
              <a:rPr lang="en-US" sz="1800" i="1" dirty="0" smtClean="0"/>
              <a:t>interference</a:t>
            </a:r>
            <a:r>
              <a:rPr lang="en-US" sz="1800" dirty="0" smtClean="0"/>
              <a:t> fits.  </a:t>
            </a:r>
          </a:p>
          <a:p>
            <a:pPr marL="400050" lvl="1" indent="0" algn="just">
              <a:spcBef>
                <a:spcPct val="0"/>
              </a:spcBef>
              <a:buSzTx/>
              <a:buFont typeface="Wingdings" pitchFamily="2" charset="2"/>
              <a:buChar char="§"/>
              <a:tabLst>
                <a:tab pos="338138" algn="l"/>
              </a:tabLst>
              <a:defRPr/>
            </a:pPr>
            <a:r>
              <a:rPr lang="en-US" sz="1800" dirty="0" smtClean="0"/>
              <a:t> Finally, there is a category for </a:t>
            </a:r>
            <a:r>
              <a:rPr lang="en-US" sz="1800" i="1" dirty="0" smtClean="0"/>
              <a:t>Interference</a:t>
            </a:r>
            <a:r>
              <a:rPr lang="en-US" sz="1800" dirty="0" smtClean="0"/>
              <a:t>, or </a:t>
            </a:r>
            <a:r>
              <a:rPr lang="en-US" sz="1800" i="1" dirty="0" smtClean="0"/>
              <a:t>Force</a:t>
            </a:r>
            <a:r>
              <a:rPr lang="en-US" sz="1800" dirty="0" smtClean="0"/>
              <a:t> fits consisting of 5 different classifications. </a:t>
            </a:r>
          </a:p>
          <a:p>
            <a:pPr marL="0" indent="0" algn="just">
              <a:spcBef>
                <a:spcPct val="0"/>
              </a:spcBef>
              <a:buSzTx/>
              <a:buFont typeface="Arial" pitchFamily="34" charset="0"/>
              <a:buChar char="•"/>
              <a:tabLst>
                <a:tab pos="338138" algn="l"/>
              </a:tabLst>
              <a:defRPr/>
            </a:pPr>
            <a:r>
              <a:rPr lang="en-US" sz="1800" dirty="0" smtClean="0"/>
              <a:t> The five divisions of standard fits are designated by letters:</a:t>
            </a:r>
          </a:p>
          <a:p>
            <a:pPr marL="0" indent="0">
              <a:spcBef>
                <a:spcPct val="0"/>
              </a:spcBef>
              <a:buSzTx/>
              <a:buFontTx/>
              <a:buNone/>
              <a:tabLst>
                <a:tab pos="338138" algn="l"/>
              </a:tabLst>
              <a:defRPr/>
            </a:pPr>
            <a:r>
              <a:rPr lang="en-US" sz="1600" b="1" u="sng" dirty="0" smtClean="0">
                <a:solidFill>
                  <a:srgbClr val="FFFFFF"/>
                </a:solidFill>
              </a:rPr>
              <a:t>Category</a:t>
            </a:r>
            <a:r>
              <a:rPr lang="en-US" sz="1600" dirty="0" smtClean="0">
                <a:solidFill>
                  <a:srgbClr val="FFFFFF"/>
                </a:solidFill>
              </a:rPr>
              <a:t> 	</a:t>
            </a:r>
            <a:r>
              <a:rPr lang="en-US" sz="1600" b="1" u="sng" dirty="0" smtClean="0">
                <a:solidFill>
                  <a:srgbClr val="FFFFFF"/>
                </a:solidFill>
              </a:rPr>
              <a:t>Type</a:t>
            </a:r>
            <a:r>
              <a:rPr lang="en-US" sz="1600" dirty="0" smtClean="0">
                <a:solidFill>
                  <a:srgbClr val="FFFFFF"/>
                </a:solidFill>
              </a:rPr>
              <a:t>       				                                               </a:t>
            </a:r>
            <a:r>
              <a:rPr lang="en-US" sz="1600" b="1" u="sng" dirty="0" smtClean="0">
                <a:solidFill>
                  <a:srgbClr val="FFFFFF"/>
                </a:solidFill>
              </a:rPr>
              <a:t>Classification</a:t>
            </a:r>
          </a:p>
          <a:p>
            <a:pPr marL="0" indent="0">
              <a:spcBef>
                <a:spcPct val="0"/>
              </a:spcBef>
              <a:spcAft>
                <a:spcPct val="20000"/>
              </a:spcAft>
              <a:buSzTx/>
              <a:buFontTx/>
              <a:buNone/>
              <a:tabLst>
                <a:tab pos="338138" algn="l"/>
              </a:tabLst>
              <a:defRPr/>
            </a:pPr>
            <a:r>
              <a:rPr lang="en-US" sz="1600" dirty="0" smtClean="0">
                <a:solidFill>
                  <a:srgbClr val="FFFFFF"/>
                </a:solidFill>
              </a:rPr>
              <a:t>Sliding 	RC = Running/Sliding (Rotational or Reciprocal Motion) Clearance Fits   (RC 1 - RC 9)</a:t>
            </a:r>
          </a:p>
          <a:p>
            <a:pPr marL="0" indent="0">
              <a:spcBef>
                <a:spcPct val="0"/>
              </a:spcBef>
              <a:spcAft>
                <a:spcPct val="20000"/>
              </a:spcAft>
              <a:buSzTx/>
              <a:buFontTx/>
              <a:buNone/>
              <a:tabLst>
                <a:tab pos="338138" algn="l"/>
              </a:tabLst>
              <a:defRPr/>
            </a:pPr>
            <a:r>
              <a:rPr lang="en-US" sz="1600" dirty="0" smtClean="0">
                <a:solidFill>
                  <a:srgbClr val="FFFFFF"/>
                </a:solidFill>
              </a:rPr>
              <a:t>		LC = Location Clearance Fits 		                                               (LC 1 - LC 11) </a:t>
            </a:r>
          </a:p>
          <a:p>
            <a:pPr marL="0" indent="0">
              <a:spcBef>
                <a:spcPct val="0"/>
              </a:spcBef>
              <a:spcAft>
                <a:spcPct val="20000"/>
              </a:spcAft>
              <a:buSzTx/>
              <a:buFontTx/>
              <a:buNone/>
              <a:tabLst>
                <a:tab pos="338138" algn="l"/>
              </a:tabLst>
              <a:defRPr/>
            </a:pPr>
            <a:r>
              <a:rPr lang="en-US" sz="1600" dirty="0" smtClean="0">
                <a:solidFill>
                  <a:srgbClr val="FFFFFF"/>
                </a:solidFill>
              </a:rPr>
              <a:t>Location	LT = Location Transition Fits (Clearance through Interference) 	           (LT 1 - LT 6) </a:t>
            </a:r>
          </a:p>
          <a:p>
            <a:pPr marL="0" indent="0">
              <a:spcBef>
                <a:spcPct val="0"/>
              </a:spcBef>
              <a:spcAft>
                <a:spcPct val="20000"/>
              </a:spcAft>
              <a:buSzTx/>
              <a:buFontTx/>
              <a:buNone/>
              <a:tabLst>
                <a:tab pos="338138" algn="l"/>
              </a:tabLst>
              <a:defRPr/>
            </a:pPr>
            <a:r>
              <a:rPr lang="en-US" sz="1600" dirty="0" smtClean="0">
                <a:solidFill>
                  <a:srgbClr val="FFFFFF"/>
                </a:solidFill>
              </a:rPr>
              <a:t>		LN = Location Interference Fits 			                             (LN 1 - LN 3) </a:t>
            </a:r>
          </a:p>
          <a:p>
            <a:pPr marL="0" indent="0">
              <a:spcBef>
                <a:spcPct val="0"/>
              </a:spcBef>
              <a:buSzTx/>
              <a:buFontTx/>
              <a:buNone/>
              <a:tabLst>
                <a:tab pos="338138" algn="l"/>
              </a:tabLst>
              <a:defRPr/>
            </a:pPr>
            <a:r>
              <a:rPr lang="en-US" sz="1600" dirty="0" smtClean="0">
                <a:solidFill>
                  <a:srgbClr val="FFFFFF"/>
                </a:solidFill>
              </a:rPr>
              <a:t>Force	FN = Force or Shrink Fits 				           (FN 1 - FN 5)</a:t>
            </a:r>
            <a:endParaRPr lang="en-US" sz="1800" dirty="0" smtClean="0"/>
          </a:p>
          <a:p>
            <a:pPr marL="0" indent="0" algn="just">
              <a:spcBef>
                <a:spcPct val="0"/>
              </a:spcBef>
              <a:buSzTx/>
              <a:buFontTx/>
              <a:buNone/>
              <a:tabLst>
                <a:tab pos="338138" algn="l"/>
              </a:tabLst>
              <a:defRPr/>
            </a:pPr>
            <a:endParaRPr lang="en-US" sz="1000" dirty="0" smtClean="0"/>
          </a:p>
          <a:p>
            <a:pPr marL="0" indent="0" algn="just">
              <a:spcBef>
                <a:spcPct val="0"/>
              </a:spcBef>
              <a:buSzTx/>
              <a:buFontTx/>
              <a:buNone/>
              <a:tabLst>
                <a:tab pos="338138" algn="l"/>
              </a:tabLst>
              <a:defRPr/>
            </a:pPr>
            <a:r>
              <a:rPr lang="en-US" sz="1800" dirty="0" smtClean="0"/>
              <a:t>The specification is complete when the category and the classification are combined, such as RC 3 or FN 5, and coupled with a specific diameter size.</a:t>
            </a:r>
          </a:p>
        </p:txBody>
      </p:sp>
      <p:sp>
        <p:nvSpPr>
          <p:cNvPr id="23556" name="Line 4"/>
          <p:cNvSpPr>
            <a:spLocks noChangeShapeType="1"/>
          </p:cNvSpPr>
          <p:nvPr/>
        </p:nvSpPr>
        <p:spPr bwMode="auto">
          <a:xfrm>
            <a:off x="1295400" y="4648200"/>
            <a:ext cx="0" cy="685800"/>
          </a:xfrm>
          <a:prstGeom prst="line">
            <a:avLst/>
          </a:prstGeom>
          <a:noFill/>
          <a:ln w="3175">
            <a:solidFill>
              <a:schemeClr val="tx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557" name="Line 5"/>
          <p:cNvSpPr>
            <a:spLocks noChangeShapeType="1"/>
          </p:cNvSpPr>
          <p:nvPr/>
        </p:nvSpPr>
        <p:spPr bwMode="auto">
          <a:xfrm>
            <a:off x="1143000" y="4953000"/>
            <a:ext cx="152400" cy="0"/>
          </a:xfrm>
          <a:prstGeom prst="line">
            <a:avLst/>
          </a:prstGeom>
          <a:noFill/>
          <a:ln w="3175">
            <a:solidFill>
              <a:schemeClr val="tx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ChangeArrowheads="1"/>
          </p:cNvSpPr>
          <p:nvPr>
            <p:ph type="title"/>
          </p:nvPr>
        </p:nvSpPr>
        <p:spPr>
          <a:xfrm>
            <a:off x="685800" y="228600"/>
            <a:ext cx="7772400" cy="750888"/>
          </a:xfrm>
        </p:spPr>
        <p:txBody>
          <a:bodyPr/>
          <a:lstStyle/>
          <a:p>
            <a:pPr>
              <a:defRPr/>
            </a:pPr>
            <a:r>
              <a:rPr lang="en-US" sz="2500" dirty="0" smtClean="0"/>
              <a:t>Running and Sliding Fits* -- American National Standard</a:t>
            </a:r>
          </a:p>
        </p:txBody>
      </p:sp>
      <p:sp>
        <p:nvSpPr>
          <p:cNvPr id="24579" name="Text Box 3"/>
          <p:cNvSpPr txBox="1">
            <a:spLocks noChangeArrowheads="1"/>
          </p:cNvSpPr>
          <p:nvPr/>
        </p:nvSpPr>
        <p:spPr bwMode="auto">
          <a:xfrm>
            <a:off x="381000" y="1143000"/>
            <a:ext cx="8397875"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r>
              <a:rPr lang="en-US" altLang="en-US">
                <a:latin typeface="Arial" charset="0"/>
              </a:rPr>
              <a:t>RC 1   Close sliding fits are intended for the accurate location of parts which</a:t>
            </a:r>
          </a:p>
          <a:p>
            <a:pPr algn="just"/>
            <a:r>
              <a:rPr lang="en-US" altLang="en-US">
                <a:latin typeface="Arial" charset="0"/>
              </a:rPr>
              <a:t>           must assemble without perceptible play.</a:t>
            </a:r>
          </a:p>
          <a:p>
            <a:pPr algn="just"/>
            <a:endParaRPr lang="en-US" altLang="en-US">
              <a:latin typeface="Arial" charset="0"/>
            </a:endParaRPr>
          </a:p>
          <a:p>
            <a:pPr algn="just"/>
            <a:r>
              <a:rPr lang="en-US" altLang="en-US">
                <a:latin typeface="Arial" charset="0"/>
              </a:rPr>
              <a:t>RC 2  Sliding fits are intended for accurate location, but with greater maximum</a:t>
            </a:r>
          </a:p>
          <a:p>
            <a:pPr algn="just"/>
            <a:r>
              <a:rPr lang="en-US" altLang="en-US">
                <a:latin typeface="Arial" charset="0"/>
              </a:rPr>
              <a:t>           clearance than class RC 1.  Parts made to this fit move and turn easily but</a:t>
            </a:r>
          </a:p>
          <a:p>
            <a:pPr algn="just"/>
            <a:r>
              <a:rPr lang="en-US" altLang="en-US">
                <a:latin typeface="Arial" charset="0"/>
              </a:rPr>
              <a:t>           are not intended to run freely, and in the larger sizes may seize with small</a:t>
            </a:r>
          </a:p>
          <a:p>
            <a:pPr algn="just"/>
            <a:r>
              <a:rPr lang="en-US" altLang="en-US">
                <a:latin typeface="Arial" charset="0"/>
              </a:rPr>
              <a:t>           temperature changes.</a:t>
            </a:r>
          </a:p>
          <a:p>
            <a:pPr algn="just"/>
            <a:endParaRPr lang="en-US" altLang="en-US">
              <a:latin typeface="Arial" charset="0"/>
            </a:endParaRPr>
          </a:p>
          <a:p>
            <a:pPr algn="just"/>
            <a:r>
              <a:rPr lang="en-US" altLang="en-US">
                <a:latin typeface="Arial" charset="0"/>
              </a:rPr>
              <a:t>RC 3  Precision running fits are about the closest fits which can be expected to</a:t>
            </a:r>
          </a:p>
          <a:p>
            <a:pPr algn="just"/>
            <a:r>
              <a:rPr lang="en-US" altLang="en-US">
                <a:latin typeface="Arial" charset="0"/>
              </a:rPr>
              <a:t>          run freely, and are intended for precision work at slow speeds and light</a:t>
            </a:r>
          </a:p>
          <a:p>
            <a:pPr algn="just"/>
            <a:r>
              <a:rPr lang="en-US" altLang="en-US">
                <a:latin typeface="Arial" charset="0"/>
              </a:rPr>
              <a:t>          pressures, but are not suitable where appreciable temperature</a:t>
            </a:r>
          </a:p>
          <a:p>
            <a:pPr algn="just"/>
            <a:r>
              <a:rPr lang="en-US" altLang="en-US">
                <a:latin typeface="Arial" charset="0"/>
              </a:rPr>
              <a:t>          differences are likely to be encountered.</a:t>
            </a:r>
          </a:p>
          <a:p>
            <a:pPr algn="just"/>
            <a:endParaRPr lang="en-US" altLang="en-US">
              <a:latin typeface="Arial" charset="0"/>
            </a:endParaRPr>
          </a:p>
          <a:p>
            <a:pPr algn="just"/>
            <a:r>
              <a:rPr lang="en-US" altLang="en-US">
                <a:latin typeface="Arial" charset="0"/>
              </a:rPr>
              <a:t>RC4   Close running fits are intended chiefly for running fits on accurate</a:t>
            </a:r>
          </a:p>
          <a:p>
            <a:pPr algn="just"/>
            <a:r>
              <a:rPr lang="en-US" altLang="en-US">
                <a:latin typeface="Arial" charset="0"/>
              </a:rPr>
              <a:t>          machinery with moderate surface speeds and pressures, where</a:t>
            </a:r>
          </a:p>
          <a:p>
            <a:pPr algn="just"/>
            <a:r>
              <a:rPr lang="en-US" altLang="en-US">
                <a:latin typeface="Arial" charset="0"/>
              </a:rPr>
              <a:t>          accurate location and minimum play are desired.</a:t>
            </a:r>
          </a:p>
          <a:p>
            <a:pPr algn="just"/>
            <a:endParaRPr lang="en-US" altLang="en-US">
              <a:latin typeface="Arial" charset="0"/>
            </a:endParaRPr>
          </a:p>
          <a:p>
            <a:pPr algn="just"/>
            <a:r>
              <a:rPr lang="en-US" altLang="en-US">
                <a:latin typeface="Arial" charset="0"/>
              </a:rPr>
              <a:t>RC 5   </a:t>
            </a:r>
          </a:p>
          <a:p>
            <a:pPr algn="just"/>
            <a:r>
              <a:rPr lang="en-US" altLang="en-US">
                <a:latin typeface="Arial" charset="0"/>
              </a:rPr>
              <a:t>RC 6   </a:t>
            </a:r>
          </a:p>
        </p:txBody>
      </p:sp>
      <p:sp useBgFill="1">
        <p:nvSpPr>
          <p:cNvPr id="24580" name="Rectangle 75"/>
          <p:cNvSpPr>
            <a:spLocks noChangeArrowheads="1"/>
          </p:cNvSpPr>
          <p:nvPr/>
        </p:nvSpPr>
        <p:spPr bwMode="auto">
          <a:xfrm>
            <a:off x="8763000" y="3048000"/>
            <a:ext cx="152400" cy="297815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4581" name="Text Box 62"/>
          <p:cNvSpPr txBox="1">
            <a:spLocks noChangeArrowheads="1"/>
          </p:cNvSpPr>
          <p:nvPr/>
        </p:nvSpPr>
        <p:spPr bwMode="auto">
          <a:xfrm>
            <a:off x="1219200" y="5791200"/>
            <a:ext cx="6353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latin typeface="Arial" charset="0"/>
              </a:rPr>
              <a:t>Medium running fits are intended for higher running speeds, </a:t>
            </a:r>
          </a:p>
          <a:p>
            <a:r>
              <a:rPr lang="en-US" altLang="en-US">
                <a:latin typeface="Arial" charset="0"/>
              </a:rPr>
              <a:t>or heavy pressures, or both.</a:t>
            </a:r>
          </a:p>
        </p:txBody>
      </p:sp>
      <p:sp>
        <p:nvSpPr>
          <p:cNvPr id="24582" name="AutoShape 61"/>
          <p:cNvSpPr>
            <a:spLocks/>
          </p:cNvSpPr>
          <p:nvPr/>
        </p:nvSpPr>
        <p:spPr bwMode="auto">
          <a:xfrm>
            <a:off x="1066800" y="5867400"/>
            <a:ext cx="152400" cy="457200"/>
          </a:xfrm>
          <a:prstGeom prst="rightBrace">
            <a:avLst>
              <a:gd name="adj1" fmla="val 3581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2400"/>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ChangeArrowheads="1"/>
          </p:cNvSpPr>
          <p:nvPr>
            <p:ph type="title"/>
          </p:nvPr>
        </p:nvSpPr>
        <p:spPr>
          <a:xfrm>
            <a:off x="685800" y="228600"/>
            <a:ext cx="7772400" cy="750888"/>
          </a:xfrm>
        </p:spPr>
        <p:txBody>
          <a:bodyPr/>
          <a:lstStyle/>
          <a:p>
            <a:pPr>
              <a:defRPr/>
            </a:pPr>
            <a:r>
              <a:rPr lang="en-US" sz="2500" dirty="0" smtClean="0"/>
              <a:t>Running and Sliding Fits* -- American National Standard</a:t>
            </a:r>
          </a:p>
        </p:txBody>
      </p:sp>
      <p:sp>
        <p:nvSpPr>
          <p:cNvPr id="1145919" name="Text Box 63"/>
          <p:cNvSpPr txBox="1">
            <a:spLocks noChangeArrowheads="1"/>
          </p:cNvSpPr>
          <p:nvPr/>
        </p:nvSpPr>
        <p:spPr bwMode="auto">
          <a:xfrm>
            <a:off x="990600" y="5486400"/>
            <a:ext cx="7073900" cy="646113"/>
          </a:xfrm>
          <a:prstGeom prst="rect">
            <a:avLst/>
          </a:prstGeom>
          <a:noFill/>
          <a:ln w="9525">
            <a:noFill/>
            <a:miter lim="800000"/>
            <a:headEnd/>
            <a:tailEnd/>
          </a:ln>
          <a:effectLst/>
        </p:spPr>
        <p:txBody>
          <a:bodyPr wrap="none">
            <a:spAutoFit/>
          </a:bodyPr>
          <a:lstStyle/>
          <a:p>
            <a:pPr>
              <a:defRPr/>
            </a:pPr>
            <a:r>
              <a:rPr lang="en-US" dirty="0">
                <a:effectLst>
                  <a:outerShdw blurRad="38100" dist="38100" dir="2700000" algn="tl">
                    <a:srgbClr val="000000"/>
                  </a:outerShdw>
                </a:effectLst>
              </a:rPr>
              <a:t>*From ANSI B4.1--1967 (R 1987).  </a:t>
            </a:r>
          </a:p>
          <a:p>
            <a:pPr>
              <a:defRPr/>
            </a:pPr>
            <a:r>
              <a:rPr lang="en-US" dirty="0">
                <a:effectLst>
                  <a:outerShdw blurRad="38100" dist="38100" dir="2700000" algn="tl">
                    <a:srgbClr val="000000"/>
                  </a:outerShdw>
                </a:effectLst>
              </a:rPr>
              <a:t>Larger diameters and RC 7 through RC 9 not included in this presentation.</a:t>
            </a:r>
          </a:p>
        </p:txBody>
      </p:sp>
      <p:sp>
        <p:nvSpPr>
          <p:cNvPr id="25604" name="Line 72"/>
          <p:cNvSpPr>
            <a:spLocks noChangeShapeType="1"/>
          </p:cNvSpPr>
          <p:nvPr/>
        </p:nvSpPr>
        <p:spPr bwMode="auto">
          <a:xfrm>
            <a:off x="407988" y="4589463"/>
            <a:ext cx="0" cy="70326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5605" name="Group 73"/>
          <p:cNvGrpSpPr>
            <a:grpSpLocks/>
          </p:cNvGrpSpPr>
          <p:nvPr/>
        </p:nvGrpSpPr>
        <p:grpSpPr bwMode="auto">
          <a:xfrm>
            <a:off x="282575" y="1822450"/>
            <a:ext cx="8686800" cy="3368675"/>
            <a:chOff x="282575" y="1822450"/>
            <a:chExt cx="8686800" cy="3368675"/>
          </a:xfrm>
        </p:grpSpPr>
        <p:sp>
          <p:nvSpPr>
            <p:cNvPr id="25607" name="Rectangle 4"/>
            <p:cNvSpPr>
              <a:spLocks noChangeArrowheads="1"/>
            </p:cNvSpPr>
            <p:nvPr/>
          </p:nvSpPr>
          <p:spPr bwMode="auto">
            <a:xfrm>
              <a:off x="407988" y="2051050"/>
              <a:ext cx="8429625" cy="2759075"/>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5608" name="Line 5"/>
            <p:cNvSpPr>
              <a:spLocks noChangeShapeType="1"/>
            </p:cNvSpPr>
            <p:nvPr/>
          </p:nvSpPr>
          <p:spPr bwMode="auto">
            <a:xfrm>
              <a:off x="1438275" y="2286000"/>
              <a:ext cx="73993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9" name="Line 6"/>
            <p:cNvSpPr>
              <a:spLocks noChangeShapeType="1"/>
            </p:cNvSpPr>
            <p:nvPr/>
          </p:nvSpPr>
          <p:spPr bwMode="auto">
            <a:xfrm>
              <a:off x="414338" y="2962275"/>
              <a:ext cx="84343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0" name="Line 7"/>
            <p:cNvSpPr>
              <a:spLocks noChangeShapeType="1"/>
            </p:cNvSpPr>
            <p:nvPr/>
          </p:nvSpPr>
          <p:spPr bwMode="auto">
            <a:xfrm>
              <a:off x="1435100" y="2051050"/>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1" name="Line 8"/>
            <p:cNvSpPr>
              <a:spLocks noChangeShapeType="1"/>
            </p:cNvSpPr>
            <p:nvPr/>
          </p:nvSpPr>
          <p:spPr bwMode="auto">
            <a:xfrm>
              <a:off x="1785938" y="2289175"/>
              <a:ext cx="0" cy="25161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2" name="Text Box 9"/>
            <p:cNvSpPr txBox="1">
              <a:spLocks noChangeArrowheads="1"/>
            </p:cNvSpPr>
            <p:nvPr/>
          </p:nvSpPr>
          <p:spPr bwMode="auto">
            <a:xfrm>
              <a:off x="1557338" y="2055813"/>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1</a:t>
              </a:r>
            </a:p>
          </p:txBody>
        </p:sp>
        <p:sp>
          <p:nvSpPr>
            <p:cNvPr id="25613" name="Text Box 10"/>
            <p:cNvSpPr txBox="1">
              <a:spLocks noChangeArrowheads="1"/>
            </p:cNvSpPr>
            <p:nvPr/>
          </p:nvSpPr>
          <p:spPr bwMode="auto">
            <a:xfrm rot="-5400000">
              <a:off x="1226344" y="2436019"/>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14" name="Text Box 11"/>
            <p:cNvSpPr txBox="1">
              <a:spLocks noChangeArrowheads="1"/>
            </p:cNvSpPr>
            <p:nvPr/>
          </p:nvSpPr>
          <p:spPr bwMode="auto">
            <a:xfrm>
              <a:off x="1887538" y="2247900"/>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15" name="Line 12"/>
            <p:cNvSpPr>
              <a:spLocks noChangeShapeType="1"/>
            </p:cNvSpPr>
            <p:nvPr/>
          </p:nvSpPr>
          <p:spPr bwMode="auto">
            <a:xfrm>
              <a:off x="1785938" y="2616200"/>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6" name="Line 13"/>
            <p:cNvSpPr>
              <a:spLocks noChangeShapeType="1"/>
            </p:cNvSpPr>
            <p:nvPr/>
          </p:nvSpPr>
          <p:spPr bwMode="auto">
            <a:xfrm>
              <a:off x="2668588" y="2058988"/>
              <a:ext cx="0" cy="275113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7" name="Line 14"/>
            <p:cNvSpPr>
              <a:spLocks noChangeShapeType="1"/>
            </p:cNvSpPr>
            <p:nvPr/>
          </p:nvSpPr>
          <p:spPr bwMode="auto">
            <a:xfrm>
              <a:off x="2227263" y="2616200"/>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8" name="Text Box 15"/>
            <p:cNvSpPr txBox="1">
              <a:spLocks noChangeArrowheads="1"/>
            </p:cNvSpPr>
            <p:nvPr/>
          </p:nvSpPr>
          <p:spPr bwMode="auto">
            <a:xfrm>
              <a:off x="1784350" y="2616200"/>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H5</a:t>
              </a:r>
            </a:p>
          </p:txBody>
        </p:sp>
        <p:sp>
          <p:nvSpPr>
            <p:cNvPr id="25619" name="Text Box 16"/>
            <p:cNvSpPr txBox="1">
              <a:spLocks noChangeArrowheads="1"/>
            </p:cNvSpPr>
            <p:nvPr/>
          </p:nvSpPr>
          <p:spPr bwMode="auto">
            <a:xfrm>
              <a:off x="2200275" y="2608263"/>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g4</a:t>
              </a:r>
            </a:p>
          </p:txBody>
        </p:sp>
        <p:sp>
          <p:nvSpPr>
            <p:cNvPr id="25620" name="Line 17"/>
            <p:cNvSpPr>
              <a:spLocks noChangeShapeType="1"/>
            </p:cNvSpPr>
            <p:nvPr/>
          </p:nvSpPr>
          <p:spPr bwMode="auto">
            <a:xfrm>
              <a:off x="3021013" y="2290763"/>
              <a:ext cx="0" cy="25146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1" name="Text Box 18"/>
            <p:cNvSpPr txBox="1">
              <a:spLocks noChangeArrowheads="1"/>
            </p:cNvSpPr>
            <p:nvPr/>
          </p:nvSpPr>
          <p:spPr bwMode="auto">
            <a:xfrm>
              <a:off x="2792413" y="2055813"/>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2</a:t>
              </a:r>
            </a:p>
          </p:txBody>
        </p:sp>
        <p:sp>
          <p:nvSpPr>
            <p:cNvPr id="25622" name="Text Box 19"/>
            <p:cNvSpPr txBox="1">
              <a:spLocks noChangeArrowheads="1"/>
            </p:cNvSpPr>
            <p:nvPr/>
          </p:nvSpPr>
          <p:spPr bwMode="auto">
            <a:xfrm rot="-5400000">
              <a:off x="2461419" y="2436019"/>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23" name="Text Box 20"/>
            <p:cNvSpPr txBox="1">
              <a:spLocks noChangeArrowheads="1"/>
            </p:cNvSpPr>
            <p:nvPr/>
          </p:nvSpPr>
          <p:spPr bwMode="auto">
            <a:xfrm>
              <a:off x="3122613" y="2249488"/>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24" name="Line 21"/>
            <p:cNvSpPr>
              <a:spLocks noChangeShapeType="1"/>
            </p:cNvSpPr>
            <p:nvPr/>
          </p:nvSpPr>
          <p:spPr bwMode="auto">
            <a:xfrm>
              <a:off x="3021013" y="2617788"/>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5" name="Line 22"/>
            <p:cNvSpPr>
              <a:spLocks noChangeShapeType="1"/>
            </p:cNvSpPr>
            <p:nvPr/>
          </p:nvSpPr>
          <p:spPr bwMode="auto">
            <a:xfrm>
              <a:off x="3903663" y="2060575"/>
              <a:ext cx="0" cy="2751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6" name="Line 23"/>
            <p:cNvSpPr>
              <a:spLocks noChangeShapeType="1"/>
            </p:cNvSpPr>
            <p:nvPr/>
          </p:nvSpPr>
          <p:spPr bwMode="auto">
            <a:xfrm>
              <a:off x="3462338" y="2617788"/>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7" name="Text Box 24"/>
            <p:cNvSpPr txBox="1">
              <a:spLocks noChangeArrowheads="1"/>
            </p:cNvSpPr>
            <p:nvPr/>
          </p:nvSpPr>
          <p:spPr bwMode="auto">
            <a:xfrm>
              <a:off x="3019425" y="2617788"/>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H6</a:t>
              </a:r>
            </a:p>
          </p:txBody>
        </p:sp>
        <p:sp>
          <p:nvSpPr>
            <p:cNvPr id="25628" name="Text Box 25"/>
            <p:cNvSpPr txBox="1">
              <a:spLocks noChangeArrowheads="1"/>
            </p:cNvSpPr>
            <p:nvPr/>
          </p:nvSpPr>
          <p:spPr bwMode="auto">
            <a:xfrm>
              <a:off x="3435350" y="2608263"/>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g5</a:t>
              </a:r>
            </a:p>
          </p:txBody>
        </p:sp>
        <p:sp>
          <p:nvSpPr>
            <p:cNvPr id="25629" name="Line 26"/>
            <p:cNvSpPr>
              <a:spLocks noChangeShapeType="1"/>
            </p:cNvSpPr>
            <p:nvPr/>
          </p:nvSpPr>
          <p:spPr bwMode="auto">
            <a:xfrm>
              <a:off x="4256088" y="2300288"/>
              <a:ext cx="0" cy="251618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0" name="Text Box 27"/>
            <p:cNvSpPr txBox="1">
              <a:spLocks noChangeArrowheads="1"/>
            </p:cNvSpPr>
            <p:nvPr/>
          </p:nvSpPr>
          <p:spPr bwMode="auto">
            <a:xfrm>
              <a:off x="4027488" y="2066925"/>
              <a:ext cx="952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3</a:t>
              </a:r>
            </a:p>
          </p:txBody>
        </p:sp>
        <p:sp>
          <p:nvSpPr>
            <p:cNvPr id="25631" name="Text Box 28"/>
            <p:cNvSpPr txBox="1">
              <a:spLocks noChangeArrowheads="1"/>
            </p:cNvSpPr>
            <p:nvPr/>
          </p:nvSpPr>
          <p:spPr bwMode="auto">
            <a:xfrm rot="-5400000">
              <a:off x="3696495" y="2447131"/>
              <a:ext cx="760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32" name="Text Box 29"/>
            <p:cNvSpPr txBox="1">
              <a:spLocks noChangeArrowheads="1"/>
            </p:cNvSpPr>
            <p:nvPr/>
          </p:nvSpPr>
          <p:spPr bwMode="auto">
            <a:xfrm>
              <a:off x="4357688" y="2259013"/>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33" name="Line 30"/>
            <p:cNvSpPr>
              <a:spLocks noChangeShapeType="1"/>
            </p:cNvSpPr>
            <p:nvPr/>
          </p:nvSpPr>
          <p:spPr bwMode="auto">
            <a:xfrm>
              <a:off x="4256088" y="2627313"/>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4" name="Line 31"/>
            <p:cNvSpPr>
              <a:spLocks noChangeShapeType="1"/>
            </p:cNvSpPr>
            <p:nvPr/>
          </p:nvSpPr>
          <p:spPr bwMode="auto">
            <a:xfrm>
              <a:off x="5138738" y="2070100"/>
              <a:ext cx="0" cy="2751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5" name="Line 32"/>
            <p:cNvSpPr>
              <a:spLocks noChangeShapeType="1"/>
            </p:cNvSpPr>
            <p:nvPr/>
          </p:nvSpPr>
          <p:spPr bwMode="auto">
            <a:xfrm>
              <a:off x="4697413" y="2627313"/>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6" name="Text Box 33"/>
            <p:cNvSpPr txBox="1">
              <a:spLocks noChangeArrowheads="1"/>
            </p:cNvSpPr>
            <p:nvPr/>
          </p:nvSpPr>
          <p:spPr bwMode="auto">
            <a:xfrm>
              <a:off x="4254500" y="2627313"/>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H7</a:t>
              </a:r>
            </a:p>
          </p:txBody>
        </p:sp>
        <p:sp>
          <p:nvSpPr>
            <p:cNvPr id="25637" name="Text Box 34"/>
            <p:cNvSpPr txBox="1">
              <a:spLocks noChangeArrowheads="1"/>
            </p:cNvSpPr>
            <p:nvPr/>
          </p:nvSpPr>
          <p:spPr bwMode="auto">
            <a:xfrm>
              <a:off x="4670425" y="261778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f6</a:t>
              </a:r>
            </a:p>
          </p:txBody>
        </p:sp>
        <p:sp>
          <p:nvSpPr>
            <p:cNvPr id="25638" name="Line 35"/>
            <p:cNvSpPr>
              <a:spLocks noChangeShapeType="1"/>
            </p:cNvSpPr>
            <p:nvPr/>
          </p:nvSpPr>
          <p:spPr bwMode="auto">
            <a:xfrm>
              <a:off x="5486400" y="2290763"/>
              <a:ext cx="0" cy="251618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9" name="Text Box 36"/>
            <p:cNvSpPr txBox="1">
              <a:spLocks noChangeArrowheads="1"/>
            </p:cNvSpPr>
            <p:nvPr/>
          </p:nvSpPr>
          <p:spPr bwMode="auto">
            <a:xfrm>
              <a:off x="5257800" y="2057400"/>
              <a:ext cx="952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25640" name="Text Box 37"/>
            <p:cNvSpPr txBox="1">
              <a:spLocks noChangeArrowheads="1"/>
            </p:cNvSpPr>
            <p:nvPr/>
          </p:nvSpPr>
          <p:spPr bwMode="auto">
            <a:xfrm rot="-5400000">
              <a:off x="4926807" y="2437606"/>
              <a:ext cx="760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41" name="Text Box 38"/>
            <p:cNvSpPr txBox="1">
              <a:spLocks noChangeArrowheads="1"/>
            </p:cNvSpPr>
            <p:nvPr/>
          </p:nvSpPr>
          <p:spPr bwMode="auto">
            <a:xfrm>
              <a:off x="5588000" y="2249488"/>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42" name="Line 39"/>
            <p:cNvSpPr>
              <a:spLocks noChangeShapeType="1"/>
            </p:cNvSpPr>
            <p:nvPr/>
          </p:nvSpPr>
          <p:spPr bwMode="auto">
            <a:xfrm>
              <a:off x="5486400" y="2617788"/>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3" name="Line 40"/>
            <p:cNvSpPr>
              <a:spLocks noChangeShapeType="1"/>
            </p:cNvSpPr>
            <p:nvPr/>
          </p:nvSpPr>
          <p:spPr bwMode="auto">
            <a:xfrm>
              <a:off x="6369050" y="2062163"/>
              <a:ext cx="0" cy="275113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4" name="Line 41"/>
            <p:cNvSpPr>
              <a:spLocks noChangeShapeType="1"/>
            </p:cNvSpPr>
            <p:nvPr/>
          </p:nvSpPr>
          <p:spPr bwMode="auto">
            <a:xfrm>
              <a:off x="5927725" y="2617788"/>
              <a:ext cx="0" cy="21955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5" name="Text Box 42"/>
            <p:cNvSpPr txBox="1">
              <a:spLocks noChangeArrowheads="1"/>
            </p:cNvSpPr>
            <p:nvPr/>
          </p:nvSpPr>
          <p:spPr bwMode="auto">
            <a:xfrm>
              <a:off x="5484813" y="2617788"/>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25646" name="Text Box 43"/>
            <p:cNvSpPr txBox="1">
              <a:spLocks noChangeArrowheads="1"/>
            </p:cNvSpPr>
            <p:nvPr/>
          </p:nvSpPr>
          <p:spPr bwMode="auto">
            <a:xfrm>
              <a:off x="5900738" y="2609850"/>
              <a:ext cx="477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25647" name="Line 44"/>
            <p:cNvSpPr>
              <a:spLocks noChangeShapeType="1"/>
            </p:cNvSpPr>
            <p:nvPr/>
          </p:nvSpPr>
          <p:spPr bwMode="auto">
            <a:xfrm>
              <a:off x="6721475" y="2284413"/>
              <a:ext cx="0" cy="251618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8" name="Text Box 45"/>
            <p:cNvSpPr txBox="1">
              <a:spLocks noChangeArrowheads="1"/>
            </p:cNvSpPr>
            <p:nvPr/>
          </p:nvSpPr>
          <p:spPr bwMode="auto">
            <a:xfrm>
              <a:off x="6492875" y="2051050"/>
              <a:ext cx="952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5</a:t>
              </a:r>
            </a:p>
          </p:txBody>
        </p:sp>
        <p:sp>
          <p:nvSpPr>
            <p:cNvPr id="25649" name="Text Box 46"/>
            <p:cNvSpPr txBox="1">
              <a:spLocks noChangeArrowheads="1"/>
            </p:cNvSpPr>
            <p:nvPr/>
          </p:nvSpPr>
          <p:spPr bwMode="auto">
            <a:xfrm rot="-5400000">
              <a:off x="6161882" y="2431256"/>
              <a:ext cx="760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50" name="Text Box 47"/>
            <p:cNvSpPr txBox="1">
              <a:spLocks noChangeArrowheads="1"/>
            </p:cNvSpPr>
            <p:nvPr/>
          </p:nvSpPr>
          <p:spPr bwMode="auto">
            <a:xfrm>
              <a:off x="6823075" y="2243138"/>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51" name="Line 48"/>
            <p:cNvSpPr>
              <a:spLocks noChangeShapeType="1"/>
            </p:cNvSpPr>
            <p:nvPr/>
          </p:nvSpPr>
          <p:spPr bwMode="auto">
            <a:xfrm>
              <a:off x="6721475" y="2611438"/>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2" name="Line 49"/>
            <p:cNvSpPr>
              <a:spLocks noChangeShapeType="1"/>
            </p:cNvSpPr>
            <p:nvPr/>
          </p:nvSpPr>
          <p:spPr bwMode="auto">
            <a:xfrm>
              <a:off x="7604125" y="2055813"/>
              <a:ext cx="0" cy="274955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3" name="Line 50"/>
            <p:cNvSpPr>
              <a:spLocks noChangeShapeType="1"/>
            </p:cNvSpPr>
            <p:nvPr/>
          </p:nvSpPr>
          <p:spPr bwMode="auto">
            <a:xfrm>
              <a:off x="7162800" y="2611438"/>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4" name="Text Box 51"/>
            <p:cNvSpPr txBox="1">
              <a:spLocks noChangeArrowheads="1"/>
            </p:cNvSpPr>
            <p:nvPr/>
          </p:nvSpPr>
          <p:spPr bwMode="auto">
            <a:xfrm>
              <a:off x="6719888" y="2611438"/>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25655" name="Text Box 52"/>
            <p:cNvSpPr txBox="1">
              <a:spLocks noChangeArrowheads="1"/>
            </p:cNvSpPr>
            <p:nvPr/>
          </p:nvSpPr>
          <p:spPr bwMode="auto">
            <a:xfrm>
              <a:off x="7135813" y="2603500"/>
              <a:ext cx="477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e7</a:t>
              </a:r>
            </a:p>
          </p:txBody>
        </p:sp>
        <p:sp>
          <p:nvSpPr>
            <p:cNvPr id="25656" name="Line 53"/>
            <p:cNvSpPr>
              <a:spLocks noChangeShapeType="1"/>
            </p:cNvSpPr>
            <p:nvPr/>
          </p:nvSpPr>
          <p:spPr bwMode="auto">
            <a:xfrm>
              <a:off x="7956550" y="2295525"/>
              <a:ext cx="0" cy="25161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7" name="Text Box 54"/>
            <p:cNvSpPr txBox="1">
              <a:spLocks noChangeArrowheads="1"/>
            </p:cNvSpPr>
            <p:nvPr/>
          </p:nvSpPr>
          <p:spPr bwMode="auto">
            <a:xfrm>
              <a:off x="7727950" y="2062163"/>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6</a:t>
              </a:r>
            </a:p>
          </p:txBody>
        </p:sp>
        <p:sp>
          <p:nvSpPr>
            <p:cNvPr id="25658" name="Text Box 55"/>
            <p:cNvSpPr txBox="1">
              <a:spLocks noChangeArrowheads="1"/>
            </p:cNvSpPr>
            <p:nvPr/>
          </p:nvSpPr>
          <p:spPr bwMode="auto">
            <a:xfrm rot="-5400000">
              <a:off x="7396956" y="2442369"/>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59" name="Text Box 56"/>
            <p:cNvSpPr txBox="1">
              <a:spLocks noChangeArrowheads="1"/>
            </p:cNvSpPr>
            <p:nvPr/>
          </p:nvSpPr>
          <p:spPr bwMode="auto">
            <a:xfrm>
              <a:off x="8058150" y="2254250"/>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60" name="Line 57"/>
            <p:cNvSpPr>
              <a:spLocks noChangeShapeType="1"/>
            </p:cNvSpPr>
            <p:nvPr/>
          </p:nvSpPr>
          <p:spPr bwMode="auto">
            <a:xfrm>
              <a:off x="7956550" y="2622550"/>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1" name="Line 58"/>
            <p:cNvSpPr>
              <a:spLocks noChangeShapeType="1"/>
            </p:cNvSpPr>
            <p:nvPr/>
          </p:nvSpPr>
          <p:spPr bwMode="auto">
            <a:xfrm>
              <a:off x="8397875" y="2622550"/>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2" name="Text Box 59"/>
            <p:cNvSpPr txBox="1">
              <a:spLocks noChangeArrowheads="1"/>
            </p:cNvSpPr>
            <p:nvPr/>
          </p:nvSpPr>
          <p:spPr bwMode="auto">
            <a:xfrm>
              <a:off x="7954963" y="2622550"/>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H9</a:t>
              </a:r>
            </a:p>
          </p:txBody>
        </p:sp>
        <p:sp>
          <p:nvSpPr>
            <p:cNvPr id="25663" name="Text Box 60"/>
            <p:cNvSpPr txBox="1">
              <a:spLocks noChangeArrowheads="1"/>
            </p:cNvSpPr>
            <p:nvPr/>
          </p:nvSpPr>
          <p:spPr bwMode="auto">
            <a:xfrm>
              <a:off x="8370888" y="2614613"/>
              <a:ext cx="477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e8</a:t>
              </a:r>
            </a:p>
          </p:txBody>
        </p:sp>
        <p:sp>
          <p:nvSpPr>
            <p:cNvPr id="25664" name="Text Box 64"/>
            <p:cNvSpPr txBox="1">
              <a:spLocks noChangeArrowheads="1"/>
            </p:cNvSpPr>
            <p:nvPr/>
          </p:nvSpPr>
          <p:spPr bwMode="auto">
            <a:xfrm>
              <a:off x="509588" y="2203450"/>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25665" name="Text Box 65"/>
            <p:cNvSpPr txBox="1">
              <a:spLocks noChangeArrowheads="1"/>
            </p:cNvSpPr>
            <p:nvPr/>
          </p:nvSpPr>
          <p:spPr bwMode="auto">
            <a:xfrm>
              <a:off x="573088" y="2965450"/>
              <a:ext cx="827722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        0.1    + 0.2     - 0.1      0.1   + 0.25    - 0.1     0.3    + 0.4     - 0.3      0.3    + 0.6     - 0.3      0.6     + 0.6    - 0.6      0.6     + 1.0    - 0.6</a:t>
              </a:r>
            </a:p>
            <a:p>
              <a:r>
                <a:rPr lang="en-US" altLang="en-US" sz="1000">
                  <a:latin typeface="Arial" charset="0"/>
                </a:rPr>
                <a:t>                        0.45      - 0      - 0.25   0.55      - 0      - 0.3     0.95      - 0     - 0.55    1.3       - 0      - 0.7      1.6        - 0     - 1.0      2.2        - 0     - 1.2</a:t>
              </a:r>
            </a:p>
            <a:p>
              <a:r>
                <a:rPr lang="en-US" altLang="en-US" sz="1000">
                  <a:latin typeface="Arial" charset="0"/>
                </a:rPr>
                <a:t>0.12 - 0.24       0.15   + 0.2     - 0.15   0.15   + 0.3    - 0.15    0.4     + 0.5    - 0.4      0.4    + 0.7     - 0.4      0.8     + 0.7    - 0.8      0.8     + 1.2    - 0.8</a:t>
              </a:r>
            </a:p>
            <a:p>
              <a:r>
                <a:rPr lang="en-US" altLang="en-US" sz="1000">
                  <a:latin typeface="Arial" charset="0"/>
                </a:rPr>
                <a:t>                         0.5       - 0      - 0.3     0.65      - 0     - 0.35    1.12      - 0     - 0.7      1.6       - 0      - 0.9      2.0        - 0     - 1.3      2.7        - 0     - 1.5</a:t>
              </a:r>
            </a:p>
            <a:p>
              <a:r>
                <a:rPr lang="en-US" altLang="en-US" sz="1000">
                  <a:latin typeface="Arial" charset="0"/>
                </a:rPr>
                <a:t>0.24 - 0.40        0.2   + 0.25    - 0.2      0.2    + 0.4     - 0.2     0.5     + 0.6    - 0.5      0.5    + 0.9     - 0.5      1.0     + 0.9    - 1.0      1.0     + 1.4     - 1.0</a:t>
              </a:r>
            </a:p>
            <a:p>
              <a:r>
                <a:rPr lang="en-US" altLang="en-US" sz="1000">
                  <a:latin typeface="Arial" charset="0"/>
                </a:rPr>
                <a:t>                         0.6       - 0      - 0.35   0.85      - 0     - 0.45    1.5        - 0     - 0.9      2.0       - 0      - 1.1      2.5        - 0     - 1.6      3.3        - 0      - 1.9</a:t>
              </a:r>
            </a:p>
            <a:p>
              <a:r>
                <a:rPr lang="en-US" altLang="en-US" sz="1000">
                  <a:latin typeface="Arial" charset="0"/>
                </a:rPr>
                <a:t>0.40 - 0.71       0.25   + 0.3     - 0.25   0.25    + 0.4   - 0.25    0.6     + 0.7    - 0.6      0.6     + 1.0    - 0.6      1.2     + 1.0    - 1.2      1.2     + 1.6     - 1.2</a:t>
              </a:r>
            </a:p>
            <a:p>
              <a:r>
                <a:rPr lang="en-US" altLang="en-US" sz="1000">
                  <a:latin typeface="Arial" charset="0"/>
                </a:rPr>
                <a:t>                        0.75      - 0      - 0.45   0.95      - 0     - 0.55    1.7        - 0     - 1.0      2.3       - 0      - 1.3      2.9        - 0     - 1.9      3.8        - 0      - 2.2</a:t>
              </a:r>
            </a:p>
            <a:p>
              <a:r>
                <a:rPr lang="en-US" altLang="en-US" sz="1000">
                  <a:latin typeface="Arial" charset="0"/>
                </a:rPr>
                <a:t>0.71 - 1.19        0.3    + 0.4     - 0.3      0.3     + 0.5    - 0.3     0.8     + 0.8    - 0.8      0.8     + 1.2    - 0.8      1.6     + 1.2    - 1.6      1.6     + 2.0     - 1.6</a:t>
              </a:r>
            </a:p>
            <a:p>
              <a:r>
                <a:rPr lang="en-US" altLang="en-US" sz="1000">
                  <a:latin typeface="Arial" charset="0"/>
                </a:rPr>
                <a:t>                        0.95      - 0      - 0.55    1.2       - 0      - 0.7     2.1        - 0     - 1.3      2.8       - 0      - 1.6      3.6        - 0     - 2.4      4.8        - 0      - 2.8</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25666" name="Line 66"/>
            <p:cNvSpPr>
              <a:spLocks noChangeShapeType="1"/>
            </p:cNvSpPr>
            <p:nvPr/>
          </p:nvSpPr>
          <p:spPr bwMode="auto">
            <a:xfrm>
              <a:off x="415925" y="3306763"/>
              <a:ext cx="842168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useBgFill="1">
          <p:nvSpPr>
            <p:cNvPr id="25667" name="Rectangle 67"/>
            <p:cNvSpPr>
              <a:spLocks noChangeArrowheads="1"/>
            </p:cNvSpPr>
            <p:nvPr/>
          </p:nvSpPr>
          <p:spPr bwMode="auto">
            <a:xfrm>
              <a:off x="282575" y="4681538"/>
              <a:ext cx="8634413" cy="14922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5668" name="Line 68"/>
            <p:cNvSpPr>
              <a:spLocks noChangeShapeType="1"/>
            </p:cNvSpPr>
            <p:nvPr/>
          </p:nvSpPr>
          <p:spPr bwMode="auto">
            <a:xfrm>
              <a:off x="415925" y="3616325"/>
              <a:ext cx="842168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9" name="Line 69"/>
            <p:cNvSpPr>
              <a:spLocks noChangeShapeType="1"/>
            </p:cNvSpPr>
            <p:nvPr/>
          </p:nvSpPr>
          <p:spPr bwMode="auto">
            <a:xfrm>
              <a:off x="415925" y="3917950"/>
              <a:ext cx="842168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0" name="Line 70"/>
            <p:cNvSpPr>
              <a:spLocks noChangeShapeType="1"/>
            </p:cNvSpPr>
            <p:nvPr/>
          </p:nvSpPr>
          <p:spPr bwMode="auto">
            <a:xfrm>
              <a:off x="409575" y="4229100"/>
              <a:ext cx="842803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1" name="Line 71"/>
            <p:cNvSpPr>
              <a:spLocks noChangeShapeType="1"/>
            </p:cNvSpPr>
            <p:nvPr/>
          </p:nvSpPr>
          <p:spPr bwMode="auto">
            <a:xfrm>
              <a:off x="409575" y="4538663"/>
              <a:ext cx="842803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2" name="Line 73"/>
            <p:cNvSpPr>
              <a:spLocks noChangeShapeType="1"/>
            </p:cNvSpPr>
            <p:nvPr/>
          </p:nvSpPr>
          <p:spPr bwMode="auto">
            <a:xfrm>
              <a:off x="1435100" y="4670425"/>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3" name="Line 74"/>
            <p:cNvSpPr>
              <a:spLocks noChangeShapeType="1"/>
            </p:cNvSpPr>
            <p:nvPr/>
          </p:nvSpPr>
          <p:spPr bwMode="auto">
            <a:xfrm>
              <a:off x="412750" y="4830763"/>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useBgFill="1">
          <p:nvSpPr>
            <p:cNvPr id="25674" name="Rectangle 75"/>
            <p:cNvSpPr>
              <a:spLocks noChangeArrowheads="1"/>
            </p:cNvSpPr>
            <p:nvPr/>
          </p:nvSpPr>
          <p:spPr bwMode="auto">
            <a:xfrm>
              <a:off x="8816975" y="1822450"/>
              <a:ext cx="152400" cy="297815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sp>
        <p:nvSpPr>
          <p:cNvPr id="25606" name="Rectangle 75"/>
          <p:cNvSpPr>
            <a:spLocks noChangeArrowheads="1"/>
          </p:cNvSpPr>
          <p:nvPr/>
        </p:nvSpPr>
        <p:spPr bwMode="auto">
          <a:xfrm>
            <a:off x="1295400" y="1447800"/>
            <a:ext cx="617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a:latin typeface="Arial" charset="0"/>
              </a:rPr>
              <a:t>Basic hole system.  Limits are in thousandths of an inch.</a:t>
            </a:r>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p:cNvGrpSpPr>
            <a:grpSpLocks noChangeAspect="1"/>
          </p:cNvGrpSpPr>
          <p:nvPr/>
        </p:nvGrpSpPr>
        <p:grpSpPr bwMode="auto">
          <a:xfrm>
            <a:off x="2992438" y="3325813"/>
            <a:ext cx="5000625" cy="2520950"/>
            <a:chOff x="951" y="1418"/>
            <a:chExt cx="4200" cy="2117"/>
          </a:xfrm>
        </p:grpSpPr>
        <p:grpSp>
          <p:nvGrpSpPr>
            <p:cNvPr id="26635" name="Group 3"/>
            <p:cNvGrpSpPr>
              <a:grpSpLocks noChangeAspect="1"/>
            </p:cNvGrpSpPr>
            <p:nvPr/>
          </p:nvGrpSpPr>
          <p:grpSpPr bwMode="auto">
            <a:xfrm>
              <a:off x="1122" y="2137"/>
              <a:ext cx="1009" cy="720"/>
              <a:chOff x="1320" y="2349"/>
              <a:chExt cx="1009" cy="720"/>
            </a:xfrm>
          </p:grpSpPr>
          <p:sp>
            <p:nvSpPr>
              <p:cNvPr id="26660"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61"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6662"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3"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4"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5"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6"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7"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636" name="Group 12"/>
            <p:cNvGrpSpPr>
              <a:grpSpLocks noChangeAspect="1"/>
            </p:cNvGrpSpPr>
            <p:nvPr/>
          </p:nvGrpSpPr>
          <p:grpSpPr bwMode="auto">
            <a:xfrm>
              <a:off x="951" y="2491"/>
              <a:ext cx="1302" cy="0"/>
              <a:chOff x="1222" y="3074"/>
              <a:chExt cx="1302" cy="0"/>
            </a:xfrm>
          </p:grpSpPr>
          <p:sp>
            <p:nvSpPr>
              <p:cNvPr id="26657"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8"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9"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6637"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8"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9"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0"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1"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2"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6643" name="Group 22"/>
            <p:cNvGrpSpPr>
              <a:grpSpLocks noChangeAspect="1"/>
            </p:cNvGrpSpPr>
            <p:nvPr/>
          </p:nvGrpSpPr>
          <p:grpSpPr bwMode="auto">
            <a:xfrm>
              <a:off x="3059" y="2492"/>
              <a:ext cx="1302" cy="0"/>
              <a:chOff x="1222" y="3074"/>
              <a:chExt cx="1302" cy="0"/>
            </a:xfrm>
          </p:grpSpPr>
          <p:sp>
            <p:nvSpPr>
              <p:cNvPr id="26654"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5"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6"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6644"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6645"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6646"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7"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8"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9"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0"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1"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2"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3"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627" name="Group 36"/>
          <p:cNvGrpSpPr>
            <a:grpSpLocks/>
          </p:cNvGrpSpPr>
          <p:nvPr/>
        </p:nvGrpSpPr>
        <p:grpSpPr bwMode="auto">
          <a:xfrm>
            <a:off x="4729163" y="4497388"/>
            <a:ext cx="152400" cy="152400"/>
            <a:chOff x="4829" y="1778"/>
            <a:chExt cx="96" cy="96"/>
          </a:xfrm>
        </p:grpSpPr>
        <p:sp>
          <p:nvSpPr>
            <p:cNvPr id="26633"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6634"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628" name="Group 39"/>
          <p:cNvGrpSpPr>
            <a:grpSpLocks/>
          </p:cNvGrpSpPr>
          <p:nvPr/>
        </p:nvGrpSpPr>
        <p:grpSpPr bwMode="auto">
          <a:xfrm>
            <a:off x="7400925" y="4533900"/>
            <a:ext cx="152400" cy="152400"/>
            <a:chOff x="4829" y="1778"/>
            <a:chExt cx="96" cy="96"/>
          </a:xfrm>
        </p:grpSpPr>
        <p:sp>
          <p:nvSpPr>
            <p:cNvPr id="26631"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6632"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7946"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47947" name="Text Box 43"/>
          <p:cNvSpPr txBox="1">
            <a:spLocks noGrp="1" noChangeArrowheads="1"/>
          </p:cNvSpPr>
          <p:nvPr>
            <p:ph idx="1"/>
          </p:nvPr>
        </p:nvSpPr>
        <p:spPr>
          <a:xfrm>
            <a:off x="533400" y="1609725"/>
            <a:ext cx="8077200" cy="1209675"/>
          </a:xfrm>
        </p:spPr>
        <p:txBody>
          <a:bodyPr/>
          <a:lstStyle/>
          <a:p>
            <a:pPr marL="0" indent="0" algn="just">
              <a:lnSpc>
                <a:spcPct val="90000"/>
              </a:lnSpc>
              <a:spcBef>
                <a:spcPct val="0"/>
              </a:spcBef>
              <a:spcAft>
                <a:spcPct val="0"/>
              </a:spcAft>
              <a:buSzTx/>
              <a:buFontTx/>
              <a:buNone/>
              <a:defRPr/>
            </a:pPr>
            <a:r>
              <a:rPr lang="en-US" sz="2400" dirty="0" smtClean="0"/>
              <a:t>Using the standard fit tables, determine the limits for a nominal 9/16 (.5625) inch diameter RC 4 fit between a shaft and a hole.  Place the dimensions on the drawing using stacked limits form.</a:t>
            </a:r>
          </a:p>
        </p:txBody>
      </p:sp>
    </p:spTree>
  </p:cSld>
  <p:clrMapOvr>
    <a:masterClrMapping/>
  </p:clrMapOvr>
  <p:transition>
    <p:randomBa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noChangeAspect="1"/>
          </p:cNvGrpSpPr>
          <p:nvPr/>
        </p:nvGrpSpPr>
        <p:grpSpPr bwMode="auto">
          <a:xfrm>
            <a:off x="2992438" y="3325813"/>
            <a:ext cx="5000625" cy="2520950"/>
            <a:chOff x="951" y="1418"/>
            <a:chExt cx="4200" cy="2117"/>
          </a:xfrm>
        </p:grpSpPr>
        <p:grpSp>
          <p:nvGrpSpPr>
            <p:cNvPr id="27681" name="Group 3"/>
            <p:cNvGrpSpPr>
              <a:grpSpLocks noChangeAspect="1"/>
            </p:cNvGrpSpPr>
            <p:nvPr/>
          </p:nvGrpSpPr>
          <p:grpSpPr bwMode="auto">
            <a:xfrm>
              <a:off x="1122" y="2137"/>
              <a:ext cx="1009" cy="720"/>
              <a:chOff x="1320" y="2349"/>
              <a:chExt cx="1009" cy="720"/>
            </a:xfrm>
          </p:grpSpPr>
          <p:sp>
            <p:nvSpPr>
              <p:cNvPr id="27706"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707"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7708"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9"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0"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1"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2"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3"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82" name="Group 12"/>
            <p:cNvGrpSpPr>
              <a:grpSpLocks noChangeAspect="1"/>
            </p:cNvGrpSpPr>
            <p:nvPr/>
          </p:nvGrpSpPr>
          <p:grpSpPr bwMode="auto">
            <a:xfrm>
              <a:off x="951" y="2491"/>
              <a:ext cx="1302" cy="0"/>
              <a:chOff x="1222" y="3074"/>
              <a:chExt cx="1302" cy="0"/>
            </a:xfrm>
          </p:grpSpPr>
          <p:sp>
            <p:nvSpPr>
              <p:cNvPr id="27703"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4"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5"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683"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4"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5"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6"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7"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8"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7689" name="Group 22"/>
            <p:cNvGrpSpPr>
              <a:grpSpLocks noChangeAspect="1"/>
            </p:cNvGrpSpPr>
            <p:nvPr/>
          </p:nvGrpSpPr>
          <p:grpSpPr bwMode="auto">
            <a:xfrm>
              <a:off x="3059" y="2492"/>
              <a:ext cx="1302" cy="0"/>
              <a:chOff x="1222" y="3074"/>
              <a:chExt cx="1302" cy="0"/>
            </a:xfrm>
          </p:grpSpPr>
          <p:sp>
            <p:nvSpPr>
              <p:cNvPr id="27700"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1"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2"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690"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91"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92"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3"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4"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5"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6"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7"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8"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9"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51" name="Group 36"/>
          <p:cNvGrpSpPr>
            <a:grpSpLocks/>
          </p:cNvGrpSpPr>
          <p:nvPr/>
        </p:nvGrpSpPr>
        <p:grpSpPr bwMode="auto">
          <a:xfrm>
            <a:off x="4729163" y="4497388"/>
            <a:ext cx="152400" cy="152400"/>
            <a:chOff x="4829" y="1778"/>
            <a:chExt cx="96" cy="96"/>
          </a:xfrm>
        </p:grpSpPr>
        <p:sp>
          <p:nvSpPr>
            <p:cNvPr id="27679"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80"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52" name="Group 39"/>
          <p:cNvGrpSpPr>
            <a:grpSpLocks/>
          </p:cNvGrpSpPr>
          <p:nvPr/>
        </p:nvGrpSpPr>
        <p:grpSpPr bwMode="auto">
          <a:xfrm>
            <a:off x="7400925" y="4533900"/>
            <a:ext cx="152400" cy="152400"/>
            <a:chOff x="4829" y="1778"/>
            <a:chExt cx="96" cy="96"/>
          </a:xfrm>
        </p:grpSpPr>
        <p:sp>
          <p:nvSpPr>
            <p:cNvPr id="27677"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78"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8970"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48971" name="Text Box 43"/>
          <p:cNvSpPr txBox="1">
            <a:spLocks noGrp="1" noChangeArrowheads="1"/>
          </p:cNvSpPr>
          <p:nvPr>
            <p:ph idx="1"/>
          </p:nvPr>
        </p:nvSpPr>
        <p:spPr>
          <a:xfrm>
            <a:off x="381000" y="1219200"/>
            <a:ext cx="8347075" cy="1828800"/>
          </a:xfrm>
        </p:spPr>
        <p:txBody>
          <a:bodyPr/>
          <a:lstStyle/>
          <a:p>
            <a:pPr marL="0" indent="0" algn="just">
              <a:spcBef>
                <a:spcPct val="0"/>
              </a:spcBef>
              <a:spcAft>
                <a:spcPct val="0"/>
              </a:spcAft>
              <a:buSzTx/>
              <a:buFontTx/>
              <a:buNone/>
              <a:defRPr/>
            </a:pPr>
            <a:r>
              <a:rPr lang="en-US" sz="2200" dirty="0" smtClean="0"/>
              <a:t>First, identify the size range in the left-most column in the fit table for RC fits. The row that identifies the size range that will include the designated diameter in the problem have been highlighted. Note that this column is specified in inches. All other columns in the table are specified in </a:t>
            </a:r>
            <a:r>
              <a:rPr lang="en-US" sz="2200" i="1" dirty="0" smtClean="0"/>
              <a:t>thousandths</a:t>
            </a:r>
            <a:r>
              <a:rPr lang="en-US" sz="2200" dirty="0" smtClean="0"/>
              <a:t> of an inch.</a:t>
            </a:r>
          </a:p>
        </p:txBody>
      </p:sp>
      <p:sp>
        <p:nvSpPr>
          <p:cNvPr id="27655" name="Rectangle 44"/>
          <p:cNvSpPr>
            <a:spLocks noChangeArrowheads="1"/>
          </p:cNvSpPr>
          <p:nvPr/>
        </p:nvSpPr>
        <p:spPr bwMode="auto">
          <a:xfrm>
            <a:off x="798513" y="5102225"/>
            <a:ext cx="1027112"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56" name="Line 45"/>
          <p:cNvSpPr>
            <a:spLocks noChangeShapeType="1"/>
          </p:cNvSpPr>
          <p:nvPr/>
        </p:nvSpPr>
        <p:spPr bwMode="auto">
          <a:xfrm>
            <a:off x="1828800" y="32400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7" name="Line 46"/>
          <p:cNvSpPr>
            <a:spLocks noChangeShapeType="1"/>
          </p:cNvSpPr>
          <p:nvPr/>
        </p:nvSpPr>
        <p:spPr bwMode="auto">
          <a:xfrm>
            <a:off x="1827213" y="4165600"/>
            <a:ext cx="2397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8" name="Line 47"/>
          <p:cNvSpPr>
            <a:spLocks noChangeShapeType="1"/>
          </p:cNvSpPr>
          <p:nvPr/>
        </p:nvSpPr>
        <p:spPr bwMode="auto">
          <a:xfrm>
            <a:off x="808038" y="3233738"/>
            <a:ext cx="12303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9" name="Line 48"/>
          <p:cNvSpPr>
            <a:spLocks noChangeShapeType="1"/>
          </p:cNvSpPr>
          <p:nvPr/>
        </p:nvSpPr>
        <p:spPr bwMode="auto">
          <a:xfrm>
            <a:off x="1827213" y="3463925"/>
            <a:ext cx="3317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0" name="Line 49"/>
          <p:cNvSpPr>
            <a:spLocks noChangeShapeType="1"/>
          </p:cNvSpPr>
          <p:nvPr/>
        </p:nvSpPr>
        <p:spPr bwMode="auto">
          <a:xfrm>
            <a:off x="1830388" y="4506913"/>
            <a:ext cx="2762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1" name="Line 50"/>
          <p:cNvSpPr>
            <a:spLocks noChangeShapeType="1"/>
          </p:cNvSpPr>
          <p:nvPr/>
        </p:nvSpPr>
        <p:spPr bwMode="auto">
          <a:xfrm>
            <a:off x="1830388" y="4808538"/>
            <a:ext cx="3063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2" name="Line 51"/>
          <p:cNvSpPr>
            <a:spLocks noChangeShapeType="1"/>
          </p:cNvSpPr>
          <p:nvPr/>
        </p:nvSpPr>
        <p:spPr bwMode="auto">
          <a:xfrm>
            <a:off x="1833563" y="5106988"/>
            <a:ext cx="3032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3" name="Line 52"/>
          <p:cNvSpPr>
            <a:spLocks noChangeShapeType="1"/>
          </p:cNvSpPr>
          <p:nvPr/>
        </p:nvSpPr>
        <p:spPr bwMode="auto">
          <a:xfrm>
            <a:off x="1839913" y="5408613"/>
            <a:ext cx="2857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4" name="Line 53"/>
          <p:cNvSpPr>
            <a:spLocks noChangeShapeType="1"/>
          </p:cNvSpPr>
          <p:nvPr/>
        </p:nvSpPr>
        <p:spPr bwMode="auto">
          <a:xfrm>
            <a:off x="1841500" y="5724525"/>
            <a:ext cx="336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5" name="Line 54"/>
          <p:cNvSpPr>
            <a:spLocks noChangeShapeType="1"/>
          </p:cNvSpPr>
          <p:nvPr/>
        </p:nvSpPr>
        <p:spPr bwMode="auto">
          <a:xfrm>
            <a:off x="808038" y="41671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6" name="Line 55"/>
          <p:cNvSpPr>
            <a:spLocks noChangeShapeType="1"/>
          </p:cNvSpPr>
          <p:nvPr/>
        </p:nvSpPr>
        <p:spPr bwMode="auto">
          <a:xfrm>
            <a:off x="1828800" y="3276600"/>
            <a:ext cx="0" cy="27384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7" name="Text Box 56"/>
          <p:cNvSpPr txBox="1">
            <a:spLocks noChangeArrowheads="1"/>
          </p:cNvSpPr>
          <p:nvPr/>
        </p:nvSpPr>
        <p:spPr bwMode="auto">
          <a:xfrm>
            <a:off x="903288" y="34083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27668" name="Text Box 57"/>
          <p:cNvSpPr txBox="1">
            <a:spLocks noChangeArrowheads="1"/>
          </p:cNvSpPr>
          <p:nvPr/>
        </p:nvSpPr>
        <p:spPr bwMode="auto">
          <a:xfrm>
            <a:off x="966788" y="41703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endParaRPr lang="en-US" altLang="en-US" sz="1000">
              <a:latin typeface="Arial" charset="0"/>
            </a:endParaRP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27669" name="Line 58"/>
          <p:cNvSpPr>
            <a:spLocks noChangeShapeType="1"/>
          </p:cNvSpPr>
          <p:nvPr/>
        </p:nvSpPr>
        <p:spPr bwMode="auto">
          <a:xfrm>
            <a:off x="814388" y="45069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0" name="Line 59"/>
          <p:cNvSpPr>
            <a:spLocks noChangeShapeType="1"/>
          </p:cNvSpPr>
          <p:nvPr/>
        </p:nvSpPr>
        <p:spPr bwMode="auto">
          <a:xfrm>
            <a:off x="809625" y="48069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1" name="Line 60"/>
          <p:cNvSpPr>
            <a:spLocks noChangeShapeType="1"/>
          </p:cNvSpPr>
          <p:nvPr/>
        </p:nvSpPr>
        <p:spPr bwMode="auto">
          <a:xfrm flipV="1">
            <a:off x="809625" y="51054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2" name="Line 61"/>
          <p:cNvSpPr>
            <a:spLocks noChangeShapeType="1"/>
          </p:cNvSpPr>
          <p:nvPr/>
        </p:nvSpPr>
        <p:spPr bwMode="auto">
          <a:xfrm>
            <a:off x="803275" y="54102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3" name="Line 62"/>
          <p:cNvSpPr>
            <a:spLocks noChangeShapeType="1"/>
          </p:cNvSpPr>
          <p:nvPr/>
        </p:nvSpPr>
        <p:spPr bwMode="auto">
          <a:xfrm>
            <a:off x="803275" y="57292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4" name="Line 63"/>
          <p:cNvSpPr>
            <a:spLocks noChangeShapeType="1"/>
          </p:cNvSpPr>
          <p:nvPr/>
        </p:nvSpPr>
        <p:spPr bwMode="auto">
          <a:xfrm>
            <a:off x="801688" y="3240088"/>
            <a:ext cx="0" cy="325755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5" name="Line 64"/>
          <p:cNvSpPr>
            <a:spLocks noChangeShapeType="1"/>
          </p:cNvSpPr>
          <p:nvPr/>
        </p:nvSpPr>
        <p:spPr bwMode="auto">
          <a:xfrm>
            <a:off x="1828800" y="58753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6" name="Line 65"/>
          <p:cNvSpPr>
            <a:spLocks noChangeShapeType="1"/>
          </p:cNvSpPr>
          <p:nvPr/>
        </p:nvSpPr>
        <p:spPr bwMode="auto">
          <a:xfrm>
            <a:off x="806450" y="60213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randomBa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2"/>
          <p:cNvGrpSpPr>
            <a:grpSpLocks noChangeAspect="1"/>
          </p:cNvGrpSpPr>
          <p:nvPr/>
        </p:nvGrpSpPr>
        <p:grpSpPr bwMode="auto">
          <a:xfrm>
            <a:off x="2992438" y="3325813"/>
            <a:ext cx="5000625" cy="2520950"/>
            <a:chOff x="951" y="1418"/>
            <a:chExt cx="4200" cy="2117"/>
          </a:xfrm>
        </p:grpSpPr>
        <p:grpSp>
          <p:nvGrpSpPr>
            <p:cNvPr id="28716" name="Group 3"/>
            <p:cNvGrpSpPr>
              <a:grpSpLocks noChangeAspect="1"/>
            </p:cNvGrpSpPr>
            <p:nvPr/>
          </p:nvGrpSpPr>
          <p:grpSpPr bwMode="auto">
            <a:xfrm>
              <a:off x="1122" y="2137"/>
              <a:ext cx="1009" cy="720"/>
              <a:chOff x="1320" y="2349"/>
              <a:chExt cx="1009" cy="720"/>
            </a:xfrm>
          </p:grpSpPr>
          <p:sp>
            <p:nvSpPr>
              <p:cNvPr id="28741"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42"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8743"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4"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5"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6"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7"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8"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8717" name="Group 12"/>
            <p:cNvGrpSpPr>
              <a:grpSpLocks noChangeAspect="1"/>
            </p:cNvGrpSpPr>
            <p:nvPr/>
          </p:nvGrpSpPr>
          <p:grpSpPr bwMode="auto">
            <a:xfrm>
              <a:off x="951" y="2491"/>
              <a:ext cx="1302" cy="0"/>
              <a:chOff x="1222" y="3074"/>
              <a:chExt cx="1302" cy="0"/>
            </a:xfrm>
          </p:grpSpPr>
          <p:sp>
            <p:nvSpPr>
              <p:cNvPr id="28738"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9"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0"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8718"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9"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0"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1"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2"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3"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8724" name="Group 22"/>
            <p:cNvGrpSpPr>
              <a:grpSpLocks noChangeAspect="1"/>
            </p:cNvGrpSpPr>
            <p:nvPr/>
          </p:nvGrpSpPr>
          <p:grpSpPr bwMode="auto">
            <a:xfrm>
              <a:off x="3059" y="2492"/>
              <a:ext cx="1302" cy="0"/>
              <a:chOff x="1222" y="3074"/>
              <a:chExt cx="1302" cy="0"/>
            </a:xfrm>
          </p:grpSpPr>
          <p:sp>
            <p:nvSpPr>
              <p:cNvPr id="28735"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6"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7"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8725"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726"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727"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8"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9"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0"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1"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2"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3"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4"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8675" name="Group 36"/>
          <p:cNvGrpSpPr>
            <a:grpSpLocks/>
          </p:cNvGrpSpPr>
          <p:nvPr/>
        </p:nvGrpSpPr>
        <p:grpSpPr bwMode="auto">
          <a:xfrm>
            <a:off x="4729163" y="4497388"/>
            <a:ext cx="152400" cy="152400"/>
            <a:chOff x="4829" y="1778"/>
            <a:chExt cx="96" cy="96"/>
          </a:xfrm>
        </p:grpSpPr>
        <p:sp>
          <p:nvSpPr>
            <p:cNvPr id="28714"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715"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8676" name="Group 39"/>
          <p:cNvGrpSpPr>
            <a:grpSpLocks/>
          </p:cNvGrpSpPr>
          <p:nvPr/>
        </p:nvGrpSpPr>
        <p:grpSpPr bwMode="auto">
          <a:xfrm>
            <a:off x="7400925" y="4533900"/>
            <a:ext cx="152400" cy="152400"/>
            <a:chOff x="4829" y="1778"/>
            <a:chExt cx="96" cy="96"/>
          </a:xfrm>
        </p:grpSpPr>
        <p:sp>
          <p:nvSpPr>
            <p:cNvPr id="28712"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713"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1018"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1019" name="Text Box 43"/>
          <p:cNvSpPr txBox="1">
            <a:spLocks noGrp="1" noChangeArrowheads="1"/>
          </p:cNvSpPr>
          <p:nvPr>
            <p:ph idx="1"/>
          </p:nvPr>
        </p:nvSpPr>
        <p:spPr>
          <a:xfrm>
            <a:off x="600075" y="1295400"/>
            <a:ext cx="7943850" cy="1295400"/>
          </a:xfrm>
        </p:spPr>
        <p:txBody>
          <a:bodyPr/>
          <a:lstStyle/>
          <a:p>
            <a:pPr marL="0" indent="0" algn="just">
              <a:spcBef>
                <a:spcPct val="0"/>
              </a:spcBef>
              <a:spcAft>
                <a:spcPct val="0"/>
              </a:spcAft>
              <a:buSzTx/>
              <a:buFontTx/>
              <a:buNone/>
              <a:defRPr/>
            </a:pPr>
            <a:r>
              <a:rPr lang="en-US" sz="2200" dirty="0" smtClean="0"/>
              <a:t>Next, read across the table on the row that is highlighted to identify the parameters for an RC 4 fit.  Because of the lack of space, the columns for fits other than the RC 4 are excluded.  </a:t>
            </a:r>
          </a:p>
        </p:txBody>
      </p:sp>
      <p:sp>
        <p:nvSpPr>
          <p:cNvPr id="28679" name="Rectangle 44"/>
          <p:cNvSpPr>
            <a:spLocks noChangeArrowheads="1"/>
          </p:cNvSpPr>
          <p:nvPr/>
        </p:nvSpPr>
        <p:spPr bwMode="auto">
          <a:xfrm>
            <a:off x="415925" y="5014913"/>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680" name="Line 45"/>
          <p:cNvSpPr>
            <a:spLocks noChangeShapeType="1"/>
          </p:cNvSpPr>
          <p:nvPr/>
        </p:nvSpPr>
        <p:spPr bwMode="auto">
          <a:xfrm>
            <a:off x="1446213" y="3152775"/>
            <a:ext cx="0" cy="2551113"/>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1" name="Line 46"/>
          <p:cNvSpPr>
            <a:spLocks noChangeShapeType="1"/>
          </p:cNvSpPr>
          <p:nvPr/>
        </p:nvSpPr>
        <p:spPr bwMode="auto">
          <a:xfrm>
            <a:off x="1793875" y="3384550"/>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2" name="Text Box 47"/>
          <p:cNvSpPr txBox="1">
            <a:spLocks noChangeArrowheads="1"/>
          </p:cNvSpPr>
          <p:nvPr/>
        </p:nvSpPr>
        <p:spPr bwMode="auto">
          <a:xfrm>
            <a:off x="1565275" y="3140075"/>
            <a:ext cx="952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28683" name="Text Box 48"/>
          <p:cNvSpPr txBox="1">
            <a:spLocks noChangeArrowheads="1"/>
          </p:cNvSpPr>
          <p:nvPr/>
        </p:nvSpPr>
        <p:spPr bwMode="auto">
          <a:xfrm rot="-5400000">
            <a:off x="1234282" y="3520281"/>
            <a:ext cx="760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8684" name="Text Box 49"/>
          <p:cNvSpPr txBox="1">
            <a:spLocks noChangeArrowheads="1"/>
          </p:cNvSpPr>
          <p:nvPr/>
        </p:nvSpPr>
        <p:spPr bwMode="auto">
          <a:xfrm>
            <a:off x="1895475" y="3332163"/>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8685" name="Line 50"/>
          <p:cNvSpPr>
            <a:spLocks noChangeShapeType="1"/>
          </p:cNvSpPr>
          <p:nvPr/>
        </p:nvSpPr>
        <p:spPr bwMode="auto">
          <a:xfrm>
            <a:off x="1793875" y="3700463"/>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6" name="Line 51"/>
          <p:cNvSpPr>
            <a:spLocks noChangeShapeType="1"/>
          </p:cNvSpPr>
          <p:nvPr/>
        </p:nvSpPr>
        <p:spPr bwMode="auto">
          <a:xfrm>
            <a:off x="2676525" y="3159125"/>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7" name="Line 52"/>
          <p:cNvSpPr>
            <a:spLocks noChangeShapeType="1"/>
          </p:cNvSpPr>
          <p:nvPr/>
        </p:nvSpPr>
        <p:spPr bwMode="auto">
          <a:xfrm>
            <a:off x="2235200" y="3700463"/>
            <a:ext cx="0" cy="199548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8" name="Text Box 53"/>
          <p:cNvSpPr txBox="1">
            <a:spLocks noChangeArrowheads="1"/>
          </p:cNvSpPr>
          <p:nvPr/>
        </p:nvSpPr>
        <p:spPr bwMode="auto">
          <a:xfrm>
            <a:off x="1792288" y="3700463"/>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28689" name="Text Box 54"/>
          <p:cNvSpPr txBox="1">
            <a:spLocks noChangeArrowheads="1"/>
          </p:cNvSpPr>
          <p:nvPr/>
        </p:nvSpPr>
        <p:spPr bwMode="auto">
          <a:xfrm>
            <a:off x="2208213" y="3692525"/>
            <a:ext cx="477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28690" name="Text Box 55"/>
          <p:cNvSpPr txBox="1">
            <a:spLocks noChangeArrowheads="1"/>
          </p:cNvSpPr>
          <p:nvPr/>
        </p:nvSpPr>
        <p:spPr bwMode="auto">
          <a:xfrm>
            <a:off x="1452563" y="4067175"/>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28691" name="Line 56"/>
          <p:cNvSpPr>
            <a:spLocks noChangeShapeType="1"/>
          </p:cNvSpPr>
          <p:nvPr/>
        </p:nvSpPr>
        <p:spPr bwMode="auto">
          <a:xfrm>
            <a:off x="1444625" y="4078288"/>
            <a:ext cx="123348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2" name="Line 57"/>
          <p:cNvSpPr>
            <a:spLocks noChangeShapeType="1"/>
          </p:cNvSpPr>
          <p:nvPr/>
        </p:nvSpPr>
        <p:spPr bwMode="auto">
          <a:xfrm>
            <a:off x="419100" y="3152775"/>
            <a:ext cx="225901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3" name="Line 58"/>
          <p:cNvSpPr>
            <a:spLocks noChangeShapeType="1"/>
          </p:cNvSpPr>
          <p:nvPr/>
        </p:nvSpPr>
        <p:spPr bwMode="auto">
          <a:xfrm>
            <a:off x="1444625" y="3376613"/>
            <a:ext cx="123348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4" name="Line 59"/>
          <p:cNvSpPr>
            <a:spLocks noChangeShapeType="1"/>
          </p:cNvSpPr>
          <p:nvPr/>
        </p:nvSpPr>
        <p:spPr bwMode="auto">
          <a:xfrm>
            <a:off x="1447800" y="4419600"/>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5" name="Line 60"/>
          <p:cNvSpPr>
            <a:spLocks noChangeShapeType="1"/>
          </p:cNvSpPr>
          <p:nvPr/>
        </p:nvSpPr>
        <p:spPr bwMode="auto">
          <a:xfrm>
            <a:off x="1447800" y="4721225"/>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6" name="Line 61"/>
          <p:cNvSpPr>
            <a:spLocks noChangeShapeType="1"/>
          </p:cNvSpPr>
          <p:nvPr/>
        </p:nvSpPr>
        <p:spPr bwMode="auto">
          <a:xfrm>
            <a:off x="1450975" y="5019675"/>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7" name="Line 62"/>
          <p:cNvSpPr>
            <a:spLocks noChangeShapeType="1"/>
          </p:cNvSpPr>
          <p:nvPr/>
        </p:nvSpPr>
        <p:spPr bwMode="auto">
          <a:xfrm>
            <a:off x="1457325" y="5321300"/>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8" name="Line 63"/>
          <p:cNvSpPr>
            <a:spLocks noChangeShapeType="1"/>
          </p:cNvSpPr>
          <p:nvPr/>
        </p:nvSpPr>
        <p:spPr bwMode="auto">
          <a:xfrm>
            <a:off x="1447800" y="5638800"/>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9" name="Line 64"/>
          <p:cNvSpPr>
            <a:spLocks noChangeShapeType="1"/>
          </p:cNvSpPr>
          <p:nvPr/>
        </p:nvSpPr>
        <p:spPr bwMode="auto">
          <a:xfrm>
            <a:off x="425450" y="4079875"/>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0" name="Line 65"/>
          <p:cNvSpPr>
            <a:spLocks noChangeShapeType="1"/>
          </p:cNvSpPr>
          <p:nvPr/>
        </p:nvSpPr>
        <p:spPr bwMode="auto">
          <a:xfrm>
            <a:off x="1446213" y="3168650"/>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1" name="Text Box 66"/>
          <p:cNvSpPr txBox="1">
            <a:spLocks noChangeArrowheads="1"/>
          </p:cNvSpPr>
          <p:nvPr/>
        </p:nvSpPr>
        <p:spPr bwMode="auto">
          <a:xfrm>
            <a:off x="520700" y="3321050"/>
            <a:ext cx="8366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28702" name="Text Box 67"/>
          <p:cNvSpPr txBox="1">
            <a:spLocks noChangeArrowheads="1"/>
          </p:cNvSpPr>
          <p:nvPr/>
        </p:nvSpPr>
        <p:spPr bwMode="auto">
          <a:xfrm>
            <a:off x="584200" y="4083050"/>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28703" name="Line 68"/>
          <p:cNvSpPr>
            <a:spLocks noChangeShapeType="1"/>
          </p:cNvSpPr>
          <p:nvPr/>
        </p:nvSpPr>
        <p:spPr bwMode="auto">
          <a:xfrm>
            <a:off x="431800" y="441960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4" name="Line 69"/>
          <p:cNvSpPr>
            <a:spLocks noChangeShapeType="1"/>
          </p:cNvSpPr>
          <p:nvPr/>
        </p:nvSpPr>
        <p:spPr bwMode="auto">
          <a:xfrm>
            <a:off x="427038" y="4719638"/>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5" name="Line 70"/>
          <p:cNvSpPr>
            <a:spLocks noChangeShapeType="1"/>
          </p:cNvSpPr>
          <p:nvPr/>
        </p:nvSpPr>
        <p:spPr bwMode="auto">
          <a:xfrm flipV="1">
            <a:off x="427038" y="5018088"/>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6" name="Line 71"/>
          <p:cNvSpPr>
            <a:spLocks noChangeShapeType="1"/>
          </p:cNvSpPr>
          <p:nvPr/>
        </p:nvSpPr>
        <p:spPr bwMode="auto">
          <a:xfrm>
            <a:off x="420688" y="5322888"/>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7" name="Line 72"/>
          <p:cNvSpPr>
            <a:spLocks noChangeShapeType="1"/>
          </p:cNvSpPr>
          <p:nvPr/>
        </p:nvSpPr>
        <p:spPr bwMode="auto">
          <a:xfrm>
            <a:off x="420688" y="5641975"/>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8" name="Line 73"/>
          <p:cNvSpPr>
            <a:spLocks noChangeShapeType="1"/>
          </p:cNvSpPr>
          <p:nvPr/>
        </p:nvSpPr>
        <p:spPr bwMode="auto">
          <a:xfrm>
            <a:off x="419100" y="3151188"/>
            <a:ext cx="0" cy="325913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9" name="Line 74"/>
          <p:cNvSpPr>
            <a:spLocks noChangeShapeType="1"/>
          </p:cNvSpPr>
          <p:nvPr/>
        </p:nvSpPr>
        <p:spPr bwMode="auto">
          <a:xfrm>
            <a:off x="1446213" y="5788025"/>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0" name="Line 75"/>
          <p:cNvSpPr>
            <a:spLocks noChangeShapeType="1"/>
          </p:cNvSpPr>
          <p:nvPr/>
        </p:nvSpPr>
        <p:spPr bwMode="auto">
          <a:xfrm>
            <a:off x="423863" y="5934075"/>
            <a:ext cx="118586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51052" name="Text Box 76"/>
          <p:cNvSpPr txBox="1">
            <a:spLocks noChangeArrowheads="1"/>
          </p:cNvSpPr>
          <p:nvPr/>
        </p:nvSpPr>
        <p:spPr bwMode="auto">
          <a:xfrm>
            <a:off x="2635250" y="4968875"/>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2"/>
          <p:cNvGrpSpPr>
            <a:grpSpLocks noChangeAspect="1"/>
          </p:cNvGrpSpPr>
          <p:nvPr/>
        </p:nvGrpSpPr>
        <p:grpSpPr bwMode="auto">
          <a:xfrm>
            <a:off x="3200400" y="3505200"/>
            <a:ext cx="5000625" cy="2520950"/>
            <a:chOff x="951" y="1418"/>
            <a:chExt cx="4200" cy="2117"/>
          </a:xfrm>
        </p:grpSpPr>
        <p:grpSp>
          <p:nvGrpSpPr>
            <p:cNvPr id="29740" name="Group 3"/>
            <p:cNvGrpSpPr>
              <a:grpSpLocks noChangeAspect="1"/>
            </p:cNvGrpSpPr>
            <p:nvPr/>
          </p:nvGrpSpPr>
          <p:grpSpPr bwMode="auto">
            <a:xfrm>
              <a:off x="1122" y="2137"/>
              <a:ext cx="1009" cy="720"/>
              <a:chOff x="1320" y="2349"/>
              <a:chExt cx="1009" cy="720"/>
            </a:xfrm>
          </p:grpSpPr>
          <p:sp>
            <p:nvSpPr>
              <p:cNvPr id="29765"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66"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9767"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8"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9"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70"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71"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72"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9741" name="Group 12"/>
            <p:cNvGrpSpPr>
              <a:grpSpLocks noChangeAspect="1"/>
            </p:cNvGrpSpPr>
            <p:nvPr/>
          </p:nvGrpSpPr>
          <p:grpSpPr bwMode="auto">
            <a:xfrm>
              <a:off x="951" y="2491"/>
              <a:ext cx="1302" cy="0"/>
              <a:chOff x="1222" y="3074"/>
              <a:chExt cx="1302" cy="0"/>
            </a:xfrm>
          </p:grpSpPr>
          <p:sp>
            <p:nvSpPr>
              <p:cNvPr id="29762"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3"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4"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9742"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3"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4"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5"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6"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7"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9748" name="Group 22"/>
            <p:cNvGrpSpPr>
              <a:grpSpLocks noChangeAspect="1"/>
            </p:cNvGrpSpPr>
            <p:nvPr/>
          </p:nvGrpSpPr>
          <p:grpSpPr bwMode="auto">
            <a:xfrm>
              <a:off x="3059" y="2492"/>
              <a:ext cx="1302" cy="0"/>
              <a:chOff x="1222" y="3074"/>
              <a:chExt cx="1302" cy="0"/>
            </a:xfrm>
          </p:grpSpPr>
          <p:sp>
            <p:nvSpPr>
              <p:cNvPr id="29759"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0"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1"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9749"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50"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51"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2"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3"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4"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5"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6"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7"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8"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9699" name="Group 36"/>
          <p:cNvGrpSpPr>
            <a:grpSpLocks/>
          </p:cNvGrpSpPr>
          <p:nvPr/>
        </p:nvGrpSpPr>
        <p:grpSpPr bwMode="auto">
          <a:xfrm>
            <a:off x="4937125" y="4676775"/>
            <a:ext cx="152400" cy="152400"/>
            <a:chOff x="4829" y="1778"/>
            <a:chExt cx="96" cy="96"/>
          </a:xfrm>
        </p:grpSpPr>
        <p:sp>
          <p:nvSpPr>
            <p:cNvPr id="29738"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39"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9700" name="Group 39"/>
          <p:cNvGrpSpPr>
            <a:grpSpLocks/>
          </p:cNvGrpSpPr>
          <p:nvPr/>
        </p:nvGrpSpPr>
        <p:grpSpPr bwMode="auto">
          <a:xfrm>
            <a:off x="7608888" y="4713288"/>
            <a:ext cx="152400" cy="152400"/>
            <a:chOff x="4829" y="1778"/>
            <a:chExt cx="96" cy="96"/>
          </a:xfrm>
        </p:grpSpPr>
        <p:sp>
          <p:nvSpPr>
            <p:cNvPr id="29736"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37"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2042"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2043" name="Text Box 43"/>
          <p:cNvSpPr txBox="1">
            <a:spLocks noGrp="1" noChangeArrowheads="1"/>
          </p:cNvSpPr>
          <p:nvPr>
            <p:ph idx="1"/>
          </p:nvPr>
        </p:nvSpPr>
        <p:spPr>
          <a:xfrm>
            <a:off x="303213" y="1295400"/>
            <a:ext cx="8537575" cy="1752600"/>
          </a:xfrm>
        </p:spPr>
        <p:txBody>
          <a:bodyPr/>
          <a:lstStyle/>
          <a:p>
            <a:pPr marL="0" indent="0" algn="just">
              <a:spcBef>
                <a:spcPct val="0"/>
              </a:spcBef>
              <a:spcAft>
                <a:spcPct val="0"/>
              </a:spcAft>
              <a:buSzTx/>
              <a:buFontTx/>
              <a:buNone/>
              <a:defRPr/>
            </a:pPr>
            <a:r>
              <a:rPr lang="en-US" sz="2100" dirty="0" smtClean="0"/>
              <a:t>The first column for a class RC 4 fit establishes the </a:t>
            </a:r>
            <a:r>
              <a:rPr lang="en-US" sz="2100" i="1" dirty="0" smtClean="0"/>
              <a:t>limits of clearance</a:t>
            </a:r>
            <a:r>
              <a:rPr lang="en-US" sz="2100" dirty="0" smtClean="0"/>
              <a:t>. The number on top is the </a:t>
            </a:r>
            <a:r>
              <a:rPr lang="en-US" sz="2100" i="1" dirty="0" smtClean="0"/>
              <a:t>allowance</a:t>
            </a:r>
            <a:r>
              <a:rPr lang="en-US" sz="2100" dirty="0" smtClean="0"/>
              <a:t> at MMC.  Converted to inches (by moving the decimal 3 places to the left), this number would be .0006, six tenths of one-thousandth, or six ten-thousandths. The number below (2.3) is the maximum clearance at LMC, or twenty-three ten-thousandths (.0023).</a:t>
            </a:r>
          </a:p>
          <a:p>
            <a:pPr marL="0" indent="0">
              <a:spcBef>
                <a:spcPct val="0"/>
              </a:spcBef>
              <a:spcAft>
                <a:spcPct val="0"/>
              </a:spcAft>
              <a:buSzTx/>
              <a:buFontTx/>
              <a:buNone/>
              <a:defRPr/>
            </a:pPr>
            <a:endParaRPr lang="en-US" sz="1800" dirty="0" smtClean="0"/>
          </a:p>
        </p:txBody>
      </p:sp>
      <p:sp>
        <p:nvSpPr>
          <p:cNvPr id="29703" name="Rectangle 44"/>
          <p:cNvSpPr>
            <a:spLocks noChangeArrowheads="1"/>
          </p:cNvSpPr>
          <p:nvPr/>
        </p:nvSpPr>
        <p:spPr bwMode="auto">
          <a:xfrm>
            <a:off x="579438" y="51022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04" name="Line 45"/>
          <p:cNvSpPr>
            <a:spLocks noChangeShapeType="1"/>
          </p:cNvSpPr>
          <p:nvPr/>
        </p:nvSpPr>
        <p:spPr bwMode="auto">
          <a:xfrm>
            <a:off x="1609725" y="32400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5" name="Line 46"/>
          <p:cNvSpPr>
            <a:spLocks noChangeShapeType="1"/>
          </p:cNvSpPr>
          <p:nvPr/>
        </p:nvSpPr>
        <p:spPr bwMode="auto">
          <a:xfrm>
            <a:off x="1957388" y="34718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6" name="Text Box 47"/>
          <p:cNvSpPr txBox="1">
            <a:spLocks noChangeArrowheads="1"/>
          </p:cNvSpPr>
          <p:nvPr/>
        </p:nvSpPr>
        <p:spPr bwMode="auto">
          <a:xfrm>
            <a:off x="1728788" y="32273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29707" name="Text Box 48"/>
          <p:cNvSpPr txBox="1">
            <a:spLocks noChangeArrowheads="1"/>
          </p:cNvSpPr>
          <p:nvPr/>
        </p:nvSpPr>
        <p:spPr bwMode="auto">
          <a:xfrm rot="-5400000">
            <a:off x="1397794" y="36075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9708" name="Text Box 49"/>
          <p:cNvSpPr txBox="1">
            <a:spLocks noChangeArrowheads="1"/>
          </p:cNvSpPr>
          <p:nvPr/>
        </p:nvSpPr>
        <p:spPr bwMode="auto">
          <a:xfrm>
            <a:off x="2058988" y="34194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9709" name="Line 50"/>
          <p:cNvSpPr>
            <a:spLocks noChangeShapeType="1"/>
          </p:cNvSpPr>
          <p:nvPr/>
        </p:nvSpPr>
        <p:spPr bwMode="auto">
          <a:xfrm>
            <a:off x="1957388" y="37877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0" name="Line 51"/>
          <p:cNvSpPr>
            <a:spLocks noChangeShapeType="1"/>
          </p:cNvSpPr>
          <p:nvPr/>
        </p:nvSpPr>
        <p:spPr bwMode="auto">
          <a:xfrm>
            <a:off x="2840038" y="32464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1" name="Line 52"/>
          <p:cNvSpPr>
            <a:spLocks noChangeShapeType="1"/>
          </p:cNvSpPr>
          <p:nvPr/>
        </p:nvSpPr>
        <p:spPr bwMode="auto">
          <a:xfrm>
            <a:off x="2398713" y="37877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2" name="Text Box 53"/>
          <p:cNvSpPr txBox="1">
            <a:spLocks noChangeArrowheads="1"/>
          </p:cNvSpPr>
          <p:nvPr/>
        </p:nvSpPr>
        <p:spPr bwMode="auto">
          <a:xfrm>
            <a:off x="1955800" y="37877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29713" name="Text Box 54"/>
          <p:cNvSpPr txBox="1">
            <a:spLocks noChangeArrowheads="1"/>
          </p:cNvSpPr>
          <p:nvPr/>
        </p:nvSpPr>
        <p:spPr bwMode="auto">
          <a:xfrm>
            <a:off x="2371725" y="37798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29714" name="Text Box 55"/>
          <p:cNvSpPr txBox="1">
            <a:spLocks noChangeArrowheads="1"/>
          </p:cNvSpPr>
          <p:nvPr/>
        </p:nvSpPr>
        <p:spPr bwMode="auto">
          <a:xfrm>
            <a:off x="1616075" y="41544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solidFill>
                  <a:srgbClr val="FFFF00"/>
                </a:solidFill>
                <a:latin typeface="Arial" charset="0"/>
              </a:rPr>
              <a:t>0.6</a:t>
            </a:r>
            <a:r>
              <a:rPr lang="en-US" altLang="en-US" sz="1000" b="1">
                <a:latin typeface="Arial" charset="0"/>
              </a:rPr>
              <a:t>     + 1.0    - 0.6</a:t>
            </a:r>
          </a:p>
          <a:p>
            <a:r>
              <a:rPr lang="en-US" altLang="en-US" sz="1000" b="1">
                <a:solidFill>
                  <a:srgbClr val="FFFF00"/>
                </a:solidFill>
                <a:latin typeface="Arial" charset="0"/>
              </a:rPr>
              <a:t>2.3</a:t>
            </a:r>
            <a:r>
              <a:rPr lang="en-US" altLang="en-US" sz="1000" b="1">
                <a:latin typeface="Arial" charset="0"/>
              </a:rPr>
              <a:t>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29715" name="Line 56"/>
          <p:cNvSpPr>
            <a:spLocks noChangeShapeType="1"/>
          </p:cNvSpPr>
          <p:nvPr/>
        </p:nvSpPr>
        <p:spPr bwMode="auto">
          <a:xfrm>
            <a:off x="1608138" y="41656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6" name="Line 57"/>
          <p:cNvSpPr>
            <a:spLocks noChangeShapeType="1"/>
          </p:cNvSpPr>
          <p:nvPr/>
        </p:nvSpPr>
        <p:spPr bwMode="auto">
          <a:xfrm>
            <a:off x="582613" y="32400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7" name="Line 58"/>
          <p:cNvSpPr>
            <a:spLocks noChangeShapeType="1"/>
          </p:cNvSpPr>
          <p:nvPr/>
        </p:nvSpPr>
        <p:spPr bwMode="auto">
          <a:xfrm>
            <a:off x="1608138" y="34639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8" name="Line 59"/>
          <p:cNvSpPr>
            <a:spLocks noChangeShapeType="1"/>
          </p:cNvSpPr>
          <p:nvPr/>
        </p:nvSpPr>
        <p:spPr bwMode="auto">
          <a:xfrm>
            <a:off x="1611313" y="4506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9" name="Line 60"/>
          <p:cNvSpPr>
            <a:spLocks noChangeShapeType="1"/>
          </p:cNvSpPr>
          <p:nvPr/>
        </p:nvSpPr>
        <p:spPr bwMode="auto">
          <a:xfrm>
            <a:off x="1611313" y="48085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0" name="Line 61"/>
          <p:cNvSpPr>
            <a:spLocks noChangeShapeType="1"/>
          </p:cNvSpPr>
          <p:nvPr/>
        </p:nvSpPr>
        <p:spPr bwMode="auto">
          <a:xfrm>
            <a:off x="1614488" y="51069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1" name="Line 62"/>
          <p:cNvSpPr>
            <a:spLocks noChangeShapeType="1"/>
          </p:cNvSpPr>
          <p:nvPr/>
        </p:nvSpPr>
        <p:spPr bwMode="auto">
          <a:xfrm>
            <a:off x="1620838" y="54086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2" name="Line 63"/>
          <p:cNvSpPr>
            <a:spLocks noChangeShapeType="1"/>
          </p:cNvSpPr>
          <p:nvPr/>
        </p:nvSpPr>
        <p:spPr bwMode="auto">
          <a:xfrm>
            <a:off x="1611313" y="57261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3" name="Line 64"/>
          <p:cNvSpPr>
            <a:spLocks noChangeShapeType="1"/>
          </p:cNvSpPr>
          <p:nvPr/>
        </p:nvSpPr>
        <p:spPr bwMode="auto">
          <a:xfrm>
            <a:off x="588963" y="41671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4" name="Line 65"/>
          <p:cNvSpPr>
            <a:spLocks noChangeShapeType="1"/>
          </p:cNvSpPr>
          <p:nvPr/>
        </p:nvSpPr>
        <p:spPr bwMode="auto">
          <a:xfrm>
            <a:off x="1609725" y="32559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5" name="Text Box 66"/>
          <p:cNvSpPr txBox="1">
            <a:spLocks noChangeArrowheads="1"/>
          </p:cNvSpPr>
          <p:nvPr/>
        </p:nvSpPr>
        <p:spPr bwMode="auto">
          <a:xfrm>
            <a:off x="684213" y="34083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29726" name="Text Box 67"/>
          <p:cNvSpPr txBox="1">
            <a:spLocks noChangeArrowheads="1"/>
          </p:cNvSpPr>
          <p:nvPr/>
        </p:nvSpPr>
        <p:spPr bwMode="auto">
          <a:xfrm>
            <a:off x="747713" y="41703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29727" name="Line 68"/>
          <p:cNvSpPr>
            <a:spLocks noChangeShapeType="1"/>
          </p:cNvSpPr>
          <p:nvPr/>
        </p:nvSpPr>
        <p:spPr bwMode="auto">
          <a:xfrm>
            <a:off x="595313" y="45069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8" name="Line 69"/>
          <p:cNvSpPr>
            <a:spLocks noChangeShapeType="1"/>
          </p:cNvSpPr>
          <p:nvPr/>
        </p:nvSpPr>
        <p:spPr bwMode="auto">
          <a:xfrm>
            <a:off x="590550" y="48069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9" name="Line 70"/>
          <p:cNvSpPr>
            <a:spLocks noChangeShapeType="1"/>
          </p:cNvSpPr>
          <p:nvPr/>
        </p:nvSpPr>
        <p:spPr bwMode="auto">
          <a:xfrm flipV="1">
            <a:off x="590550" y="51054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0" name="Line 71"/>
          <p:cNvSpPr>
            <a:spLocks noChangeShapeType="1"/>
          </p:cNvSpPr>
          <p:nvPr/>
        </p:nvSpPr>
        <p:spPr bwMode="auto">
          <a:xfrm>
            <a:off x="584200" y="54102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1" name="Line 72"/>
          <p:cNvSpPr>
            <a:spLocks noChangeShapeType="1"/>
          </p:cNvSpPr>
          <p:nvPr/>
        </p:nvSpPr>
        <p:spPr bwMode="auto">
          <a:xfrm>
            <a:off x="584200" y="57292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2" name="Line 73"/>
          <p:cNvSpPr>
            <a:spLocks noChangeShapeType="1"/>
          </p:cNvSpPr>
          <p:nvPr/>
        </p:nvSpPr>
        <p:spPr bwMode="auto">
          <a:xfrm>
            <a:off x="582613" y="32385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3" name="Line 74"/>
          <p:cNvSpPr>
            <a:spLocks noChangeShapeType="1"/>
          </p:cNvSpPr>
          <p:nvPr/>
        </p:nvSpPr>
        <p:spPr bwMode="auto">
          <a:xfrm>
            <a:off x="1609725" y="58753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4" name="Line 75"/>
          <p:cNvSpPr>
            <a:spLocks noChangeShapeType="1"/>
          </p:cNvSpPr>
          <p:nvPr/>
        </p:nvSpPr>
        <p:spPr bwMode="auto">
          <a:xfrm>
            <a:off x="587375" y="60213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52076" name="Text Box 76"/>
          <p:cNvSpPr txBox="1">
            <a:spLocks noChangeArrowheads="1"/>
          </p:cNvSpPr>
          <p:nvPr/>
        </p:nvSpPr>
        <p:spPr bwMode="auto">
          <a:xfrm>
            <a:off x="2798763" y="50561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2"/>
          <p:cNvGrpSpPr>
            <a:grpSpLocks noChangeAspect="1"/>
          </p:cNvGrpSpPr>
          <p:nvPr/>
        </p:nvGrpSpPr>
        <p:grpSpPr bwMode="auto">
          <a:xfrm>
            <a:off x="3276600" y="3429000"/>
            <a:ext cx="5000625" cy="2520950"/>
            <a:chOff x="951" y="1418"/>
            <a:chExt cx="4200" cy="2117"/>
          </a:xfrm>
        </p:grpSpPr>
        <p:grpSp>
          <p:nvGrpSpPr>
            <p:cNvPr id="30766" name="Group 3"/>
            <p:cNvGrpSpPr>
              <a:grpSpLocks noChangeAspect="1"/>
            </p:cNvGrpSpPr>
            <p:nvPr/>
          </p:nvGrpSpPr>
          <p:grpSpPr bwMode="auto">
            <a:xfrm>
              <a:off x="1122" y="2137"/>
              <a:ext cx="1009" cy="720"/>
              <a:chOff x="1320" y="2349"/>
              <a:chExt cx="1009" cy="720"/>
            </a:xfrm>
          </p:grpSpPr>
          <p:sp>
            <p:nvSpPr>
              <p:cNvPr id="30791"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92"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0793"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4"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5"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6"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7"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8"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0767" name="Group 12"/>
            <p:cNvGrpSpPr>
              <a:grpSpLocks noChangeAspect="1"/>
            </p:cNvGrpSpPr>
            <p:nvPr/>
          </p:nvGrpSpPr>
          <p:grpSpPr bwMode="auto">
            <a:xfrm>
              <a:off x="951" y="2491"/>
              <a:ext cx="1302" cy="0"/>
              <a:chOff x="1222" y="3074"/>
              <a:chExt cx="1302" cy="0"/>
            </a:xfrm>
          </p:grpSpPr>
          <p:sp>
            <p:nvSpPr>
              <p:cNvPr id="30788"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9"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0"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0768"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69"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0"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1"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2"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3"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0774" name="Group 22"/>
            <p:cNvGrpSpPr>
              <a:grpSpLocks noChangeAspect="1"/>
            </p:cNvGrpSpPr>
            <p:nvPr/>
          </p:nvGrpSpPr>
          <p:grpSpPr bwMode="auto">
            <a:xfrm>
              <a:off x="3059" y="2492"/>
              <a:ext cx="1302" cy="0"/>
              <a:chOff x="1222" y="3074"/>
              <a:chExt cx="1302" cy="0"/>
            </a:xfrm>
          </p:grpSpPr>
          <p:sp>
            <p:nvSpPr>
              <p:cNvPr id="30785"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6"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7"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0775"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76"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77"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8"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9"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0"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1"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2"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3"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4"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0723" name="Group 36"/>
          <p:cNvGrpSpPr>
            <a:grpSpLocks/>
          </p:cNvGrpSpPr>
          <p:nvPr/>
        </p:nvGrpSpPr>
        <p:grpSpPr bwMode="auto">
          <a:xfrm>
            <a:off x="5013325" y="4600575"/>
            <a:ext cx="152400" cy="152400"/>
            <a:chOff x="4829" y="1778"/>
            <a:chExt cx="96" cy="96"/>
          </a:xfrm>
        </p:grpSpPr>
        <p:sp>
          <p:nvSpPr>
            <p:cNvPr id="30764"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65"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0724" name="Group 39"/>
          <p:cNvGrpSpPr>
            <a:grpSpLocks/>
          </p:cNvGrpSpPr>
          <p:nvPr/>
        </p:nvGrpSpPr>
        <p:grpSpPr bwMode="auto">
          <a:xfrm>
            <a:off x="7685088" y="4637088"/>
            <a:ext cx="152400" cy="152400"/>
            <a:chOff x="4829" y="1778"/>
            <a:chExt cx="96" cy="96"/>
          </a:xfrm>
        </p:grpSpPr>
        <p:sp>
          <p:nvSpPr>
            <p:cNvPr id="30762"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63"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3066"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3067" name="Text Box 43"/>
          <p:cNvSpPr txBox="1">
            <a:spLocks noGrp="1" noChangeArrowheads="1"/>
          </p:cNvSpPr>
          <p:nvPr>
            <p:ph idx="1"/>
          </p:nvPr>
        </p:nvSpPr>
        <p:spPr>
          <a:xfrm>
            <a:off x="600075" y="1295400"/>
            <a:ext cx="7943850" cy="1524000"/>
          </a:xfrm>
        </p:spPr>
        <p:txBody>
          <a:bodyPr/>
          <a:lstStyle/>
          <a:p>
            <a:pPr marL="0" indent="0" algn="just">
              <a:spcBef>
                <a:spcPct val="0"/>
              </a:spcBef>
              <a:spcAft>
                <a:spcPct val="0"/>
              </a:spcAft>
              <a:buSzTx/>
              <a:buFontTx/>
              <a:buNone/>
              <a:defRPr/>
            </a:pPr>
            <a:r>
              <a:rPr lang="en-US" sz="2400" dirty="0" smtClean="0"/>
              <a:t>Notice that the </a:t>
            </a:r>
            <a:r>
              <a:rPr lang="en-US" sz="2400" i="1" dirty="0" smtClean="0"/>
              <a:t>Hole</a:t>
            </a:r>
            <a:r>
              <a:rPr lang="en-US" sz="2400" dirty="0" smtClean="0"/>
              <a:t> size, at its </a:t>
            </a:r>
            <a:r>
              <a:rPr lang="en-US" sz="2400" i="1" dirty="0" smtClean="0"/>
              <a:t>lower</a:t>
            </a:r>
            <a:r>
              <a:rPr lang="en-US" sz="2400" dirty="0" smtClean="0"/>
              <a:t> limit, reads “- 0”.  Therefore, use the basic size (nominal 9/16 inch, converted to its decimal equivalent, .5625) as the lower limit for the dimension of the hole.  </a:t>
            </a:r>
            <a:endParaRPr lang="en-US" sz="2400" b="1" i="1" dirty="0" smtClean="0"/>
          </a:p>
        </p:txBody>
      </p:sp>
      <p:sp>
        <p:nvSpPr>
          <p:cNvPr id="30727" name="Rectangle 44"/>
          <p:cNvSpPr>
            <a:spLocks noChangeArrowheads="1"/>
          </p:cNvSpPr>
          <p:nvPr/>
        </p:nvSpPr>
        <p:spPr bwMode="auto">
          <a:xfrm>
            <a:off x="655638" y="5026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28" name="Line 45"/>
          <p:cNvSpPr>
            <a:spLocks noChangeShapeType="1"/>
          </p:cNvSpPr>
          <p:nvPr/>
        </p:nvSpPr>
        <p:spPr bwMode="auto">
          <a:xfrm>
            <a:off x="1685925" y="3163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9" name="Line 46"/>
          <p:cNvSpPr>
            <a:spLocks noChangeShapeType="1"/>
          </p:cNvSpPr>
          <p:nvPr/>
        </p:nvSpPr>
        <p:spPr bwMode="auto">
          <a:xfrm>
            <a:off x="2033588" y="3395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0" name="Text Box 47"/>
          <p:cNvSpPr txBox="1">
            <a:spLocks noChangeArrowheads="1"/>
          </p:cNvSpPr>
          <p:nvPr/>
        </p:nvSpPr>
        <p:spPr bwMode="auto">
          <a:xfrm>
            <a:off x="1804988" y="3151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0731" name="Text Box 48"/>
          <p:cNvSpPr txBox="1">
            <a:spLocks noChangeArrowheads="1"/>
          </p:cNvSpPr>
          <p:nvPr/>
        </p:nvSpPr>
        <p:spPr bwMode="auto">
          <a:xfrm rot="-5400000">
            <a:off x="1473994" y="3531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0732" name="Text Box 49"/>
          <p:cNvSpPr txBox="1">
            <a:spLocks noChangeArrowheads="1"/>
          </p:cNvSpPr>
          <p:nvPr/>
        </p:nvSpPr>
        <p:spPr bwMode="auto">
          <a:xfrm>
            <a:off x="2135188" y="3343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0733" name="Line 50"/>
          <p:cNvSpPr>
            <a:spLocks noChangeShapeType="1"/>
          </p:cNvSpPr>
          <p:nvPr/>
        </p:nvSpPr>
        <p:spPr bwMode="auto">
          <a:xfrm>
            <a:off x="2033588" y="3711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4" name="Line 51"/>
          <p:cNvSpPr>
            <a:spLocks noChangeShapeType="1"/>
          </p:cNvSpPr>
          <p:nvPr/>
        </p:nvSpPr>
        <p:spPr bwMode="auto">
          <a:xfrm>
            <a:off x="2916238" y="3170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5" name="Line 52"/>
          <p:cNvSpPr>
            <a:spLocks noChangeShapeType="1"/>
          </p:cNvSpPr>
          <p:nvPr/>
        </p:nvSpPr>
        <p:spPr bwMode="auto">
          <a:xfrm>
            <a:off x="2474913" y="3711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6" name="Text Box 53"/>
          <p:cNvSpPr txBox="1">
            <a:spLocks noChangeArrowheads="1"/>
          </p:cNvSpPr>
          <p:nvPr/>
        </p:nvSpPr>
        <p:spPr bwMode="auto">
          <a:xfrm>
            <a:off x="2032000" y="3711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0737" name="Text Box 54"/>
          <p:cNvSpPr txBox="1">
            <a:spLocks noChangeArrowheads="1"/>
          </p:cNvSpPr>
          <p:nvPr/>
        </p:nvSpPr>
        <p:spPr bwMode="auto">
          <a:xfrm>
            <a:off x="2447925" y="3703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0738" name="Text Box 55"/>
          <p:cNvSpPr txBox="1">
            <a:spLocks noChangeArrowheads="1"/>
          </p:cNvSpPr>
          <p:nvPr/>
        </p:nvSpPr>
        <p:spPr bwMode="auto">
          <a:xfrm>
            <a:off x="1692275" y="4078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latin typeface="Arial" charset="0"/>
              </a:rPr>
              <a:t>2.3       </a:t>
            </a:r>
            <a:r>
              <a:rPr lang="en-US" altLang="en-US" sz="1000" b="1">
                <a:solidFill>
                  <a:srgbClr val="FFFF00"/>
                </a:solidFill>
                <a:latin typeface="Arial" charset="0"/>
              </a:rPr>
              <a:t>- 0</a:t>
            </a:r>
            <a:r>
              <a:rPr lang="en-US" altLang="en-US" sz="1000" b="1">
                <a:latin typeface="Arial" charset="0"/>
              </a:rPr>
              <a:t>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0739" name="Line 56"/>
          <p:cNvSpPr>
            <a:spLocks noChangeShapeType="1"/>
          </p:cNvSpPr>
          <p:nvPr/>
        </p:nvSpPr>
        <p:spPr bwMode="auto">
          <a:xfrm>
            <a:off x="1684338" y="4089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0" name="Line 57"/>
          <p:cNvSpPr>
            <a:spLocks noChangeShapeType="1"/>
          </p:cNvSpPr>
          <p:nvPr/>
        </p:nvSpPr>
        <p:spPr bwMode="auto">
          <a:xfrm>
            <a:off x="658813" y="3163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1" name="Line 58"/>
          <p:cNvSpPr>
            <a:spLocks noChangeShapeType="1"/>
          </p:cNvSpPr>
          <p:nvPr/>
        </p:nvSpPr>
        <p:spPr bwMode="auto">
          <a:xfrm>
            <a:off x="1684338" y="3387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2" name="Line 59"/>
          <p:cNvSpPr>
            <a:spLocks noChangeShapeType="1"/>
          </p:cNvSpPr>
          <p:nvPr/>
        </p:nvSpPr>
        <p:spPr bwMode="auto">
          <a:xfrm>
            <a:off x="1687513" y="4430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3" name="Line 60"/>
          <p:cNvSpPr>
            <a:spLocks noChangeShapeType="1"/>
          </p:cNvSpPr>
          <p:nvPr/>
        </p:nvSpPr>
        <p:spPr bwMode="auto">
          <a:xfrm>
            <a:off x="1687513" y="4732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4" name="Line 61"/>
          <p:cNvSpPr>
            <a:spLocks noChangeShapeType="1"/>
          </p:cNvSpPr>
          <p:nvPr/>
        </p:nvSpPr>
        <p:spPr bwMode="auto">
          <a:xfrm>
            <a:off x="1690688" y="5030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5" name="Line 62"/>
          <p:cNvSpPr>
            <a:spLocks noChangeShapeType="1"/>
          </p:cNvSpPr>
          <p:nvPr/>
        </p:nvSpPr>
        <p:spPr bwMode="auto">
          <a:xfrm>
            <a:off x="1697038" y="5332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6" name="Line 63"/>
          <p:cNvSpPr>
            <a:spLocks noChangeShapeType="1"/>
          </p:cNvSpPr>
          <p:nvPr/>
        </p:nvSpPr>
        <p:spPr bwMode="auto">
          <a:xfrm>
            <a:off x="1687513" y="5649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7" name="Line 64"/>
          <p:cNvSpPr>
            <a:spLocks noChangeShapeType="1"/>
          </p:cNvSpPr>
          <p:nvPr/>
        </p:nvSpPr>
        <p:spPr bwMode="auto">
          <a:xfrm>
            <a:off x="665163" y="4090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8" name="Line 65"/>
          <p:cNvSpPr>
            <a:spLocks noChangeShapeType="1"/>
          </p:cNvSpPr>
          <p:nvPr/>
        </p:nvSpPr>
        <p:spPr bwMode="auto">
          <a:xfrm>
            <a:off x="1685925" y="3179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9" name="Text Box 66"/>
          <p:cNvSpPr txBox="1">
            <a:spLocks noChangeArrowheads="1"/>
          </p:cNvSpPr>
          <p:nvPr/>
        </p:nvSpPr>
        <p:spPr bwMode="auto">
          <a:xfrm>
            <a:off x="760413" y="3332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0750" name="Text Box 67"/>
          <p:cNvSpPr txBox="1">
            <a:spLocks noChangeArrowheads="1"/>
          </p:cNvSpPr>
          <p:nvPr/>
        </p:nvSpPr>
        <p:spPr bwMode="auto">
          <a:xfrm>
            <a:off x="823913" y="4094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0751" name="Line 68"/>
          <p:cNvSpPr>
            <a:spLocks noChangeShapeType="1"/>
          </p:cNvSpPr>
          <p:nvPr/>
        </p:nvSpPr>
        <p:spPr bwMode="auto">
          <a:xfrm>
            <a:off x="671513" y="4430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2" name="Line 69"/>
          <p:cNvSpPr>
            <a:spLocks noChangeShapeType="1"/>
          </p:cNvSpPr>
          <p:nvPr/>
        </p:nvSpPr>
        <p:spPr bwMode="auto">
          <a:xfrm>
            <a:off x="666750" y="4730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3" name="Line 70"/>
          <p:cNvSpPr>
            <a:spLocks noChangeShapeType="1"/>
          </p:cNvSpPr>
          <p:nvPr/>
        </p:nvSpPr>
        <p:spPr bwMode="auto">
          <a:xfrm flipV="1">
            <a:off x="666750" y="5029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4" name="Line 71"/>
          <p:cNvSpPr>
            <a:spLocks noChangeShapeType="1"/>
          </p:cNvSpPr>
          <p:nvPr/>
        </p:nvSpPr>
        <p:spPr bwMode="auto">
          <a:xfrm>
            <a:off x="660400" y="5334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5" name="Line 72"/>
          <p:cNvSpPr>
            <a:spLocks noChangeShapeType="1"/>
          </p:cNvSpPr>
          <p:nvPr/>
        </p:nvSpPr>
        <p:spPr bwMode="auto">
          <a:xfrm>
            <a:off x="660400" y="5653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6" name="Line 73"/>
          <p:cNvSpPr>
            <a:spLocks noChangeShapeType="1"/>
          </p:cNvSpPr>
          <p:nvPr/>
        </p:nvSpPr>
        <p:spPr bwMode="auto">
          <a:xfrm>
            <a:off x="658813" y="3162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7" name="Line 74"/>
          <p:cNvSpPr>
            <a:spLocks noChangeShapeType="1"/>
          </p:cNvSpPr>
          <p:nvPr/>
        </p:nvSpPr>
        <p:spPr bwMode="auto">
          <a:xfrm>
            <a:off x="1685925" y="5799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8" name="Line 75"/>
          <p:cNvSpPr>
            <a:spLocks noChangeShapeType="1"/>
          </p:cNvSpPr>
          <p:nvPr/>
        </p:nvSpPr>
        <p:spPr bwMode="auto">
          <a:xfrm>
            <a:off x="663575" y="5945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9" name="Text Box 76"/>
          <p:cNvSpPr txBox="1">
            <a:spLocks noChangeArrowheads="1"/>
          </p:cNvSpPr>
          <p:nvPr/>
        </p:nvSpPr>
        <p:spPr bwMode="auto">
          <a:xfrm>
            <a:off x="7812088" y="4675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solidFill>
                  <a:srgbClr val="FFFF00"/>
                </a:solidFill>
                <a:latin typeface="Arial" charset="0"/>
              </a:rPr>
              <a:t>.5625</a:t>
            </a:r>
          </a:p>
        </p:txBody>
      </p:sp>
      <p:sp>
        <p:nvSpPr>
          <p:cNvPr id="1153101" name="Oval 77"/>
          <p:cNvSpPr>
            <a:spLocks noChangeArrowheads="1"/>
          </p:cNvSpPr>
          <p:nvPr/>
        </p:nvSpPr>
        <p:spPr bwMode="auto">
          <a:xfrm>
            <a:off x="2119313" y="5153025"/>
            <a:ext cx="360362" cy="239713"/>
          </a:xfrm>
          <a:prstGeom prst="ellipse">
            <a:avLst/>
          </a:prstGeom>
          <a:noFill/>
          <a:ln w="28575">
            <a:solidFill>
              <a:srgbClr val="FC012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53102" name="Text Box 78"/>
          <p:cNvSpPr txBox="1">
            <a:spLocks noChangeArrowheads="1"/>
          </p:cNvSpPr>
          <p:nvPr/>
        </p:nvSpPr>
        <p:spPr bwMode="auto">
          <a:xfrm>
            <a:off x="2874963" y="49799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1153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310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1282" name="Rectangle 2"/>
          <p:cNvSpPr>
            <a:spLocks noGrp="1" noChangeArrowheads="1"/>
          </p:cNvSpPr>
          <p:nvPr>
            <p:ph type="title"/>
          </p:nvPr>
        </p:nvSpPr>
        <p:spPr>
          <a:xfrm>
            <a:off x="685800" y="228600"/>
            <a:ext cx="7772400" cy="609600"/>
          </a:xfrm>
        </p:spPr>
        <p:txBody>
          <a:bodyPr/>
          <a:lstStyle/>
          <a:p>
            <a:pPr>
              <a:defRPr/>
            </a:pPr>
            <a:r>
              <a:rPr lang="en-US" sz="2800" dirty="0" smtClean="0"/>
              <a:t>Introduction - </a:t>
            </a:r>
            <a:r>
              <a:rPr lang="en-US" sz="2800" i="1" dirty="0" smtClean="0"/>
              <a:t>Basic Hole and</a:t>
            </a:r>
            <a:r>
              <a:rPr lang="en-US" sz="2800" dirty="0" smtClean="0"/>
              <a:t> </a:t>
            </a:r>
            <a:r>
              <a:rPr lang="en-US" sz="2800" i="1" dirty="0" smtClean="0"/>
              <a:t>Basic Shaft Systems </a:t>
            </a:r>
            <a:endParaRPr lang="en-US" sz="2800" dirty="0" smtClean="0"/>
          </a:p>
        </p:txBody>
      </p:sp>
      <p:sp>
        <p:nvSpPr>
          <p:cNvPr id="1121283" name="Rectangle 3"/>
          <p:cNvSpPr>
            <a:spLocks noGrp="1" noChangeArrowheads="1"/>
          </p:cNvSpPr>
          <p:nvPr>
            <p:ph idx="1"/>
          </p:nvPr>
        </p:nvSpPr>
        <p:spPr>
          <a:xfrm>
            <a:off x="457200" y="1219200"/>
            <a:ext cx="8340725" cy="5105400"/>
          </a:xfrm>
        </p:spPr>
        <p:txBody>
          <a:bodyPr/>
          <a:lstStyle/>
          <a:p>
            <a:pPr marL="0" indent="0" algn="just">
              <a:defRPr/>
            </a:pPr>
            <a:r>
              <a:rPr lang="en-US" sz="1800" dirty="0" smtClean="0"/>
              <a:t>  </a:t>
            </a:r>
            <a:r>
              <a:rPr lang="en-US" sz="2400" dirty="0" smtClean="0"/>
              <a:t>The </a:t>
            </a:r>
            <a:r>
              <a:rPr lang="en-US" sz="2400" i="1" dirty="0" smtClean="0"/>
              <a:t>Basic Hole and</a:t>
            </a:r>
            <a:r>
              <a:rPr lang="en-US" sz="2400" dirty="0" smtClean="0"/>
              <a:t> </a:t>
            </a:r>
            <a:r>
              <a:rPr lang="en-US" sz="2400" i="1" dirty="0" smtClean="0"/>
              <a:t>Basic Shaft Systems are</a:t>
            </a:r>
            <a:r>
              <a:rPr lang="en-US" sz="2400" dirty="0" smtClean="0"/>
              <a:t>  procedures for calculating and placing mating part dimensions and tolerance information on the drawing. This will assure that if the parts are manufactured according to the specifications on the drawing, they will fit together and function as intended.</a:t>
            </a:r>
          </a:p>
          <a:p>
            <a:pPr marL="0" indent="0" algn="just">
              <a:defRPr/>
            </a:pPr>
            <a:endParaRPr lang="en-US" sz="1200" dirty="0" smtClean="0"/>
          </a:p>
          <a:p>
            <a:pPr marL="0" indent="0" algn="just">
              <a:defRPr/>
            </a:pPr>
            <a:r>
              <a:rPr lang="en-US" sz="2400" dirty="0" smtClean="0"/>
              <a:t> Four basic parameters must be known to use these systems: </a:t>
            </a:r>
            <a:r>
              <a:rPr lang="en-US" sz="2400" i="1" dirty="0" smtClean="0"/>
              <a:t>Basic Size</a:t>
            </a:r>
            <a:r>
              <a:rPr lang="en-US" sz="2400" dirty="0" smtClean="0"/>
              <a:t>, </a:t>
            </a:r>
            <a:r>
              <a:rPr lang="en-US" sz="2400" i="1" dirty="0" smtClean="0"/>
              <a:t>Allowance</a:t>
            </a:r>
            <a:r>
              <a:rPr lang="en-US" sz="2400" dirty="0" smtClean="0"/>
              <a:t>, </a:t>
            </a:r>
            <a:r>
              <a:rPr lang="en-US" sz="2400" i="1" dirty="0" smtClean="0"/>
              <a:t>Hole Tolerance</a:t>
            </a:r>
            <a:r>
              <a:rPr lang="en-US" sz="2400" dirty="0" smtClean="0"/>
              <a:t>, and </a:t>
            </a:r>
            <a:r>
              <a:rPr lang="en-US" sz="2400" i="1" dirty="0" smtClean="0"/>
              <a:t>Shaft Tolerance</a:t>
            </a:r>
            <a:r>
              <a:rPr lang="en-US" sz="2400" dirty="0" smtClean="0"/>
              <a:t>.  </a:t>
            </a:r>
          </a:p>
          <a:p>
            <a:pPr lvl="1" algn="just">
              <a:lnSpc>
                <a:spcPct val="90000"/>
              </a:lnSpc>
              <a:defRPr/>
            </a:pPr>
            <a:r>
              <a:rPr lang="en-US" sz="2200" b="1" i="1" dirty="0" smtClean="0"/>
              <a:t>Basic size is the hole or shaft at maximum material condition (MMC). All tolerance values are generated from that value. </a:t>
            </a:r>
          </a:p>
          <a:p>
            <a:pPr lvl="1" algn="just">
              <a:lnSpc>
                <a:spcPct val="90000"/>
              </a:lnSpc>
              <a:defRPr/>
            </a:pPr>
            <a:r>
              <a:rPr lang="en-US" sz="2200" b="1" i="1" dirty="0" smtClean="0"/>
              <a:t>Allowance (the intentional difference between mating parts) is the minimum clearance or maximum interference.  It can be positive (clearance) or negative (interference). </a:t>
            </a:r>
          </a:p>
          <a:p>
            <a:pPr marL="0" indent="0" algn="just">
              <a:defRPr/>
            </a:pPr>
            <a:endParaRPr lang="en-US" sz="2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Group 2"/>
          <p:cNvGrpSpPr>
            <a:grpSpLocks noChangeAspect="1"/>
          </p:cNvGrpSpPr>
          <p:nvPr/>
        </p:nvGrpSpPr>
        <p:grpSpPr bwMode="auto">
          <a:xfrm>
            <a:off x="3276600" y="3505200"/>
            <a:ext cx="5000625" cy="2520950"/>
            <a:chOff x="951" y="1418"/>
            <a:chExt cx="4200" cy="2117"/>
          </a:xfrm>
        </p:grpSpPr>
        <p:grpSp>
          <p:nvGrpSpPr>
            <p:cNvPr id="31791" name="Group 3"/>
            <p:cNvGrpSpPr>
              <a:grpSpLocks noChangeAspect="1"/>
            </p:cNvGrpSpPr>
            <p:nvPr/>
          </p:nvGrpSpPr>
          <p:grpSpPr bwMode="auto">
            <a:xfrm>
              <a:off x="1122" y="2137"/>
              <a:ext cx="1009" cy="720"/>
              <a:chOff x="1320" y="2349"/>
              <a:chExt cx="1009" cy="720"/>
            </a:xfrm>
          </p:grpSpPr>
          <p:sp>
            <p:nvSpPr>
              <p:cNvPr id="31816"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17"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1818"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9"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20"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21"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22"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23"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92" name="Group 12"/>
            <p:cNvGrpSpPr>
              <a:grpSpLocks noChangeAspect="1"/>
            </p:cNvGrpSpPr>
            <p:nvPr/>
          </p:nvGrpSpPr>
          <p:grpSpPr bwMode="auto">
            <a:xfrm>
              <a:off x="951" y="2491"/>
              <a:ext cx="1302" cy="0"/>
              <a:chOff x="1222" y="3074"/>
              <a:chExt cx="1302" cy="0"/>
            </a:xfrm>
          </p:grpSpPr>
          <p:sp>
            <p:nvSpPr>
              <p:cNvPr id="31813"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4"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5"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1793"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4"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5"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6"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7"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8"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1799" name="Group 22"/>
            <p:cNvGrpSpPr>
              <a:grpSpLocks noChangeAspect="1"/>
            </p:cNvGrpSpPr>
            <p:nvPr/>
          </p:nvGrpSpPr>
          <p:grpSpPr bwMode="auto">
            <a:xfrm>
              <a:off x="3059" y="2492"/>
              <a:ext cx="1302" cy="0"/>
              <a:chOff x="1222" y="3074"/>
              <a:chExt cx="1302" cy="0"/>
            </a:xfrm>
          </p:grpSpPr>
          <p:sp>
            <p:nvSpPr>
              <p:cNvPr id="31810"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1"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2"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1800"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801"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802"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3"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4"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5"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6"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7"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8"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9"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47" name="Group 36"/>
          <p:cNvGrpSpPr>
            <a:grpSpLocks/>
          </p:cNvGrpSpPr>
          <p:nvPr/>
        </p:nvGrpSpPr>
        <p:grpSpPr bwMode="auto">
          <a:xfrm>
            <a:off x="5013325" y="4676775"/>
            <a:ext cx="152400" cy="152400"/>
            <a:chOff x="4829" y="1778"/>
            <a:chExt cx="96" cy="96"/>
          </a:xfrm>
        </p:grpSpPr>
        <p:sp>
          <p:nvSpPr>
            <p:cNvPr id="31789"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790"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48" name="Group 39"/>
          <p:cNvGrpSpPr>
            <a:grpSpLocks/>
          </p:cNvGrpSpPr>
          <p:nvPr/>
        </p:nvGrpSpPr>
        <p:grpSpPr bwMode="auto">
          <a:xfrm>
            <a:off x="7685088" y="4713288"/>
            <a:ext cx="152400" cy="152400"/>
            <a:chOff x="4829" y="1778"/>
            <a:chExt cx="96" cy="96"/>
          </a:xfrm>
        </p:grpSpPr>
        <p:sp>
          <p:nvSpPr>
            <p:cNvPr id="31787"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788"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4090" name="Text Box 42"/>
          <p:cNvSpPr txBox="1">
            <a:spLocks noGrp="1" noChangeArrowheads="1"/>
          </p:cNvSpPr>
          <p:nvPr>
            <p:ph type="title"/>
          </p:nvPr>
        </p:nvSpPr>
        <p:spPr>
          <a:xfrm>
            <a:off x="685800" y="76200"/>
            <a:ext cx="7772400" cy="9144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4125" name="Text Box 77"/>
          <p:cNvSpPr txBox="1">
            <a:spLocks noGrp="1" noChangeArrowheads="1"/>
          </p:cNvSpPr>
          <p:nvPr>
            <p:ph idx="1"/>
          </p:nvPr>
        </p:nvSpPr>
        <p:spPr>
          <a:xfrm>
            <a:off x="685800" y="1143000"/>
            <a:ext cx="8001000" cy="1524000"/>
          </a:xfrm>
        </p:spPr>
        <p:txBody>
          <a:bodyPr/>
          <a:lstStyle/>
          <a:p>
            <a:pPr marL="0" indent="0" algn="just">
              <a:spcBef>
                <a:spcPct val="0"/>
              </a:spcBef>
              <a:spcAft>
                <a:spcPct val="0"/>
              </a:spcAft>
              <a:buSzTx/>
              <a:buFontTx/>
              <a:buNone/>
              <a:defRPr/>
            </a:pPr>
            <a:r>
              <a:rPr lang="en-US" sz="2000" dirty="0" smtClean="0"/>
              <a:t>For the upper size limit for the hole you will notice that the value on the chart is +1.0.  This value when converted into inches equals one thousandth of an inch — or ten </a:t>
            </a:r>
            <a:r>
              <a:rPr lang="en-US" sz="2000" dirty="0" err="1" smtClean="0"/>
              <a:t>ten</a:t>
            </a:r>
            <a:r>
              <a:rPr lang="en-US" sz="2000" dirty="0" smtClean="0"/>
              <a:t>-thousandths. Add the required .0010 to the basic size for the upper limit of the hole (.5625 + .0010 = .5635). This is the upper size limit of the hole, which can now be added to the drawing. </a:t>
            </a:r>
            <a:r>
              <a:rPr lang="en-US" sz="2000" b="1" i="1" dirty="0" smtClean="0"/>
              <a:t> It is added to the basic size value.</a:t>
            </a:r>
          </a:p>
          <a:p>
            <a:pPr marL="0" indent="0">
              <a:spcBef>
                <a:spcPct val="0"/>
              </a:spcBef>
              <a:spcAft>
                <a:spcPct val="0"/>
              </a:spcAft>
              <a:buSzTx/>
              <a:buFontTx/>
              <a:buNone/>
              <a:defRPr/>
            </a:pPr>
            <a:endParaRPr lang="en-US" sz="1800" dirty="0" smtClean="0"/>
          </a:p>
        </p:txBody>
      </p:sp>
      <p:sp>
        <p:nvSpPr>
          <p:cNvPr id="31751" name="Rectangle 43"/>
          <p:cNvSpPr>
            <a:spLocks noChangeArrowheads="1"/>
          </p:cNvSpPr>
          <p:nvPr/>
        </p:nvSpPr>
        <p:spPr bwMode="auto">
          <a:xfrm>
            <a:off x="655638" y="51022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752" name="Line 44"/>
          <p:cNvSpPr>
            <a:spLocks noChangeShapeType="1"/>
          </p:cNvSpPr>
          <p:nvPr/>
        </p:nvSpPr>
        <p:spPr bwMode="auto">
          <a:xfrm>
            <a:off x="1685925" y="32400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3" name="Line 45"/>
          <p:cNvSpPr>
            <a:spLocks noChangeShapeType="1"/>
          </p:cNvSpPr>
          <p:nvPr/>
        </p:nvSpPr>
        <p:spPr bwMode="auto">
          <a:xfrm>
            <a:off x="2033588" y="34718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4" name="Text Box 46"/>
          <p:cNvSpPr txBox="1">
            <a:spLocks noChangeArrowheads="1"/>
          </p:cNvSpPr>
          <p:nvPr/>
        </p:nvSpPr>
        <p:spPr bwMode="auto">
          <a:xfrm>
            <a:off x="1804988" y="32273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1755" name="Text Box 47"/>
          <p:cNvSpPr txBox="1">
            <a:spLocks noChangeArrowheads="1"/>
          </p:cNvSpPr>
          <p:nvPr/>
        </p:nvSpPr>
        <p:spPr bwMode="auto">
          <a:xfrm rot="-5400000">
            <a:off x="1473994" y="36075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1756" name="Text Box 48"/>
          <p:cNvSpPr txBox="1">
            <a:spLocks noChangeArrowheads="1"/>
          </p:cNvSpPr>
          <p:nvPr/>
        </p:nvSpPr>
        <p:spPr bwMode="auto">
          <a:xfrm>
            <a:off x="2135188" y="34194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1757" name="Line 49"/>
          <p:cNvSpPr>
            <a:spLocks noChangeShapeType="1"/>
          </p:cNvSpPr>
          <p:nvPr/>
        </p:nvSpPr>
        <p:spPr bwMode="auto">
          <a:xfrm>
            <a:off x="2033588" y="37877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8" name="Line 50"/>
          <p:cNvSpPr>
            <a:spLocks noChangeShapeType="1"/>
          </p:cNvSpPr>
          <p:nvPr/>
        </p:nvSpPr>
        <p:spPr bwMode="auto">
          <a:xfrm>
            <a:off x="2916238" y="32464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9" name="Line 51"/>
          <p:cNvSpPr>
            <a:spLocks noChangeShapeType="1"/>
          </p:cNvSpPr>
          <p:nvPr/>
        </p:nvSpPr>
        <p:spPr bwMode="auto">
          <a:xfrm>
            <a:off x="2474913" y="37877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0" name="Text Box 52"/>
          <p:cNvSpPr txBox="1">
            <a:spLocks noChangeArrowheads="1"/>
          </p:cNvSpPr>
          <p:nvPr/>
        </p:nvSpPr>
        <p:spPr bwMode="auto">
          <a:xfrm>
            <a:off x="2032000" y="37877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1761" name="Text Box 53"/>
          <p:cNvSpPr txBox="1">
            <a:spLocks noChangeArrowheads="1"/>
          </p:cNvSpPr>
          <p:nvPr/>
        </p:nvSpPr>
        <p:spPr bwMode="auto">
          <a:xfrm>
            <a:off x="2447925" y="37798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1762" name="Text Box 54"/>
          <p:cNvSpPr txBox="1">
            <a:spLocks noChangeArrowheads="1"/>
          </p:cNvSpPr>
          <p:nvPr/>
        </p:nvSpPr>
        <p:spPr bwMode="auto">
          <a:xfrm>
            <a:off x="1692275" y="41544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a:t>
            </a:r>
            <a:r>
              <a:rPr lang="en-US" altLang="en-US" sz="1000" b="1">
                <a:solidFill>
                  <a:srgbClr val="FFFF00"/>
                </a:solidFill>
                <a:latin typeface="Arial" charset="0"/>
              </a:rPr>
              <a:t>+ 1.0</a:t>
            </a:r>
            <a:r>
              <a:rPr lang="en-US" altLang="en-US" sz="1000" b="1">
                <a:latin typeface="Arial" charset="0"/>
              </a:rPr>
              <a:t>    - 0.6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1763" name="Line 55"/>
          <p:cNvSpPr>
            <a:spLocks noChangeShapeType="1"/>
          </p:cNvSpPr>
          <p:nvPr/>
        </p:nvSpPr>
        <p:spPr bwMode="auto">
          <a:xfrm>
            <a:off x="1684338" y="41656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4" name="Line 56"/>
          <p:cNvSpPr>
            <a:spLocks noChangeShapeType="1"/>
          </p:cNvSpPr>
          <p:nvPr/>
        </p:nvSpPr>
        <p:spPr bwMode="auto">
          <a:xfrm>
            <a:off x="658813" y="32400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5" name="Line 57"/>
          <p:cNvSpPr>
            <a:spLocks noChangeShapeType="1"/>
          </p:cNvSpPr>
          <p:nvPr/>
        </p:nvSpPr>
        <p:spPr bwMode="auto">
          <a:xfrm>
            <a:off x="1684338" y="34639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6" name="Line 58"/>
          <p:cNvSpPr>
            <a:spLocks noChangeShapeType="1"/>
          </p:cNvSpPr>
          <p:nvPr/>
        </p:nvSpPr>
        <p:spPr bwMode="auto">
          <a:xfrm>
            <a:off x="1687513" y="4506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7" name="Line 59"/>
          <p:cNvSpPr>
            <a:spLocks noChangeShapeType="1"/>
          </p:cNvSpPr>
          <p:nvPr/>
        </p:nvSpPr>
        <p:spPr bwMode="auto">
          <a:xfrm>
            <a:off x="1687513" y="48085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8" name="Line 60"/>
          <p:cNvSpPr>
            <a:spLocks noChangeShapeType="1"/>
          </p:cNvSpPr>
          <p:nvPr/>
        </p:nvSpPr>
        <p:spPr bwMode="auto">
          <a:xfrm>
            <a:off x="1690688" y="51069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9" name="Line 61"/>
          <p:cNvSpPr>
            <a:spLocks noChangeShapeType="1"/>
          </p:cNvSpPr>
          <p:nvPr/>
        </p:nvSpPr>
        <p:spPr bwMode="auto">
          <a:xfrm>
            <a:off x="1697038" y="54086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0" name="Line 62"/>
          <p:cNvSpPr>
            <a:spLocks noChangeShapeType="1"/>
          </p:cNvSpPr>
          <p:nvPr/>
        </p:nvSpPr>
        <p:spPr bwMode="auto">
          <a:xfrm>
            <a:off x="1687513" y="57261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1" name="Line 63"/>
          <p:cNvSpPr>
            <a:spLocks noChangeShapeType="1"/>
          </p:cNvSpPr>
          <p:nvPr/>
        </p:nvSpPr>
        <p:spPr bwMode="auto">
          <a:xfrm>
            <a:off x="665163" y="41671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2" name="Line 64"/>
          <p:cNvSpPr>
            <a:spLocks noChangeShapeType="1"/>
          </p:cNvSpPr>
          <p:nvPr/>
        </p:nvSpPr>
        <p:spPr bwMode="auto">
          <a:xfrm>
            <a:off x="1685925" y="32559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3" name="Text Box 65"/>
          <p:cNvSpPr txBox="1">
            <a:spLocks noChangeArrowheads="1"/>
          </p:cNvSpPr>
          <p:nvPr/>
        </p:nvSpPr>
        <p:spPr bwMode="auto">
          <a:xfrm>
            <a:off x="760413" y="34083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1774" name="Text Box 66"/>
          <p:cNvSpPr txBox="1">
            <a:spLocks noChangeArrowheads="1"/>
          </p:cNvSpPr>
          <p:nvPr/>
        </p:nvSpPr>
        <p:spPr bwMode="auto">
          <a:xfrm>
            <a:off x="823913" y="41703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1775" name="Line 67"/>
          <p:cNvSpPr>
            <a:spLocks noChangeShapeType="1"/>
          </p:cNvSpPr>
          <p:nvPr/>
        </p:nvSpPr>
        <p:spPr bwMode="auto">
          <a:xfrm>
            <a:off x="671513" y="45069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6" name="Line 68"/>
          <p:cNvSpPr>
            <a:spLocks noChangeShapeType="1"/>
          </p:cNvSpPr>
          <p:nvPr/>
        </p:nvSpPr>
        <p:spPr bwMode="auto">
          <a:xfrm>
            <a:off x="666750" y="48069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7" name="Line 69"/>
          <p:cNvSpPr>
            <a:spLocks noChangeShapeType="1"/>
          </p:cNvSpPr>
          <p:nvPr/>
        </p:nvSpPr>
        <p:spPr bwMode="auto">
          <a:xfrm flipV="1">
            <a:off x="666750" y="51054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8" name="Line 70"/>
          <p:cNvSpPr>
            <a:spLocks noChangeShapeType="1"/>
          </p:cNvSpPr>
          <p:nvPr/>
        </p:nvSpPr>
        <p:spPr bwMode="auto">
          <a:xfrm>
            <a:off x="660400" y="54102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9" name="Line 71"/>
          <p:cNvSpPr>
            <a:spLocks noChangeShapeType="1"/>
          </p:cNvSpPr>
          <p:nvPr/>
        </p:nvSpPr>
        <p:spPr bwMode="auto">
          <a:xfrm>
            <a:off x="660400" y="57292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80" name="Line 72"/>
          <p:cNvSpPr>
            <a:spLocks noChangeShapeType="1"/>
          </p:cNvSpPr>
          <p:nvPr/>
        </p:nvSpPr>
        <p:spPr bwMode="auto">
          <a:xfrm>
            <a:off x="658813" y="32385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81" name="Line 73"/>
          <p:cNvSpPr>
            <a:spLocks noChangeShapeType="1"/>
          </p:cNvSpPr>
          <p:nvPr/>
        </p:nvSpPr>
        <p:spPr bwMode="auto">
          <a:xfrm>
            <a:off x="1685925" y="58753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82" name="Line 74"/>
          <p:cNvSpPr>
            <a:spLocks noChangeShapeType="1"/>
          </p:cNvSpPr>
          <p:nvPr/>
        </p:nvSpPr>
        <p:spPr bwMode="auto">
          <a:xfrm>
            <a:off x="663575" y="60213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83" name="Text Box 75"/>
          <p:cNvSpPr txBox="1">
            <a:spLocks noChangeArrowheads="1"/>
          </p:cNvSpPr>
          <p:nvPr/>
        </p:nvSpPr>
        <p:spPr bwMode="auto">
          <a:xfrm>
            <a:off x="7812088" y="47513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1154124" name="Oval 76"/>
          <p:cNvSpPr>
            <a:spLocks noChangeArrowheads="1"/>
          </p:cNvSpPr>
          <p:nvPr/>
        </p:nvSpPr>
        <p:spPr bwMode="auto">
          <a:xfrm>
            <a:off x="2063750" y="5078413"/>
            <a:ext cx="404813" cy="239712"/>
          </a:xfrm>
          <a:prstGeom prst="ellipse">
            <a:avLst/>
          </a:prstGeom>
          <a:noFill/>
          <a:ln w="28575">
            <a:solidFill>
              <a:srgbClr val="FC012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785" name="Text Box 78"/>
          <p:cNvSpPr txBox="1">
            <a:spLocks noChangeArrowheads="1"/>
          </p:cNvSpPr>
          <p:nvPr/>
        </p:nvSpPr>
        <p:spPr bwMode="auto">
          <a:xfrm>
            <a:off x="7816850" y="45212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solidFill>
                  <a:srgbClr val="FFFF00"/>
                </a:solidFill>
                <a:latin typeface="Arial" charset="0"/>
              </a:rPr>
              <a:t>.5635</a:t>
            </a:r>
          </a:p>
        </p:txBody>
      </p:sp>
      <p:sp>
        <p:nvSpPr>
          <p:cNvPr id="1154127" name="Text Box 79"/>
          <p:cNvSpPr txBox="1">
            <a:spLocks noChangeArrowheads="1"/>
          </p:cNvSpPr>
          <p:nvPr/>
        </p:nvSpPr>
        <p:spPr bwMode="auto">
          <a:xfrm>
            <a:off x="2874963" y="50561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1154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412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p:cNvGrpSpPr>
            <a:grpSpLocks noChangeAspect="1"/>
          </p:cNvGrpSpPr>
          <p:nvPr/>
        </p:nvGrpSpPr>
        <p:grpSpPr bwMode="auto">
          <a:xfrm>
            <a:off x="3429000" y="3429000"/>
            <a:ext cx="5000625" cy="2520950"/>
            <a:chOff x="951" y="1418"/>
            <a:chExt cx="4200" cy="2117"/>
          </a:xfrm>
        </p:grpSpPr>
        <p:grpSp>
          <p:nvGrpSpPr>
            <p:cNvPr id="32816" name="Group 3"/>
            <p:cNvGrpSpPr>
              <a:grpSpLocks noChangeAspect="1"/>
            </p:cNvGrpSpPr>
            <p:nvPr/>
          </p:nvGrpSpPr>
          <p:grpSpPr bwMode="auto">
            <a:xfrm>
              <a:off x="1122" y="2137"/>
              <a:ext cx="1009" cy="720"/>
              <a:chOff x="1320" y="2349"/>
              <a:chExt cx="1009" cy="720"/>
            </a:xfrm>
          </p:grpSpPr>
          <p:sp>
            <p:nvSpPr>
              <p:cNvPr id="32841"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42"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2843"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4"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5"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6"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7"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8"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2817" name="Group 12"/>
            <p:cNvGrpSpPr>
              <a:grpSpLocks noChangeAspect="1"/>
            </p:cNvGrpSpPr>
            <p:nvPr/>
          </p:nvGrpSpPr>
          <p:grpSpPr bwMode="auto">
            <a:xfrm>
              <a:off x="951" y="2491"/>
              <a:ext cx="1302" cy="0"/>
              <a:chOff x="1222" y="3074"/>
              <a:chExt cx="1302" cy="0"/>
            </a:xfrm>
          </p:grpSpPr>
          <p:sp>
            <p:nvSpPr>
              <p:cNvPr id="32838"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9"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0"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2818"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19"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0"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1"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2"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3"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2824" name="Group 22"/>
            <p:cNvGrpSpPr>
              <a:grpSpLocks noChangeAspect="1"/>
            </p:cNvGrpSpPr>
            <p:nvPr/>
          </p:nvGrpSpPr>
          <p:grpSpPr bwMode="auto">
            <a:xfrm>
              <a:off x="3059" y="2492"/>
              <a:ext cx="1302" cy="0"/>
              <a:chOff x="1222" y="3074"/>
              <a:chExt cx="1302" cy="0"/>
            </a:xfrm>
          </p:grpSpPr>
          <p:sp>
            <p:nvSpPr>
              <p:cNvPr id="32835"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6"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7"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2825"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26"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27"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8"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9"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0"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1"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2"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3"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4"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2771" name="Group 36"/>
          <p:cNvGrpSpPr>
            <a:grpSpLocks/>
          </p:cNvGrpSpPr>
          <p:nvPr/>
        </p:nvGrpSpPr>
        <p:grpSpPr bwMode="auto">
          <a:xfrm>
            <a:off x="5165725" y="4600575"/>
            <a:ext cx="152400" cy="152400"/>
            <a:chOff x="4829" y="1778"/>
            <a:chExt cx="96" cy="96"/>
          </a:xfrm>
        </p:grpSpPr>
        <p:sp>
          <p:nvSpPr>
            <p:cNvPr id="32814"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15"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2772" name="Group 39"/>
          <p:cNvGrpSpPr>
            <a:grpSpLocks/>
          </p:cNvGrpSpPr>
          <p:nvPr/>
        </p:nvGrpSpPr>
        <p:grpSpPr bwMode="auto">
          <a:xfrm>
            <a:off x="7837488" y="4637088"/>
            <a:ext cx="152400" cy="152400"/>
            <a:chOff x="4829" y="1778"/>
            <a:chExt cx="96" cy="96"/>
          </a:xfrm>
        </p:grpSpPr>
        <p:sp>
          <p:nvSpPr>
            <p:cNvPr id="32812"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13"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5114"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5149" name="Text Box 77"/>
          <p:cNvSpPr txBox="1">
            <a:spLocks noGrp="1" noChangeArrowheads="1"/>
          </p:cNvSpPr>
          <p:nvPr>
            <p:ph idx="1"/>
          </p:nvPr>
        </p:nvSpPr>
        <p:spPr>
          <a:xfrm>
            <a:off x="609600" y="1295400"/>
            <a:ext cx="8077200" cy="1524000"/>
          </a:xfrm>
        </p:spPr>
        <p:txBody>
          <a:bodyPr/>
          <a:lstStyle/>
          <a:p>
            <a:pPr marL="0" indent="0" algn="just">
              <a:spcBef>
                <a:spcPct val="0"/>
              </a:spcBef>
              <a:spcAft>
                <a:spcPct val="0"/>
              </a:spcAft>
              <a:buSzTx/>
              <a:buFontTx/>
              <a:buNone/>
              <a:defRPr/>
            </a:pPr>
            <a:r>
              <a:rPr lang="en-US" sz="2000" dirty="0" smtClean="0"/>
              <a:t>To determine the upper size limit of the shaft, we must subtract (note the sign in the table for the upper size limit of the shaft) 0.6 thousandths (or six ten-thousandths) from the basic size.  The result will be .5619 (.5625 - .0006 = .5619).  Add this value to the drawing as the upper size limit on the shaft.</a:t>
            </a:r>
          </a:p>
          <a:p>
            <a:pPr marL="0" indent="0">
              <a:spcBef>
                <a:spcPct val="0"/>
              </a:spcBef>
              <a:spcAft>
                <a:spcPct val="0"/>
              </a:spcAft>
              <a:buSzTx/>
              <a:buFontTx/>
              <a:buNone/>
              <a:defRPr/>
            </a:pPr>
            <a:endParaRPr lang="en-US" sz="1800" dirty="0" smtClean="0"/>
          </a:p>
        </p:txBody>
      </p:sp>
      <p:sp>
        <p:nvSpPr>
          <p:cNvPr id="32775" name="Rectangle 43"/>
          <p:cNvSpPr>
            <a:spLocks noChangeArrowheads="1"/>
          </p:cNvSpPr>
          <p:nvPr/>
        </p:nvSpPr>
        <p:spPr bwMode="auto">
          <a:xfrm>
            <a:off x="808038" y="5026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776" name="Line 44"/>
          <p:cNvSpPr>
            <a:spLocks noChangeShapeType="1"/>
          </p:cNvSpPr>
          <p:nvPr/>
        </p:nvSpPr>
        <p:spPr bwMode="auto">
          <a:xfrm>
            <a:off x="1838325" y="3163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7" name="Line 45"/>
          <p:cNvSpPr>
            <a:spLocks noChangeShapeType="1"/>
          </p:cNvSpPr>
          <p:nvPr/>
        </p:nvSpPr>
        <p:spPr bwMode="auto">
          <a:xfrm>
            <a:off x="2185988" y="3395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8" name="Text Box 46"/>
          <p:cNvSpPr txBox="1">
            <a:spLocks noChangeArrowheads="1"/>
          </p:cNvSpPr>
          <p:nvPr/>
        </p:nvSpPr>
        <p:spPr bwMode="auto">
          <a:xfrm>
            <a:off x="1957388" y="3151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2779" name="Text Box 47"/>
          <p:cNvSpPr txBox="1">
            <a:spLocks noChangeArrowheads="1"/>
          </p:cNvSpPr>
          <p:nvPr/>
        </p:nvSpPr>
        <p:spPr bwMode="auto">
          <a:xfrm rot="-5400000">
            <a:off x="1626394" y="3531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2780" name="Text Box 48"/>
          <p:cNvSpPr txBox="1">
            <a:spLocks noChangeArrowheads="1"/>
          </p:cNvSpPr>
          <p:nvPr/>
        </p:nvSpPr>
        <p:spPr bwMode="auto">
          <a:xfrm>
            <a:off x="2287588" y="3343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2781" name="Line 49"/>
          <p:cNvSpPr>
            <a:spLocks noChangeShapeType="1"/>
          </p:cNvSpPr>
          <p:nvPr/>
        </p:nvSpPr>
        <p:spPr bwMode="auto">
          <a:xfrm>
            <a:off x="2185988" y="3711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2" name="Line 50"/>
          <p:cNvSpPr>
            <a:spLocks noChangeShapeType="1"/>
          </p:cNvSpPr>
          <p:nvPr/>
        </p:nvSpPr>
        <p:spPr bwMode="auto">
          <a:xfrm>
            <a:off x="3068638" y="3170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3" name="Line 51"/>
          <p:cNvSpPr>
            <a:spLocks noChangeShapeType="1"/>
          </p:cNvSpPr>
          <p:nvPr/>
        </p:nvSpPr>
        <p:spPr bwMode="auto">
          <a:xfrm>
            <a:off x="2627313" y="3711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4" name="Text Box 52"/>
          <p:cNvSpPr txBox="1">
            <a:spLocks noChangeArrowheads="1"/>
          </p:cNvSpPr>
          <p:nvPr/>
        </p:nvSpPr>
        <p:spPr bwMode="auto">
          <a:xfrm>
            <a:off x="2184400" y="3711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2785" name="Text Box 53"/>
          <p:cNvSpPr txBox="1">
            <a:spLocks noChangeArrowheads="1"/>
          </p:cNvSpPr>
          <p:nvPr/>
        </p:nvSpPr>
        <p:spPr bwMode="auto">
          <a:xfrm>
            <a:off x="2600325" y="3703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2786" name="Text Box 54"/>
          <p:cNvSpPr txBox="1">
            <a:spLocks noChangeArrowheads="1"/>
          </p:cNvSpPr>
          <p:nvPr/>
        </p:nvSpPr>
        <p:spPr bwMode="auto">
          <a:xfrm>
            <a:off x="1844675" y="4078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a:t>
            </a:r>
            <a:r>
              <a:rPr lang="en-US" altLang="en-US" sz="1000" b="1">
                <a:solidFill>
                  <a:srgbClr val="FFFF00"/>
                </a:solidFill>
                <a:latin typeface="Arial" charset="0"/>
              </a:rPr>
              <a:t>- 0.6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2787" name="Line 55"/>
          <p:cNvSpPr>
            <a:spLocks noChangeShapeType="1"/>
          </p:cNvSpPr>
          <p:nvPr/>
        </p:nvSpPr>
        <p:spPr bwMode="auto">
          <a:xfrm>
            <a:off x="1836738" y="4089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8" name="Line 56"/>
          <p:cNvSpPr>
            <a:spLocks noChangeShapeType="1"/>
          </p:cNvSpPr>
          <p:nvPr/>
        </p:nvSpPr>
        <p:spPr bwMode="auto">
          <a:xfrm>
            <a:off x="811213" y="3163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9" name="Line 57"/>
          <p:cNvSpPr>
            <a:spLocks noChangeShapeType="1"/>
          </p:cNvSpPr>
          <p:nvPr/>
        </p:nvSpPr>
        <p:spPr bwMode="auto">
          <a:xfrm>
            <a:off x="1836738" y="3387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0" name="Line 58"/>
          <p:cNvSpPr>
            <a:spLocks noChangeShapeType="1"/>
          </p:cNvSpPr>
          <p:nvPr/>
        </p:nvSpPr>
        <p:spPr bwMode="auto">
          <a:xfrm>
            <a:off x="1839913" y="4430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1" name="Line 59"/>
          <p:cNvSpPr>
            <a:spLocks noChangeShapeType="1"/>
          </p:cNvSpPr>
          <p:nvPr/>
        </p:nvSpPr>
        <p:spPr bwMode="auto">
          <a:xfrm>
            <a:off x="1839913" y="4732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2" name="Line 60"/>
          <p:cNvSpPr>
            <a:spLocks noChangeShapeType="1"/>
          </p:cNvSpPr>
          <p:nvPr/>
        </p:nvSpPr>
        <p:spPr bwMode="auto">
          <a:xfrm>
            <a:off x="1843088" y="5030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3" name="Line 61"/>
          <p:cNvSpPr>
            <a:spLocks noChangeShapeType="1"/>
          </p:cNvSpPr>
          <p:nvPr/>
        </p:nvSpPr>
        <p:spPr bwMode="auto">
          <a:xfrm>
            <a:off x="1849438" y="5332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4" name="Line 62"/>
          <p:cNvSpPr>
            <a:spLocks noChangeShapeType="1"/>
          </p:cNvSpPr>
          <p:nvPr/>
        </p:nvSpPr>
        <p:spPr bwMode="auto">
          <a:xfrm>
            <a:off x="1839913" y="5649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5" name="Line 63"/>
          <p:cNvSpPr>
            <a:spLocks noChangeShapeType="1"/>
          </p:cNvSpPr>
          <p:nvPr/>
        </p:nvSpPr>
        <p:spPr bwMode="auto">
          <a:xfrm>
            <a:off x="817563" y="4090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6" name="Line 64"/>
          <p:cNvSpPr>
            <a:spLocks noChangeShapeType="1"/>
          </p:cNvSpPr>
          <p:nvPr/>
        </p:nvSpPr>
        <p:spPr bwMode="auto">
          <a:xfrm>
            <a:off x="1838325" y="3179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7" name="Text Box 65"/>
          <p:cNvSpPr txBox="1">
            <a:spLocks noChangeArrowheads="1"/>
          </p:cNvSpPr>
          <p:nvPr/>
        </p:nvSpPr>
        <p:spPr bwMode="auto">
          <a:xfrm>
            <a:off x="912813" y="3332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2798" name="Text Box 66"/>
          <p:cNvSpPr txBox="1">
            <a:spLocks noChangeArrowheads="1"/>
          </p:cNvSpPr>
          <p:nvPr/>
        </p:nvSpPr>
        <p:spPr bwMode="auto">
          <a:xfrm>
            <a:off x="976313" y="4094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2799" name="Line 67"/>
          <p:cNvSpPr>
            <a:spLocks noChangeShapeType="1"/>
          </p:cNvSpPr>
          <p:nvPr/>
        </p:nvSpPr>
        <p:spPr bwMode="auto">
          <a:xfrm>
            <a:off x="823913" y="4430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0" name="Line 68"/>
          <p:cNvSpPr>
            <a:spLocks noChangeShapeType="1"/>
          </p:cNvSpPr>
          <p:nvPr/>
        </p:nvSpPr>
        <p:spPr bwMode="auto">
          <a:xfrm>
            <a:off x="819150" y="4730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1" name="Line 69"/>
          <p:cNvSpPr>
            <a:spLocks noChangeShapeType="1"/>
          </p:cNvSpPr>
          <p:nvPr/>
        </p:nvSpPr>
        <p:spPr bwMode="auto">
          <a:xfrm flipV="1">
            <a:off x="819150" y="5029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2" name="Line 70"/>
          <p:cNvSpPr>
            <a:spLocks noChangeShapeType="1"/>
          </p:cNvSpPr>
          <p:nvPr/>
        </p:nvSpPr>
        <p:spPr bwMode="auto">
          <a:xfrm>
            <a:off x="812800" y="5334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3" name="Line 71"/>
          <p:cNvSpPr>
            <a:spLocks noChangeShapeType="1"/>
          </p:cNvSpPr>
          <p:nvPr/>
        </p:nvSpPr>
        <p:spPr bwMode="auto">
          <a:xfrm>
            <a:off x="812800" y="5653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4" name="Line 72"/>
          <p:cNvSpPr>
            <a:spLocks noChangeShapeType="1"/>
          </p:cNvSpPr>
          <p:nvPr/>
        </p:nvSpPr>
        <p:spPr bwMode="auto">
          <a:xfrm>
            <a:off x="811213" y="3162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5" name="Line 73"/>
          <p:cNvSpPr>
            <a:spLocks noChangeShapeType="1"/>
          </p:cNvSpPr>
          <p:nvPr/>
        </p:nvSpPr>
        <p:spPr bwMode="auto">
          <a:xfrm>
            <a:off x="1838325" y="5799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6" name="Line 74"/>
          <p:cNvSpPr>
            <a:spLocks noChangeShapeType="1"/>
          </p:cNvSpPr>
          <p:nvPr/>
        </p:nvSpPr>
        <p:spPr bwMode="auto">
          <a:xfrm>
            <a:off x="815975" y="5945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7" name="Text Box 75"/>
          <p:cNvSpPr txBox="1">
            <a:spLocks noChangeArrowheads="1"/>
          </p:cNvSpPr>
          <p:nvPr/>
        </p:nvSpPr>
        <p:spPr bwMode="auto">
          <a:xfrm>
            <a:off x="7964488" y="4675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1155148" name="Oval 76"/>
          <p:cNvSpPr>
            <a:spLocks noChangeArrowheads="1"/>
          </p:cNvSpPr>
          <p:nvPr/>
        </p:nvSpPr>
        <p:spPr bwMode="auto">
          <a:xfrm>
            <a:off x="2633663" y="4991100"/>
            <a:ext cx="360362" cy="239713"/>
          </a:xfrm>
          <a:prstGeom prst="ellipse">
            <a:avLst/>
          </a:prstGeom>
          <a:noFill/>
          <a:ln w="28575">
            <a:solidFill>
              <a:srgbClr val="FC012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09" name="Text Box 78"/>
          <p:cNvSpPr txBox="1">
            <a:spLocks noChangeArrowheads="1"/>
          </p:cNvSpPr>
          <p:nvPr/>
        </p:nvSpPr>
        <p:spPr bwMode="auto">
          <a:xfrm>
            <a:off x="7969250" y="44450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2810" name="Text Box 79"/>
          <p:cNvSpPr txBox="1">
            <a:spLocks noChangeArrowheads="1"/>
          </p:cNvSpPr>
          <p:nvPr/>
        </p:nvSpPr>
        <p:spPr bwMode="auto">
          <a:xfrm>
            <a:off x="5297488" y="43815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solidFill>
                  <a:srgbClr val="FFFF00"/>
                </a:solidFill>
                <a:latin typeface="Arial" charset="0"/>
              </a:rPr>
              <a:t>.5619</a:t>
            </a:r>
          </a:p>
        </p:txBody>
      </p:sp>
      <p:sp>
        <p:nvSpPr>
          <p:cNvPr id="1155152" name="Text Box 80"/>
          <p:cNvSpPr txBox="1">
            <a:spLocks noChangeArrowheads="1"/>
          </p:cNvSpPr>
          <p:nvPr/>
        </p:nvSpPr>
        <p:spPr bwMode="auto">
          <a:xfrm>
            <a:off x="3027363" y="49799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1155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514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noChangeAspect="1"/>
          </p:cNvGrpSpPr>
          <p:nvPr/>
        </p:nvGrpSpPr>
        <p:grpSpPr bwMode="auto">
          <a:xfrm>
            <a:off x="3429000" y="3429000"/>
            <a:ext cx="5000625" cy="2520950"/>
            <a:chOff x="951" y="1418"/>
            <a:chExt cx="4200" cy="2117"/>
          </a:xfrm>
        </p:grpSpPr>
        <p:grpSp>
          <p:nvGrpSpPr>
            <p:cNvPr id="33841" name="Group 3"/>
            <p:cNvGrpSpPr>
              <a:grpSpLocks noChangeAspect="1"/>
            </p:cNvGrpSpPr>
            <p:nvPr/>
          </p:nvGrpSpPr>
          <p:grpSpPr bwMode="auto">
            <a:xfrm>
              <a:off x="1122" y="2137"/>
              <a:ext cx="1009" cy="720"/>
              <a:chOff x="1320" y="2349"/>
              <a:chExt cx="1009" cy="720"/>
            </a:xfrm>
          </p:grpSpPr>
          <p:sp>
            <p:nvSpPr>
              <p:cNvPr id="33866"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67"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3868"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9"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70"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71"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72"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73"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3842" name="Group 12"/>
            <p:cNvGrpSpPr>
              <a:grpSpLocks noChangeAspect="1"/>
            </p:cNvGrpSpPr>
            <p:nvPr/>
          </p:nvGrpSpPr>
          <p:grpSpPr bwMode="auto">
            <a:xfrm>
              <a:off x="951" y="2491"/>
              <a:ext cx="1302" cy="0"/>
              <a:chOff x="1222" y="3074"/>
              <a:chExt cx="1302" cy="0"/>
            </a:xfrm>
          </p:grpSpPr>
          <p:sp>
            <p:nvSpPr>
              <p:cNvPr id="33863"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4"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5"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3843"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4"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5"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6"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7"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8"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3849" name="Group 22"/>
            <p:cNvGrpSpPr>
              <a:grpSpLocks noChangeAspect="1"/>
            </p:cNvGrpSpPr>
            <p:nvPr/>
          </p:nvGrpSpPr>
          <p:grpSpPr bwMode="auto">
            <a:xfrm>
              <a:off x="3059" y="2492"/>
              <a:ext cx="1302" cy="0"/>
              <a:chOff x="1222" y="3074"/>
              <a:chExt cx="1302" cy="0"/>
            </a:xfrm>
          </p:grpSpPr>
          <p:sp>
            <p:nvSpPr>
              <p:cNvPr id="33860"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1"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2"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3850"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51"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52"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3"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4"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5"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6"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7"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8"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9"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3795" name="Group 36"/>
          <p:cNvGrpSpPr>
            <a:grpSpLocks/>
          </p:cNvGrpSpPr>
          <p:nvPr/>
        </p:nvGrpSpPr>
        <p:grpSpPr bwMode="auto">
          <a:xfrm>
            <a:off x="5165725" y="4600575"/>
            <a:ext cx="152400" cy="152400"/>
            <a:chOff x="4829" y="1778"/>
            <a:chExt cx="96" cy="96"/>
          </a:xfrm>
        </p:grpSpPr>
        <p:sp>
          <p:nvSpPr>
            <p:cNvPr id="33839"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40"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3796" name="Group 39"/>
          <p:cNvGrpSpPr>
            <a:grpSpLocks/>
          </p:cNvGrpSpPr>
          <p:nvPr/>
        </p:nvGrpSpPr>
        <p:grpSpPr bwMode="auto">
          <a:xfrm>
            <a:off x="7837488" y="4637088"/>
            <a:ext cx="152400" cy="152400"/>
            <a:chOff x="4829" y="1778"/>
            <a:chExt cx="96" cy="96"/>
          </a:xfrm>
        </p:grpSpPr>
        <p:sp>
          <p:nvSpPr>
            <p:cNvPr id="33837"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38"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6138"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6175" name="Text Box 79"/>
          <p:cNvSpPr txBox="1">
            <a:spLocks noGrp="1" noChangeArrowheads="1"/>
          </p:cNvSpPr>
          <p:nvPr>
            <p:ph idx="1"/>
          </p:nvPr>
        </p:nvSpPr>
        <p:spPr>
          <a:xfrm>
            <a:off x="381000" y="1447800"/>
            <a:ext cx="8283575" cy="1524000"/>
          </a:xfrm>
        </p:spPr>
        <p:txBody>
          <a:bodyPr/>
          <a:lstStyle/>
          <a:p>
            <a:pPr marL="0" indent="0" algn="just">
              <a:spcBef>
                <a:spcPct val="0"/>
              </a:spcBef>
              <a:spcAft>
                <a:spcPct val="0"/>
              </a:spcAft>
              <a:buSzTx/>
              <a:buFontTx/>
              <a:buNone/>
              <a:defRPr/>
            </a:pPr>
            <a:r>
              <a:rPr lang="en-US" sz="2400" dirty="0" smtClean="0"/>
              <a:t>Finally, determine the lower limit of the shaft diameter by subtracting 1.3 thousandths (or thirteen ten-thousandths) from the </a:t>
            </a:r>
            <a:r>
              <a:rPr lang="en-US" sz="2400" i="1" dirty="0" smtClean="0"/>
              <a:t>basic size</a:t>
            </a:r>
            <a:r>
              <a:rPr lang="en-US" sz="2400" dirty="0" smtClean="0"/>
              <a:t>, and include the value in the drawing.</a:t>
            </a:r>
          </a:p>
        </p:txBody>
      </p:sp>
      <p:sp>
        <p:nvSpPr>
          <p:cNvPr id="33799" name="Rectangle 43"/>
          <p:cNvSpPr>
            <a:spLocks noChangeArrowheads="1"/>
          </p:cNvSpPr>
          <p:nvPr/>
        </p:nvSpPr>
        <p:spPr bwMode="auto">
          <a:xfrm>
            <a:off x="808038" y="5026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00" name="Line 44"/>
          <p:cNvSpPr>
            <a:spLocks noChangeShapeType="1"/>
          </p:cNvSpPr>
          <p:nvPr/>
        </p:nvSpPr>
        <p:spPr bwMode="auto">
          <a:xfrm>
            <a:off x="1838325" y="3163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1" name="Line 45"/>
          <p:cNvSpPr>
            <a:spLocks noChangeShapeType="1"/>
          </p:cNvSpPr>
          <p:nvPr/>
        </p:nvSpPr>
        <p:spPr bwMode="auto">
          <a:xfrm>
            <a:off x="2185988" y="3395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2" name="Text Box 46"/>
          <p:cNvSpPr txBox="1">
            <a:spLocks noChangeArrowheads="1"/>
          </p:cNvSpPr>
          <p:nvPr/>
        </p:nvSpPr>
        <p:spPr bwMode="auto">
          <a:xfrm>
            <a:off x="1957388" y="3151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3803" name="Text Box 47"/>
          <p:cNvSpPr txBox="1">
            <a:spLocks noChangeArrowheads="1"/>
          </p:cNvSpPr>
          <p:nvPr/>
        </p:nvSpPr>
        <p:spPr bwMode="auto">
          <a:xfrm rot="-5400000">
            <a:off x="1626394" y="3531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3804" name="Text Box 48"/>
          <p:cNvSpPr txBox="1">
            <a:spLocks noChangeArrowheads="1"/>
          </p:cNvSpPr>
          <p:nvPr/>
        </p:nvSpPr>
        <p:spPr bwMode="auto">
          <a:xfrm>
            <a:off x="2287588" y="3343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3805" name="Line 49"/>
          <p:cNvSpPr>
            <a:spLocks noChangeShapeType="1"/>
          </p:cNvSpPr>
          <p:nvPr/>
        </p:nvSpPr>
        <p:spPr bwMode="auto">
          <a:xfrm>
            <a:off x="2185988" y="3711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6" name="Line 50"/>
          <p:cNvSpPr>
            <a:spLocks noChangeShapeType="1"/>
          </p:cNvSpPr>
          <p:nvPr/>
        </p:nvSpPr>
        <p:spPr bwMode="auto">
          <a:xfrm>
            <a:off x="3068638" y="3170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7" name="Line 51"/>
          <p:cNvSpPr>
            <a:spLocks noChangeShapeType="1"/>
          </p:cNvSpPr>
          <p:nvPr/>
        </p:nvSpPr>
        <p:spPr bwMode="auto">
          <a:xfrm>
            <a:off x="2627313" y="3711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8" name="Text Box 52"/>
          <p:cNvSpPr txBox="1">
            <a:spLocks noChangeArrowheads="1"/>
          </p:cNvSpPr>
          <p:nvPr/>
        </p:nvSpPr>
        <p:spPr bwMode="auto">
          <a:xfrm>
            <a:off x="2184400" y="3711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3809" name="Text Box 53"/>
          <p:cNvSpPr txBox="1">
            <a:spLocks noChangeArrowheads="1"/>
          </p:cNvSpPr>
          <p:nvPr/>
        </p:nvSpPr>
        <p:spPr bwMode="auto">
          <a:xfrm>
            <a:off x="2600325" y="3703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3810" name="Text Box 54"/>
          <p:cNvSpPr txBox="1">
            <a:spLocks noChangeArrowheads="1"/>
          </p:cNvSpPr>
          <p:nvPr/>
        </p:nvSpPr>
        <p:spPr bwMode="auto">
          <a:xfrm>
            <a:off x="1844675" y="4078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latin typeface="Arial" charset="0"/>
              </a:rPr>
              <a:t>2.3       - 0      </a:t>
            </a:r>
            <a:r>
              <a:rPr lang="en-US" altLang="en-US" sz="1000" b="1">
                <a:solidFill>
                  <a:srgbClr val="FFFF00"/>
                </a:solidFill>
                <a:latin typeface="Arial" charset="0"/>
              </a:rPr>
              <a:t>- 1.3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3811" name="Line 55"/>
          <p:cNvSpPr>
            <a:spLocks noChangeShapeType="1"/>
          </p:cNvSpPr>
          <p:nvPr/>
        </p:nvSpPr>
        <p:spPr bwMode="auto">
          <a:xfrm>
            <a:off x="1836738" y="4089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2" name="Line 56"/>
          <p:cNvSpPr>
            <a:spLocks noChangeShapeType="1"/>
          </p:cNvSpPr>
          <p:nvPr/>
        </p:nvSpPr>
        <p:spPr bwMode="auto">
          <a:xfrm>
            <a:off x="811213" y="3163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3" name="Line 57"/>
          <p:cNvSpPr>
            <a:spLocks noChangeShapeType="1"/>
          </p:cNvSpPr>
          <p:nvPr/>
        </p:nvSpPr>
        <p:spPr bwMode="auto">
          <a:xfrm>
            <a:off x="1836738" y="3387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4" name="Line 58"/>
          <p:cNvSpPr>
            <a:spLocks noChangeShapeType="1"/>
          </p:cNvSpPr>
          <p:nvPr/>
        </p:nvSpPr>
        <p:spPr bwMode="auto">
          <a:xfrm>
            <a:off x="1839913" y="4430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5" name="Line 59"/>
          <p:cNvSpPr>
            <a:spLocks noChangeShapeType="1"/>
          </p:cNvSpPr>
          <p:nvPr/>
        </p:nvSpPr>
        <p:spPr bwMode="auto">
          <a:xfrm>
            <a:off x="1839913" y="4732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6" name="Line 60"/>
          <p:cNvSpPr>
            <a:spLocks noChangeShapeType="1"/>
          </p:cNvSpPr>
          <p:nvPr/>
        </p:nvSpPr>
        <p:spPr bwMode="auto">
          <a:xfrm>
            <a:off x="1843088" y="5030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7" name="Line 61"/>
          <p:cNvSpPr>
            <a:spLocks noChangeShapeType="1"/>
          </p:cNvSpPr>
          <p:nvPr/>
        </p:nvSpPr>
        <p:spPr bwMode="auto">
          <a:xfrm>
            <a:off x="1849438" y="5332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8" name="Line 62"/>
          <p:cNvSpPr>
            <a:spLocks noChangeShapeType="1"/>
          </p:cNvSpPr>
          <p:nvPr/>
        </p:nvSpPr>
        <p:spPr bwMode="auto">
          <a:xfrm>
            <a:off x="1839913" y="5649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9" name="Line 63"/>
          <p:cNvSpPr>
            <a:spLocks noChangeShapeType="1"/>
          </p:cNvSpPr>
          <p:nvPr/>
        </p:nvSpPr>
        <p:spPr bwMode="auto">
          <a:xfrm>
            <a:off x="817563" y="4090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0" name="Line 64"/>
          <p:cNvSpPr>
            <a:spLocks noChangeShapeType="1"/>
          </p:cNvSpPr>
          <p:nvPr/>
        </p:nvSpPr>
        <p:spPr bwMode="auto">
          <a:xfrm>
            <a:off x="1838325" y="3179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1" name="Text Box 65"/>
          <p:cNvSpPr txBox="1">
            <a:spLocks noChangeArrowheads="1"/>
          </p:cNvSpPr>
          <p:nvPr/>
        </p:nvSpPr>
        <p:spPr bwMode="auto">
          <a:xfrm>
            <a:off x="912813" y="3332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3822" name="Text Box 66"/>
          <p:cNvSpPr txBox="1">
            <a:spLocks noChangeArrowheads="1"/>
          </p:cNvSpPr>
          <p:nvPr/>
        </p:nvSpPr>
        <p:spPr bwMode="auto">
          <a:xfrm>
            <a:off x="976313" y="4094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3823" name="Line 67"/>
          <p:cNvSpPr>
            <a:spLocks noChangeShapeType="1"/>
          </p:cNvSpPr>
          <p:nvPr/>
        </p:nvSpPr>
        <p:spPr bwMode="auto">
          <a:xfrm>
            <a:off x="823913" y="4430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4" name="Line 68"/>
          <p:cNvSpPr>
            <a:spLocks noChangeShapeType="1"/>
          </p:cNvSpPr>
          <p:nvPr/>
        </p:nvSpPr>
        <p:spPr bwMode="auto">
          <a:xfrm>
            <a:off x="819150" y="4730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5" name="Line 69"/>
          <p:cNvSpPr>
            <a:spLocks noChangeShapeType="1"/>
          </p:cNvSpPr>
          <p:nvPr/>
        </p:nvSpPr>
        <p:spPr bwMode="auto">
          <a:xfrm flipV="1">
            <a:off x="819150" y="5029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6" name="Line 70"/>
          <p:cNvSpPr>
            <a:spLocks noChangeShapeType="1"/>
          </p:cNvSpPr>
          <p:nvPr/>
        </p:nvSpPr>
        <p:spPr bwMode="auto">
          <a:xfrm>
            <a:off x="812800" y="5334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7" name="Line 71"/>
          <p:cNvSpPr>
            <a:spLocks noChangeShapeType="1"/>
          </p:cNvSpPr>
          <p:nvPr/>
        </p:nvSpPr>
        <p:spPr bwMode="auto">
          <a:xfrm>
            <a:off x="812800" y="5653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8" name="Line 72"/>
          <p:cNvSpPr>
            <a:spLocks noChangeShapeType="1"/>
          </p:cNvSpPr>
          <p:nvPr/>
        </p:nvSpPr>
        <p:spPr bwMode="auto">
          <a:xfrm>
            <a:off x="811213" y="3162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9" name="Line 73"/>
          <p:cNvSpPr>
            <a:spLocks noChangeShapeType="1"/>
          </p:cNvSpPr>
          <p:nvPr/>
        </p:nvSpPr>
        <p:spPr bwMode="auto">
          <a:xfrm>
            <a:off x="1838325" y="5799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30" name="Line 74"/>
          <p:cNvSpPr>
            <a:spLocks noChangeShapeType="1"/>
          </p:cNvSpPr>
          <p:nvPr/>
        </p:nvSpPr>
        <p:spPr bwMode="auto">
          <a:xfrm>
            <a:off x="815975" y="5945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31" name="Text Box 75"/>
          <p:cNvSpPr txBox="1">
            <a:spLocks noChangeArrowheads="1"/>
          </p:cNvSpPr>
          <p:nvPr/>
        </p:nvSpPr>
        <p:spPr bwMode="auto">
          <a:xfrm>
            <a:off x="7964488" y="4675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1156172" name="Oval 76"/>
          <p:cNvSpPr>
            <a:spLocks noChangeArrowheads="1"/>
          </p:cNvSpPr>
          <p:nvPr/>
        </p:nvSpPr>
        <p:spPr bwMode="auto">
          <a:xfrm>
            <a:off x="2644775" y="5129213"/>
            <a:ext cx="360363" cy="239712"/>
          </a:xfrm>
          <a:prstGeom prst="ellipse">
            <a:avLst/>
          </a:prstGeom>
          <a:noFill/>
          <a:ln w="28575">
            <a:solidFill>
              <a:srgbClr val="FC012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33" name="Text Box 77"/>
          <p:cNvSpPr txBox="1">
            <a:spLocks noChangeArrowheads="1"/>
          </p:cNvSpPr>
          <p:nvPr/>
        </p:nvSpPr>
        <p:spPr bwMode="auto">
          <a:xfrm>
            <a:off x="7969250" y="44450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3834" name="Text Box 78"/>
          <p:cNvSpPr txBox="1">
            <a:spLocks noChangeArrowheads="1"/>
          </p:cNvSpPr>
          <p:nvPr/>
        </p:nvSpPr>
        <p:spPr bwMode="auto">
          <a:xfrm>
            <a:off x="5297488" y="43815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.5619</a:t>
            </a:r>
          </a:p>
        </p:txBody>
      </p:sp>
      <p:sp>
        <p:nvSpPr>
          <p:cNvPr id="33835" name="Text Box 80"/>
          <p:cNvSpPr txBox="1">
            <a:spLocks noChangeArrowheads="1"/>
          </p:cNvSpPr>
          <p:nvPr/>
        </p:nvSpPr>
        <p:spPr bwMode="auto">
          <a:xfrm>
            <a:off x="5307013" y="4608513"/>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solidFill>
                  <a:srgbClr val="FFFF00"/>
                </a:solidFill>
                <a:latin typeface="Arial" charset="0"/>
              </a:rPr>
              <a:t>.5612</a:t>
            </a:r>
          </a:p>
        </p:txBody>
      </p:sp>
      <p:sp>
        <p:nvSpPr>
          <p:cNvPr id="1156177" name="Text Box 81"/>
          <p:cNvSpPr txBox="1">
            <a:spLocks noChangeArrowheads="1"/>
          </p:cNvSpPr>
          <p:nvPr/>
        </p:nvSpPr>
        <p:spPr bwMode="auto">
          <a:xfrm>
            <a:off x="3027363" y="49799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1156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617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2"/>
          <p:cNvGrpSpPr>
            <a:grpSpLocks noChangeAspect="1"/>
          </p:cNvGrpSpPr>
          <p:nvPr/>
        </p:nvGrpSpPr>
        <p:grpSpPr bwMode="auto">
          <a:xfrm>
            <a:off x="3276600" y="3429000"/>
            <a:ext cx="5000625" cy="2520950"/>
            <a:chOff x="951" y="1418"/>
            <a:chExt cx="4200" cy="2117"/>
          </a:xfrm>
        </p:grpSpPr>
        <p:grpSp>
          <p:nvGrpSpPr>
            <p:cNvPr id="34865" name="Group 3"/>
            <p:cNvGrpSpPr>
              <a:grpSpLocks noChangeAspect="1"/>
            </p:cNvGrpSpPr>
            <p:nvPr/>
          </p:nvGrpSpPr>
          <p:grpSpPr bwMode="auto">
            <a:xfrm>
              <a:off x="1122" y="2137"/>
              <a:ext cx="1009" cy="720"/>
              <a:chOff x="1320" y="2349"/>
              <a:chExt cx="1009" cy="720"/>
            </a:xfrm>
          </p:grpSpPr>
          <p:sp>
            <p:nvSpPr>
              <p:cNvPr id="34890"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91"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4892"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3"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4"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5"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6"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7"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4866" name="Group 12"/>
            <p:cNvGrpSpPr>
              <a:grpSpLocks noChangeAspect="1"/>
            </p:cNvGrpSpPr>
            <p:nvPr/>
          </p:nvGrpSpPr>
          <p:grpSpPr bwMode="auto">
            <a:xfrm>
              <a:off x="951" y="2491"/>
              <a:ext cx="1302" cy="0"/>
              <a:chOff x="1222" y="3074"/>
              <a:chExt cx="1302" cy="0"/>
            </a:xfrm>
          </p:grpSpPr>
          <p:sp>
            <p:nvSpPr>
              <p:cNvPr id="34887"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8"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9"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4867"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68"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69"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0"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1"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2"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4873" name="Group 22"/>
            <p:cNvGrpSpPr>
              <a:grpSpLocks noChangeAspect="1"/>
            </p:cNvGrpSpPr>
            <p:nvPr/>
          </p:nvGrpSpPr>
          <p:grpSpPr bwMode="auto">
            <a:xfrm>
              <a:off x="3059" y="2492"/>
              <a:ext cx="1302" cy="0"/>
              <a:chOff x="1222" y="3074"/>
              <a:chExt cx="1302" cy="0"/>
            </a:xfrm>
          </p:grpSpPr>
          <p:sp>
            <p:nvSpPr>
              <p:cNvPr id="34884"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5"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6"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4874"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75"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76"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7"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8"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9"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0"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1"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2"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3"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4819" name="Group 36"/>
          <p:cNvGrpSpPr>
            <a:grpSpLocks/>
          </p:cNvGrpSpPr>
          <p:nvPr/>
        </p:nvGrpSpPr>
        <p:grpSpPr bwMode="auto">
          <a:xfrm>
            <a:off x="5013325" y="4600575"/>
            <a:ext cx="152400" cy="152400"/>
            <a:chOff x="4829" y="1778"/>
            <a:chExt cx="96" cy="96"/>
          </a:xfrm>
        </p:grpSpPr>
        <p:sp>
          <p:nvSpPr>
            <p:cNvPr id="34863"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64"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4820" name="Group 39"/>
          <p:cNvGrpSpPr>
            <a:grpSpLocks/>
          </p:cNvGrpSpPr>
          <p:nvPr/>
        </p:nvGrpSpPr>
        <p:grpSpPr bwMode="auto">
          <a:xfrm>
            <a:off x="7685088" y="4637088"/>
            <a:ext cx="152400" cy="152400"/>
            <a:chOff x="4829" y="1778"/>
            <a:chExt cx="96" cy="96"/>
          </a:xfrm>
        </p:grpSpPr>
        <p:sp>
          <p:nvSpPr>
            <p:cNvPr id="34861"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62"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7162"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7199" name="Text Box 79"/>
          <p:cNvSpPr txBox="1">
            <a:spLocks noGrp="1" noChangeArrowheads="1"/>
          </p:cNvSpPr>
          <p:nvPr>
            <p:ph idx="1"/>
          </p:nvPr>
        </p:nvSpPr>
        <p:spPr>
          <a:xfrm>
            <a:off x="430213" y="1295400"/>
            <a:ext cx="8283575" cy="1524000"/>
          </a:xfrm>
        </p:spPr>
        <p:txBody>
          <a:bodyPr/>
          <a:lstStyle/>
          <a:p>
            <a:pPr marL="0" indent="0" algn="just">
              <a:spcBef>
                <a:spcPct val="0"/>
              </a:spcBef>
              <a:buSzTx/>
              <a:buFontTx/>
              <a:buNone/>
              <a:defRPr/>
            </a:pPr>
            <a:r>
              <a:rPr lang="en-US" sz="2000" dirty="0" smtClean="0"/>
              <a:t>Now, look back to the column labeled “Limits of Clearance”.  These values reveal the total amount of variation that can be allowed on a 9/16” RC 4 fit--when the parts are at maximum material condition and at least material condition.  </a:t>
            </a:r>
          </a:p>
          <a:p>
            <a:pPr marL="0" indent="0" algn="just">
              <a:spcBef>
                <a:spcPct val="0"/>
              </a:spcBef>
              <a:buSzTx/>
              <a:buFontTx/>
              <a:buNone/>
              <a:defRPr/>
            </a:pPr>
            <a:r>
              <a:rPr lang="en-US" sz="2000" dirty="0" smtClean="0"/>
              <a:t>On the </a:t>
            </a:r>
            <a:r>
              <a:rPr lang="en-US" sz="2000" i="1" dirty="0" smtClean="0"/>
              <a:t>drawing</a:t>
            </a:r>
            <a:r>
              <a:rPr lang="en-US" sz="2000" dirty="0" smtClean="0"/>
              <a:t>, compare the dimensions diagonally.</a:t>
            </a:r>
          </a:p>
        </p:txBody>
      </p:sp>
      <p:sp>
        <p:nvSpPr>
          <p:cNvPr id="34823" name="Rectangle 43"/>
          <p:cNvSpPr>
            <a:spLocks noChangeArrowheads="1"/>
          </p:cNvSpPr>
          <p:nvPr/>
        </p:nvSpPr>
        <p:spPr bwMode="auto">
          <a:xfrm>
            <a:off x="655638" y="5026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24" name="Line 44"/>
          <p:cNvSpPr>
            <a:spLocks noChangeShapeType="1"/>
          </p:cNvSpPr>
          <p:nvPr/>
        </p:nvSpPr>
        <p:spPr bwMode="auto">
          <a:xfrm>
            <a:off x="1685925" y="3163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5" name="Line 45"/>
          <p:cNvSpPr>
            <a:spLocks noChangeShapeType="1"/>
          </p:cNvSpPr>
          <p:nvPr/>
        </p:nvSpPr>
        <p:spPr bwMode="auto">
          <a:xfrm>
            <a:off x="2033588" y="3395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6" name="Text Box 46"/>
          <p:cNvSpPr txBox="1">
            <a:spLocks noChangeArrowheads="1"/>
          </p:cNvSpPr>
          <p:nvPr/>
        </p:nvSpPr>
        <p:spPr bwMode="auto">
          <a:xfrm>
            <a:off x="1804988" y="3151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4827" name="Text Box 47"/>
          <p:cNvSpPr txBox="1">
            <a:spLocks noChangeArrowheads="1"/>
          </p:cNvSpPr>
          <p:nvPr/>
        </p:nvSpPr>
        <p:spPr bwMode="auto">
          <a:xfrm rot="-5400000">
            <a:off x="1473994" y="3531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4828" name="Text Box 48"/>
          <p:cNvSpPr txBox="1">
            <a:spLocks noChangeArrowheads="1"/>
          </p:cNvSpPr>
          <p:nvPr/>
        </p:nvSpPr>
        <p:spPr bwMode="auto">
          <a:xfrm>
            <a:off x="2135188" y="3343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4829" name="Line 49"/>
          <p:cNvSpPr>
            <a:spLocks noChangeShapeType="1"/>
          </p:cNvSpPr>
          <p:nvPr/>
        </p:nvSpPr>
        <p:spPr bwMode="auto">
          <a:xfrm>
            <a:off x="2033588" y="3711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0" name="Line 50"/>
          <p:cNvSpPr>
            <a:spLocks noChangeShapeType="1"/>
          </p:cNvSpPr>
          <p:nvPr/>
        </p:nvSpPr>
        <p:spPr bwMode="auto">
          <a:xfrm>
            <a:off x="2916238" y="3170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1" name="Line 51"/>
          <p:cNvSpPr>
            <a:spLocks noChangeShapeType="1"/>
          </p:cNvSpPr>
          <p:nvPr/>
        </p:nvSpPr>
        <p:spPr bwMode="auto">
          <a:xfrm>
            <a:off x="2474913" y="3711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2" name="Text Box 52"/>
          <p:cNvSpPr txBox="1">
            <a:spLocks noChangeArrowheads="1"/>
          </p:cNvSpPr>
          <p:nvPr/>
        </p:nvSpPr>
        <p:spPr bwMode="auto">
          <a:xfrm>
            <a:off x="2032000" y="3711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4833" name="Text Box 53"/>
          <p:cNvSpPr txBox="1">
            <a:spLocks noChangeArrowheads="1"/>
          </p:cNvSpPr>
          <p:nvPr/>
        </p:nvSpPr>
        <p:spPr bwMode="auto">
          <a:xfrm>
            <a:off x="2447925" y="3703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4834" name="Text Box 54"/>
          <p:cNvSpPr txBox="1">
            <a:spLocks noChangeArrowheads="1"/>
          </p:cNvSpPr>
          <p:nvPr/>
        </p:nvSpPr>
        <p:spPr bwMode="auto">
          <a:xfrm>
            <a:off x="1692275" y="4078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4835" name="Line 55"/>
          <p:cNvSpPr>
            <a:spLocks noChangeShapeType="1"/>
          </p:cNvSpPr>
          <p:nvPr/>
        </p:nvSpPr>
        <p:spPr bwMode="auto">
          <a:xfrm>
            <a:off x="1684338" y="4089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6" name="Line 56"/>
          <p:cNvSpPr>
            <a:spLocks noChangeShapeType="1"/>
          </p:cNvSpPr>
          <p:nvPr/>
        </p:nvSpPr>
        <p:spPr bwMode="auto">
          <a:xfrm>
            <a:off x="658813" y="3163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7" name="Line 57"/>
          <p:cNvSpPr>
            <a:spLocks noChangeShapeType="1"/>
          </p:cNvSpPr>
          <p:nvPr/>
        </p:nvSpPr>
        <p:spPr bwMode="auto">
          <a:xfrm>
            <a:off x="1684338" y="3387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8" name="Line 58"/>
          <p:cNvSpPr>
            <a:spLocks noChangeShapeType="1"/>
          </p:cNvSpPr>
          <p:nvPr/>
        </p:nvSpPr>
        <p:spPr bwMode="auto">
          <a:xfrm>
            <a:off x="1687513" y="4430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9" name="Line 59"/>
          <p:cNvSpPr>
            <a:spLocks noChangeShapeType="1"/>
          </p:cNvSpPr>
          <p:nvPr/>
        </p:nvSpPr>
        <p:spPr bwMode="auto">
          <a:xfrm>
            <a:off x="1687513" y="4732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0" name="Line 60"/>
          <p:cNvSpPr>
            <a:spLocks noChangeShapeType="1"/>
          </p:cNvSpPr>
          <p:nvPr/>
        </p:nvSpPr>
        <p:spPr bwMode="auto">
          <a:xfrm>
            <a:off x="1690688" y="5030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1" name="Line 61"/>
          <p:cNvSpPr>
            <a:spLocks noChangeShapeType="1"/>
          </p:cNvSpPr>
          <p:nvPr/>
        </p:nvSpPr>
        <p:spPr bwMode="auto">
          <a:xfrm>
            <a:off x="1697038" y="5332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2" name="Line 62"/>
          <p:cNvSpPr>
            <a:spLocks noChangeShapeType="1"/>
          </p:cNvSpPr>
          <p:nvPr/>
        </p:nvSpPr>
        <p:spPr bwMode="auto">
          <a:xfrm>
            <a:off x="1687513" y="5649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3" name="Line 63"/>
          <p:cNvSpPr>
            <a:spLocks noChangeShapeType="1"/>
          </p:cNvSpPr>
          <p:nvPr/>
        </p:nvSpPr>
        <p:spPr bwMode="auto">
          <a:xfrm>
            <a:off x="665163" y="4090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4" name="Line 64"/>
          <p:cNvSpPr>
            <a:spLocks noChangeShapeType="1"/>
          </p:cNvSpPr>
          <p:nvPr/>
        </p:nvSpPr>
        <p:spPr bwMode="auto">
          <a:xfrm>
            <a:off x="1685925" y="3179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5" name="Text Box 65"/>
          <p:cNvSpPr txBox="1">
            <a:spLocks noChangeArrowheads="1"/>
          </p:cNvSpPr>
          <p:nvPr/>
        </p:nvSpPr>
        <p:spPr bwMode="auto">
          <a:xfrm>
            <a:off x="760413" y="3332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4846" name="Text Box 66"/>
          <p:cNvSpPr txBox="1">
            <a:spLocks noChangeArrowheads="1"/>
          </p:cNvSpPr>
          <p:nvPr/>
        </p:nvSpPr>
        <p:spPr bwMode="auto">
          <a:xfrm>
            <a:off x="823913" y="4094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4847" name="Line 67"/>
          <p:cNvSpPr>
            <a:spLocks noChangeShapeType="1"/>
          </p:cNvSpPr>
          <p:nvPr/>
        </p:nvSpPr>
        <p:spPr bwMode="auto">
          <a:xfrm>
            <a:off x="671513" y="4430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8" name="Line 68"/>
          <p:cNvSpPr>
            <a:spLocks noChangeShapeType="1"/>
          </p:cNvSpPr>
          <p:nvPr/>
        </p:nvSpPr>
        <p:spPr bwMode="auto">
          <a:xfrm>
            <a:off x="666750" y="4730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9" name="Line 69"/>
          <p:cNvSpPr>
            <a:spLocks noChangeShapeType="1"/>
          </p:cNvSpPr>
          <p:nvPr/>
        </p:nvSpPr>
        <p:spPr bwMode="auto">
          <a:xfrm flipV="1">
            <a:off x="666750" y="5029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0" name="Line 70"/>
          <p:cNvSpPr>
            <a:spLocks noChangeShapeType="1"/>
          </p:cNvSpPr>
          <p:nvPr/>
        </p:nvSpPr>
        <p:spPr bwMode="auto">
          <a:xfrm>
            <a:off x="660400" y="5334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1" name="Line 71"/>
          <p:cNvSpPr>
            <a:spLocks noChangeShapeType="1"/>
          </p:cNvSpPr>
          <p:nvPr/>
        </p:nvSpPr>
        <p:spPr bwMode="auto">
          <a:xfrm>
            <a:off x="660400" y="5653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2" name="Line 72"/>
          <p:cNvSpPr>
            <a:spLocks noChangeShapeType="1"/>
          </p:cNvSpPr>
          <p:nvPr/>
        </p:nvSpPr>
        <p:spPr bwMode="auto">
          <a:xfrm>
            <a:off x="658813" y="3162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3" name="Line 73"/>
          <p:cNvSpPr>
            <a:spLocks noChangeShapeType="1"/>
          </p:cNvSpPr>
          <p:nvPr/>
        </p:nvSpPr>
        <p:spPr bwMode="auto">
          <a:xfrm>
            <a:off x="1685925" y="5799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4" name="Line 74"/>
          <p:cNvSpPr>
            <a:spLocks noChangeShapeType="1"/>
          </p:cNvSpPr>
          <p:nvPr/>
        </p:nvSpPr>
        <p:spPr bwMode="auto">
          <a:xfrm>
            <a:off x="663575" y="5945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5" name="Text Box 75"/>
          <p:cNvSpPr txBox="1">
            <a:spLocks noChangeArrowheads="1"/>
          </p:cNvSpPr>
          <p:nvPr/>
        </p:nvSpPr>
        <p:spPr bwMode="auto">
          <a:xfrm>
            <a:off x="7812088" y="4675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34856" name="Text Box 76"/>
          <p:cNvSpPr txBox="1">
            <a:spLocks noChangeArrowheads="1"/>
          </p:cNvSpPr>
          <p:nvPr/>
        </p:nvSpPr>
        <p:spPr bwMode="auto">
          <a:xfrm>
            <a:off x="7816850" y="44450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4857" name="Text Box 77"/>
          <p:cNvSpPr txBox="1">
            <a:spLocks noChangeArrowheads="1"/>
          </p:cNvSpPr>
          <p:nvPr/>
        </p:nvSpPr>
        <p:spPr bwMode="auto">
          <a:xfrm>
            <a:off x="5145088" y="43815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.5619</a:t>
            </a:r>
          </a:p>
        </p:txBody>
      </p:sp>
      <p:sp>
        <p:nvSpPr>
          <p:cNvPr id="34858" name="Text Box 78"/>
          <p:cNvSpPr txBox="1">
            <a:spLocks noChangeArrowheads="1"/>
          </p:cNvSpPr>
          <p:nvPr/>
        </p:nvSpPr>
        <p:spPr bwMode="auto">
          <a:xfrm>
            <a:off x="5154613" y="4608513"/>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.5612</a:t>
            </a:r>
          </a:p>
        </p:txBody>
      </p:sp>
      <p:sp>
        <p:nvSpPr>
          <p:cNvPr id="1157200" name="Text Box 80"/>
          <p:cNvSpPr txBox="1">
            <a:spLocks noChangeArrowheads="1"/>
          </p:cNvSpPr>
          <p:nvPr/>
        </p:nvSpPr>
        <p:spPr bwMode="auto">
          <a:xfrm>
            <a:off x="3581400" y="5867400"/>
            <a:ext cx="5562600" cy="609600"/>
          </a:xfrm>
          <a:prstGeom prst="rect">
            <a:avLst/>
          </a:prstGeom>
          <a:noFill/>
          <a:ln w="9525">
            <a:noFill/>
            <a:miter lim="800000"/>
            <a:headEnd/>
            <a:tailEnd/>
          </a:ln>
          <a:effectLst/>
        </p:spPr>
        <p:txBody>
          <a:bodyPr lIns="90488" tIns="44450" rIns="90488" bIns="44450"/>
          <a:lstStyle/>
          <a:p>
            <a:pPr marL="342900" indent="-342900" algn="ctr">
              <a:defRPr/>
            </a:pPr>
            <a:r>
              <a:rPr lang="en-US" dirty="0">
                <a:effectLst>
                  <a:outerShdw blurRad="38100" dist="38100" dir="2700000" algn="tl">
                    <a:srgbClr val="000000"/>
                  </a:outerShdw>
                </a:effectLst>
              </a:rPr>
              <a:t>	    </a:t>
            </a:r>
            <a:r>
              <a:rPr lang="en-US" u="sng" dirty="0">
                <a:effectLst>
                  <a:outerShdw blurRad="38100" dist="38100" dir="2700000" algn="tl">
                    <a:srgbClr val="000000"/>
                  </a:outerShdw>
                </a:effectLst>
              </a:rPr>
              <a:t>Min Clearance</a:t>
            </a:r>
            <a:r>
              <a:rPr lang="en-US" dirty="0">
                <a:effectLst>
                  <a:outerShdw blurRad="38100" dist="38100" dir="2700000" algn="tl">
                    <a:srgbClr val="000000"/>
                  </a:outerShdw>
                </a:effectLst>
              </a:rPr>
              <a:t>		</a:t>
            </a:r>
            <a:r>
              <a:rPr lang="en-US" u="sng" dirty="0">
                <a:effectLst>
                  <a:outerShdw blurRad="38100" dist="38100" dir="2700000" algn="tl">
                    <a:srgbClr val="000000"/>
                  </a:outerShdw>
                </a:effectLst>
              </a:rPr>
              <a:t>Max Clearance</a:t>
            </a:r>
          </a:p>
          <a:p>
            <a:pPr marL="342900" indent="-342900">
              <a:defRPr/>
            </a:pPr>
            <a:r>
              <a:rPr lang="en-US" dirty="0">
                <a:effectLst>
                  <a:outerShdw blurRad="38100" dist="38100" dir="2700000" algn="tl">
                    <a:srgbClr val="000000"/>
                  </a:outerShdw>
                </a:effectLst>
              </a:rPr>
              <a:t>		          .0006		          	.0023</a:t>
            </a:r>
          </a:p>
        </p:txBody>
      </p:sp>
      <p:sp>
        <p:nvSpPr>
          <p:cNvPr id="1157201" name="Text Box 81"/>
          <p:cNvSpPr txBox="1">
            <a:spLocks noChangeArrowheads="1"/>
          </p:cNvSpPr>
          <p:nvPr/>
        </p:nvSpPr>
        <p:spPr bwMode="auto">
          <a:xfrm>
            <a:off x="2874963" y="49799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2"/>
          <p:cNvGrpSpPr>
            <a:grpSpLocks noChangeAspect="1"/>
          </p:cNvGrpSpPr>
          <p:nvPr/>
        </p:nvGrpSpPr>
        <p:grpSpPr bwMode="auto">
          <a:xfrm>
            <a:off x="3429000" y="3048000"/>
            <a:ext cx="5000625" cy="2520950"/>
            <a:chOff x="951" y="1418"/>
            <a:chExt cx="4200" cy="2117"/>
          </a:xfrm>
        </p:grpSpPr>
        <p:grpSp>
          <p:nvGrpSpPr>
            <p:cNvPr id="35889" name="Group 3"/>
            <p:cNvGrpSpPr>
              <a:grpSpLocks noChangeAspect="1"/>
            </p:cNvGrpSpPr>
            <p:nvPr/>
          </p:nvGrpSpPr>
          <p:grpSpPr bwMode="auto">
            <a:xfrm>
              <a:off x="1122" y="2137"/>
              <a:ext cx="1009" cy="720"/>
              <a:chOff x="1320" y="2349"/>
              <a:chExt cx="1009" cy="720"/>
            </a:xfrm>
          </p:grpSpPr>
          <p:sp>
            <p:nvSpPr>
              <p:cNvPr id="35914"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915"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5916"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7"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8"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9"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20"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21"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5890" name="Group 12"/>
            <p:cNvGrpSpPr>
              <a:grpSpLocks noChangeAspect="1"/>
            </p:cNvGrpSpPr>
            <p:nvPr/>
          </p:nvGrpSpPr>
          <p:grpSpPr bwMode="auto">
            <a:xfrm>
              <a:off x="951" y="2491"/>
              <a:ext cx="1302" cy="0"/>
              <a:chOff x="1222" y="3074"/>
              <a:chExt cx="1302" cy="0"/>
            </a:xfrm>
          </p:grpSpPr>
          <p:sp>
            <p:nvSpPr>
              <p:cNvPr id="35911"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2"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3"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5891"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2"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3"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4"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5"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6"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5897" name="Group 22"/>
            <p:cNvGrpSpPr>
              <a:grpSpLocks noChangeAspect="1"/>
            </p:cNvGrpSpPr>
            <p:nvPr/>
          </p:nvGrpSpPr>
          <p:grpSpPr bwMode="auto">
            <a:xfrm>
              <a:off x="3059" y="2492"/>
              <a:ext cx="1302" cy="0"/>
              <a:chOff x="1222" y="3074"/>
              <a:chExt cx="1302" cy="0"/>
            </a:xfrm>
          </p:grpSpPr>
          <p:sp>
            <p:nvSpPr>
              <p:cNvPr id="35908"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9"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0"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5898"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899"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900"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1"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2"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3"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4"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5"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6"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7"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5843" name="Group 36"/>
          <p:cNvGrpSpPr>
            <a:grpSpLocks/>
          </p:cNvGrpSpPr>
          <p:nvPr/>
        </p:nvGrpSpPr>
        <p:grpSpPr bwMode="auto">
          <a:xfrm>
            <a:off x="5165725" y="4219575"/>
            <a:ext cx="152400" cy="152400"/>
            <a:chOff x="4829" y="1778"/>
            <a:chExt cx="96" cy="96"/>
          </a:xfrm>
        </p:grpSpPr>
        <p:sp>
          <p:nvSpPr>
            <p:cNvPr id="35887"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888"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5844" name="Group 39"/>
          <p:cNvGrpSpPr>
            <a:grpSpLocks/>
          </p:cNvGrpSpPr>
          <p:nvPr/>
        </p:nvGrpSpPr>
        <p:grpSpPr bwMode="auto">
          <a:xfrm>
            <a:off x="7837488" y="4256088"/>
            <a:ext cx="152400" cy="152400"/>
            <a:chOff x="4829" y="1778"/>
            <a:chExt cx="96" cy="96"/>
          </a:xfrm>
        </p:grpSpPr>
        <p:sp>
          <p:nvSpPr>
            <p:cNvPr id="35885"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886"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8186"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8223" name="Text Box 79"/>
          <p:cNvSpPr txBox="1">
            <a:spLocks noGrp="1" noChangeArrowheads="1"/>
          </p:cNvSpPr>
          <p:nvPr>
            <p:ph idx="1"/>
          </p:nvPr>
        </p:nvSpPr>
        <p:spPr>
          <a:xfrm>
            <a:off x="762000" y="1295400"/>
            <a:ext cx="7924800" cy="990600"/>
          </a:xfrm>
        </p:spPr>
        <p:txBody>
          <a:bodyPr/>
          <a:lstStyle/>
          <a:p>
            <a:pPr marL="0" indent="0" algn="just">
              <a:spcBef>
                <a:spcPct val="0"/>
              </a:spcBef>
              <a:spcAft>
                <a:spcPct val="0"/>
              </a:spcAft>
              <a:buSzTx/>
              <a:buFontTx/>
              <a:buNone/>
              <a:defRPr/>
            </a:pPr>
            <a:r>
              <a:rPr lang="en-US" sz="2400" dirty="0" smtClean="0"/>
              <a:t>At maximum material condition (MMC — largest shaft; smallest hole), the difference is .0006, or 0.6 thousandths.  </a:t>
            </a:r>
          </a:p>
        </p:txBody>
      </p:sp>
      <p:sp>
        <p:nvSpPr>
          <p:cNvPr id="35847" name="Rectangle 43"/>
          <p:cNvSpPr>
            <a:spLocks noChangeArrowheads="1"/>
          </p:cNvSpPr>
          <p:nvPr/>
        </p:nvSpPr>
        <p:spPr bwMode="auto">
          <a:xfrm>
            <a:off x="808038" y="4645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848" name="Line 44"/>
          <p:cNvSpPr>
            <a:spLocks noChangeShapeType="1"/>
          </p:cNvSpPr>
          <p:nvPr/>
        </p:nvSpPr>
        <p:spPr bwMode="auto">
          <a:xfrm>
            <a:off x="1838325" y="2782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49" name="Line 45"/>
          <p:cNvSpPr>
            <a:spLocks noChangeShapeType="1"/>
          </p:cNvSpPr>
          <p:nvPr/>
        </p:nvSpPr>
        <p:spPr bwMode="auto">
          <a:xfrm>
            <a:off x="2185988" y="3014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0" name="Text Box 46"/>
          <p:cNvSpPr txBox="1">
            <a:spLocks noChangeArrowheads="1"/>
          </p:cNvSpPr>
          <p:nvPr/>
        </p:nvSpPr>
        <p:spPr bwMode="auto">
          <a:xfrm>
            <a:off x="1957388" y="2770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5851" name="Text Box 47"/>
          <p:cNvSpPr txBox="1">
            <a:spLocks noChangeArrowheads="1"/>
          </p:cNvSpPr>
          <p:nvPr/>
        </p:nvSpPr>
        <p:spPr bwMode="auto">
          <a:xfrm rot="-5400000">
            <a:off x="1626394" y="3150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5852" name="Text Box 48"/>
          <p:cNvSpPr txBox="1">
            <a:spLocks noChangeArrowheads="1"/>
          </p:cNvSpPr>
          <p:nvPr/>
        </p:nvSpPr>
        <p:spPr bwMode="auto">
          <a:xfrm>
            <a:off x="2287588" y="2962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5853" name="Line 49"/>
          <p:cNvSpPr>
            <a:spLocks noChangeShapeType="1"/>
          </p:cNvSpPr>
          <p:nvPr/>
        </p:nvSpPr>
        <p:spPr bwMode="auto">
          <a:xfrm>
            <a:off x="2185988" y="3330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4" name="Line 50"/>
          <p:cNvSpPr>
            <a:spLocks noChangeShapeType="1"/>
          </p:cNvSpPr>
          <p:nvPr/>
        </p:nvSpPr>
        <p:spPr bwMode="auto">
          <a:xfrm>
            <a:off x="3068638" y="2789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5" name="Line 51"/>
          <p:cNvSpPr>
            <a:spLocks noChangeShapeType="1"/>
          </p:cNvSpPr>
          <p:nvPr/>
        </p:nvSpPr>
        <p:spPr bwMode="auto">
          <a:xfrm>
            <a:off x="2627313" y="3330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6" name="Text Box 52"/>
          <p:cNvSpPr txBox="1">
            <a:spLocks noChangeArrowheads="1"/>
          </p:cNvSpPr>
          <p:nvPr/>
        </p:nvSpPr>
        <p:spPr bwMode="auto">
          <a:xfrm>
            <a:off x="2184400" y="3330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5857" name="Text Box 53"/>
          <p:cNvSpPr txBox="1">
            <a:spLocks noChangeArrowheads="1"/>
          </p:cNvSpPr>
          <p:nvPr/>
        </p:nvSpPr>
        <p:spPr bwMode="auto">
          <a:xfrm>
            <a:off x="2600325" y="3322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5858" name="Text Box 54"/>
          <p:cNvSpPr txBox="1">
            <a:spLocks noChangeArrowheads="1"/>
          </p:cNvSpPr>
          <p:nvPr/>
        </p:nvSpPr>
        <p:spPr bwMode="auto">
          <a:xfrm>
            <a:off x="1844675" y="3697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solidFill>
                  <a:srgbClr val="FFFF00"/>
                </a:solidFill>
                <a:latin typeface="Arial" charset="0"/>
              </a:rPr>
              <a:t>0.6</a:t>
            </a:r>
            <a:r>
              <a:rPr lang="en-US" altLang="en-US" sz="1000" b="1">
                <a:latin typeface="Arial" charset="0"/>
              </a:rPr>
              <a:t>     + 1.0    - 0.6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5859" name="Line 55"/>
          <p:cNvSpPr>
            <a:spLocks noChangeShapeType="1"/>
          </p:cNvSpPr>
          <p:nvPr/>
        </p:nvSpPr>
        <p:spPr bwMode="auto">
          <a:xfrm>
            <a:off x="1836738" y="3708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0" name="Line 56"/>
          <p:cNvSpPr>
            <a:spLocks noChangeShapeType="1"/>
          </p:cNvSpPr>
          <p:nvPr/>
        </p:nvSpPr>
        <p:spPr bwMode="auto">
          <a:xfrm>
            <a:off x="811213" y="2782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1" name="Line 57"/>
          <p:cNvSpPr>
            <a:spLocks noChangeShapeType="1"/>
          </p:cNvSpPr>
          <p:nvPr/>
        </p:nvSpPr>
        <p:spPr bwMode="auto">
          <a:xfrm>
            <a:off x="1836738" y="3006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2" name="Line 58"/>
          <p:cNvSpPr>
            <a:spLocks noChangeShapeType="1"/>
          </p:cNvSpPr>
          <p:nvPr/>
        </p:nvSpPr>
        <p:spPr bwMode="auto">
          <a:xfrm>
            <a:off x="1839913" y="4049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3" name="Line 59"/>
          <p:cNvSpPr>
            <a:spLocks noChangeShapeType="1"/>
          </p:cNvSpPr>
          <p:nvPr/>
        </p:nvSpPr>
        <p:spPr bwMode="auto">
          <a:xfrm>
            <a:off x="1839913" y="4351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4" name="Line 60"/>
          <p:cNvSpPr>
            <a:spLocks noChangeShapeType="1"/>
          </p:cNvSpPr>
          <p:nvPr/>
        </p:nvSpPr>
        <p:spPr bwMode="auto">
          <a:xfrm>
            <a:off x="1843088" y="4649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5" name="Line 61"/>
          <p:cNvSpPr>
            <a:spLocks noChangeShapeType="1"/>
          </p:cNvSpPr>
          <p:nvPr/>
        </p:nvSpPr>
        <p:spPr bwMode="auto">
          <a:xfrm>
            <a:off x="1849438" y="4951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6" name="Line 62"/>
          <p:cNvSpPr>
            <a:spLocks noChangeShapeType="1"/>
          </p:cNvSpPr>
          <p:nvPr/>
        </p:nvSpPr>
        <p:spPr bwMode="auto">
          <a:xfrm>
            <a:off x="1839913" y="5268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7" name="Line 63"/>
          <p:cNvSpPr>
            <a:spLocks noChangeShapeType="1"/>
          </p:cNvSpPr>
          <p:nvPr/>
        </p:nvSpPr>
        <p:spPr bwMode="auto">
          <a:xfrm>
            <a:off x="817563" y="3709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8" name="Line 64"/>
          <p:cNvSpPr>
            <a:spLocks noChangeShapeType="1"/>
          </p:cNvSpPr>
          <p:nvPr/>
        </p:nvSpPr>
        <p:spPr bwMode="auto">
          <a:xfrm>
            <a:off x="1838325" y="2798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9" name="Text Box 65"/>
          <p:cNvSpPr txBox="1">
            <a:spLocks noChangeArrowheads="1"/>
          </p:cNvSpPr>
          <p:nvPr/>
        </p:nvSpPr>
        <p:spPr bwMode="auto">
          <a:xfrm>
            <a:off x="912813" y="2951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5870" name="Text Box 66"/>
          <p:cNvSpPr txBox="1">
            <a:spLocks noChangeArrowheads="1"/>
          </p:cNvSpPr>
          <p:nvPr/>
        </p:nvSpPr>
        <p:spPr bwMode="auto">
          <a:xfrm>
            <a:off x="976313" y="3713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5871" name="Line 67"/>
          <p:cNvSpPr>
            <a:spLocks noChangeShapeType="1"/>
          </p:cNvSpPr>
          <p:nvPr/>
        </p:nvSpPr>
        <p:spPr bwMode="auto">
          <a:xfrm>
            <a:off x="823913" y="4049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2" name="Line 68"/>
          <p:cNvSpPr>
            <a:spLocks noChangeShapeType="1"/>
          </p:cNvSpPr>
          <p:nvPr/>
        </p:nvSpPr>
        <p:spPr bwMode="auto">
          <a:xfrm>
            <a:off x="819150" y="4349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3" name="Line 69"/>
          <p:cNvSpPr>
            <a:spLocks noChangeShapeType="1"/>
          </p:cNvSpPr>
          <p:nvPr/>
        </p:nvSpPr>
        <p:spPr bwMode="auto">
          <a:xfrm flipV="1">
            <a:off x="819150" y="4648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4" name="Line 70"/>
          <p:cNvSpPr>
            <a:spLocks noChangeShapeType="1"/>
          </p:cNvSpPr>
          <p:nvPr/>
        </p:nvSpPr>
        <p:spPr bwMode="auto">
          <a:xfrm>
            <a:off x="812800" y="4953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5" name="Line 71"/>
          <p:cNvSpPr>
            <a:spLocks noChangeShapeType="1"/>
          </p:cNvSpPr>
          <p:nvPr/>
        </p:nvSpPr>
        <p:spPr bwMode="auto">
          <a:xfrm>
            <a:off x="812800" y="5272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6" name="Line 72"/>
          <p:cNvSpPr>
            <a:spLocks noChangeShapeType="1"/>
          </p:cNvSpPr>
          <p:nvPr/>
        </p:nvSpPr>
        <p:spPr bwMode="auto">
          <a:xfrm>
            <a:off x="811213" y="2781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7" name="Line 73"/>
          <p:cNvSpPr>
            <a:spLocks noChangeShapeType="1"/>
          </p:cNvSpPr>
          <p:nvPr/>
        </p:nvSpPr>
        <p:spPr bwMode="auto">
          <a:xfrm>
            <a:off x="1838325" y="5418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8" name="Line 74"/>
          <p:cNvSpPr>
            <a:spLocks noChangeShapeType="1"/>
          </p:cNvSpPr>
          <p:nvPr/>
        </p:nvSpPr>
        <p:spPr bwMode="auto">
          <a:xfrm>
            <a:off x="815975" y="5564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9" name="Text Box 75"/>
          <p:cNvSpPr txBox="1">
            <a:spLocks noChangeArrowheads="1"/>
          </p:cNvSpPr>
          <p:nvPr/>
        </p:nvSpPr>
        <p:spPr bwMode="auto">
          <a:xfrm>
            <a:off x="7964488" y="4294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35880" name="Text Box 76"/>
          <p:cNvSpPr txBox="1">
            <a:spLocks noChangeArrowheads="1"/>
          </p:cNvSpPr>
          <p:nvPr/>
        </p:nvSpPr>
        <p:spPr bwMode="auto">
          <a:xfrm>
            <a:off x="7969250" y="40640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5881" name="Text Box 77"/>
          <p:cNvSpPr txBox="1">
            <a:spLocks noChangeArrowheads="1"/>
          </p:cNvSpPr>
          <p:nvPr/>
        </p:nvSpPr>
        <p:spPr bwMode="auto">
          <a:xfrm>
            <a:off x="5297488" y="40005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.5619</a:t>
            </a:r>
          </a:p>
        </p:txBody>
      </p:sp>
      <p:sp>
        <p:nvSpPr>
          <p:cNvPr id="35882" name="Text Box 78"/>
          <p:cNvSpPr txBox="1">
            <a:spLocks noChangeArrowheads="1"/>
          </p:cNvSpPr>
          <p:nvPr/>
        </p:nvSpPr>
        <p:spPr bwMode="auto">
          <a:xfrm>
            <a:off x="5307013" y="4227513"/>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.5612</a:t>
            </a:r>
          </a:p>
        </p:txBody>
      </p:sp>
      <p:sp>
        <p:nvSpPr>
          <p:cNvPr id="35883" name="Line 80"/>
          <p:cNvSpPr>
            <a:spLocks noChangeShapeType="1"/>
          </p:cNvSpPr>
          <p:nvPr/>
        </p:nvSpPr>
        <p:spPr bwMode="auto">
          <a:xfrm>
            <a:off x="5900738" y="4154488"/>
            <a:ext cx="2074862" cy="309562"/>
          </a:xfrm>
          <a:prstGeom prst="line">
            <a:avLst/>
          </a:prstGeom>
          <a:noFill/>
          <a:ln w="3175">
            <a:solidFill>
              <a:srgbClr val="FAFD00"/>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1158225" name="Text Box 81"/>
          <p:cNvSpPr txBox="1">
            <a:spLocks noChangeArrowheads="1"/>
          </p:cNvSpPr>
          <p:nvPr/>
        </p:nvSpPr>
        <p:spPr bwMode="auto">
          <a:xfrm>
            <a:off x="762000" y="4572000"/>
            <a:ext cx="8283575" cy="762000"/>
          </a:xfrm>
          <a:prstGeom prst="rect">
            <a:avLst/>
          </a:prstGeom>
          <a:noFill/>
          <a:ln w="9525">
            <a:noFill/>
            <a:miter lim="800000"/>
            <a:headEnd/>
            <a:tailEnd/>
          </a:ln>
          <a:effectLst/>
        </p:spPr>
        <p:txBody>
          <a:bodyPr lIns="90488" tIns="44450" rIns="90488" bIns="44450"/>
          <a:lstStyle/>
          <a:p>
            <a:pPr marL="342900" indent="-342900">
              <a:defRPr/>
            </a:pPr>
            <a:endParaRPr lang="en-US">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2"/>
          <p:cNvGrpSpPr>
            <a:grpSpLocks noChangeAspect="1"/>
          </p:cNvGrpSpPr>
          <p:nvPr/>
        </p:nvGrpSpPr>
        <p:grpSpPr bwMode="auto">
          <a:xfrm>
            <a:off x="3200400" y="2819400"/>
            <a:ext cx="5000625" cy="2520950"/>
            <a:chOff x="951" y="1418"/>
            <a:chExt cx="4200" cy="2117"/>
          </a:xfrm>
        </p:grpSpPr>
        <p:grpSp>
          <p:nvGrpSpPr>
            <p:cNvPr id="36923" name="Group 3"/>
            <p:cNvGrpSpPr>
              <a:grpSpLocks noChangeAspect="1"/>
            </p:cNvGrpSpPr>
            <p:nvPr/>
          </p:nvGrpSpPr>
          <p:grpSpPr bwMode="auto">
            <a:xfrm>
              <a:off x="1122" y="2137"/>
              <a:ext cx="1009" cy="720"/>
              <a:chOff x="1320" y="2349"/>
              <a:chExt cx="1009" cy="720"/>
            </a:xfrm>
          </p:grpSpPr>
          <p:sp>
            <p:nvSpPr>
              <p:cNvPr id="36948"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949"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6950"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1"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2"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3"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4"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5"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924" name="Group 12"/>
            <p:cNvGrpSpPr>
              <a:grpSpLocks noChangeAspect="1"/>
            </p:cNvGrpSpPr>
            <p:nvPr/>
          </p:nvGrpSpPr>
          <p:grpSpPr bwMode="auto">
            <a:xfrm>
              <a:off x="951" y="2491"/>
              <a:ext cx="1302" cy="0"/>
              <a:chOff x="1222" y="3074"/>
              <a:chExt cx="1302" cy="0"/>
            </a:xfrm>
          </p:grpSpPr>
          <p:sp>
            <p:nvSpPr>
              <p:cNvPr id="36945"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6"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7"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6925"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6"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7"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8"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9"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0"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6931" name="Group 22"/>
            <p:cNvGrpSpPr>
              <a:grpSpLocks noChangeAspect="1"/>
            </p:cNvGrpSpPr>
            <p:nvPr/>
          </p:nvGrpSpPr>
          <p:grpSpPr bwMode="auto">
            <a:xfrm>
              <a:off x="3059" y="2492"/>
              <a:ext cx="1302" cy="0"/>
              <a:chOff x="1222" y="3074"/>
              <a:chExt cx="1302" cy="0"/>
            </a:xfrm>
          </p:grpSpPr>
          <p:sp>
            <p:nvSpPr>
              <p:cNvPr id="36942"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3"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4"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6932"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33"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34"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5"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6"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7"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8"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9"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0"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1"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867" name="Group 36"/>
          <p:cNvGrpSpPr>
            <a:grpSpLocks/>
          </p:cNvGrpSpPr>
          <p:nvPr/>
        </p:nvGrpSpPr>
        <p:grpSpPr bwMode="auto">
          <a:xfrm>
            <a:off x="4937125" y="3990975"/>
            <a:ext cx="152400" cy="152400"/>
            <a:chOff x="4829" y="1778"/>
            <a:chExt cx="96" cy="96"/>
          </a:xfrm>
        </p:grpSpPr>
        <p:sp>
          <p:nvSpPr>
            <p:cNvPr id="36921"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22"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868" name="Group 39"/>
          <p:cNvGrpSpPr>
            <a:grpSpLocks/>
          </p:cNvGrpSpPr>
          <p:nvPr/>
        </p:nvGrpSpPr>
        <p:grpSpPr bwMode="auto">
          <a:xfrm>
            <a:off x="7608888" y="4027488"/>
            <a:ext cx="152400" cy="152400"/>
            <a:chOff x="4829" y="1778"/>
            <a:chExt cx="96" cy="96"/>
          </a:xfrm>
        </p:grpSpPr>
        <p:sp>
          <p:nvSpPr>
            <p:cNvPr id="36919"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20"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9210"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9247" name="Text Box 79"/>
          <p:cNvSpPr txBox="1">
            <a:spLocks noGrp="1" noChangeArrowheads="1"/>
          </p:cNvSpPr>
          <p:nvPr>
            <p:ph idx="1"/>
          </p:nvPr>
        </p:nvSpPr>
        <p:spPr>
          <a:xfrm>
            <a:off x="609600" y="1295400"/>
            <a:ext cx="8077200" cy="838200"/>
          </a:xfrm>
        </p:spPr>
        <p:txBody>
          <a:bodyPr/>
          <a:lstStyle/>
          <a:p>
            <a:pPr marL="0" indent="0" algn="just">
              <a:spcBef>
                <a:spcPct val="0"/>
              </a:spcBef>
              <a:spcAft>
                <a:spcPct val="0"/>
              </a:spcAft>
              <a:buSzTx/>
              <a:buFontTx/>
              <a:buNone/>
              <a:defRPr/>
            </a:pPr>
            <a:r>
              <a:rPr lang="en-US" sz="2400" dirty="0" smtClean="0"/>
              <a:t>At least material condition (LMC — smallest shaft; largest hole), there is a clearance of .0023, or 2.3 thousandths.</a:t>
            </a:r>
          </a:p>
        </p:txBody>
      </p:sp>
      <p:sp>
        <p:nvSpPr>
          <p:cNvPr id="36871" name="Rectangle 43"/>
          <p:cNvSpPr>
            <a:spLocks noChangeArrowheads="1"/>
          </p:cNvSpPr>
          <p:nvPr/>
        </p:nvSpPr>
        <p:spPr bwMode="auto">
          <a:xfrm>
            <a:off x="579438" y="44164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872" name="Line 44"/>
          <p:cNvSpPr>
            <a:spLocks noChangeShapeType="1"/>
          </p:cNvSpPr>
          <p:nvPr/>
        </p:nvSpPr>
        <p:spPr bwMode="auto">
          <a:xfrm>
            <a:off x="1609725" y="25542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3" name="Line 45"/>
          <p:cNvSpPr>
            <a:spLocks noChangeShapeType="1"/>
          </p:cNvSpPr>
          <p:nvPr/>
        </p:nvSpPr>
        <p:spPr bwMode="auto">
          <a:xfrm>
            <a:off x="1957388" y="27860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4" name="Text Box 46"/>
          <p:cNvSpPr txBox="1">
            <a:spLocks noChangeArrowheads="1"/>
          </p:cNvSpPr>
          <p:nvPr/>
        </p:nvSpPr>
        <p:spPr bwMode="auto">
          <a:xfrm>
            <a:off x="1728788" y="25415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6875" name="Text Box 47"/>
          <p:cNvSpPr txBox="1">
            <a:spLocks noChangeArrowheads="1"/>
          </p:cNvSpPr>
          <p:nvPr/>
        </p:nvSpPr>
        <p:spPr bwMode="auto">
          <a:xfrm rot="-5400000">
            <a:off x="1397794" y="29217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6876" name="Text Box 48"/>
          <p:cNvSpPr txBox="1">
            <a:spLocks noChangeArrowheads="1"/>
          </p:cNvSpPr>
          <p:nvPr/>
        </p:nvSpPr>
        <p:spPr bwMode="auto">
          <a:xfrm>
            <a:off x="2058988" y="27336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6877" name="Line 49"/>
          <p:cNvSpPr>
            <a:spLocks noChangeShapeType="1"/>
          </p:cNvSpPr>
          <p:nvPr/>
        </p:nvSpPr>
        <p:spPr bwMode="auto">
          <a:xfrm>
            <a:off x="1957388" y="31019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8" name="Line 50"/>
          <p:cNvSpPr>
            <a:spLocks noChangeShapeType="1"/>
          </p:cNvSpPr>
          <p:nvPr/>
        </p:nvSpPr>
        <p:spPr bwMode="auto">
          <a:xfrm>
            <a:off x="2840038" y="25606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9" name="Line 51"/>
          <p:cNvSpPr>
            <a:spLocks noChangeShapeType="1"/>
          </p:cNvSpPr>
          <p:nvPr/>
        </p:nvSpPr>
        <p:spPr bwMode="auto">
          <a:xfrm>
            <a:off x="2398713" y="31019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0" name="Text Box 52"/>
          <p:cNvSpPr txBox="1">
            <a:spLocks noChangeArrowheads="1"/>
          </p:cNvSpPr>
          <p:nvPr/>
        </p:nvSpPr>
        <p:spPr bwMode="auto">
          <a:xfrm>
            <a:off x="1955800" y="31019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6881" name="Text Box 53"/>
          <p:cNvSpPr txBox="1">
            <a:spLocks noChangeArrowheads="1"/>
          </p:cNvSpPr>
          <p:nvPr/>
        </p:nvSpPr>
        <p:spPr bwMode="auto">
          <a:xfrm>
            <a:off x="2371725" y="30940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6882" name="Text Box 54"/>
          <p:cNvSpPr txBox="1">
            <a:spLocks noChangeArrowheads="1"/>
          </p:cNvSpPr>
          <p:nvPr/>
        </p:nvSpPr>
        <p:spPr bwMode="auto">
          <a:xfrm>
            <a:off x="1616075" y="34686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solidFill>
                  <a:srgbClr val="FFFF00"/>
                </a:solidFill>
                <a:latin typeface="Arial" charset="0"/>
              </a:rPr>
              <a:t>2.3</a:t>
            </a:r>
            <a:r>
              <a:rPr lang="en-US" altLang="en-US" sz="1000" b="1">
                <a:latin typeface="Arial" charset="0"/>
              </a:rPr>
              <a:t>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6883" name="Line 55"/>
          <p:cNvSpPr>
            <a:spLocks noChangeShapeType="1"/>
          </p:cNvSpPr>
          <p:nvPr/>
        </p:nvSpPr>
        <p:spPr bwMode="auto">
          <a:xfrm>
            <a:off x="1608138" y="34798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4" name="Line 56"/>
          <p:cNvSpPr>
            <a:spLocks noChangeShapeType="1"/>
          </p:cNvSpPr>
          <p:nvPr/>
        </p:nvSpPr>
        <p:spPr bwMode="auto">
          <a:xfrm>
            <a:off x="582613" y="25542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5" name="Line 57"/>
          <p:cNvSpPr>
            <a:spLocks noChangeShapeType="1"/>
          </p:cNvSpPr>
          <p:nvPr/>
        </p:nvSpPr>
        <p:spPr bwMode="auto">
          <a:xfrm>
            <a:off x="1608138" y="27781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6" name="Line 58"/>
          <p:cNvSpPr>
            <a:spLocks noChangeShapeType="1"/>
          </p:cNvSpPr>
          <p:nvPr/>
        </p:nvSpPr>
        <p:spPr bwMode="auto">
          <a:xfrm>
            <a:off x="1611313" y="38211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7" name="Line 59"/>
          <p:cNvSpPr>
            <a:spLocks noChangeShapeType="1"/>
          </p:cNvSpPr>
          <p:nvPr/>
        </p:nvSpPr>
        <p:spPr bwMode="auto">
          <a:xfrm>
            <a:off x="1611313" y="41227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8" name="Line 60"/>
          <p:cNvSpPr>
            <a:spLocks noChangeShapeType="1"/>
          </p:cNvSpPr>
          <p:nvPr/>
        </p:nvSpPr>
        <p:spPr bwMode="auto">
          <a:xfrm>
            <a:off x="1614488" y="44211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9" name="Line 61"/>
          <p:cNvSpPr>
            <a:spLocks noChangeShapeType="1"/>
          </p:cNvSpPr>
          <p:nvPr/>
        </p:nvSpPr>
        <p:spPr bwMode="auto">
          <a:xfrm>
            <a:off x="1620838" y="47228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0" name="Line 62"/>
          <p:cNvSpPr>
            <a:spLocks noChangeShapeType="1"/>
          </p:cNvSpPr>
          <p:nvPr/>
        </p:nvSpPr>
        <p:spPr bwMode="auto">
          <a:xfrm>
            <a:off x="1611313" y="50403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1" name="Line 63"/>
          <p:cNvSpPr>
            <a:spLocks noChangeShapeType="1"/>
          </p:cNvSpPr>
          <p:nvPr/>
        </p:nvSpPr>
        <p:spPr bwMode="auto">
          <a:xfrm>
            <a:off x="588963" y="34813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2" name="Line 64"/>
          <p:cNvSpPr>
            <a:spLocks noChangeShapeType="1"/>
          </p:cNvSpPr>
          <p:nvPr/>
        </p:nvSpPr>
        <p:spPr bwMode="auto">
          <a:xfrm>
            <a:off x="1609725" y="25701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3" name="Text Box 65"/>
          <p:cNvSpPr txBox="1">
            <a:spLocks noChangeArrowheads="1"/>
          </p:cNvSpPr>
          <p:nvPr/>
        </p:nvSpPr>
        <p:spPr bwMode="auto">
          <a:xfrm>
            <a:off x="684213" y="27225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6894" name="Text Box 66"/>
          <p:cNvSpPr txBox="1">
            <a:spLocks noChangeArrowheads="1"/>
          </p:cNvSpPr>
          <p:nvPr/>
        </p:nvSpPr>
        <p:spPr bwMode="auto">
          <a:xfrm>
            <a:off x="747713" y="34845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6895" name="Line 67"/>
          <p:cNvSpPr>
            <a:spLocks noChangeShapeType="1"/>
          </p:cNvSpPr>
          <p:nvPr/>
        </p:nvSpPr>
        <p:spPr bwMode="auto">
          <a:xfrm>
            <a:off x="595313" y="38211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6" name="Line 68"/>
          <p:cNvSpPr>
            <a:spLocks noChangeShapeType="1"/>
          </p:cNvSpPr>
          <p:nvPr/>
        </p:nvSpPr>
        <p:spPr bwMode="auto">
          <a:xfrm>
            <a:off x="590550" y="41211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7" name="Line 69"/>
          <p:cNvSpPr>
            <a:spLocks noChangeShapeType="1"/>
          </p:cNvSpPr>
          <p:nvPr/>
        </p:nvSpPr>
        <p:spPr bwMode="auto">
          <a:xfrm flipV="1">
            <a:off x="590550" y="44196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8" name="Line 70"/>
          <p:cNvSpPr>
            <a:spLocks noChangeShapeType="1"/>
          </p:cNvSpPr>
          <p:nvPr/>
        </p:nvSpPr>
        <p:spPr bwMode="auto">
          <a:xfrm>
            <a:off x="584200" y="47244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9" name="Line 71"/>
          <p:cNvSpPr>
            <a:spLocks noChangeShapeType="1"/>
          </p:cNvSpPr>
          <p:nvPr/>
        </p:nvSpPr>
        <p:spPr bwMode="auto">
          <a:xfrm>
            <a:off x="584200" y="50434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0" name="Line 72"/>
          <p:cNvSpPr>
            <a:spLocks noChangeShapeType="1"/>
          </p:cNvSpPr>
          <p:nvPr/>
        </p:nvSpPr>
        <p:spPr bwMode="auto">
          <a:xfrm>
            <a:off x="582613" y="25527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1" name="Line 73"/>
          <p:cNvSpPr>
            <a:spLocks noChangeShapeType="1"/>
          </p:cNvSpPr>
          <p:nvPr/>
        </p:nvSpPr>
        <p:spPr bwMode="auto">
          <a:xfrm>
            <a:off x="1609725" y="51895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2" name="Line 74"/>
          <p:cNvSpPr>
            <a:spLocks noChangeShapeType="1"/>
          </p:cNvSpPr>
          <p:nvPr/>
        </p:nvSpPr>
        <p:spPr bwMode="auto">
          <a:xfrm>
            <a:off x="587375" y="53355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3" name="Text Box 75"/>
          <p:cNvSpPr txBox="1">
            <a:spLocks noChangeArrowheads="1"/>
          </p:cNvSpPr>
          <p:nvPr/>
        </p:nvSpPr>
        <p:spPr bwMode="auto">
          <a:xfrm>
            <a:off x="7735888" y="40655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36904" name="Text Box 76"/>
          <p:cNvSpPr txBox="1">
            <a:spLocks noChangeArrowheads="1"/>
          </p:cNvSpPr>
          <p:nvPr/>
        </p:nvSpPr>
        <p:spPr bwMode="auto">
          <a:xfrm>
            <a:off x="7740650" y="38354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6905" name="Text Box 77"/>
          <p:cNvSpPr txBox="1">
            <a:spLocks noChangeArrowheads="1"/>
          </p:cNvSpPr>
          <p:nvPr/>
        </p:nvSpPr>
        <p:spPr bwMode="auto">
          <a:xfrm>
            <a:off x="5068888" y="37719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.5619</a:t>
            </a:r>
          </a:p>
        </p:txBody>
      </p:sp>
      <p:sp>
        <p:nvSpPr>
          <p:cNvPr id="36906" name="Text Box 78"/>
          <p:cNvSpPr txBox="1">
            <a:spLocks noChangeArrowheads="1"/>
          </p:cNvSpPr>
          <p:nvPr/>
        </p:nvSpPr>
        <p:spPr bwMode="auto">
          <a:xfrm>
            <a:off x="5078413" y="3998913"/>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.5612</a:t>
            </a:r>
          </a:p>
        </p:txBody>
      </p:sp>
      <p:sp>
        <p:nvSpPr>
          <p:cNvPr id="36907" name="Line 80"/>
          <p:cNvSpPr>
            <a:spLocks noChangeShapeType="1"/>
          </p:cNvSpPr>
          <p:nvPr/>
        </p:nvSpPr>
        <p:spPr bwMode="auto">
          <a:xfrm flipV="1">
            <a:off x="5711825" y="3975100"/>
            <a:ext cx="2055813" cy="171450"/>
          </a:xfrm>
          <a:prstGeom prst="line">
            <a:avLst/>
          </a:prstGeom>
          <a:noFill/>
          <a:ln w="9525">
            <a:solidFill>
              <a:srgbClr val="FAFD00"/>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36908" name="Rectangle 81"/>
          <p:cNvSpPr>
            <a:spLocks noChangeArrowheads="1"/>
          </p:cNvSpPr>
          <p:nvPr/>
        </p:nvSpPr>
        <p:spPr bwMode="auto">
          <a:xfrm>
            <a:off x="4648200" y="5791200"/>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rgbClr val="FFFF00"/>
                </a:solidFill>
              </a:rPr>
              <a:t>  </a:t>
            </a:r>
            <a:r>
              <a:rPr lang="en-US" altLang="en-US"/>
              <a:t>-.0006</a:t>
            </a:r>
          </a:p>
          <a:p>
            <a:r>
              <a:rPr lang="en-US" altLang="en-US"/>
              <a:t>  -.0013</a:t>
            </a:r>
          </a:p>
        </p:txBody>
      </p:sp>
      <p:grpSp>
        <p:nvGrpSpPr>
          <p:cNvPr id="36909" name="Group 82"/>
          <p:cNvGrpSpPr>
            <a:grpSpLocks/>
          </p:cNvGrpSpPr>
          <p:nvPr/>
        </p:nvGrpSpPr>
        <p:grpSpPr bwMode="auto">
          <a:xfrm>
            <a:off x="3962400" y="6019800"/>
            <a:ext cx="152400" cy="152400"/>
            <a:chOff x="4829" y="1778"/>
            <a:chExt cx="96" cy="96"/>
          </a:xfrm>
        </p:grpSpPr>
        <p:sp>
          <p:nvSpPr>
            <p:cNvPr id="36917" name="Oval 83"/>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18" name="Line 84"/>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6910" name="Rectangle 85"/>
          <p:cNvSpPr>
            <a:spLocks noChangeArrowheads="1"/>
          </p:cNvSpPr>
          <p:nvPr/>
        </p:nvSpPr>
        <p:spPr bwMode="auto">
          <a:xfrm>
            <a:off x="7315200" y="57912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t>+.0010</a:t>
            </a:r>
          </a:p>
          <a:p>
            <a:r>
              <a:rPr lang="en-US" altLang="en-US"/>
              <a:t> -.0000</a:t>
            </a:r>
          </a:p>
        </p:txBody>
      </p:sp>
      <p:grpSp>
        <p:nvGrpSpPr>
          <p:cNvPr id="36911" name="Group 86"/>
          <p:cNvGrpSpPr>
            <a:grpSpLocks/>
          </p:cNvGrpSpPr>
          <p:nvPr/>
        </p:nvGrpSpPr>
        <p:grpSpPr bwMode="auto">
          <a:xfrm>
            <a:off x="6553200" y="6019800"/>
            <a:ext cx="152400" cy="152400"/>
            <a:chOff x="4829" y="1778"/>
            <a:chExt cx="96" cy="96"/>
          </a:xfrm>
        </p:grpSpPr>
        <p:sp>
          <p:nvSpPr>
            <p:cNvPr id="36915" name="Oval 8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16" name="Line 8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6912" name="Text Box 89"/>
          <p:cNvSpPr txBox="1">
            <a:spLocks noChangeArrowheads="1"/>
          </p:cNvSpPr>
          <p:nvPr/>
        </p:nvSpPr>
        <p:spPr bwMode="auto">
          <a:xfrm>
            <a:off x="4114800" y="59436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.5625</a:t>
            </a:r>
          </a:p>
        </p:txBody>
      </p:sp>
      <p:sp>
        <p:nvSpPr>
          <p:cNvPr id="36913" name="Text Box 90"/>
          <p:cNvSpPr txBox="1">
            <a:spLocks noChangeArrowheads="1"/>
          </p:cNvSpPr>
          <p:nvPr/>
        </p:nvSpPr>
        <p:spPr bwMode="auto">
          <a:xfrm>
            <a:off x="6705600" y="59436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.5625</a:t>
            </a:r>
          </a:p>
        </p:txBody>
      </p:sp>
      <p:sp>
        <p:nvSpPr>
          <p:cNvPr id="36914" name="Text Box 91"/>
          <p:cNvSpPr txBox="1">
            <a:spLocks noChangeArrowheads="1"/>
          </p:cNvSpPr>
          <p:nvPr/>
        </p:nvSpPr>
        <p:spPr bwMode="auto">
          <a:xfrm>
            <a:off x="685800" y="5943600"/>
            <a:ext cx="3197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Values Referenced to Basic Size:</a:t>
            </a:r>
            <a:endParaRPr lang="en-US" altLang="en-US" sz="1600">
              <a:solidFill>
                <a:srgbClr val="FFFF00"/>
              </a:solidFill>
              <a:latin typeface="Arial" charset="0"/>
            </a:endParaRPr>
          </a:p>
        </p:txBody>
      </p:sp>
    </p:spTree>
  </p:cSld>
  <p:clrMapOvr>
    <a:masterClrMapping/>
  </p:clrMapOvr>
  <p:transition>
    <p:randomBa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9210"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Web Sites for Fits and Tolerances</a:t>
            </a:r>
          </a:p>
        </p:txBody>
      </p:sp>
      <p:sp>
        <p:nvSpPr>
          <p:cNvPr id="1159247" name="Text Box 79"/>
          <p:cNvSpPr txBox="1">
            <a:spLocks noGrp="1" noChangeArrowheads="1"/>
          </p:cNvSpPr>
          <p:nvPr>
            <p:ph idx="1"/>
          </p:nvPr>
        </p:nvSpPr>
        <p:spPr>
          <a:xfrm>
            <a:off x="430213" y="1524000"/>
            <a:ext cx="8283575" cy="2362200"/>
          </a:xfrm>
        </p:spPr>
        <p:txBody>
          <a:bodyPr/>
          <a:lstStyle/>
          <a:p>
            <a:pPr marL="0" indent="0">
              <a:spcBef>
                <a:spcPct val="0"/>
              </a:spcBef>
              <a:spcAft>
                <a:spcPct val="0"/>
              </a:spcAft>
              <a:buSzTx/>
              <a:buFontTx/>
              <a:buNone/>
              <a:defRPr/>
            </a:pPr>
            <a:r>
              <a:rPr lang="en-US" sz="1800" u="sng" dirty="0" smtClean="0">
                <a:solidFill>
                  <a:srgbClr val="FF0000"/>
                </a:solidFill>
                <a:hlinkClick r:id="rId2"/>
              </a:rPr>
              <a:t>http://www.cobanengineering.com/Tolerances/ANSILimitsAndFits.asp</a:t>
            </a:r>
            <a:r>
              <a:rPr lang="en-US" sz="2400" dirty="0" smtClean="0"/>
              <a:t> </a:t>
            </a:r>
            <a:r>
              <a:rPr lang="en-US" sz="2000" dirty="0" smtClean="0"/>
              <a:t>(very good)</a:t>
            </a:r>
            <a:endParaRPr lang="en-US" sz="1800" u="sng" dirty="0" smtClean="0">
              <a:solidFill>
                <a:srgbClr val="FF0000"/>
              </a:solidFill>
            </a:endParaRPr>
          </a:p>
          <a:p>
            <a:pPr marL="0" indent="0">
              <a:spcBef>
                <a:spcPct val="0"/>
              </a:spcBef>
              <a:spcAft>
                <a:spcPct val="0"/>
              </a:spcAft>
              <a:buSzTx/>
              <a:buFontTx/>
              <a:buNone/>
              <a:defRPr/>
            </a:pPr>
            <a:r>
              <a:rPr lang="en-US" sz="1800" dirty="0" smtClean="0">
                <a:hlinkClick r:id="rId3"/>
              </a:rPr>
              <a:t>http://www.mech.uq.edu.au/courses/mech2110/standard_fits/index.html</a:t>
            </a:r>
            <a:r>
              <a:rPr lang="en-US" sz="1800" dirty="0" smtClean="0"/>
              <a:t> </a:t>
            </a:r>
          </a:p>
        </p:txBody>
      </p:sp>
    </p:spTree>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2306" name="Rectangle 2"/>
          <p:cNvSpPr>
            <a:spLocks noGrp="1" noChangeArrowheads="1"/>
          </p:cNvSpPr>
          <p:nvPr>
            <p:ph type="title"/>
          </p:nvPr>
        </p:nvSpPr>
        <p:spPr>
          <a:xfrm>
            <a:off x="685800" y="304800"/>
            <a:ext cx="7772400" cy="457200"/>
          </a:xfrm>
        </p:spPr>
        <p:txBody>
          <a:bodyPr/>
          <a:lstStyle/>
          <a:p>
            <a:pPr>
              <a:defRPr/>
            </a:pPr>
            <a:r>
              <a:rPr lang="en-US" sz="2800" dirty="0" smtClean="0">
                <a:solidFill>
                  <a:srgbClr val="FFFFFF"/>
                </a:solidFill>
              </a:rPr>
              <a:t>Introduction - </a:t>
            </a:r>
            <a:r>
              <a:rPr lang="en-US" sz="2800" i="1" dirty="0" smtClean="0">
                <a:solidFill>
                  <a:srgbClr val="FFFFFF"/>
                </a:solidFill>
              </a:rPr>
              <a:t>Basic Hole and</a:t>
            </a:r>
            <a:r>
              <a:rPr lang="en-US" sz="2800" dirty="0" smtClean="0">
                <a:solidFill>
                  <a:srgbClr val="FFFFFF"/>
                </a:solidFill>
              </a:rPr>
              <a:t> </a:t>
            </a:r>
            <a:r>
              <a:rPr lang="en-US" sz="2800" i="1" dirty="0" smtClean="0">
                <a:solidFill>
                  <a:srgbClr val="FFFFFF"/>
                </a:solidFill>
              </a:rPr>
              <a:t>Basic Shaft Systems </a:t>
            </a:r>
            <a:endParaRPr lang="en-US" sz="1800" dirty="0" smtClean="0"/>
          </a:p>
        </p:txBody>
      </p:sp>
      <p:sp>
        <p:nvSpPr>
          <p:cNvPr id="1122307" name="Rectangle 3"/>
          <p:cNvSpPr>
            <a:spLocks noGrp="1" noChangeArrowheads="1"/>
          </p:cNvSpPr>
          <p:nvPr>
            <p:ph idx="1"/>
          </p:nvPr>
        </p:nvSpPr>
        <p:spPr>
          <a:xfrm>
            <a:off x="457200" y="990600"/>
            <a:ext cx="8324850" cy="5257800"/>
          </a:xfrm>
        </p:spPr>
        <p:txBody>
          <a:bodyPr/>
          <a:lstStyle/>
          <a:p>
            <a:pPr marL="0" indent="0" algn="just">
              <a:lnSpc>
                <a:spcPct val="90000"/>
              </a:lnSpc>
              <a:buFontTx/>
              <a:buNone/>
              <a:defRPr/>
            </a:pPr>
            <a:r>
              <a:rPr lang="en-US" sz="2400" dirty="0" smtClean="0"/>
              <a:t>BASIC HOLE SYSTEM – </a:t>
            </a:r>
            <a:r>
              <a:rPr lang="en-US" sz="2400" b="1" i="1" dirty="0" smtClean="0"/>
              <a:t>Allowance based on the hole at MMC</a:t>
            </a:r>
          </a:p>
          <a:p>
            <a:pPr lvl="1" algn="just">
              <a:lnSpc>
                <a:spcPct val="90000"/>
              </a:lnSpc>
              <a:buFontTx/>
              <a:buNone/>
              <a:defRPr/>
            </a:pPr>
            <a:r>
              <a:rPr lang="en-US" sz="2400" dirty="0" smtClean="0"/>
              <a:t>1.  </a:t>
            </a:r>
            <a:r>
              <a:rPr lang="en-US" sz="2000" dirty="0" smtClean="0"/>
              <a:t>The basic size is always equal to the </a:t>
            </a:r>
            <a:r>
              <a:rPr lang="en-US" sz="2000" i="1" dirty="0" smtClean="0">
                <a:solidFill>
                  <a:srgbClr val="FFFF00"/>
                </a:solidFill>
              </a:rPr>
              <a:t>minimum</a:t>
            </a:r>
            <a:r>
              <a:rPr lang="en-US" sz="2000" dirty="0" smtClean="0">
                <a:solidFill>
                  <a:srgbClr val="FFFF00"/>
                </a:solidFill>
              </a:rPr>
              <a:t> </a:t>
            </a:r>
            <a:r>
              <a:rPr lang="en-US" sz="2000" i="1" dirty="0" smtClean="0">
                <a:solidFill>
                  <a:srgbClr val="FFFF00"/>
                </a:solidFill>
              </a:rPr>
              <a:t>hole</a:t>
            </a:r>
            <a:r>
              <a:rPr lang="en-US" sz="2000" i="1" dirty="0" smtClean="0"/>
              <a:t> size (Hole MMC).</a:t>
            </a:r>
            <a:endParaRPr lang="en-US" sz="2000" dirty="0" smtClean="0"/>
          </a:p>
          <a:p>
            <a:pPr lvl="1" algn="just">
              <a:lnSpc>
                <a:spcPct val="90000"/>
              </a:lnSpc>
              <a:buFontTx/>
              <a:buNone/>
              <a:defRPr/>
            </a:pPr>
            <a:r>
              <a:rPr lang="en-US" sz="2000" i="1" dirty="0" smtClean="0"/>
              <a:t>2.  </a:t>
            </a:r>
            <a:r>
              <a:rPr lang="en-US" sz="2000" i="1" dirty="0" smtClean="0">
                <a:solidFill>
                  <a:srgbClr val="FFFF00"/>
                </a:solidFill>
              </a:rPr>
              <a:t>Subtract the allowance</a:t>
            </a:r>
            <a:r>
              <a:rPr lang="en-US" sz="2000" dirty="0" smtClean="0"/>
              <a:t> from the basic size to get the </a:t>
            </a:r>
            <a:r>
              <a:rPr lang="en-US" sz="2000" i="1" dirty="0" smtClean="0">
                <a:solidFill>
                  <a:srgbClr val="FFFF00"/>
                </a:solidFill>
              </a:rPr>
              <a:t>maximum shaft</a:t>
            </a:r>
            <a:r>
              <a:rPr lang="en-US" sz="2000" i="1" dirty="0" smtClean="0"/>
              <a:t> size (Shaft MMC).</a:t>
            </a:r>
            <a:endParaRPr lang="en-US" sz="2000" dirty="0" smtClean="0"/>
          </a:p>
          <a:p>
            <a:pPr lvl="1" algn="just">
              <a:lnSpc>
                <a:spcPct val="90000"/>
              </a:lnSpc>
              <a:spcAft>
                <a:spcPct val="100000"/>
              </a:spcAft>
              <a:buFontTx/>
              <a:buNone/>
              <a:defRPr/>
            </a:pPr>
            <a:r>
              <a:rPr lang="en-US" sz="2000" dirty="0" smtClean="0"/>
              <a:t>3.  Apply the appropriate tolerances to the hole and to the shaft (Hole &amp; Shaft </a:t>
            </a:r>
            <a:r>
              <a:rPr lang="en-US" sz="2000" b="1" i="1" dirty="0" smtClean="0"/>
              <a:t>lower material condition </a:t>
            </a:r>
            <a:r>
              <a:rPr lang="en-US" sz="2000" b="1" dirty="0" smtClean="0"/>
              <a:t>(</a:t>
            </a:r>
            <a:r>
              <a:rPr lang="en-US" sz="2000" dirty="0" smtClean="0"/>
              <a:t>LMC)).</a:t>
            </a:r>
          </a:p>
          <a:p>
            <a:pPr marL="0" indent="0" algn="just">
              <a:lnSpc>
                <a:spcPct val="90000"/>
              </a:lnSpc>
              <a:buFontTx/>
              <a:buNone/>
              <a:defRPr/>
            </a:pPr>
            <a:r>
              <a:rPr lang="en-US" sz="2400" dirty="0" smtClean="0"/>
              <a:t>BASIC SHAFT SYSTEM – </a:t>
            </a:r>
            <a:r>
              <a:rPr lang="en-US" sz="2400" b="1" i="1" dirty="0" smtClean="0"/>
              <a:t>Allowance based on the shaft at MMC</a:t>
            </a:r>
          </a:p>
          <a:p>
            <a:pPr lvl="1" algn="just">
              <a:lnSpc>
                <a:spcPct val="90000"/>
              </a:lnSpc>
              <a:buFontTx/>
              <a:buNone/>
              <a:defRPr/>
            </a:pPr>
            <a:r>
              <a:rPr lang="en-US" sz="2400" dirty="0" smtClean="0"/>
              <a:t>1</a:t>
            </a:r>
            <a:r>
              <a:rPr lang="en-US" sz="2000" dirty="0" smtClean="0"/>
              <a:t>. The basic size is always equal to the </a:t>
            </a:r>
            <a:r>
              <a:rPr lang="en-US" sz="2000" i="1" dirty="0" smtClean="0">
                <a:solidFill>
                  <a:srgbClr val="FFFF00"/>
                </a:solidFill>
              </a:rPr>
              <a:t>maximum shaft</a:t>
            </a:r>
            <a:r>
              <a:rPr lang="en-US" sz="2000" i="1" dirty="0" smtClean="0"/>
              <a:t> size.</a:t>
            </a:r>
            <a:endParaRPr lang="en-US" sz="2000" dirty="0" smtClean="0"/>
          </a:p>
          <a:p>
            <a:pPr lvl="1" algn="just">
              <a:lnSpc>
                <a:spcPct val="90000"/>
              </a:lnSpc>
              <a:buFontTx/>
              <a:buNone/>
              <a:defRPr/>
            </a:pPr>
            <a:r>
              <a:rPr lang="en-US" sz="2000" i="1" dirty="0" smtClean="0"/>
              <a:t>2.  </a:t>
            </a:r>
            <a:r>
              <a:rPr lang="en-US" sz="2000" i="1" dirty="0" smtClean="0">
                <a:solidFill>
                  <a:srgbClr val="FFFF00"/>
                </a:solidFill>
              </a:rPr>
              <a:t>Add the allowance</a:t>
            </a:r>
            <a:r>
              <a:rPr lang="en-US" sz="2000" dirty="0" smtClean="0"/>
              <a:t> to the basic size to get the </a:t>
            </a:r>
            <a:r>
              <a:rPr lang="en-US" sz="2000" i="1" dirty="0" smtClean="0">
                <a:solidFill>
                  <a:srgbClr val="FFFF00"/>
                </a:solidFill>
              </a:rPr>
              <a:t>minimum hole</a:t>
            </a:r>
            <a:r>
              <a:rPr lang="en-US" sz="2000" i="1" dirty="0" smtClean="0"/>
              <a:t> size.</a:t>
            </a:r>
            <a:endParaRPr lang="en-US" sz="2000" dirty="0" smtClean="0"/>
          </a:p>
          <a:p>
            <a:pPr lvl="1" algn="just">
              <a:lnSpc>
                <a:spcPct val="90000"/>
              </a:lnSpc>
              <a:buFontTx/>
              <a:buNone/>
              <a:defRPr/>
            </a:pPr>
            <a:r>
              <a:rPr lang="en-US" sz="2000" dirty="0" smtClean="0"/>
              <a:t>3.  Apply the appropriate tolerances to the shaft and the hole.</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122307">
                                            <p:txEl>
                                              <p:pRg st="0" end="0"/>
                                            </p:txEl>
                                          </p:spTgt>
                                        </p:tgtEl>
                                        <p:attrNameLst>
                                          <p:attrName>style.visibility</p:attrName>
                                        </p:attrNameLst>
                                      </p:cBhvr>
                                      <p:to>
                                        <p:strVal val="visible"/>
                                      </p:to>
                                    </p:set>
                                    <p:anim calcmode="lin" valueType="num">
                                      <p:cBhvr>
                                        <p:cTn id="7" dur="500" fill="hold"/>
                                        <p:tgtEl>
                                          <p:spTgt spid="1122307">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122307">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1122307">
                                            <p:txEl>
                                              <p:pRg st="1" end="1"/>
                                            </p:txEl>
                                          </p:spTgt>
                                        </p:tgtEl>
                                        <p:attrNameLst>
                                          <p:attrName>style.visibility</p:attrName>
                                        </p:attrNameLst>
                                      </p:cBhvr>
                                      <p:to>
                                        <p:strVal val="visible"/>
                                      </p:to>
                                    </p:set>
                                    <p:anim calcmode="lin" valueType="num">
                                      <p:cBhvr>
                                        <p:cTn id="11" dur="500" fill="hold"/>
                                        <p:tgtEl>
                                          <p:spTgt spid="1122307">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1122307">
                                            <p:txEl>
                                              <p:pRg st="1" end="1"/>
                                            </p:txEl>
                                          </p:spTgt>
                                        </p:tgtEl>
                                        <p:attrNameLst>
                                          <p:attrName>ppt_h</p:attrName>
                                        </p:attrNameLst>
                                      </p:cBhvr>
                                      <p:tavLst>
                                        <p:tav tm="0">
                                          <p:val>
                                            <p:strVal val="2/3*#ppt_h"/>
                                          </p:val>
                                        </p:tav>
                                        <p:tav tm="100000">
                                          <p:val>
                                            <p:strVal val="#ppt_h"/>
                                          </p:val>
                                        </p:tav>
                                      </p:tavLst>
                                    </p:anim>
                                  </p:childTnLst>
                                </p:cTn>
                              </p:par>
                              <p:par>
                                <p:cTn id="13" presetID="23" presetClass="entr" presetSubtype="272" fill="hold" grpId="0" nodeType="withEffect">
                                  <p:stCondLst>
                                    <p:cond delay="0"/>
                                  </p:stCondLst>
                                  <p:childTnLst>
                                    <p:set>
                                      <p:cBhvr>
                                        <p:cTn id="14" dur="1" fill="hold">
                                          <p:stCondLst>
                                            <p:cond delay="0"/>
                                          </p:stCondLst>
                                        </p:cTn>
                                        <p:tgtEl>
                                          <p:spTgt spid="1122307">
                                            <p:txEl>
                                              <p:pRg st="2" end="2"/>
                                            </p:txEl>
                                          </p:spTgt>
                                        </p:tgtEl>
                                        <p:attrNameLst>
                                          <p:attrName>style.visibility</p:attrName>
                                        </p:attrNameLst>
                                      </p:cBhvr>
                                      <p:to>
                                        <p:strVal val="visible"/>
                                      </p:to>
                                    </p:set>
                                    <p:anim calcmode="lin" valueType="num">
                                      <p:cBhvr>
                                        <p:cTn id="15" dur="500" fill="hold"/>
                                        <p:tgtEl>
                                          <p:spTgt spid="1122307">
                                            <p:txEl>
                                              <p:pRg st="2" end="2"/>
                                            </p:txEl>
                                          </p:spTgt>
                                        </p:tgtEl>
                                        <p:attrNameLst>
                                          <p:attrName>ppt_w</p:attrName>
                                        </p:attrNameLst>
                                      </p:cBhvr>
                                      <p:tavLst>
                                        <p:tav tm="0">
                                          <p:val>
                                            <p:strVal val="2/3*#ppt_w"/>
                                          </p:val>
                                        </p:tav>
                                        <p:tav tm="100000">
                                          <p:val>
                                            <p:strVal val="#ppt_w"/>
                                          </p:val>
                                        </p:tav>
                                      </p:tavLst>
                                    </p:anim>
                                    <p:anim calcmode="lin" valueType="num">
                                      <p:cBhvr>
                                        <p:cTn id="16" dur="500" fill="hold"/>
                                        <p:tgtEl>
                                          <p:spTgt spid="1122307">
                                            <p:txEl>
                                              <p:pRg st="2" end="2"/>
                                            </p:txEl>
                                          </p:spTgt>
                                        </p:tgtEl>
                                        <p:attrNameLst>
                                          <p:attrName>ppt_h</p:attrName>
                                        </p:attrNameLst>
                                      </p:cBhvr>
                                      <p:tavLst>
                                        <p:tav tm="0">
                                          <p:val>
                                            <p:strVal val="2/3*#ppt_h"/>
                                          </p:val>
                                        </p:tav>
                                        <p:tav tm="100000">
                                          <p:val>
                                            <p:strVal val="#ppt_h"/>
                                          </p:val>
                                        </p:tav>
                                      </p:tavLst>
                                    </p:anim>
                                  </p:childTnLst>
                                </p:cTn>
                              </p:par>
                              <p:par>
                                <p:cTn id="17" presetID="23" presetClass="entr" presetSubtype="272" fill="hold" grpId="0" nodeType="withEffect">
                                  <p:stCondLst>
                                    <p:cond delay="0"/>
                                  </p:stCondLst>
                                  <p:childTnLst>
                                    <p:set>
                                      <p:cBhvr>
                                        <p:cTn id="18" dur="1" fill="hold">
                                          <p:stCondLst>
                                            <p:cond delay="0"/>
                                          </p:stCondLst>
                                        </p:cTn>
                                        <p:tgtEl>
                                          <p:spTgt spid="1122307">
                                            <p:txEl>
                                              <p:pRg st="3" end="3"/>
                                            </p:txEl>
                                          </p:spTgt>
                                        </p:tgtEl>
                                        <p:attrNameLst>
                                          <p:attrName>style.visibility</p:attrName>
                                        </p:attrNameLst>
                                      </p:cBhvr>
                                      <p:to>
                                        <p:strVal val="visible"/>
                                      </p:to>
                                    </p:set>
                                    <p:anim calcmode="lin" valueType="num">
                                      <p:cBhvr>
                                        <p:cTn id="19" dur="500" fill="hold"/>
                                        <p:tgtEl>
                                          <p:spTgt spid="1122307">
                                            <p:txEl>
                                              <p:pRg st="3" end="3"/>
                                            </p:txEl>
                                          </p:spTgt>
                                        </p:tgtEl>
                                        <p:attrNameLst>
                                          <p:attrName>ppt_w</p:attrName>
                                        </p:attrNameLst>
                                      </p:cBhvr>
                                      <p:tavLst>
                                        <p:tav tm="0">
                                          <p:val>
                                            <p:strVal val="2/3*#ppt_w"/>
                                          </p:val>
                                        </p:tav>
                                        <p:tav tm="100000">
                                          <p:val>
                                            <p:strVal val="#ppt_w"/>
                                          </p:val>
                                        </p:tav>
                                      </p:tavLst>
                                    </p:anim>
                                    <p:anim calcmode="lin" valueType="num">
                                      <p:cBhvr>
                                        <p:cTn id="20" dur="500" fill="hold"/>
                                        <p:tgtEl>
                                          <p:spTgt spid="1122307">
                                            <p:txEl>
                                              <p:pRg st="3" end="3"/>
                                            </p:txEl>
                                          </p:spTgt>
                                        </p:tgtEl>
                                        <p:attrNameLst>
                                          <p:attrName>ppt_h</p:attrName>
                                        </p:attrNameLst>
                                      </p:cBhvr>
                                      <p:tavLst>
                                        <p:tav tm="0">
                                          <p:val>
                                            <p:strVal val="2/3*#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272" fill="hold" grpId="0" nodeType="clickEffect">
                                  <p:stCondLst>
                                    <p:cond delay="0"/>
                                  </p:stCondLst>
                                  <p:childTnLst>
                                    <p:set>
                                      <p:cBhvr>
                                        <p:cTn id="24" dur="1" fill="hold">
                                          <p:stCondLst>
                                            <p:cond delay="0"/>
                                          </p:stCondLst>
                                        </p:cTn>
                                        <p:tgtEl>
                                          <p:spTgt spid="1122307">
                                            <p:txEl>
                                              <p:pRg st="4" end="4"/>
                                            </p:txEl>
                                          </p:spTgt>
                                        </p:tgtEl>
                                        <p:attrNameLst>
                                          <p:attrName>style.visibility</p:attrName>
                                        </p:attrNameLst>
                                      </p:cBhvr>
                                      <p:to>
                                        <p:strVal val="visible"/>
                                      </p:to>
                                    </p:set>
                                    <p:anim calcmode="lin" valueType="num">
                                      <p:cBhvr>
                                        <p:cTn id="25" dur="500" fill="hold"/>
                                        <p:tgtEl>
                                          <p:spTgt spid="1122307">
                                            <p:txEl>
                                              <p:pRg st="4" end="4"/>
                                            </p:txEl>
                                          </p:spTgt>
                                        </p:tgtEl>
                                        <p:attrNameLst>
                                          <p:attrName>ppt_w</p:attrName>
                                        </p:attrNameLst>
                                      </p:cBhvr>
                                      <p:tavLst>
                                        <p:tav tm="0">
                                          <p:val>
                                            <p:strVal val="2/3*#ppt_w"/>
                                          </p:val>
                                        </p:tav>
                                        <p:tav tm="100000">
                                          <p:val>
                                            <p:strVal val="#ppt_w"/>
                                          </p:val>
                                        </p:tav>
                                      </p:tavLst>
                                    </p:anim>
                                    <p:anim calcmode="lin" valueType="num">
                                      <p:cBhvr>
                                        <p:cTn id="26" dur="500" fill="hold"/>
                                        <p:tgtEl>
                                          <p:spTgt spid="1122307">
                                            <p:txEl>
                                              <p:pRg st="4" end="4"/>
                                            </p:txEl>
                                          </p:spTgt>
                                        </p:tgtEl>
                                        <p:attrNameLst>
                                          <p:attrName>ppt_h</p:attrName>
                                        </p:attrNameLst>
                                      </p:cBhvr>
                                      <p:tavLst>
                                        <p:tav tm="0">
                                          <p:val>
                                            <p:strVal val="2/3*#ppt_h"/>
                                          </p:val>
                                        </p:tav>
                                        <p:tav tm="100000">
                                          <p:val>
                                            <p:strVal val="#ppt_h"/>
                                          </p:val>
                                        </p:tav>
                                      </p:tavLst>
                                    </p:anim>
                                  </p:childTnLst>
                                </p:cTn>
                              </p:par>
                              <p:par>
                                <p:cTn id="27" presetID="23" presetClass="entr" presetSubtype="272" fill="hold" grpId="0" nodeType="withEffect">
                                  <p:stCondLst>
                                    <p:cond delay="0"/>
                                  </p:stCondLst>
                                  <p:childTnLst>
                                    <p:set>
                                      <p:cBhvr>
                                        <p:cTn id="28" dur="1" fill="hold">
                                          <p:stCondLst>
                                            <p:cond delay="0"/>
                                          </p:stCondLst>
                                        </p:cTn>
                                        <p:tgtEl>
                                          <p:spTgt spid="1122307">
                                            <p:txEl>
                                              <p:pRg st="5" end="5"/>
                                            </p:txEl>
                                          </p:spTgt>
                                        </p:tgtEl>
                                        <p:attrNameLst>
                                          <p:attrName>style.visibility</p:attrName>
                                        </p:attrNameLst>
                                      </p:cBhvr>
                                      <p:to>
                                        <p:strVal val="visible"/>
                                      </p:to>
                                    </p:set>
                                    <p:anim calcmode="lin" valueType="num">
                                      <p:cBhvr>
                                        <p:cTn id="29" dur="500" fill="hold"/>
                                        <p:tgtEl>
                                          <p:spTgt spid="1122307">
                                            <p:txEl>
                                              <p:pRg st="5" end="5"/>
                                            </p:txEl>
                                          </p:spTgt>
                                        </p:tgtEl>
                                        <p:attrNameLst>
                                          <p:attrName>ppt_w</p:attrName>
                                        </p:attrNameLst>
                                      </p:cBhvr>
                                      <p:tavLst>
                                        <p:tav tm="0">
                                          <p:val>
                                            <p:strVal val="2/3*#ppt_w"/>
                                          </p:val>
                                        </p:tav>
                                        <p:tav tm="100000">
                                          <p:val>
                                            <p:strVal val="#ppt_w"/>
                                          </p:val>
                                        </p:tav>
                                      </p:tavLst>
                                    </p:anim>
                                    <p:anim calcmode="lin" valueType="num">
                                      <p:cBhvr>
                                        <p:cTn id="30" dur="500" fill="hold"/>
                                        <p:tgtEl>
                                          <p:spTgt spid="1122307">
                                            <p:txEl>
                                              <p:pRg st="5" end="5"/>
                                            </p:txEl>
                                          </p:spTgt>
                                        </p:tgtEl>
                                        <p:attrNameLst>
                                          <p:attrName>ppt_h</p:attrName>
                                        </p:attrNameLst>
                                      </p:cBhvr>
                                      <p:tavLst>
                                        <p:tav tm="0">
                                          <p:val>
                                            <p:strVal val="2/3*#ppt_h"/>
                                          </p:val>
                                        </p:tav>
                                        <p:tav tm="100000">
                                          <p:val>
                                            <p:strVal val="#ppt_h"/>
                                          </p:val>
                                        </p:tav>
                                      </p:tavLst>
                                    </p:anim>
                                  </p:childTnLst>
                                </p:cTn>
                              </p:par>
                              <p:par>
                                <p:cTn id="31" presetID="23" presetClass="entr" presetSubtype="272" fill="hold" grpId="0" nodeType="withEffect">
                                  <p:stCondLst>
                                    <p:cond delay="0"/>
                                  </p:stCondLst>
                                  <p:childTnLst>
                                    <p:set>
                                      <p:cBhvr>
                                        <p:cTn id="32" dur="1" fill="hold">
                                          <p:stCondLst>
                                            <p:cond delay="0"/>
                                          </p:stCondLst>
                                        </p:cTn>
                                        <p:tgtEl>
                                          <p:spTgt spid="1122307">
                                            <p:txEl>
                                              <p:pRg st="6" end="6"/>
                                            </p:txEl>
                                          </p:spTgt>
                                        </p:tgtEl>
                                        <p:attrNameLst>
                                          <p:attrName>style.visibility</p:attrName>
                                        </p:attrNameLst>
                                      </p:cBhvr>
                                      <p:to>
                                        <p:strVal val="visible"/>
                                      </p:to>
                                    </p:set>
                                    <p:anim calcmode="lin" valueType="num">
                                      <p:cBhvr>
                                        <p:cTn id="33" dur="500" fill="hold"/>
                                        <p:tgtEl>
                                          <p:spTgt spid="1122307">
                                            <p:txEl>
                                              <p:pRg st="6" end="6"/>
                                            </p:txEl>
                                          </p:spTgt>
                                        </p:tgtEl>
                                        <p:attrNameLst>
                                          <p:attrName>ppt_w</p:attrName>
                                        </p:attrNameLst>
                                      </p:cBhvr>
                                      <p:tavLst>
                                        <p:tav tm="0">
                                          <p:val>
                                            <p:strVal val="2/3*#ppt_w"/>
                                          </p:val>
                                        </p:tav>
                                        <p:tav tm="100000">
                                          <p:val>
                                            <p:strVal val="#ppt_w"/>
                                          </p:val>
                                        </p:tav>
                                      </p:tavLst>
                                    </p:anim>
                                    <p:anim calcmode="lin" valueType="num">
                                      <p:cBhvr>
                                        <p:cTn id="34" dur="500" fill="hold"/>
                                        <p:tgtEl>
                                          <p:spTgt spid="1122307">
                                            <p:txEl>
                                              <p:pRg st="6" end="6"/>
                                            </p:txEl>
                                          </p:spTgt>
                                        </p:tgtEl>
                                        <p:attrNameLst>
                                          <p:attrName>ppt_h</p:attrName>
                                        </p:attrNameLst>
                                      </p:cBhvr>
                                      <p:tavLst>
                                        <p:tav tm="0">
                                          <p:val>
                                            <p:strVal val="2/3*#ppt_h"/>
                                          </p:val>
                                        </p:tav>
                                        <p:tav tm="100000">
                                          <p:val>
                                            <p:strVal val="#ppt_h"/>
                                          </p:val>
                                        </p:tav>
                                      </p:tavLst>
                                    </p:anim>
                                  </p:childTnLst>
                                </p:cTn>
                              </p:par>
                              <p:par>
                                <p:cTn id="35" presetID="23" presetClass="entr" presetSubtype="272" fill="hold" grpId="0" nodeType="withEffect">
                                  <p:stCondLst>
                                    <p:cond delay="0"/>
                                  </p:stCondLst>
                                  <p:childTnLst>
                                    <p:set>
                                      <p:cBhvr>
                                        <p:cTn id="36" dur="1" fill="hold">
                                          <p:stCondLst>
                                            <p:cond delay="0"/>
                                          </p:stCondLst>
                                        </p:cTn>
                                        <p:tgtEl>
                                          <p:spTgt spid="1122307">
                                            <p:txEl>
                                              <p:pRg st="7" end="7"/>
                                            </p:txEl>
                                          </p:spTgt>
                                        </p:tgtEl>
                                        <p:attrNameLst>
                                          <p:attrName>style.visibility</p:attrName>
                                        </p:attrNameLst>
                                      </p:cBhvr>
                                      <p:to>
                                        <p:strVal val="visible"/>
                                      </p:to>
                                    </p:set>
                                    <p:anim calcmode="lin" valueType="num">
                                      <p:cBhvr>
                                        <p:cTn id="37" dur="500" fill="hold"/>
                                        <p:tgtEl>
                                          <p:spTgt spid="1122307">
                                            <p:txEl>
                                              <p:pRg st="7" end="7"/>
                                            </p:txEl>
                                          </p:spTgt>
                                        </p:tgtEl>
                                        <p:attrNameLst>
                                          <p:attrName>ppt_w</p:attrName>
                                        </p:attrNameLst>
                                      </p:cBhvr>
                                      <p:tavLst>
                                        <p:tav tm="0">
                                          <p:val>
                                            <p:strVal val="2/3*#ppt_w"/>
                                          </p:val>
                                        </p:tav>
                                        <p:tav tm="100000">
                                          <p:val>
                                            <p:strVal val="#ppt_w"/>
                                          </p:val>
                                        </p:tav>
                                      </p:tavLst>
                                    </p:anim>
                                    <p:anim calcmode="lin" valueType="num">
                                      <p:cBhvr>
                                        <p:cTn id="38" dur="500" fill="hold"/>
                                        <p:tgtEl>
                                          <p:spTgt spid="1122307">
                                            <p:txEl>
                                              <p:pRg st="7" end="7"/>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230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0258" name="Rectangle 2"/>
          <p:cNvSpPr>
            <a:spLocks noGrp="1" noChangeArrowheads="1"/>
          </p:cNvSpPr>
          <p:nvPr>
            <p:ph type="ctrTitle"/>
          </p:nvPr>
        </p:nvSpPr>
        <p:spPr>
          <a:xfrm>
            <a:off x="663575" y="2705100"/>
            <a:ext cx="7772400" cy="1143000"/>
          </a:xfrm>
        </p:spPr>
        <p:txBody>
          <a:bodyPr/>
          <a:lstStyle/>
          <a:p>
            <a:pPr>
              <a:defRPr/>
            </a:pPr>
            <a:r>
              <a:rPr lang="en-US" sz="3200" smtClean="0"/>
              <a:t>BASIC HOLE SYSTEM</a:t>
            </a:r>
          </a:p>
        </p:txBody>
      </p:sp>
      <p:sp>
        <p:nvSpPr>
          <p:cNvPr id="6147" name="AutoShape 3"/>
          <p:cNvSpPr>
            <a:spLocks noChangeArrowheads="1"/>
          </p:cNvSpPr>
          <p:nvPr/>
        </p:nvSpPr>
        <p:spPr bwMode="auto">
          <a:xfrm>
            <a:off x="1989138" y="2695575"/>
            <a:ext cx="5048250" cy="1219200"/>
          </a:xfrm>
          <a:prstGeom prst="roundRect">
            <a:avLst>
              <a:gd name="adj" fmla="val 16667"/>
            </a:avLst>
          </a:prstGeom>
          <a:noFill/>
          <a:ln w="381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noChangeAspect="1"/>
          </p:cNvGrpSpPr>
          <p:nvPr/>
        </p:nvGrpSpPr>
        <p:grpSpPr bwMode="auto">
          <a:xfrm>
            <a:off x="3962400" y="3962400"/>
            <a:ext cx="4383088" cy="2209800"/>
            <a:chOff x="951" y="1418"/>
            <a:chExt cx="4200" cy="2117"/>
          </a:xfrm>
        </p:grpSpPr>
        <p:grpSp>
          <p:nvGrpSpPr>
            <p:cNvPr id="7180" name="Group 3"/>
            <p:cNvGrpSpPr>
              <a:grpSpLocks noChangeAspect="1"/>
            </p:cNvGrpSpPr>
            <p:nvPr/>
          </p:nvGrpSpPr>
          <p:grpSpPr bwMode="auto">
            <a:xfrm>
              <a:off x="1122" y="2137"/>
              <a:ext cx="1009" cy="720"/>
              <a:chOff x="1320" y="2349"/>
              <a:chExt cx="1009" cy="720"/>
            </a:xfrm>
          </p:grpSpPr>
          <p:sp>
            <p:nvSpPr>
              <p:cNvPr id="7205"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06"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7207"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8"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9"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0"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1"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2"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81" name="Group 12"/>
            <p:cNvGrpSpPr>
              <a:grpSpLocks noChangeAspect="1"/>
            </p:cNvGrpSpPr>
            <p:nvPr/>
          </p:nvGrpSpPr>
          <p:grpSpPr bwMode="auto">
            <a:xfrm>
              <a:off x="951" y="2491"/>
              <a:ext cx="1302" cy="0"/>
              <a:chOff x="1222" y="3074"/>
              <a:chExt cx="1302" cy="0"/>
            </a:xfrm>
          </p:grpSpPr>
          <p:sp>
            <p:nvSpPr>
              <p:cNvPr id="7202"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3"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4"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182"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3"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4"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5"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6"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7"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7188" name="Group 22"/>
            <p:cNvGrpSpPr>
              <a:grpSpLocks noChangeAspect="1"/>
            </p:cNvGrpSpPr>
            <p:nvPr/>
          </p:nvGrpSpPr>
          <p:grpSpPr bwMode="auto">
            <a:xfrm>
              <a:off x="3059" y="2492"/>
              <a:ext cx="1302" cy="0"/>
              <a:chOff x="1222" y="3074"/>
              <a:chExt cx="1302" cy="0"/>
            </a:xfrm>
          </p:grpSpPr>
          <p:sp>
            <p:nvSpPr>
              <p:cNvPr id="7199"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0"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1"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189"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7190"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7191"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2"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3"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4"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5"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6"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7"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8"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71" name="Group 36"/>
          <p:cNvGrpSpPr>
            <a:grpSpLocks/>
          </p:cNvGrpSpPr>
          <p:nvPr/>
        </p:nvGrpSpPr>
        <p:grpSpPr bwMode="auto">
          <a:xfrm>
            <a:off x="5791200" y="5029200"/>
            <a:ext cx="152400" cy="152400"/>
            <a:chOff x="4829" y="1778"/>
            <a:chExt cx="96" cy="96"/>
          </a:xfrm>
        </p:grpSpPr>
        <p:sp>
          <p:nvSpPr>
            <p:cNvPr id="7178"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7179"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72" name="Group 39"/>
          <p:cNvGrpSpPr>
            <a:grpSpLocks/>
          </p:cNvGrpSpPr>
          <p:nvPr/>
        </p:nvGrpSpPr>
        <p:grpSpPr bwMode="auto">
          <a:xfrm>
            <a:off x="8077200" y="4953000"/>
            <a:ext cx="152400" cy="152400"/>
            <a:chOff x="4829" y="1778"/>
            <a:chExt cx="96" cy="96"/>
          </a:xfrm>
        </p:grpSpPr>
        <p:sp>
          <p:nvSpPr>
            <p:cNvPr id="7176"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7177"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5418" name="Rectangle 42"/>
          <p:cNvSpPr>
            <a:spLocks noGrp="1" noChangeArrowheads="1"/>
          </p:cNvSpPr>
          <p:nvPr>
            <p:ph type="title"/>
          </p:nvPr>
        </p:nvSpPr>
        <p:spPr>
          <a:xfrm>
            <a:off x="685800" y="76200"/>
            <a:ext cx="7772400" cy="762000"/>
          </a:xfrm>
        </p:spPr>
        <p:txBody>
          <a:bodyPr/>
          <a:lstStyle/>
          <a:p>
            <a:pPr>
              <a:defRPr/>
            </a:pPr>
            <a:r>
              <a:rPr lang="en-US" sz="3200" dirty="0" smtClean="0"/>
              <a:t>Basic Hole System</a:t>
            </a:r>
          </a:p>
        </p:txBody>
      </p:sp>
      <p:sp>
        <p:nvSpPr>
          <p:cNvPr id="1125419" name="Text Box 43"/>
          <p:cNvSpPr txBox="1">
            <a:spLocks noGrp="1" noChangeArrowheads="1"/>
          </p:cNvSpPr>
          <p:nvPr>
            <p:ph idx="1"/>
          </p:nvPr>
        </p:nvSpPr>
        <p:spPr>
          <a:xfrm>
            <a:off x="685800" y="1066800"/>
            <a:ext cx="7772400" cy="1143000"/>
          </a:xfrm>
        </p:spPr>
        <p:txBody>
          <a:bodyPr/>
          <a:lstStyle/>
          <a:p>
            <a:pPr marL="0" indent="0" algn="just">
              <a:lnSpc>
                <a:spcPct val="90000"/>
              </a:lnSpc>
              <a:spcBef>
                <a:spcPct val="0"/>
              </a:spcBef>
              <a:spcAft>
                <a:spcPct val="0"/>
              </a:spcAft>
              <a:buSzTx/>
              <a:buFontTx/>
              <a:buNone/>
              <a:defRPr/>
            </a:pPr>
            <a:r>
              <a:rPr lang="en-US" sz="2400" dirty="0" smtClean="0">
                <a:solidFill>
                  <a:srgbClr val="FFFFFF"/>
                </a:solidFill>
              </a:rPr>
              <a:t>Using the </a:t>
            </a:r>
            <a:r>
              <a:rPr lang="en-US" sz="2400" i="1" dirty="0" smtClean="0">
                <a:solidFill>
                  <a:srgbClr val="FFFFFF"/>
                </a:solidFill>
              </a:rPr>
              <a:t>Basic Hole System</a:t>
            </a:r>
            <a:r>
              <a:rPr lang="en-US" sz="2400" dirty="0" smtClean="0">
                <a:solidFill>
                  <a:srgbClr val="FFFFFF"/>
                </a:solidFill>
              </a:rPr>
              <a:t> and the following data, complete the drawing by placing the appropriate dimensions on both the shaft and the hole. </a:t>
            </a:r>
          </a:p>
        </p:txBody>
      </p:sp>
      <p:sp>
        <p:nvSpPr>
          <p:cNvPr id="1125420" name="Text Box 44"/>
          <p:cNvSpPr txBox="1">
            <a:spLocks noChangeArrowheads="1"/>
          </p:cNvSpPr>
          <p:nvPr/>
        </p:nvSpPr>
        <p:spPr bwMode="auto">
          <a:xfrm>
            <a:off x="685800" y="3200400"/>
            <a:ext cx="3414713"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Nominal Size =        9/16”</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Tree>
  </p:cSld>
  <p:clrMapOvr>
    <a:masterClrMapping/>
  </p:clrMapOvr>
  <p:transition>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a:grpSpLocks noChangeAspect="1"/>
          </p:cNvGrpSpPr>
          <p:nvPr/>
        </p:nvGrpSpPr>
        <p:grpSpPr bwMode="auto">
          <a:xfrm>
            <a:off x="3276600" y="3657600"/>
            <a:ext cx="5000625" cy="2520950"/>
            <a:chOff x="951" y="1418"/>
            <a:chExt cx="4200" cy="2117"/>
          </a:xfrm>
        </p:grpSpPr>
        <p:grpSp>
          <p:nvGrpSpPr>
            <p:cNvPr id="8205" name="Group 3"/>
            <p:cNvGrpSpPr>
              <a:grpSpLocks noChangeAspect="1"/>
            </p:cNvGrpSpPr>
            <p:nvPr/>
          </p:nvGrpSpPr>
          <p:grpSpPr bwMode="auto">
            <a:xfrm>
              <a:off x="1122" y="2137"/>
              <a:ext cx="1009" cy="720"/>
              <a:chOff x="1320" y="2349"/>
              <a:chExt cx="1009" cy="720"/>
            </a:xfrm>
          </p:grpSpPr>
          <p:sp>
            <p:nvSpPr>
              <p:cNvPr id="8230"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31"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8232"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3"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4"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5"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6"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7"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206" name="Group 12"/>
            <p:cNvGrpSpPr>
              <a:grpSpLocks noChangeAspect="1"/>
            </p:cNvGrpSpPr>
            <p:nvPr/>
          </p:nvGrpSpPr>
          <p:grpSpPr bwMode="auto">
            <a:xfrm>
              <a:off x="951" y="2491"/>
              <a:ext cx="1302" cy="0"/>
              <a:chOff x="1222" y="3074"/>
              <a:chExt cx="1302" cy="0"/>
            </a:xfrm>
          </p:grpSpPr>
          <p:sp>
            <p:nvSpPr>
              <p:cNvPr id="8227"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8"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9"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8207"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8"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9"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0"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1"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2"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8213" name="Group 22"/>
            <p:cNvGrpSpPr>
              <a:grpSpLocks noChangeAspect="1"/>
            </p:cNvGrpSpPr>
            <p:nvPr/>
          </p:nvGrpSpPr>
          <p:grpSpPr bwMode="auto">
            <a:xfrm>
              <a:off x="3059" y="2492"/>
              <a:ext cx="1302" cy="0"/>
              <a:chOff x="1222" y="3074"/>
              <a:chExt cx="1302" cy="0"/>
            </a:xfrm>
          </p:grpSpPr>
          <p:sp>
            <p:nvSpPr>
              <p:cNvPr id="8224"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5"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6"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8214"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8215"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8216"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17"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18"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19"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20"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21"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22"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23"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195" name="Group 36"/>
          <p:cNvGrpSpPr>
            <a:grpSpLocks/>
          </p:cNvGrpSpPr>
          <p:nvPr/>
        </p:nvGrpSpPr>
        <p:grpSpPr bwMode="auto">
          <a:xfrm>
            <a:off x="5410200" y="4876800"/>
            <a:ext cx="152400" cy="152400"/>
            <a:chOff x="4829" y="1778"/>
            <a:chExt cx="96" cy="96"/>
          </a:xfrm>
        </p:grpSpPr>
        <p:sp>
          <p:nvSpPr>
            <p:cNvPr id="8203"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8204"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196" name="Group 39"/>
          <p:cNvGrpSpPr>
            <a:grpSpLocks/>
          </p:cNvGrpSpPr>
          <p:nvPr/>
        </p:nvGrpSpPr>
        <p:grpSpPr bwMode="auto">
          <a:xfrm>
            <a:off x="7620000" y="4800600"/>
            <a:ext cx="152400" cy="152400"/>
            <a:chOff x="4829" y="1778"/>
            <a:chExt cx="96" cy="96"/>
          </a:xfrm>
        </p:grpSpPr>
        <p:sp>
          <p:nvSpPr>
            <p:cNvPr id="8201"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8202"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0850" y="990600"/>
            <a:ext cx="8242300" cy="1676400"/>
          </a:xfrm>
        </p:spPr>
        <p:txBody>
          <a:bodyPr/>
          <a:lstStyle/>
          <a:p>
            <a:pPr marL="0" indent="0" algn="just">
              <a:spcBef>
                <a:spcPct val="0"/>
              </a:spcBef>
              <a:spcAft>
                <a:spcPct val="0"/>
              </a:spcAft>
              <a:buSzTx/>
              <a:buFontTx/>
              <a:buNone/>
              <a:defRPr/>
            </a:pPr>
            <a:r>
              <a:rPr lang="en-US" sz="2400" dirty="0" smtClean="0"/>
              <a:t>The basic size is determined by converting the nominal size into its decimal equivalent. The basic hole system always establishes the basic size as the minimum hole size. Remember, the smallest size limit </a:t>
            </a:r>
            <a:r>
              <a:rPr lang="en-US" sz="2400" i="1" dirty="0" smtClean="0">
                <a:solidFill>
                  <a:srgbClr val="FFFF00"/>
                </a:solidFill>
              </a:rPr>
              <a:t>always</a:t>
            </a:r>
            <a:r>
              <a:rPr lang="en-US" sz="2400" dirty="0" smtClean="0"/>
              <a:t> goes on the bottom in a stacked limits form.</a:t>
            </a:r>
          </a:p>
          <a:p>
            <a:pPr marL="0" indent="0" algn="just">
              <a:spcBef>
                <a:spcPct val="0"/>
              </a:spcBef>
              <a:spcAft>
                <a:spcPct val="0"/>
              </a:spcAft>
              <a:buSzTx/>
              <a:buFontTx/>
              <a:buNone/>
              <a:defRPr/>
            </a:pPr>
            <a:endParaRPr lang="en-US" sz="2400" dirty="0" smtClean="0"/>
          </a:p>
        </p:txBody>
      </p:sp>
      <p:sp>
        <p:nvSpPr>
          <p:cNvPr id="8199" name="Text Box 45"/>
          <p:cNvSpPr txBox="1">
            <a:spLocks noChangeArrowheads="1"/>
          </p:cNvSpPr>
          <p:nvPr/>
        </p:nvSpPr>
        <p:spPr bwMode="auto">
          <a:xfrm>
            <a:off x="7848600" y="45720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.5625</a:t>
            </a:r>
          </a:p>
        </p:txBody>
      </p:sp>
      <p:sp>
        <p:nvSpPr>
          <p:cNvPr id="46" name="Text Box 44"/>
          <p:cNvSpPr txBox="1">
            <a:spLocks noChangeArrowheads="1"/>
          </p:cNvSpPr>
          <p:nvPr/>
        </p:nvSpPr>
        <p:spPr bwMode="auto">
          <a:xfrm>
            <a:off x="457200" y="2743200"/>
            <a:ext cx="3484563"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.5625</a:t>
            </a:r>
            <a:r>
              <a:rPr lang="en-US" sz="2400" dirty="0"/>
              <a:t> </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Tree>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noChangeAspect="1"/>
          </p:cNvGrpSpPr>
          <p:nvPr/>
        </p:nvGrpSpPr>
        <p:grpSpPr bwMode="auto">
          <a:xfrm>
            <a:off x="3276600" y="3429000"/>
            <a:ext cx="5000625" cy="2520950"/>
            <a:chOff x="951" y="1418"/>
            <a:chExt cx="4200" cy="2117"/>
          </a:xfrm>
        </p:grpSpPr>
        <p:grpSp>
          <p:nvGrpSpPr>
            <p:cNvPr id="9232" name="Group 3"/>
            <p:cNvGrpSpPr>
              <a:grpSpLocks noChangeAspect="1"/>
            </p:cNvGrpSpPr>
            <p:nvPr/>
          </p:nvGrpSpPr>
          <p:grpSpPr bwMode="auto">
            <a:xfrm>
              <a:off x="1122" y="2137"/>
              <a:ext cx="1009" cy="720"/>
              <a:chOff x="1320" y="2349"/>
              <a:chExt cx="1009" cy="720"/>
            </a:xfrm>
          </p:grpSpPr>
          <p:sp>
            <p:nvSpPr>
              <p:cNvPr id="9257"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58"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9259"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0"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1"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2"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3"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4"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33" name="Group 12"/>
            <p:cNvGrpSpPr>
              <a:grpSpLocks noChangeAspect="1"/>
            </p:cNvGrpSpPr>
            <p:nvPr/>
          </p:nvGrpSpPr>
          <p:grpSpPr bwMode="auto">
            <a:xfrm>
              <a:off x="951" y="2491"/>
              <a:ext cx="1302" cy="0"/>
              <a:chOff x="1222" y="3074"/>
              <a:chExt cx="1302" cy="0"/>
            </a:xfrm>
          </p:grpSpPr>
          <p:sp>
            <p:nvSpPr>
              <p:cNvPr id="9254"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5"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6"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234"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5"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6"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7"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8"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9"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9240" name="Group 22"/>
            <p:cNvGrpSpPr>
              <a:grpSpLocks noChangeAspect="1"/>
            </p:cNvGrpSpPr>
            <p:nvPr/>
          </p:nvGrpSpPr>
          <p:grpSpPr bwMode="auto">
            <a:xfrm>
              <a:off x="3059" y="2492"/>
              <a:ext cx="1302" cy="0"/>
              <a:chOff x="1222" y="3074"/>
              <a:chExt cx="1302" cy="0"/>
            </a:xfrm>
          </p:grpSpPr>
          <p:sp>
            <p:nvSpPr>
              <p:cNvPr id="9251"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2"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3"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241"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9242"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9243"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4"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5"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6"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7"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8"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9"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50"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19" name="Group 36"/>
          <p:cNvGrpSpPr>
            <a:grpSpLocks/>
          </p:cNvGrpSpPr>
          <p:nvPr/>
        </p:nvGrpSpPr>
        <p:grpSpPr bwMode="auto">
          <a:xfrm>
            <a:off x="5410200" y="4648200"/>
            <a:ext cx="152400" cy="152400"/>
            <a:chOff x="4829" y="1778"/>
            <a:chExt cx="96" cy="96"/>
          </a:xfrm>
        </p:grpSpPr>
        <p:sp>
          <p:nvSpPr>
            <p:cNvPr id="9230"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9231"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20" name="Group 39"/>
          <p:cNvGrpSpPr>
            <a:grpSpLocks/>
          </p:cNvGrpSpPr>
          <p:nvPr/>
        </p:nvGrpSpPr>
        <p:grpSpPr bwMode="auto">
          <a:xfrm>
            <a:off x="7620000" y="4572000"/>
            <a:ext cx="152400" cy="152400"/>
            <a:chOff x="4829" y="1778"/>
            <a:chExt cx="96" cy="96"/>
          </a:xfrm>
        </p:grpSpPr>
        <p:sp>
          <p:nvSpPr>
            <p:cNvPr id="9228"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9229"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7200" y="914400"/>
            <a:ext cx="8242300" cy="1524000"/>
          </a:xfrm>
        </p:spPr>
        <p:txBody>
          <a:bodyPr/>
          <a:lstStyle/>
          <a:p>
            <a:pPr marL="0" indent="0" algn="just">
              <a:spcBef>
                <a:spcPct val="0"/>
              </a:spcBef>
              <a:spcAft>
                <a:spcPct val="0"/>
              </a:spcAft>
              <a:buSzTx/>
              <a:buFontTx/>
              <a:buNone/>
              <a:defRPr/>
            </a:pPr>
            <a:r>
              <a:rPr lang="en-US" sz="2400" dirty="0" smtClean="0"/>
              <a:t>Subtract the </a:t>
            </a:r>
            <a:r>
              <a:rPr lang="en-US" sz="2400" i="1" dirty="0" smtClean="0"/>
              <a:t>allowance</a:t>
            </a:r>
            <a:r>
              <a:rPr lang="en-US" sz="2400" dirty="0" smtClean="0"/>
              <a:t> from the basic size to obtain the maximum shaft size (Shaft MMC). Place the value as the upper limit of the shaft dimension.</a:t>
            </a:r>
          </a:p>
        </p:txBody>
      </p:sp>
      <p:sp>
        <p:nvSpPr>
          <p:cNvPr id="9223" name="Text Box 45"/>
          <p:cNvSpPr txBox="1">
            <a:spLocks noChangeArrowheads="1"/>
          </p:cNvSpPr>
          <p:nvPr/>
        </p:nvSpPr>
        <p:spPr bwMode="auto">
          <a:xfrm>
            <a:off x="7848600" y="43434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.5625</a:t>
            </a:r>
          </a:p>
        </p:txBody>
      </p:sp>
      <p:sp>
        <p:nvSpPr>
          <p:cNvPr id="46" name="Text Box 44"/>
          <p:cNvSpPr txBox="1">
            <a:spLocks noChangeArrowheads="1"/>
          </p:cNvSpPr>
          <p:nvPr/>
        </p:nvSpPr>
        <p:spPr bwMode="auto">
          <a:xfrm>
            <a:off x="533400" y="2590800"/>
            <a:ext cx="3416300"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.5625</a:t>
            </a:r>
            <a:r>
              <a:rPr lang="en-US" sz="2400" dirty="0"/>
              <a:t> </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
        <p:nvSpPr>
          <p:cNvPr id="47" name="Text Box 47"/>
          <p:cNvSpPr txBox="1">
            <a:spLocks noChangeArrowheads="1"/>
          </p:cNvSpPr>
          <p:nvPr/>
        </p:nvSpPr>
        <p:spPr bwMode="auto">
          <a:xfrm>
            <a:off x="762000" y="5105400"/>
            <a:ext cx="1219200" cy="830263"/>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.5625</a:t>
            </a:r>
          </a:p>
          <a:p>
            <a:pPr>
              <a:defRPr/>
            </a:pPr>
            <a:r>
              <a:rPr lang="en-US" sz="2400" u="sng" dirty="0">
                <a:effectLst>
                  <a:outerShdw blurRad="38100" dist="38100" dir="2700000" algn="tl">
                    <a:srgbClr val="000000"/>
                  </a:outerShdw>
                </a:effectLst>
              </a:rPr>
              <a:t>–.0006</a:t>
            </a:r>
          </a:p>
        </p:txBody>
      </p:sp>
      <p:sp>
        <p:nvSpPr>
          <p:cNvPr id="48" name="Text Box 48"/>
          <p:cNvSpPr txBox="1">
            <a:spLocks noChangeArrowheads="1"/>
          </p:cNvSpPr>
          <p:nvPr/>
        </p:nvSpPr>
        <p:spPr bwMode="auto">
          <a:xfrm>
            <a:off x="1828800" y="5105400"/>
            <a:ext cx="1516063" cy="830263"/>
          </a:xfrm>
          <a:prstGeom prst="rect">
            <a:avLst/>
          </a:prstGeom>
          <a:noFill/>
          <a:ln w="3175">
            <a:noFill/>
            <a:miter lim="800000"/>
            <a:headEnd type="none" w="sm" len="lg"/>
            <a:tailEnd type="none" w="sm" len="lg"/>
          </a:ln>
        </p:spPr>
        <p:txBody>
          <a:bodyPr wrap="none">
            <a:spAutoFit/>
          </a:bodyPr>
          <a:lstStyle/>
          <a:p>
            <a:pPr>
              <a:defRPr/>
            </a:pPr>
            <a:r>
              <a:rPr lang="en-US" sz="2400" dirty="0">
                <a:effectLst>
                  <a:outerShdw blurRad="38100" dist="38100" dir="2700000" algn="tl">
                    <a:srgbClr val="000000"/>
                  </a:outerShdw>
                </a:effectLst>
              </a:rPr>
              <a:t>Basic Size</a:t>
            </a:r>
          </a:p>
          <a:p>
            <a:pPr>
              <a:defRPr/>
            </a:pPr>
            <a:r>
              <a:rPr lang="en-US" sz="2400" dirty="0">
                <a:effectLst>
                  <a:outerShdw blurRad="38100" dist="38100" dir="2700000" algn="tl">
                    <a:srgbClr val="000000"/>
                  </a:outerShdw>
                </a:effectLst>
              </a:rPr>
              <a:t>Allowance</a:t>
            </a:r>
          </a:p>
        </p:txBody>
      </p:sp>
      <p:sp>
        <p:nvSpPr>
          <p:cNvPr id="49" name="Text Box 49"/>
          <p:cNvSpPr txBox="1">
            <a:spLocks noChangeArrowheads="1"/>
          </p:cNvSpPr>
          <p:nvPr/>
        </p:nvSpPr>
        <p:spPr bwMode="auto">
          <a:xfrm>
            <a:off x="533400" y="4724400"/>
            <a:ext cx="1752600" cy="461963"/>
          </a:xfrm>
          <a:prstGeom prst="rect">
            <a:avLst/>
          </a:prstGeom>
          <a:noFill/>
          <a:ln w="19050">
            <a:noFill/>
            <a:miter lim="800000"/>
            <a:headEnd/>
            <a:tailEnd/>
          </a:ln>
        </p:spPr>
        <p:txBody>
          <a:bodyPr>
            <a:spAutoFit/>
          </a:bodyPr>
          <a:lstStyle/>
          <a:p>
            <a:pPr>
              <a:defRPr/>
            </a:pPr>
            <a:r>
              <a:rPr lang="en-US" sz="2400" dirty="0">
                <a:effectLst>
                  <a:outerShdw blurRad="38100" dist="38100" dir="2700000" algn="tl">
                    <a:srgbClr val="000000"/>
                  </a:outerShdw>
                </a:effectLst>
              </a:rPr>
              <a:t>Shaft MMC</a:t>
            </a:r>
          </a:p>
        </p:txBody>
      </p:sp>
    </p:spTree>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p:cNvGrpSpPr>
            <a:grpSpLocks noChangeAspect="1"/>
          </p:cNvGrpSpPr>
          <p:nvPr/>
        </p:nvGrpSpPr>
        <p:grpSpPr bwMode="auto">
          <a:xfrm>
            <a:off x="3276600" y="3429000"/>
            <a:ext cx="5000625" cy="2520950"/>
            <a:chOff x="951" y="1418"/>
            <a:chExt cx="4200" cy="2117"/>
          </a:xfrm>
        </p:grpSpPr>
        <p:grpSp>
          <p:nvGrpSpPr>
            <p:cNvPr id="10257" name="Group 3"/>
            <p:cNvGrpSpPr>
              <a:grpSpLocks noChangeAspect="1"/>
            </p:cNvGrpSpPr>
            <p:nvPr/>
          </p:nvGrpSpPr>
          <p:grpSpPr bwMode="auto">
            <a:xfrm>
              <a:off x="1122" y="2137"/>
              <a:ext cx="1009" cy="720"/>
              <a:chOff x="1320" y="2349"/>
              <a:chExt cx="1009" cy="720"/>
            </a:xfrm>
          </p:grpSpPr>
          <p:sp>
            <p:nvSpPr>
              <p:cNvPr id="10282"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83"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0284"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5"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6"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7"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8"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9"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258" name="Group 12"/>
            <p:cNvGrpSpPr>
              <a:grpSpLocks noChangeAspect="1"/>
            </p:cNvGrpSpPr>
            <p:nvPr/>
          </p:nvGrpSpPr>
          <p:grpSpPr bwMode="auto">
            <a:xfrm>
              <a:off x="951" y="2491"/>
              <a:ext cx="1302" cy="0"/>
              <a:chOff x="1222" y="3074"/>
              <a:chExt cx="1302" cy="0"/>
            </a:xfrm>
          </p:grpSpPr>
          <p:sp>
            <p:nvSpPr>
              <p:cNvPr id="10279"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0"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1"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259"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0"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1"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2"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3"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4"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265" name="Group 22"/>
            <p:cNvGrpSpPr>
              <a:grpSpLocks noChangeAspect="1"/>
            </p:cNvGrpSpPr>
            <p:nvPr/>
          </p:nvGrpSpPr>
          <p:grpSpPr bwMode="auto">
            <a:xfrm>
              <a:off x="3059" y="2492"/>
              <a:ext cx="1302" cy="0"/>
              <a:chOff x="1222" y="3074"/>
              <a:chExt cx="1302" cy="0"/>
            </a:xfrm>
          </p:grpSpPr>
          <p:sp>
            <p:nvSpPr>
              <p:cNvPr id="10276"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7"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8"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266"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67"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68"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9"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0"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1"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2"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3"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4"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5"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243" name="Group 36"/>
          <p:cNvGrpSpPr>
            <a:grpSpLocks/>
          </p:cNvGrpSpPr>
          <p:nvPr/>
        </p:nvGrpSpPr>
        <p:grpSpPr bwMode="auto">
          <a:xfrm>
            <a:off x="4800600" y="4648200"/>
            <a:ext cx="152400" cy="152400"/>
            <a:chOff x="4829" y="1778"/>
            <a:chExt cx="96" cy="96"/>
          </a:xfrm>
        </p:grpSpPr>
        <p:sp>
          <p:nvSpPr>
            <p:cNvPr id="10255"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56"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244" name="Group 39"/>
          <p:cNvGrpSpPr>
            <a:grpSpLocks/>
          </p:cNvGrpSpPr>
          <p:nvPr/>
        </p:nvGrpSpPr>
        <p:grpSpPr bwMode="auto">
          <a:xfrm>
            <a:off x="7620000" y="4572000"/>
            <a:ext cx="152400" cy="152400"/>
            <a:chOff x="4829" y="1778"/>
            <a:chExt cx="96" cy="96"/>
          </a:xfrm>
        </p:grpSpPr>
        <p:sp>
          <p:nvSpPr>
            <p:cNvPr id="10253"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54"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7200" y="914400"/>
            <a:ext cx="8242300" cy="1524000"/>
          </a:xfrm>
        </p:spPr>
        <p:txBody>
          <a:bodyPr/>
          <a:lstStyle/>
          <a:p>
            <a:pPr marL="0" indent="0" algn="just">
              <a:spcBef>
                <a:spcPct val="0"/>
              </a:spcBef>
              <a:spcAft>
                <a:spcPct val="0"/>
              </a:spcAft>
              <a:buSzTx/>
              <a:buFontTx/>
              <a:buNone/>
              <a:defRPr/>
            </a:pPr>
            <a:r>
              <a:rPr lang="en-US" sz="2400" dirty="0" smtClean="0"/>
              <a:t>Subtract the </a:t>
            </a:r>
            <a:r>
              <a:rPr lang="en-US" sz="2400" i="1" dirty="0" smtClean="0"/>
              <a:t>allowance</a:t>
            </a:r>
            <a:r>
              <a:rPr lang="en-US" sz="2400" dirty="0" smtClean="0"/>
              <a:t> from the basic size to obtain the maximum shaft size (Shaft MMC). Place the value as the upper limit of the shaft dimension.</a:t>
            </a:r>
          </a:p>
        </p:txBody>
      </p:sp>
      <p:sp>
        <p:nvSpPr>
          <p:cNvPr id="10247" name="Text Box 45"/>
          <p:cNvSpPr txBox="1">
            <a:spLocks noChangeArrowheads="1"/>
          </p:cNvSpPr>
          <p:nvPr/>
        </p:nvSpPr>
        <p:spPr bwMode="auto">
          <a:xfrm>
            <a:off x="7848600" y="44196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.5625</a:t>
            </a:r>
          </a:p>
        </p:txBody>
      </p:sp>
      <p:sp>
        <p:nvSpPr>
          <p:cNvPr id="46" name="Text Box 44"/>
          <p:cNvSpPr txBox="1">
            <a:spLocks noChangeArrowheads="1"/>
          </p:cNvSpPr>
          <p:nvPr/>
        </p:nvSpPr>
        <p:spPr bwMode="auto">
          <a:xfrm>
            <a:off x="533400" y="2590800"/>
            <a:ext cx="3416300"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.5625</a:t>
            </a:r>
            <a:r>
              <a:rPr lang="en-US" sz="2400" dirty="0"/>
              <a:t> </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
        <p:nvSpPr>
          <p:cNvPr id="47" name="Text Box 47"/>
          <p:cNvSpPr txBox="1">
            <a:spLocks noChangeArrowheads="1"/>
          </p:cNvSpPr>
          <p:nvPr/>
        </p:nvSpPr>
        <p:spPr bwMode="auto">
          <a:xfrm>
            <a:off x="762000" y="5105400"/>
            <a:ext cx="1219200" cy="1200150"/>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.5625</a:t>
            </a:r>
          </a:p>
          <a:p>
            <a:pPr>
              <a:defRPr/>
            </a:pPr>
            <a:r>
              <a:rPr lang="en-US" sz="2400" u="sng" dirty="0">
                <a:effectLst>
                  <a:outerShdw blurRad="38100" dist="38100" dir="2700000" algn="tl">
                    <a:srgbClr val="000000"/>
                  </a:outerShdw>
                </a:effectLst>
              </a:rPr>
              <a:t>–.0006</a:t>
            </a:r>
          </a:p>
          <a:p>
            <a:pPr>
              <a:defRPr/>
            </a:pPr>
            <a:r>
              <a:rPr lang="en-US" sz="2400" dirty="0">
                <a:effectLst>
                  <a:outerShdw blurRad="38100" dist="38100" dir="2700000" algn="tl">
                    <a:srgbClr val="000000"/>
                  </a:outerShdw>
                </a:effectLst>
              </a:rPr>
              <a:t>  .5619</a:t>
            </a:r>
          </a:p>
        </p:txBody>
      </p:sp>
      <p:sp>
        <p:nvSpPr>
          <p:cNvPr id="48" name="Text Box 48"/>
          <p:cNvSpPr txBox="1">
            <a:spLocks noChangeArrowheads="1"/>
          </p:cNvSpPr>
          <p:nvPr/>
        </p:nvSpPr>
        <p:spPr bwMode="auto">
          <a:xfrm>
            <a:off x="1828800" y="5105400"/>
            <a:ext cx="1663700" cy="1200150"/>
          </a:xfrm>
          <a:prstGeom prst="rect">
            <a:avLst/>
          </a:prstGeom>
          <a:noFill/>
          <a:ln w="3175">
            <a:noFill/>
            <a:miter lim="800000"/>
            <a:headEnd type="none" w="sm" len="lg"/>
            <a:tailEnd type="none" w="sm" len="lg"/>
          </a:ln>
        </p:spPr>
        <p:txBody>
          <a:bodyPr wrap="none">
            <a:spAutoFit/>
          </a:bodyPr>
          <a:lstStyle/>
          <a:p>
            <a:pPr>
              <a:defRPr/>
            </a:pPr>
            <a:r>
              <a:rPr lang="en-US" sz="2400" dirty="0">
                <a:effectLst>
                  <a:outerShdw blurRad="38100" dist="38100" dir="2700000" algn="tl">
                    <a:srgbClr val="000000"/>
                  </a:outerShdw>
                </a:effectLst>
              </a:rPr>
              <a:t>Basic Size</a:t>
            </a:r>
          </a:p>
          <a:p>
            <a:pPr>
              <a:defRPr/>
            </a:pPr>
            <a:r>
              <a:rPr lang="en-US" sz="2400" dirty="0">
                <a:effectLst>
                  <a:outerShdw blurRad="38100" dist="38100" dir="2700000" algn="tl">
                    <a:srgbClr val="000000"/>
                  </a:outerShdw>
                </a:effectLst>
              </a:rPr>
              <a:t>Allowance</a:t>
            </a:r>
          </a:p>
          <a:p>
            <a:pPr>
              <a:defRPr/>
            </a:pPr>
            <a:r>
              <a:rPr lang="en-US" sz="2400" dirty="0">
                <a:effectLst>
                  <a:outerShdw blurRad="38100" dist="38100" dir="2700000" algn="tl">
                    <a:srgbClr val="000000"/>
                  </a:outerShdw>
                </a:effectLst>
              </a:rPr>
              <a:t>Shaft MMC</a:t>
            </a:r>
          </a:p>
        </p:txBody>
      </p:sp>
      <p:sp>
        <p:nvSpPr>
          <p:cNvPr id="49" name="Text Box 49"/>
          <p:cNvSpPr txBox="1">
            <a:spLocks noChangeArrowheads="1"/>
          </p:cNvSpPr>
          <p:nvPr/>
        </p:nvSpPr>
        <p:spPr bwMode="auto">
          <a:xfrm>
            <a:off x="533400" y="4724400"/>
            <a:ext cx="1752600" cy="461963"/>
          </a:xfrm>
          <a:prstGeom prst="rect">
            <a:avLst/>
          </a:prstGeom>
          <a:noFill/>
          <a:ln w="19050">
            <a:noFill/>
            <a:miter lim="800000"/>
            <a:headEnd/>
            <a:tailEnd/>
          </a:ln>
        </p:spPr>
        <p:txBody>
          <a:bodyPr>
            <a:spAutoFit/>
          </a:bodyPr>
          <a:lstStyle/>
          <a:p>
            <a:pPr>
              <a:defRPr/>
            </a:pPr>
            <a:r>
              <a:rPr lang="en-US" sz="2400" dirty="0">
                <a:effectLst>
                  <a:outerShdw blurRad="38100" dist="38100" dir="2700000" algn="tl">
                    <a:srgbClr val="000000"/>
                  </a:outerShdw>
                </a:effectLst>
              </a:rPr>
              <a:t>Shaft MMC</a:t>
            </a:r>
          </a:p>
        </p:txBody>
      </p:sp>
      <p:sp>
        <p:nvSpPr>
          <p:cNvPr id="10252" name="Text Box 46"/>
          <p:cNvSpPr txBox="1">
            <a:spLocks noChangeArrowheads="1"/>
          </p:cNvSpPr>
          <p:nvPr/>
        </p:nvSpPr>
        <p:spPr bwMode="auto">
          <a:xfrm>
            <a:off x="4953000" y="44196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.5619</a:t>
            </a:r>
          </a:p>
          <a:p>
            <a:endParaRPr lang="en-US" altLang="en-US" sz="1600">
              <a:solidFill>
                <a:srgbClr val="FFFF00"/>
              </a:solidFill>
              <a:latin typeface="Arial" charset="0"/>
            </a:endParaRPr>
          </a:p>
        </p:txBody>
      </p:sp>
    </p:spTree>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Powerpnt">
  <a:themeElements>
    <a:clrScheme name="Powerpnt 9">
      <a:dk1>
        <a:srgbClr val="000000"/>
      </a:dk1>
      <a:lt1>
        <a:srgbClr val="FFFFFF"/>
      </a:lt1>
      <a:dk2>
        <a:srgbClr val="00279F"/>
      </a:dk2>
      <a:lt2>
        <a:srgbClr val="FFFFFF"/>
      </a:lt2>
      <a:accent1>
        <a:srgbClr val="618FFD"/>
      </a:accent1>
      <a:accent2>
        <a:srgbClr val="FF5008"/>
      </a:accent2>
      <a:accent3>
        <a:srgbClr val="AAACCD"/>
      </a:accent3>
      <a:accent4>
        <a:srgbClr val="DADADA"/>
      </a:accent4>
      <a:accent5>
        <a:srgbClr val="B7C6FE"/>
      </a:accent5>
      <a:accent6>
        <a:srgbClr val="E74806"/>
      </a:accent6>
      <a:hlink>
        <a:srgbClr val="00FFFF"/>
      </a:hlink>
      <a:folHlink>
        <a:srgbClr val="33CCFF"/>
      </a:folHlink>
    </a:clrScheme>
    <a:fontScheme name="Powerp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sm" len="lg"/>
          <a:tailEnd type="triangle" w="sm"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sm" len="lg"/>
          <a:tailEnd type="triangle" w="sm"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owerp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owerpnt 8">
        <a:dk1>
          <a:srgbClr val="000000"/>
        </a:dk1>
        <a:lt1>
          <a:srgbClr val="FFFFFF"/>
        </a:lt1>
        <a:dk2>
          <a:srgbClr val="00279F"/>
        </a:dk2>
        <a:lt2>
          <a:srgbClr val="FFFFFF"/>
        </a:lt2>
        <a:accent1>
          <a:srgbClr val="618FFD"/>
        </a:accent1>
        <a:accent2>
          <a:srgbClr val="FF5008"/>
        </a:accent2>
        <a:accent3>
          <a:srgbClr val="AAACCD"/>
        </a:accent3>
        <a:accent4>
          <a:srgbClr val="DADADA"/>
        </a:accent4>
        <a:accent5>
          <a:srgbClr val="B7C6FE"/>
        </a:accent5>
        <a:accent6>
          <a:srgbClr val="E74806"/>
        </a:accent6>
        <a:hlink>
          <a:srgbClr val="FC0128"/>
        </a:hlink>
        <a:folHlink>
          <a:srgbClr val="FFFFFF"/>
        </a:folHlink>
      </a:clrScheme>
      <a:clrMap bg1="dk2" tx1="lt1" bg2="dk1" tx2="lt2" accent1="accent1" accent2="accent2" accent3="accent3" accent4="accent4" accent5="accent5" accent6="accent6" hlink="hlink" folHlink="folHlink"/>
    </a:extraClrScheme>
    <a:extraClrScheme>
      <a:clrScheme name="Powerpnt 9">
        <a:dk1>
          <a:srgbClr val="000000"/>
        </a:dk1>
        <a:lt1>
          <a:srgbClr val="FFFFFF"/>
        </a:lt1>
        <a:dk2>
          <a:srgbClr val="00279F"/>
        </a:dk2>
        <a:lt2>
          <a:srgbClr val="FFFFFF"/>
        </a:lt2>
        <a:accent1>
          <a:srgbClr val="618FFD"/>
        </a:accent1>
        <a:accent2>
          <a:srgbClr val="FF5008"/>
        </a:accent2>
        <a:accent3>
          <a:srgbClr val="AAACCD"/>
        </a:accent3>
        <a:accent4>
          <a:srgbClr val="DADADA"/>
        </a:accent4>
        <a:accent5>
          <a:srgbClr val="B7C6FE"/>
        </a:accent5>
        <a:accent6>
          <a:srgbClr val="E74806"/>
        </a:accent6>
        <a:hlink>
          <a:srgbClr val="00FFFF"/>
        </a:hlink>
        <a:folHlink>
          <a:srgbClr val="33CCFF"/>
        </a:folHlink>
      </a:clrScheme>
      <a:clrMap bg1="dk2" tx1="lt1" bg2="dk1" tx2="lt2" accent1="accent1" accent2="accent2" accent3="accent3" accent4="accent4" accent5="accent5" accent6="accent6" hlink="hlink" folHlink="folHlink"/>
    </a:extraClrScheme>
    <a:extraClrScheme>
      <a:clrScheme name="Powerpnt 10">
        <a:dk1>
          <a:srgbClr val="000000"/>
        </a:dk1>
        <a:lt1>
          <a:srgbClr val="FFFFFF"/>
        </a:lt1>
        <a:dk2>
          <a:srgbClr val="AFB0B3"/>
        </a:dk2>
        <a:lt2>
          <a:srgbClr val="FFFFFF"/>
        </a:lt2>
        <a:accent1>
          <a:srgbClr val="618FFD"/>
        </a:accent1>
        <a:accent2>
          <a:srgbClr val="FF5008"/>
        </a:accent2>
        <a:accent3>
          <a:srgbClr val="D4D4D6"/>
        </a:accent3>
        <a:accent4>
          <a:srgbClr val="DADADA"/>
        </a:accent4>
        <a:accent5>
          <a:srgbClr val="B7C6FE"/>
        </a:accent5>
        <a:accent6>
          <a:srgbClr val="E74806"/>
        </a:accent6>
        <a:hlink>
          <a:srgbClr val="00FFFF"/>
        </a:hlink>
        <a:folHlink>
          <a:srgbClr val="33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FC112CB55124548BE15B56D9389DB61" ma:contentTypeVersion="0" ma:contentTypeDescription="Create a new document." ma:contentTypeScope="" ma:versionID="de00aa0e557ee133369a47d50f07139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6CAA93-BFCA-4101-8C4B-C51CAC45770A}">
  <ds:schemaRefs>
    <ds:schemaRef ds:uri="http://schemas.microsoft.com/office/2006/metadata/properties"/>
    <ds:schemaRef ds:uri="http://purl.org/dc/dcmitype/"/>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0980AD9-3C2A-448C-92B8-3E7927D979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74A2272-5BFA-4E53-93C1-6A7FCE3F03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124656413</TotalTime>
  <Pages>33</Pages>
  <Words>3592</Words>
  <Application>Microsoft Office PowerPoint</Application>
  <PresentationFormat>On-screen Show (4:3)</PresentationFormat>
  <Paragraphs>783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Powerpnt</vt:lpstr>
      <vt:lpstr>PowerPoint Presentation</vt:lpstr>
      <vt:lpstr>Outline</vt:lpstr>
      <vt:lpstr>Introduction - Basic Hole and Basic Shaft Systems </vt:lpstr>
      <vt:lpstr>Introduction - Basic Hole and Basic Shaft Systems </vt:lpstr>
      <vt:lpstr>BASIC HOLE SYSTEM</vt:lpstr>
      <vt:lpstr>Basic Hole System</vt:lpstr>
      <vt:lpstr>Basic Hole System</vt:lpstr>
      <vt:lpstr>Basic Hole System</vt:lpstr>
      <vt:lpstr>Basic Hole System</vt:lpstr>
      <vt:lpstr>Basic Hole System</vt:lpstr>
      <vt:lpstr>Basic Hole System</vt:lpstr>
      <vt:lpstr>Basic Hole System</vt:lpstr>
      <vt:lpstr>Basic Hole System</vt:lpstr>
      <vt:lpstr>BASIC SHAFT SYSTEM</vt:lpstr>
      <vt:lpstr>Basic Shaft System</vt:lpstr>
      <vt:lpstr>Basic Shaft System</vt:lpstr>
      <vt:lpstr>Basic Shaft System</vt:lpstr>
      <vt:lpstr>Basic Shaft System</vt:lpstr>
      <vt:lpstr>Basic Hole compared to Basic Shaft System</vt:lpstr>
      <vt:lpstr>STANDARD FITS</vt:lpstr>
      <vt:lpstr>American National Standard Fit Tables</vt:lpstr>
      <vt:lpstr>American National Standard Fit Tables</vt:lpstr>
      <vt:lpstr>Running and Sliding Fits* -- American National Standard</vt:lpstr>
      <vt:lpstr>Running and Sliding Fits* -- American National Standard</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Web Sites for Fits and Tolerances</vt:lpstr>
    </vt:vector>
  </TitlesOfParts>
  <Company>Brigham Young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Design Principles with Geometric Dimensioning and  Tolerancing</dc:title>
  <dc:subject>Coordinate Dimensioning and Tolerancing</dc:subject>
  <dc:creator>E. Max Raisor</dc:creator>
  <cp:lastModifiedBy>User</cp:lastModifiedBy>
  <cp:revision>459</cp:revision>
  <cp:lastPrinted>1999-03-09T20:28:08Z</cp:lastPrinted>
  <dcterms:created xsi:type="dcterms:W3CDTF">1998-02-03T19:19:29Z</dcterms:created>
  <dcterms:modified xsi:type="dcterms:W3CDTF">2015-10-07T14:42:43Z</dcterms:modified>
</cp:coreProperties>
</file>