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9" r:id="rId2"/>
    <p:sldId id="256" r:id="rId3"/>
    <p:sldId id="281" r:id="rId4"/>
    <p:sldId id="274" r:id="rId5"/>
    <p:sldId id="259" r:id="rId6"/>
    <p:sldId id="262" r:id="rId7"/>
    <p:sldId id="263" r:id="rId8"/>
    <p:sldId id="264" r:id="rId9"/>
    <p:sldId id="282" r:id="rId10"/>
    <p:sldId id="260" r:id="rId11"/>
    <p:sldId id="261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97" d="100"/>
          <a:sy n="97" d="100"/>
        </p:scale>
        <p:origin x="-138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عنوان وأربعة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48A646-0FEA-4EF3-B029-1517F69CC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71092DB-953B-43E6-9F8B-43F751187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DD3F-40C9-4739-A7A9-208727C818EE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aldawood@ksu.edu.s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://images.google.com.sa/imgres?imgurl=http://www.ou.edu/class/invert/images/spiracle.gif&amp;imgrefurl=http://www.ou.edu/class/invert/spiracle.htm&amp;h=503&amp;w=640&amp;sz=145&amp;tbnid=cJVYjTGPy0wJ:&amp;tbnh=106&amp;tbnw=134&amp;start=2&amp;prev=/images?q%3Dinsect%2Btrachea%26hl%3Dar%26lr%3D%26ie%3DUTF-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Plant P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8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Dsc0039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8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5417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alazba_logo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981200" y="1398588"/>
            <a:ext cx="48768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المملكة العربية السعودية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وزارة التعليم ـ جامعة الملك سعود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كلية علوم الأغذية والزراعة ـ قسم وقاية النبات</a:t>
            </a:r>
            <a:endParaRPr lang="en-US" altLang="en-US" sz="1800" b="1">
              <a:solidFill>
                <a:srgbClr val="0033CC"/>
              </a:solidFill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676400" y="2819400"/>
            <a:ext cx="5486400" cy="1189038"/>
          </a:xfrm>
          <a:prstGeom prst="rect">
            <a:avLst/>
          </a:prstGeom>
          <a:solidFill>
            <a:schemeClr val="accent1">
              <a:alpha val="43137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dirty="0"/>
              <a:t>المحاضرات النظرية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dirty="0"/>
              <a:t>لمقرر </a:t>
            </a:r>
            <a:r>
              <a:rPr lang="ar-SA" altLang="en-US" sz="2800" b="1" dirty="0" smtClean="0"/>
              <a:t>200 </a:t>
            </a:r>
            <a:r>
              <a:rPr lang="ar-SA" altLang="en-US" sz="2800" b="1" dirty="0"/>
              <a:t>وقن </a:t>
            </a:r>
            <a:endParaRPr lang="en-US" altLang="en-US" sz="2800" b="1" dirty="0"/>
          </a:p>
        </p:txBody>
      </p:sp>
      <p:pic>
        <p:nvPicPr>
          <p:cNvPr id="4103" name="Picture 9" descr="شعار الجامعة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1953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0" descr="Parchment"/>
          <p:cNvSpPr txBox="1">
            <a:spLocks noChangeArrowheads="1"/>
          </p:cNvSpPr>
          <p:nvPr/>
        </p:nvSpPr>
        <p:spPr bwMode="auto">
          <a:xfrm>
            <a:off x="1698771" y="4182576"/>
            <a:ext cx="5464029" cy="2446824"/>
          </a:xfrm>
          <a:prstGeom prst="rect">
            <a:avLst/>
          </a:prstGeom>
          <a:blipFill dpi="0" rotWithShape="1">
            <a:blip r:embed="rId6">
              <a:alphaModFix amt="32000"/>
            </a:blip>
            <a:srcRect/>
            <a:tile tx="0" ty="0" sx="100000" sy="100000" flip="none" algn="tl"/>
          </a:blip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smtClean="0"/>
              <a:t>أساتذة المادة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عبدالرحمن بن سعد الداود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هذال بن محمد آل ظافر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عبد العزيز بن سعد القرني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aldawood@ksu.edu.sa</a:t>
            </a:r>
            <a:r>
              <a:rPr lang="en-US" alt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467-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8246</a:t>
            </a:r>
            <a:endParaRPr lang="ar-SA" altLang="en-US" sz="1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hdhafer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@ksu.edu.sa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Tel: 467- 0292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alqarni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@ksu.edu.sa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Tel</a:t>
            </a: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467-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5282</a:t>
            </a:r>
            <a:endParaRPr lang="ar-SA" altLang="en-US" sz="1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" name="Picture 14" descr="Basmalla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9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4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الجهاز </a:t>
            </a:r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العصبي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1235" name="Picture 35" descr="neuro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860800"/>
            <a:ext cx="3455987" cy="2841625"/>
          </a:xfrm>
          <a:noFill/>
          <a:ln/>
        </p:spPr>
      </p:pic>
      <p:pic>
        <p:nvPicPr>
          <p:cNvPr id="51207" name="Picture 7" descr="cn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412875"/>
            <a:ext cx="1981200" cy="5070475"/>
          </a:xfrm>
          <a:noFill/>
          <a:ln/>
        </p:spPr>
      </p:pic>
      <p:pic>
        <p:nvPicPr>
          <p:cNvPr id="51210" name="Picture 10" descr="sidevie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252413" y="1844675"/>
            <a:ext cx="5975351" cy="2314575"/>
          </a:xfrm>
          <a:noFill/>
          <a:ln/>
        </p:spPr>
      </p:pic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6372225" y="1844675"/>
            <a:ext cx="10080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 flipV="1">
            <a:off x="6372225" y="2060575"/>
            <a:ext cx="10080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V="1">
            <a:off x="6300788" y="2060575"/>
            <a:ext cx="10795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6804025" y="2997200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1223" name="Freeform 23"/>
          <p:cNvSpPr>
            <a:spLocks/>
          </p:cNvSpPr>
          <p:nvPr/>
        </p:nvSpPr>
        <p:spPr bwMode="auto">
          <a:xfrm>
            <a:off x="6588125" y="2852738"/>
            <a:ext cx="16827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" y="45"/>
              </a:cxn>
              <a:cxn ang="0">
                <a:pos x="91" y="136"/>
              </a:cxn>
              <a:cxn ang="0">
                <a:pos x="0" y="272"/>
              </a:cxn>
            </a:cxnLst>
            <a:rect l="0" t="0" r="r" b="b"/>
            <a:pathLst>
              <a:path w="106" h="272">
                <a:moveTo>
                  <a:pt x="0" y="0"/>
                </a:moveTo>
                <a:cubicBezTo>
                  <a:pt x="38" y="11"/>
                  <a:pt x="76" y="22"/>
                  <a:pt x="91" y="45"/>
                </a:cubicBezTo>
                <a:cubicBezTo>
                  <a:pt x="106" y="68"/>
                  <a:pt x="106" y="98"/>
                  <a:pt x="91" y="136"/>
                </a:cubicBezTo>
                <a:cubicBezTo>
                  <a:pt x="76" y="174"/>
                  <a:pt x="15" y="249"/>
                  <a:pt x="0" y="2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1225" name="Freeform 25"/>
          <p:cNvSpPr>
            <a:spLocks/>
          </p:cNvSpPr>
          <p:nvPr/>
        </p:nvSpPr>
        <p:spPr bwMode="auto">
          <a:xfrm>
            <a:off x="6443663" y="3644900"/>
            <a:ext cx="228600" cy="260350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5" y="98"/>
              </a:cxn>
              <a:cxn ang="0">
                <a:pos x="136" y="597"/>
              </a:cxn>
              <a:cxn ang="0">
                <a:pos x="91" y="1413"/>
              </a:cxn>
              <a:cxn ang="0">
                <a:pos x="0" y="1640"/>
              </a:cxn>
            </a:cxnLst>
            <a:rect l="0" t="0" r="r" b="b"/>
            <a:pathLst>
              <a:path w="144" h="1640">
                <a:moveTo>
                  <a:pt x="0" y="7"/>
                </a:moveTo>
                <a:cubicBezTo>
                  <a:pt x="11" y="3"/>
                  <a:pt x="22" y="0"/>
                  <a:pt x="45" y="98"/>
                </a:cubicBezTo>
                <a:cubicBezTo>
                  <a:pt x="68" y="196"/>
                  <a:pt x="128" y="378"/>
                  <a:pt x="136" y="597"/>
                </a:cubicBezTo>
                <a:cubicBezTo>
                  <a:pt x="144" y="816"/>
                  <a:pt x="114" y="1239"/>
                  <a:pt x="91" y="1413"/>
                </a:cubicBezTo>
                <a:cubicBezTo>
                  <a:pt x="68" y="1587"/>
                  <a:pt x="15" y="1602"/>
                  <a:pt x="0" y="16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>
            <a:off x="6732588" y="49418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 flipH="1" flipV="1">
            <a:off x="4859338" y="4005263"/>
            <a:ext cx="11525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6156325" y="2565400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7505700" y="1844675"/>
            <a:ext cx="50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b="1"/>
              <a:t>المخ</a:t>
            </a:r>
            <a:endParaRPr lang="en-US" b="1"/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8008938" y="2368550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b="1"/>
              <a:t>قناة هضمية</a:t>
            </a:r>
            <a:endParaRPr lang="en-US" b="1"/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7527925" y="3357563"/>
            <a:ext cx="161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b="1"/>
              <a:t>عقد عصبية صدرية</a:t>
            </a:r>
            <a:endParaRPr lang="en-US" b="1"/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7637463" y="4724400"/>
            <a:ext cx="1506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b="1"/>
              <a:t>عقد عصبية بطنية</a:t>
            </a:r>
            <a:endParaRPr lang="en-US" b="1"/>
          </a:p>
          <a:p>
            <a:endParaRPr lang="en-US" b="1"/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3419475" y="3716338"/>
            <a:ext cx="1463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b="1"/>
              <a:t>حبل عصبي بطني</a:t>
            </a:r>
            <a:endParaRPr lang="en-US" b="1"/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2987675" y="3213100"/>
            <a:ext cx="4318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auto">
          <a:xfrm>
            <a:off x="3178175" y="5392738"/>
            <a:ext cx="1414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b="1"/>
              <a:t>وحدة التكوين</a:t>
            </a:r>
          </a:p>
          <a:p>
            <a:r>
              <a:rPr lang="ar-SA" b="1"/>
              <a:t>(الخلية العصبية)</a:t>
            </a:r>
            <a:endParaRPr lang="en-US" b="1"/>
          </a:p>
        </p:txBody>
      </p: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395288" y="3881438"/>
            <a:ext cx="2232025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ar-SA" b="1">
                <a:solidFill>
                  <a:srgbClr val="0000CC"/>
                </a:solidFill>
              </a:rPr>
              <a:t>أشكال الخلايا العصبية</a:t>
            </a:r>
            <a:endParaRPr lang="en-US" b="1">
              <a:solidFill>
                <a:srgbClr val="0000CC"/>
              </a:solidFill>
            </a:endParaRPr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4589208" y="332656"/>
            <a:ext cx="26532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المركزي- الحشوي- السطحي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0" y="1166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 smtClean="0"/>
              <a:t>حبل عصبي مزدوج يحمل العقد العصبية ويمتد على طول السطح البطني لجسم الحشرة، ويتألف من الأقسام الآتية: الدماغ وهو عقدة تملأ فراغ الجمجمة، وينشأ عن الدماغ أربطة تتجه الى الخلف ويحيط </a:t>
            </a:r>
            <a:r>
              <a:rPr lang="ar-SA" b="1" dirty="0" err="1" smtClean="0"/>
              <a:t>بالمري</a:t>
            </a:r>
            <a:r>
              <a:rPr lang="ar-SA" b="1" dirty="0" smtClean="0"/>
              <a:t> تم إلى الأسفل ليتصل بعقدة كبيرة هي العقدة تحت المري، ويلي ذلك الحبل العصبي البطني الذي يحمل عددا  من العقد العصبية، يتوافق عددها مع عدد حلقات جسم الحشرة.</a:t>
            </a:r>
            <a:endParaRPr lang="ar-SA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42888"/>
            <a:ext cx="8229600" cy="1143001"/>
          </a:xfrm>
        </p:spPr>
        <p:txBody>
          <a:bodyPr/>
          <a:lstStyle/>
          <a:p>
            <a:r>
              <a:rPr lang="ar-SA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يرتبط بالجهاز العصبي: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>
              <a:buFont typeface="Wingdings" pitchFamily="2" charset="2"/>
              <a:buNone/>
            </a:pPr>
            <a:r>
              <a:rPr lang="ar-SA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أعضاء الحس:</a:t>
            </a:r>
          </a:p>
          <a:p>
            <a:pPr algn="r">
              <a:buFont typeface="Wingdings" pitchFamily="2" charset="2"/>
              <a:buNone/>
            </a:pPr>
            <a:r>
              <a:rPr lang="ar-SA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اللمس</a:t>
            </a:r>
            <a:r>
              <a:rPr lang="ar-SA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(شعيرات: على الرأس- أجزاء الفم- قرون             الاستشعار)</a:t>
            </a:r>
          </a:p>
          <a:p>
            <a:pPr algn="r">
              <a:buFont typeface="Wingdings" pitchFamily="2" charset="2"/>
              <a:buNone/>
            </a:pPr>
            <a:r>
              <a:rPr lang="ar-SA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الشم</a:t>
            </a:r>
            <a:r>
              <a:rPr lang="ar-SA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(قرون الاستشعار)</a:t>
            </a:r>
          </a:p>
          <a:p>
            <a:pPr algn="r">
              <a:buFont typeface="Wingdings" pitchFamily="2" charset="2"/>
              <a:buNone/>
            </a:pPr>
            <a:r>
              <a:rPr lang="ar-SA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التذوق</a:t>
            </a:r>
            <a:r>
              <a:rPr lang="ar-SA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(قرون الاستشعار- أ. الفم- الأرجل)</a:t>
            </a:r>
          </a:p>
          <a:p>
            <a:pPr algn="r">
              <a:buFont typeface="Wingdings" pitchFamily="2" charset="2"/>
              <a:buNone/>
            </a:pPr>
            <a:r>
              <a:rPr lang="ar-SA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السمع</a:t>
            </a:r>
            <a:r>
              <a:rPr lang="ar-SA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(أعضاء تتأثر بالتموجات الهوائية الحاملة    	          للصوت)</a:t>
            </a:r>
          </a:p>
          <a:p>
            <a:pPr algn="r">
              <a:buFont typeface="Wingdings" pitchFamily="2" charset="2"/>
              <a:buNone/>
            </a:pPr>
            <a:r>
              <a:rPr lang="ar-SA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البصر</a:t>
            </a:r>
            <a:r>
              <a:rPr lang="ar-SA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(عيون مركبة- بسيطة)</a:t>
            </a:r>
            <a:endParaRPr 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6020" name="Picture 4" descr="tri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04025" y="188913"/>
            <a:ext cx="2089150" cy="2160587"/>
          </a:xfrm>
          <a:noFill/>
          <a:ln/>
        </p:spPr>
      </p:pic>
      <p:pic>
        <p:nvPicPr>
          <p:cNvPr id="86022" name="Picture 6" descr="chemthi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04025" y="2060575"/>
            <a:ext cx="2339975" cy="2278063"/>
          </a:xfrm>
          <a:noFill/>
          <a:ln/>
        </p:spPr>
      </p:pic>
      <p:sp>
        <p:nvSpPr>
          <p:cNvPr id="86024" name="Line 8"/>
          <p:cNvSpPr>
            <a:spLocks noChangeShapeType="1"/>
          </p:cNvSpPr>
          <p:nvPr/>
        </p:nvSpPr>
        <p:spPr bwMode="auto">
          <a:xfrm flipV="1">
            <a:off x="4500563" y="1557338"/>
            <a:ext cx="2592387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V="1">
            <a:off x="4500563" y="2565400"/>
            <a:ext cx="2735262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4427538" y="3213100"/>
            <a:ext cx="2449512" cy="12239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6029" name="Picture 13" descr="t16401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508500"/>
            <a:ext cx="2016125" cy="2160588"/>
          </a:xfrm>
          <a:prstGeom prst="rect">
            <a:avLst/>
          </a:prstGeom>
          <a:noFill/>
        </p:spPr>
      </p:pic>
      <p:pic>
        <p:nvPicPr>
          <p:cNvPr id="86030" name="Picture 14" descr="johnst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437063"/>
            <a:ext cx="1944687" cy="2232025"/>
          </a:xfrm>
          <a:prstGeom prst="rect">
            <a:avLst/>
          </a:prstGeom>
          <a:noFill/>
        </p:spPr>
      </p:pic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4427538" y="3573463"/>
            <a:ext cx="865187" cy="7191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6032" name="Picture 16" descr="houseflyhe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292600"/>
            <a:ext cx="2017713" cy="2354263"/>
          </a:xfrm>
          <a:prstGeom prst="rect">
            <a:avLst/>
          </a:prstGeom>
          <a:noFill/>
        </p:spPr>
      </p:pic>
      <p:sp>
        <p:nvSpPr>
          <p:cNvPr id="86033" name="Line 17"/>
          <p:cNvSpPr>
            <a:spLocks noChangeShapeType="1"/>
          </p:cNvSpPr>
          <p:nvPr/>
        </p:nvSpPr>
        <p:spPr bwMode="auto">
          <a:xfrm flipH="1">
            <a:off x="1908175" y="4292600"/>
            <a:ext cx="2087563" cy="649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16024"/>
            <a:ext cx="9144000" cy="836712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 smtClean="0">
                <a:solidFill>
                  <a:srgbClr val="FF0000"/>
                </a:solidFill>
              </a:rPr>
              <a:t>الجهاز </a:t>
            </a:r>
            <a:r>
              <a:rPr lang="ar-SA" sz="4000" b="1" dirty="0">
                <a:solidFill>
                  <a:srgbClr val="FF0000"/>
                </a:solidFill>
              </a:rPr>
              <a:t>التناسلي للأنثى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059832" y="4437112"/>
            <a:ext cx="6012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يتكون من: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 smtClean="0"/>
              <a:t>مبيضين لكل منهما عدداً من </a:t>
            </a:r>
            <a:r>
              <a:rPr lang="ar-SA" b="1" dirty="0" err="1" smtClean="0"/>
              <a:t>الفريعات</a:t>
            </a:r>
            <a:r>
              <a:rPr lang="ar-SA" b="1" dirty="0" smtClean="0"/>
              <a:t> المبيضية، تصب جميعها في قناة ناقلة للبيوض.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 smtClean="0"/>
              <a:t>مهبل قصير ينفتح إلى الخارج في نهاية الجسم بفوهة تناسلية بين صفائح جهاز وضع البيض.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 smtClean="0"/>
              <a:t>قابلة منوية فوق فوهة المهبل لاستقبال الحيوانات المنوية أثناء السفاد.</a:t>
            </a:r>
            <a:endParaRPr lang="ar-SA" b="1" dirty="0"/>
          </a:p>
        </p:txBody>
      </p:sp>
      <p:pic>
        <p:nvPicPr>
          <p:cNvPr id="69636" name="Picture 4" descr="Fsex1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5183" y="188640"/>
            <a:ext cx="4364007" cy="5184576"/>
          </a:xfrm>
          <a:noFill/>
          <a:ln/>
        </p:spPr>
      </p:pic>
      <p:grpSp>
        <p:nvGrpSpPr>
          <p:cNvPr id="2" name="Group 1"/>
          <p:cNvGrpSpPr/>
          <p:nvPr/>
        </p:nvGrpSpPr>
        <p:grpSpPr>
          <a:xfrm>
            <a:off x="3565054" y="1268760"/>
            <a:ext cx="1559421" cy="396875"/>
            <a:chOff x="4211960" y="1988840"/>
            <a:chExt cx="1559421" cy="396875"/>
          </a:xfrm>
        </p:grpSpPr>
        <p:sp>
          <p:nvSpPr>
            <p:cNvPr id="69639" name="Line 7"/>
            <p:cNvSpPr>
              <a:spLocks noChangeShapeType="1"/>
            </p:cNvSpPr>
            <p:nvPr/>
          </p:nvSpPr>
          <p:spPr bwMode="auto">
            <a:xfrm flipV="1">
              <a:off x="4211960" y="2186533"/>
              <a:ext cx="862330" cy="17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9652" name="Text Box 20"/>
            <p:cNvSpPr txBox="1">
              <a:spLocks noChangeArrowheads="1"/>
            </p:cNvSpPr>
            <p:nvPr/>
          </p:nvSpPr>
          <p:spPr bwMode="auto">
            <a:xfrm>
              <a:off x="5076056" y="1988840"/>
              <a:ext cx="6953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sz="2000" b="1" dirty="0"/>
                <a:t>مبيض</a:t>
              </a:r>
              <a:endParaRPr lang="en-US" sz="20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03725" y="2031246"/>
            <a:ext cx="2081162" cy="396875"/>
            <a:chOff x="4450631" y="2751326"/>
            <a:chExt cx="2081162" cy="396875"/>
          </a:xfrm>
        </p:grpSpPr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 flipV="1">
              <a:off x="4450631" y="2949762"/>
              <a:ext cx="623659" cy="17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9653" name="Text Box 21"/>
            <p:cNvSpPr txBox="1">
              <a:spLocks noChangeArrowheads="1"/>
            </p:cNvSpPr>
            <p:nvPr/>
          </p:nvSpPr>
          <p:spPr bwMode="auto">
            <a:xfrm>
              <a:off x="5076056" y="2751326"/>
              <a:ext cx="14557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sz="2000" b="1" dirty="0" err="1"/>
                <a:t>فريعات</a:t>
              </a:r>
              <a:r>
                <a:rPr lang="ar-SA" sz="2000" b="1" dirty="0"/>
                <a:t> المبيض</a:t>
              </a:r>
              <a:endParaRPr lang="en-US" sz="20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09070" y="2967871"/>
            <a:ext cx="2425055" cy="396875"/>
            <a:chOff x="4355976" y="3687951"/>
            <a:chExt cx="2425055" cy="396875"/>
          </a:xfrm>
        </p:grpSpPr>
        <p:sp>
          <p:nvSpPr>
            <p:cNvPr id="69648" name="Line 16"/>
            <p:cNvSpPr>
              <a:spLocks noChangeShapeType="1"/>
            </p:cNvSpPr>
            <p:nvPr/>
          </p:nvSpPr>
          <p:spPr bwMode="auto">
            <a:xfrm flipV="1">
              <a:off x="4355976" y="3882291"/>
              <a:ext cx="718314" cy="24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9654" name="Text Box 22"/>
            <p:cNvSpPr txBox="1">
              <a:spLocks noChangeArrowheads="1"/>
            </p:cNvSpPr>
            <p:nvPr/>
          </p:nvSpPr>
          <p:spPr bwMode="auto">
            <a:xfrm>
              <a:off x="5076056" y="3687951"/>
              <a:ext cx="1704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sz="2000" b="1" dirty="0"/>
                <a:t>غدة القابلة المنوية</a:t>
              </a:r>
              <a:endParaRPr lang="en-US" sz="2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60685" y="3356992"/>
            <a:ext cx="1954315" cy="396875"/>
            <a:chOff x="4207591" y="4077072"/>
            <a:chExt cx="1954315" cy="396875"/>
          </a:xfrm>
        </p:grpSpPr>
        <p:sp>
          <p:nvSpPr>
            <p:cNvPr id="69649" name="Line 17"/>
            <p:cNvSpPr>
              <a:spLocks noChangeShapeType="1"/>
            </p:cNvSpPr>
            <p:nvPr/>
          </p:nvSpPr>
          <p:spPr bwMode="auto">
            <a:xfrm flipV="1">
              <a:off x="4207591" y="4275509"/>
              <a:ext cx="866700" cy="15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9655" name="Text Box 23"/>
            <p:cNvSpPr txBox="1">
              <a:spLocks noChangeArrowheads="1"/>
            </p:cNvSpPr>
            <p:nvPr/>
          </p:nvSpPr>
          <p:spPr bwMode="auto">
            <a:xfrm>
              <a:off x="5076056" y="4077072"/>
              <a:ext cx="10858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sz="2000" b="1" dirty="0"/>
                <a:t>قابلة منوية</a:t>
              </a:r>
              <a:endParaRPr lang="en-US" sz="20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09069" y="3903776"/>
            <a:ext cx="1694806" cy="396875"/>
            <a:chOff x="4355975" y="4623856"/>
            <a:chExt cx="1694806" cy="396875"/>
          </a:xfrm>
        </p:grpSpPr>
        <p:sp>
          <p:nvSpPr>
            <p:cNvPr id="69650" name="Line 18"/>
            <p:cNvSpPr>
              <a:spLocks noChangeShapeType="1"/>
            </p:cNvSpPr>
            <p:nvPr/>
          </p:nvSpPr>
          <p:spPr bwMode="auto">
            <a:xfrm flipV="1">
              <a:off x="4355975" y="4822291"/>
              <a:ext cx="718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9656" name="Text Box 24"/>
            <p:cNvSpPr txBox="1">
              <a:spLocks noChangeArrowheads="1"/>
            </p:cNvSpPr>
            <p:nvPr/>
          </p:nvSpPr>
          <p:spPr bwMode="auto">
            <a:xfrm>
              <a:off x="5076056" y="4623856"/>
              <a:ext cx="9747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sz="2000" b="1" dirty="0"/>
                <a:t>غدة زائدة</a:t>
              </a:r>
              <a:endParaRPr lang="en-US" sz="20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27944" y="4472284"/>
            <a:ext cx="1370734" cy="396875"/>
            <a:chOff x="1974850" y="5192364"/>
            <a:chExt cx="1370734" cy="396875"/>
          </a:xfrm>
        </p:grpSpPr>
        <p:sp>
          <p:nvSpPr>
            <p:cNvPr id="69651" name="Line 19"/>
            <p:cNvSpPr>
              <a:spLocks noChangeShapeType="1"/>
            </p:cNvSpPr>
            <p:nvPr/>
          </p:nvSpPr>
          <p:spPr bwMode="auto">
            <a:xfrm flipH="1">
              <a:off x="2592735" y="5307488"/>
              <a:ext cx="752849" cy="83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9657" name="Text Box 25"/>
            <p:cNvSpPr txBox="1">
              <a:spLocks noChangeArrowheads="1"/>
            </p:cNvSpPr>
            <p:nvPr/>
          </p:nvSpPr>
          <p:spPr bwMode="auto">
            <a:xfrm>
              <a:off x="1974850" y="5192364"/>
              <a:ext cx="5857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sz="2000" b="1" dirty="0"/>
                <a:t>مهبل</a:t>
              </a:r>
              <a:endParaRPr lang="en-US" sz="2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36512" y="3860402"/>
            <a:ext cx="2735192" cy="648718"/>
            <a:chOff x="610394" y="4580482"/>
            <a:chExt cx="2735192" cy="648718"/>
          </a:xfrm>
        </p:grpSpPr>
        <p:sp>
          <p:nvSpPr>
            <p:cNvPr id="69647" name="Line 15"/>
            <p:cNvSpPr>
              <a:spLocks noChangeShapeType="1"/>
            </p:cNvSpPr>
            <p:nvPr/>
          </p:nvSpPr>
          <p:spPr bwMode="auto">
            <a:xfrm flipH="1">
              <a:off x="2267744" y="4580482"/>
              <a:ext cx="1077842" cy="3606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9658" name="Text Box 26"/>
            <p:cNvSpPr txBox="1">
              <a:spLocks noChangeArrowheads="1"/>
            </p:cNvSpPr>
            <p:nvPr/>
          </p:nvSpPr>
          <p:spPr bwMode="auto">
            <a:xfrm>
              <a:off x="610394" y="4832325"/>
              <a:ext cx="16573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sz="2000" b="1" dirty="0"/>
                <a:t>قناة بيض مشتركة</a:t>
              </a:r>
              <a:endParaRPr lang="en-US" sz="20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162" y="2996952"/>
            <a:ext cx="2118292" cy="396875"/>
            <a:chOff x="678068" y="3717032"/>
            <a:chExt cx="2118292" cy="396875"/>
          </a:xfrm>
        </p:grpSpPr>
        <p:sp>
          <p:nvSpPr>
            <p:cNvPr id="69646" name="Line 14"/>
            <p:cNvSpPr>
              <a:spLocks noChangeShapeType="1"/>
            </p:cNvSpPr>
            <p:nvPr/>
          </p:nvSpPr>
          <p:spPr bwMode="auto">
            <a:xfrm flipH="1" flipV="1">
              <a:off x="1825972" y="3911224"/>
              <a:ext cx="970388" cy="202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9659" name="Text Box 27"/>
            <p:cNvSpPr txBox="1">
              <a:spLocks noChangeArrowheads="1"/>
            </p:cNvSpPr>
            <p:nvPr/>
          </p:nvSpPr>
          <p:spPr bwMode="auto">
            <a:xfrm>
              <a:off x="678068" y="3717032"/>
              <a:ext cx="1174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sz="2000" b="1" dirty="0"/>
                <a:t>قناة المبيض</a:t>
              </a:r>
              <a:endParaRPr lang="en-US" sz="20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الجهاز </a:t>
            </a:r>
            <a:r>
              <a:rPr lang="ar-SA" sz="3200" b="1" dirty="0">
                <a:solidFill>
                  <a:srgbClr val="FF0000"/>
                </a:solidFill>
              </a:rPr>
              <a:t>التناسلي في الذكر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3256" name="Picture 8" descr="Msex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412875"/>
            <a:ext cx="3576638" cy="4660900"/>
          </a:xfrm>
          <a:noFill/>
          <a:ln/>
        </p:spPr>
      </p:pic>
      <p:sp>
        <p:nvSpPr>
          <p:cNvPr id="53259" name="Line 11"/>
          <p:cNvSpPr>
            <a:spLocks noChangeShapeType="1"/>
          </p:cNvSpPr>
          <p:nvPr/>
        </p:nvSpPr>
        <p:spPr bwMode="auto">
          <a:xfrm flipH="1">
            <a:off x="1042988" y="191611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H="1">
            <a:off x="1116013" y="25654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H="1">
            <a:off x="1042988" y="306863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H="1">
            <a:off x="1187450" y="36449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H="1">
            <a:off x="1258888" y="47244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 flipH="1">
            <a:off x="1403350" y="522922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H="1">
            <a:off x="1476375" y="5661025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grpSp>
        <p:nvGrpSpPr>
          <p:cNvPr id="20" name="مجموعة 19"/>
          <p:cNvGrpSpPr/>
          <p:nvPr/>
        </p:nvGrpSpPr>
        <p:grpSpPr>
          <a:xfrm>
            <a:off x="0" y="1720850"/>
            <a:ext cx="1423988" cy="4111625"/>
            <a:chOff x="0" y="1720850"/>
            <a:chExt cx="1423988" cy="4111625"/>
          </a:xfrm>
        </p:grpSpPr>
        <p:sp>
          <p:nvSpPr>
            <p:cNvPr id="53266" name="Text Box 18"/>
            <p:cNvSpPr txBox="1">
              <a:spLocks noChangeArrowheads="1"/>
            </p:cNvSpPr>
            <p:nvPr/>
          </p:nvSpPr>
          <p:spPr bwMode="auto">
            <a:xfrm>
              <a:off x="355600" y="1720850"/>
              <a:ext cx="6365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b="1"/>
                <a:t>خصية</a:t>
              </a:r>
              <a:endParaRPr lang="en-US" b="1"/>
            </a:p>
          </p:txBody>
        </p:sp>
        <p:sp>
          <p:nvSpPr>
            <p:cNvPr id="53267" name="Text Box 19"/>
            <p:cNvSpPr txBox="1">
              <a:spLocks noChangeArrowheads="1"/>
            </p:cNvSpPr>
            <p:nvPr/>
          </p:nvSpPr>
          <p:spPr bwMode="auto">
            <a:xfrm>
              <a:off x="138113" y="2297113"/>
              <a:ext cx="9255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b="1"/>
                <a:t>وعاء ناقل</a:t>
              </a:r>
              <a:endParaRPr lang="en-US" b="1"/>
            </a:p>
          </p:txBody>
        </p:sp>
        <p:sp>
          <p:nvSpPr>
            <p:cNvPr id="53268" name="Text Box 20"/>
            <p:cNvSpPr txBox="1">
              <a:spLocks noChangeArrowheads="1"/>
            </p:cNvSpPr>
            <p:nvPr/>
          </p:nvSpPr>
          <p:spPr bwMode="auto">
            <a:xfrm>
              <a:off x="171450" y="2873375"/>
              <a:ext cx="8921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b="1"/>
                <a:t>غدة زائدة</a:t>
              </a:r>
              <a:endParaRPr lang="en-US" b="1"/>
            </a:p>
          </p:txBody>
        </p:sp>
        <p:sp>
          <p:nvSpPr>
            <p:cNvPr id="53269" name="Text Box 21"/>
            <p:cNvSpPr txBox="1">
              <a:spLocks noChangeArrowheads="1"/>
            </p:cNvSpPr>
            <p:nvPr/>
          </p:nvSpPr>
          <p:spPr bwMode="auto">
            <a:xfrm>
              <a:off x="0" y="3429000"/>
              <a:ext cx="1212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b="1"/>
                <a:t>حوصلة منوية</a:t>
              </a:r>
              <a:endParaRPr lang="en-US" b="1"/>
            </a:p>
          </p:txBody>
        </p:sp>
        <p:sp>
          <p:nvSpPr>
            <p:cNvPr id="53270" name="Text Box 22"/>
            <p:cNvSpPr txBox="1">
              <a:spLocks noChangeArrowheads="1"/>
            </p:cNvSpPr>
            <p:nvPr/>
          </p:nvSpPr>
          <p:spPr bwMode="auto">
            <a:xfrm>
              <a:off x="330200" y="4456113"/>
              <a:ext cx="8778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b="1"/>
                <a:t>قناة قاذفة</a:t>
              </a:r>
              <a:endParaRPr lang="en-US" b="1"/>
            </a:p>
          </p:txBody>
        </p:sp>
        <p:sp>
          <p:nvSpPr>
            <p:cNvPr id="53271" name="Text Box 23"/>
            <p:cNvSpPr txBox="1">
              <a:spLocks noChangeArrowheads="1"/>
            </p:cNvSpPr>
            <p:nvPr/>
          </p:nvSpPr>
          <p:spPr bwMode="auto">
            <a:xfrm>
              <a:off x="638175" y="4960938"/>
              <a:ext cx="641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b="1"/>
                <a:t>قضيب</a:t>
              </a:r>
              <a:endParaRPr lang="en-US" b="1"/>
            </a:p>
          </p:txBody>
        </p:sp>
        <p:sp>
          <p:nvSpPr>
            <p:cNvPr id="53272" name="Text Box 24"/>
            <p:cNvSpPr txBox="1">
              <a:spLocks noChangeArrowheads="1"/>
            </p:cNvSpPr>
            <p:nvPr/>
          </p:nvSpPr>
          <p:spPr bwMode="auto">
            <a:xfrm>
              <a:off x="195263" y="5465763"/>
              <a:ext cx="12287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b="1"/>
                <a:t>وسادة تناسلية</a:t>
              </a:r>
              <a:endParaRPr lang="en-US" b="1"/>
            </a:p>
          </p:txBody>
        </p:sp>
      </p:grpSp>
      <p:pic>
        <p:nvPicPr>
          <p:cNvPr id="53273" name="Picture 25" descr="Bedbug_penis,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1484784"/>
            <a:ext cx="2967038" cy="4176712"/>
          </a:xfrm>
          <a:noFill/>
          <a:ln/>
        </p:spPr>
      </p:pic>
      <p:sp>
        <p:nvSpPr>
          <p:cNvPr id="19" name="مستطيل 18"/>
          <p:cNvSpPr/>
          <p:nvPr/>
        </p:nvSpPr>
        <p:spPr>
          <a:xfrm>
            <a:off x="0" y="58052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خصيتين تتصل </a:t>
            </a:r>
            <a:r>
              <a:rPr lang="ar-SA" sz="2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بهما</a:t>
            </a:r>
            <a:r>
              <a:rPr lang="ar-SA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وعائيين </a:t>
            </a:r>
            <a:r>
              <a:rPr lang="ar-SA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قناة) للحيوانات المنوية تؤديان إلى قناة قاذفة تنتهي بالقضيب في نهاية الحسم والجهاز مزود بغدد ملحقة تفرز سائلاً يساعد على حركة الحيوانات المنوية  ونقلها إلى الانثى</a:t>
            </a:r>
            <a:endParaRPr lang="ar-SA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2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التلقيح الصناعي لملكات النحل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9332" name="Picture 4" descr="VFold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404813"/>
            <a:ext cx="3600450" cy="2884487"/>
          </a:xfrm>
          <a:noFill/>
          <a:ln/>
        </p:spPr>
      </p:pic>
      <p:pic>
        <p:nvPicPr>
          <p:cNvPr id="99335" name="Picture 7" descr="semen Inser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3789363"/>
            <a:ext cx="3382962" cy="2808287"/>
          </a:xfrm>
          <a:noFill/>
          <a:ln/>
        </p:spPr>
      </p:pic>
      <p:pic>
        <p:nvPicPr>
          <p:cNvPr id="99338" name="Picture 10" descr="Semen collect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56100" y="4149725"/>
            <a:ext cx="3962400" cy="2424113"/>
          </a:xfrm>
          <a:noFill/>
          <a:ln/>
        </p:spPr>
      </p:pic>
      <p:pic>
        <p:nvPicPr>
          <p:cNvPr id="99341" name="Picture 13" descr="Carni-Quee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356100" y="998538"/>
            <a:ext cx="4319588" cy="28940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latin typeface="Arabic Typesetting" pitchFamily="66" charset="-78"/>
                <a:cs typeface="+mn-cs"/>
              </a:rPr>
              <a:t>3- التركيب الداخلي للحشرات</a:t>
            </a:r>
            <a:endParaRPr lang="en-US" sz="4000" b="1" dirty="0">
              <a:latin typeface="Arabic Typesetting" pitchFamily="66" charset="-78"/>
              <a:cs typeface="+mn-cs"/>
            </a:endParaRPr>
          </a:p>
        </p:txBody>
      </p:sp>
      <p:pic>
        <p:nvPicPr>
          <p:cNvPr id="5" name="Picture 2" descr="http://www.arab-ency.com/servers/gallery/4443-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35696" y="1988840"/>
            <a:ext cx="5616624" cy="309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c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62800" y="4523829"/>
            <a:ext cx="1981200" cy="2334171"/>
          </a:xfrm>
          <a:prstGeom prst="rect">
            <a:avLst/>
          </a:prstGeom>
          <a:noFill/>
          <a:ln/>
        </p:spPr>
      </p:pic>
      <p:pic>
        <p:nvPicPr>
          <p:cNvPr id="9" name="Picture 8" descr="Msex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252536" y="3997201"/>
            <a:ext cx="2195293" cy="286079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3-33-InsectAnatomy-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556792"/>
            <a:ext cx="6696422" cy="509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smtClean="0">
                <a:latin typeface="Arabic Typesetting" pitchFamily="66" charset="-78"/>
                <a:cs typeface="+mn-cs"/>
              </a:rPr>
              <a:t>التركيب الداخلي للحشرات</a:t>
            </a:r>
            <a:endParaRPr lang="en-US" sz="4000" b="1" dirty="0">
              <a:latin typeface="Arabic Typesetting" pitchFamily="66" charset="-7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0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49"/>
          <p:cNvSpPr>
            <a:spLocks noChangeShapeType="1"/>
          </p:cNvSpPr>
          <p:nvPr/>
        </p:nvSpPr>
        <p:spPr bwMode="auto">
          <a:xfrm>
            <a:off x="5076825" y="2997200"/>
            <a:ext cx="142875" cy="936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6" name="مستطيل 55"/>
          <p:cNvSpPr/>
          <p:nvPr/>
        </p:nvSpPr>
        <p:spPr>
          <a:xfrm>
            <a:off x="3328233" y="5570076"/>
            <a:ext cx="5767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يتكون الأنبوب الهضمي من ثلاثة أجزاء: المعي الامامي- الأوسط - الخلفي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9" name="مستطيل 58"/>
          <p:cNvSpPr/>
          <p:nvPr/>
        </p:nvSpPr>
        <p:spPr>
          <a:xfrm>
            <a:off x="11836" y="1044025"/>
            <a:ext cx="9096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+mj-lt"/>
                <a:ea typeface="+mj-ea"/>
                <a:cs typeface="+mj-cs"/>
              </a:rPr>
              <a:t>الجهاز الهضمي 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2358204" y="6004738"/>
            <a:ext cx="67857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الزائدة </a:t>
            </a:r>
            <a:r>
              <a:rPr lang="ar-SA" sz="2400" b="1" dirty="0" err="1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الأعورية</a:t>
            </a: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: ذات طبيعة إفرازية لزيادة مساحة سطح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الهضم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أنابيب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ملبيجي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: تمثل الجهاز الإخراجي في الحشرات (ماء + أملاح + حمض يوريك)</a:t>
            </a:r>
            <a:endParaRPr lang="en-US" sz="240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1279224" y="2117316"/>
            <a:ext cx="6533136" cy="3471924"/>
            <a:chOff x="702021" y="1488535"/>
            <a:chExt cx="7614395" cy="4100705"/>
          </a:xfrm>
        </p:grpSpPr>
        <p:grpSp>
          <p:nvGrpSpPr>
            <p:cNvPr id="39" name="Group 38"/>
            <p:cNvGrpSpPr/>
            <p:nvPr/>
          </p:nvGrpSpPr>
          <p:grpSpPr>
            <a:xfrm>
              <a:off x="886230" y="1488535"/>
              <a:ext cx="6566090" cy="1365979"/>
              <a:chOff x="674731" y="1054910"/>
              <a:chExt cx="6566090" cy="1365979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74731" y="1124744"/>
                <a:ext cx="3024336" cy="1232847"/>
                <a:chOff x="395536" y="467961"/>
                <a:chExt cx="3024336" cy="1232847"/>
              </a:xfrm>
            </p:grpSpPr>
            <p:sp>
              <p:nvSpPr>
                <p:cNvPr id="4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305113" y="467961"/>
                  <a:ext cx="1250663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ar-SA" sz="3200" b="1" dirty="0" smtClean="0">
                      <a:solidFill>
                        <a:srgbClr val="005C2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abic Typesetting" pitchFamily="66" charset="-78"/>
                      <a:cs typeface="Arabic Typesetting" pitchFamily="66" charset="-78"/>
                    </a:rPr>
                    <a:t>المعي الأمامي</a:t>
                  </a:r>
                  <a:endParaRPr lang="en-US" sz="3200" b="1" dirty="0">
                    <a:solidFill>
                      <a:srgbClr val="005C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bic Typesetting" pitchFamily="66" charset="-78"/>
                    <a:cs typeface="Arabic Typesetting" pitchFamily="66" charset="-78"/>
                  </a:endParaRPr>
                </a:p>
              </p:txBody>
            </p:sp>
            <p:sp>
              <p:nvSpPr>
                <p:cNvPr id="47" name="قوس كبير أيسر 46"/>
                <p:cNvSpPr/>
                <p:nvPr/>
              </p:nvSpPr>
              <p:spPr>
                <a:xfrm rot="5400000">
                  <a:off x="1511660" y="-207404"/>
                  <a:ext cx="792088" cy="3024336"/>
                </a:xfrm>
                <a:prstGeom prst="leftBrace">
                  <a:avLst>
                    <a:gd name="adj1" fmla="val 8333"/>
                    <a:gd name="adj2" fmla="val 5056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bic Typesetting" pitchFamily="66" charset="-78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3813436" y="1054910"/>
                <a:ext cx="1406636" cy="1365979"/>
                <a:chOff x="3813436" y="1054910"/>
                <a:chExt cx="1406636" cy="1365979"/>
              </a:xfrm>
            </p:grpSpPr>
            <p:sp>
              <p:nvSpPr>
                <p:cNvPr id="52" name="مستطيل 51"/>
                <p:cNvSpPr/>
                <p:nvPr/>
              </p:nvSpPr>
              <p:spPr>
                <a:xfrm>
                  <a:off x="3829948" y="1054910"/>
                  <a:ext cx="139012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ar-SA" sz="3200" b="1" dirty="0" smtClean="0">
                      <a:solidFill>
                        <a:srgbClr val="005C2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abic Typesetting" pitchFamily="66" charset="-78"/>
                      <a:cs typeface="Arabic Typesetting" pitchFamily="66" charset="-78"/>
                    </a:rPr>
                    <a:t>المعي المتوسط</a:t>
                  </a:r>
                </a:p>
              </p:txBody>
            </p:sp>
            <p:sp>
              <p:nvSpPr>
                <p:cNvPr id="53" name="قوس كبير أيسر 52"/>
                <p:cNvSpPr/>
                <p:nvPr/>
              </p:nvSpPr>
              <p:spPr>
                <a:xfrm rot="16200000" flipH="1">
                  <a:off x="4065464" y="1304765"/>
                  <a:ext cx="864096" cy="1368152"/>
                </a:xfrm>
                <a:prstGeom prst="leftBrace">
                  <a:avLst>
                    <a:gd name="adj1" fmla="val 8333"/>
                    <a:gd name="adj2" fmla="val 50371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bic Typesetting" pitchFamily="66" charset="-78"/>
                    <a:cs typeface="Arabic Typesetting" pitchFamily="66" charset="-78"/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5224597" y="1054910"/>
                <a:ext cx="2016224" cy="1365979"/>
                <a:chOff x="5224597" y="1054910"/>
                <a:chExt cx="2016224" cy="1365979"/>
              </a:xfrm>
            </p:grpSpPr>
            <p:sp>
              <p:nvSpPr>
                <p:cNvPr id="44" name="قوس كبير أيسر 43"/>
                <p:cNvSpPr/>
                <p:nvPr/>
              </p:nvSpPr>
              <p:spPr>
                <a:xfrm rot="16200000" flipH="1">
                  <a:off x="5800661" y="980729"/>
                  <a:ext cx="864096" cy="2016224"/>
                </a:xfrm>
                <a:prstGeom prst="leftBrace">
                  <a:avLst>
                    <a:gd name="adj1" fmla="val 8333"/>
                    <a:gd name="adj2" fmla="val 50371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bic Typesetting" pitchFamily="66" charset="-78"/>
                    <a:cs typeface="Arabic Typesetting" pitchFamily="66" charset="-78"/>
                  </a:endParaRPr>
                </a:p>
              </p:txBody>
            </p:sp>
            <p:sp>
              <p:nvSpPr>
                <p:cNvPr id="54" name="مستطيل 53"/>
                <p:cNvSpPr/>
                <p:nvPr/>
              </p:nvSpPr>
              <p:spPr>
                <a:xfrm>
                  <a:off x="5614116" y="1054910"/>
                  <a:ext cx="119616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ar-SA" sz="3200" b="1" dirty="0" smtClean="0">
                      <a:solidFill>
                        <a:srgbClr val="005C2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abic Typesetting" pitchFamily="66" charset="-78"/>
                      <a:cs typeface="Arabic Typesetting" pitchFamily="66" charset="-78"/>
                    </a:rPr>
                    <a:t>المعي الخلفي</a:t>
                  </a:r>
                  <a:endParaRPr lang="ar-SA" sz="3200" b="1" dirty="0">
                    <a:solidFill>
                      <a:srgbClr val="005C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bic Typesetting" pitchFamily="66" charset="-78"/>
                    <a:cs typeface="Arabic Typesetting" pitchFamily="66" charset="-78"/>
                  </a:endParaRPr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702021" y="2140610"/>
              <a:ext cx="7614395" cy="3448630"/>
              <a:chOff x="35496" y="1923008"/>
              <a:chExt cx="7614395" cy="344863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5496" y="1923008"/>
                <a:ext cx="7614395" cy="3448630"/>
                <a:chOff x="-51073" y="1034068"/>
                <a:chExt cx="7614395" cy="344863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-51073" y="1034068"/>
                  <a:ext cx="7614395" cy="3448630"/>
                  <a:chOff x="-51073" y="980728"/>
                  <a:chExt cx="7614395" cy="3448630"/>
                </a:xfrm>
              </p:grpSpPr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-51073" y="980728"/>
                    <a:ext cx="7614395" cy="3378200"/>
                    <a:chOff x="-51073" y="980728"/>
                    <a:chExt cx="7614395" cy="3378200"/>
                  </a:xfrm>
                </p:grpSpPr>
                <p:sp>
                  <p:nvSpPr>
                    <p:cNvPr id="31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95960" y="3572520"/>
                      <a:ext cx="1290738" cy="5232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ar-S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أنابيب </a:t>
                      </a:r>
                      <a:r>
                        <a:rPr lang="ar-SA" sz="2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ملبيجي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p:txBody>
                </p:sp>
                <p:grpSp>
                  <p:nvGrpSpPr>
                    <p:cNvPr id="42" name="مجموعة 41"/>
                    <p:cNvGrpSpPr/>
                    <p:nvPr/>
                  </p:nvGrpSpPr>
                  <p:grpSpPr>
                    <a:xfrm>
                      <a:off x="-51073" y="980728"/>
                      <a:ext cx="7614395" cy="3378200"/>
                      <a:chOff x="-45813" y="980728"/>
                      <a:chExt cx="6830245" cy="3378200"/>
                    </a:xfrm>
                  </p:grpSpPr>
                  <p:pic>
                    <p:nvPicPr>
                      <p:cNvPr id="8" name="Picture 5" descr="gut1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grayscl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0" y="980728"/>
                        <a:ext cx="6275389" cy="3378200"/>
                      </a:xfrm>
                      <a:prstGeom prst="rect">
                        <a:avLst/>
                      </a:prstGeom>
                      <a:noFill/>
                      <a:ln/>
                    </p:spPr>
                  </p:pic>
                  <p:sp>
                    <p:nvSpPr>
                      <p:cNvPr id="9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22963" y="2214408"/>
                        <a:ext cx="354803" cy="78254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ar-S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10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23689" y="1952797"/>
                        <a:ext cx="0" cy="75612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ar-S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11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912424" y="1865070"/>
                        <a:ext cx="4250" cy="57443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ar-S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12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441160" y="3141664"/>
                        <a:ext cx="467015" cy="57467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ar-S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13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51749" y="3320876"/>
                        <a:ext cx="41053" cy="513254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ar-S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14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764122" y="2007508"/>
                        <a:ext cx="7652" cy="5578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ar-S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15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03575" y="3141663"/>
                        <a:ext cx="0" cy="469185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ar-S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16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87993" y="1909574"/>
                        <a:ext cx="208722" cy="86206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ar-S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17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36143" y="3213323"/>
                        <a:ext cx="129868" cy="431205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ar-S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18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356100" y="1952798"/>
                        <a:ext cx="593018" cy="68403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ar-S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19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92725" y="2548076"/>
                        <a:ext cx="520595" cy="23322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ar-S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20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70493" y="2853754"/>
                        <a:ext cx="72231" cy="35956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ar-SA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21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-45813" y="1691189"/>
                        <a:ext cx="504998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ar-SA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abic Typesetting" pitchFamily="66" charset="-78"/>
                            <a:cs typeface="Arabic Typesetting" pitchFamily="66" charset="-78"/>
                          </a:rPr>
                          <a:t>بلعوم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23" name="Text Box 3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81496" y="3644528"/>
                        <a:ext cx="827092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ar-SA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abic Typesetting" pitchFamily="66" charset="-78"/>
                            <a:cs typeface="Arabic Typesetting" pitchFamily="66" charset="-78"/>
                          </a:rPr>
                          <a:t>غدة لعاب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24" name="Text Box 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13831" y="3788544"/>
                        <a:ext cx="957944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ar-SA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abic Typesetting" pitchFamily="66" charset="-78"/>
                            <a:cs typeface="Arabic Typesetting" pitchFamily="66" charset="-78"/>
                          </a:rPr>
                          <a:t>مخزن الغدة 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25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91314" y="3519676"/>
                        <a:ext cx="1041342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ar-SA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abic Typesetting" pitchFamily="66" charset="-78"/>
                            <a:cs typeface="Arabic Typesetting" pitchFamily="66" charset="-78"/>
                          </a:rPr>
                          <a:t>زائدة </a:t>
                        </a:r>
                        <a:r>
                          <a:rPr lang="ar-SA" sz="2800" b="1" dirty="0" err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abic Typesetting" pitchFamily="66" charset="-78"/>
                            <a:cs typeface="Arabic Typesetting" pitchFamily="66" charset="-78"/>
                          </a:rPr>
                          <a:t>أعوري</a:t>
                        </a:r>
                        <a:r>
                          <a:rPr lang="ar-SA" sz="2800" b="1" dirty="0" err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abic Typesetting" pitchFamily="66" charset="-78"/>
                            <a:cs typeface="Arabic Typesetting" pitchFamily="66" charset="-78"/>
                          </a:rPr>
                          <a:t>ة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26" name="Text 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04755" y="1531452"/>
                        <a:ext cx="655980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ar-SA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abic Typesetting" pitchFamily="66" charset="-78"/>
                            <a:cs typeface="Arabic Typesetting" pitchFamily="66" charset="-78"/>
                          </a:rPr>
                          <a:t>حوصلة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27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82403" y="1603460"/>
                        <a:ext cx="548136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ar-SA" sz="2800" b="1" dirty="0" err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abic Typesetting" pitchFamily="66" charset="-78"/>
                            <a:cs typeface="Arabic Typesetting" pitchFamily="66" charset="-78"/>
                          </a:rPr>
                          <a:t>قانصة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28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11049" y="1531452"/>
                        <a:ext cx="553888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ar-SA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abic Typesetting" pitchFamily="66" charset="-78"/>
                            <a:cs typeface="Arabic Typesetting" pitchFamily="66" charset="-78"/>
                          </a:rPr>
                          <a:t>معدة 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29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66011" y="1531700"/>
                        <a:ext cx="1520171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ar-SA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abic Typesetting" pitchFamily="66" charset="-78"/>
                            <a:cs typeface="Arabic Typesetting" pitchFamily="66" charset="-78"/>
                          </a:rPr>
                          <a:t>أمعاء </a:t>
                        </a:r>
                        <a:r>
                          <a:rPr lang="ar-SA" sz="2800" b="1" dirty="0" err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abic Typesetting" pitchFamily="66" charset="-78"/>
                            <a:cs typeface="Arabic Typesetting" pitchFamily="66" charset="-78"/>
                          </a:rPr>
                          <a:t>دقيقة </a:t>
                        </a:r>
                        <a:r>
                          <a:rPr lang="ar-SA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abic Typesetting" pitchFamily="66" charset="-78"/>
                            <a:cs typeface="Arabic Typesetting" pitchFamily="66" charset="-78"/>
                          </a:rPr>
                          <a:t>(لفائفي</a:t>
                        </a:r>
                        <a:r>
                          <a:rPr lang="ar-SA" sz="2800" b="1" dirty="0" err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abic Typesetting" pitchFamily="66" charset="-78"/>
                            <a:cs typeface="Arabic Typesetting" pitchFamily="66" charset="-78"/>
                          </a:rPr>
                          <a:t>)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30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70493" y="2155070"/>
                        <a:ext cx="663170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ar-SA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abic Typesetting" pitchFamily="66" charset="-78"/>
                            <a:cs typeface="Arabic Typesetting" pitchFamily="66" charset="-78"/>
                          </a:rPr>
                          <a:t>مستقيم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32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84134" y="3087628"/>
                        <a:ext cx="1100298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ar-SA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abic Typesetting" pitchFamily="66" charset="-78"/>
                            <a:cs typeface="Arabic Typesetting" pitchFamily="66" charset="-78"/>
                          </a:rPr>
                          <a:t>فتحة إخراجية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  <p:sp>
                    <p:nvSpPr>
                      <p:cNvPr id="34" name="Text 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167395" y="3572520"/>
                        <a:ext cx="566829" cy="523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ar-SA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abic Typesetting" pitchFamily="66" charset="-78"/>
                            <a:cs typeface="Arabic Typesetting" pitchFamily="66" charset="-78"/>
                          </a:rPr>
                          <a:t>قولون</a:t>
                        </a:r>
                        <a:endPara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endParaRPr>
                      </a:p>
                    </p:txBody>
                  </p:sp>
                </p:grpSp>
              </p:grpSp>
              <p:sp>
                <p:nvSpPr>
                  <p:cNvPr id="4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890643" y="3610848"/>
                    <a:ext cx="84585" cy="40562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ar-SA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abic Typesetting" pitchFamily="66" charset="-78"/>
                      <a:cs typeface="Arabic Typesetting" pitchFamily="66" charset="-78"/>
                    </a:endParaRPr>
                  </a:p>
                </p:txBody>
              </p:sp>
              <p:sp>
                <p:nvSpPr>
                  <p:cNvPr id="51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5608" y="3906138"/>
                    <a:ext cx="279244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ar-SA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rPr>
                      <a:t>فم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abic Typesetting" pitchFamily="66" charset="-78"/>
                      <a:cs typeface="Arabic Typesetting" pitchFamily="66" charset="-78"/>
                    </a:endParaRPr>
                  </a:p>
                </p:txBody>
              </p:sp>
            </p:grpSp>
            <p:sp>
              <p:nvSpPr>
                <p:cNvPr id="55" name="Line 32"/>
                <p:cNvSpPr>
                  <a:spLocks noChangeShapeType="1"/>
                </p:cNvSpPr>
                <p:nvPr/>
              </p:nvSpPr>
              <p:spPr bwMode="auto">
                <a:xfrm>
                  <a:off x="5724128" y="2996953"/>
                  <a:ext cx="293242" cy="70091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bic Typesetting" pitchFamily="66" charset="-78"/>
                    <a:cs typeface="Arabic Typesetting" pitchFamily="66" charset="-78"/>
                  </a:endParaRPr>
                </a:p>
              </p:txBody>
            </p:sp>
          </p:grpSp>
          <p:sp>
            <p:nvSpPr>
              <p:cNvPr id="50" name="Text Box 38"/>
              <p:cNvSpPr txBox="1">
                <a:spLocks noChangeArrowheads="1"/>
              </p:cNvSpPr>
              <p:nvPr/>
            </p:nvSpPr>
            <p:spPr bwMode="auto">
              <a:xfrm>
                <a:off x="1221425" y="2401724"/>
                <a:ext cx="61427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ar-SA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bic Typesetting" pitchFamily="66" charset="-78"/>
                    <a:cs typeface="Arabic Typesetting" pitchFamily="66" charset="-78"/>
                  </a:rPr>
                  <a:t>مريء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itchFamily="66" charset="-78"/>
                  <a:cs typeface="Arabic Typesetting" pitchFamily="66" charset="-78"/>
                </a:endParaRPr>
              </a:p>
            </p:txBody>
          </p:sp>
        </p:grpSp>
      </p:grpSp>
      <p:sp>
        <p:nvSpPr>
          <p:cNvPr id="57" name="Freeform 56"/>
          <p:cNvSpPr>
            <a:spLocks/>
          </p:cNvSpPr>
          <p:nvPr/>
        </p:nvSpPr>
        <p:spPr bwMode="auto">
          <a:xfrm>
            <a:off x="775504" y="5433597"/>
            <a:ext cx="1018093" cy="885817"/>
          </a:xfrm>
          <a:custGeom>
            <a:avLst/>
            <a:gdLst/>
            <a:ahLst/>
            <a:cxnLst>
              <a:cxn ang="0">
                <a:pos x="386" y="272"/>
              </a:cxn>
              <a:cxn ang="0">
                <a:pos x="568" y="135"/>
              </a:cxn>
              <a:cxn ang="0">
                <a:pos x="477" y="408"/>
              </a:cxn>
              <a:cxn ang="0">
                <a:pos x="704" y="408"/>
              </a:cxn>
              <a:cxn ang="0">
                <a:pos x="658" y="498"/>
              </a:cxn>
              <a:cxn ang="0">
                <a:pos x="432" y="498"/>
              </a:cxn>
              <a:cxn ang="0">
                <a:pos x="386" y="680"/>
              </a:cxn>
              <a:cxn ang="0">
                <a:pos x="296" y="453"/>
              </a:cxn>
              <a:cxn ang="0">
                <a:pos x="23" y="498"/>
              </a:cxn>
              <a:cxn ang="0">
                <a:pos x="250" y="362"/>
              </a:cxn>
              <a:cxn ang="0">
                <a:pos x="23" y="272"/>
              </a:cxn>
              <a:cxn ang="0">
                <a:pos x="114" y="226"/>
              </a:cxn>
              <a:cxn ang="0">
                <a:pos x="296" y="317"/>
              </a:cxn>
              <a:cxn ang="0">
                <a:pos x="250" y="45"/>
              </a:cxn>
              <a:cxn ang="0">
                <a:pos x="341" y="45"/>
              </a:cxn>
              <a:cxn ang="0">
                <a:pos x="386" y="272"/>
              </a:cxn>
            </a:cxnLst>
            <a:rect l="0" t="0" r="r" b="b"/>
            <a:pathLst>
              <a:path w="734" h="687">
                <a:moveTo>
                  <a:pt x="386" y="272"/>
                </a:moveTo>
                <a:cubicBezTo>
                  <a:pt x="424" y="287"/>
                  <a:pt x="553" y="112"/>
                  <a:pt x="568" y="135"/>
                </a:cubicBezTo>
                <a:cubicBezTo>
                  <a:pt x="583" y="158"/>
                  <a:pt x="454" y="362"/>
                  <a:pt x="477" y="408"/>
                </a:cubicBezTo>
                <a:cubicBezTo>
                  <a:pt x="500" y="454"/>
                  <a:pt x="674" y="393"/>
                  <a:pt x="704" y="408"/>
                </a:cubicBezTo>
                <a:cubicBezTo>
                  <a:pt x="734" y="423"/>
                  <a:pt x="703" y="483"/>
                  <a:pt x="658" y="498"/>
                </a:cubicBezTo>
                <a:cubicBezTo>
                  <a:pt x="613" y="513"/>
                  <a:pt x="477" y="468"/>
                  <a:pt x="432" y="498"/>
                </a:cubicBezTo>
                <a:cubicBezTo>
                  <a:pt x="387" y="528"/>
                  <a:pt x="409" y="687"/>
                  <a:pt x="386" y="680"/>
                </a:cubicBezTo>
                <a:cubicBezTo>
                  <a:pt x="363" y="673"/>
                  <a:pt x="356" y="483"/>
                  <a:pt x="296" y="453"/>
                </a:cubicBezTo>
                <a:cubicBezTo>
                  <a:pt x="236" y="423"/>
                  <a:pt x="31" y="513"/>
                  <a:pt x="23" y="498"/>
                </a:cubicBezTo>
                <a:cubicBezTo>
                  <a:pt x="15" y="483"/>
                  <a:pt x="250" y="400"/>
                  <a:pt x="250" y="362"/>
                </a:cubicBezTo>
                <a:cubicBezTo>
                  <a:pt x="250" y="324"/>
                  <a:pt x="46" y="295"/>
                  <a:pt x="23" y="272"/>
                </a:cubicBezTo>
                <a:cubicBezTo>
                  <a:pt x="0" y="249"/>
                  <a:pt x="69" y="219"/>
                  <a:pt x="114" y="226"/>
                </a:cubicBezTo>
                <a:cubicBezTo>
                  <a:pt x="159" y="233"/>
                  <a:pt x="273" y="347"/>
                  <a:pt x="296" y="317"/>
                </a:cubicBezTo>
                <a:cubicBezTo>
                  <a:pt x="319" y="287"/>
                  <a:pt x="243" y="90"/>
                  <a:pt x="250" y="45"/>
                </a:cubicBezTo>
                <a:cubicBezTo>
                  <a:pt x="257" y="0"/>
                  <a:pt x="318" y="7"/>
                  <a:pt x="341" y="45"/>
                </a:cubicBezTo>
                <a:cubicBezTo>
                  <a:pt x="364" y="83"/>
                  <a:pt x="348" y="257"/>
                  <a:pt x="386" y="27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8" name="Oval 59"/>
          <p:cNvSpPr>
            <a:spLocks noChangeArrowheads="1"/>
          </p:cNvSpPr>
          <p:nvPr/>
        </p:nvSpPr>
        <p:spPr bwMode="auto">
          <a:xfrm>
            <a:off x="702479" y="5445224"/>
            <a:ext cx="1133217" cy="936104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61" name="Text Box 62"/>
          <p:cNvSpPr txBox="1">
            <a:spLocks noChangeArrowheads="1"/>
          </p:cNvSpPr>
          <p:nvPr/>
        </p:nvSpPr>
        <p:spPr bwMode="auto">
          <a:xfrm>
            <a:off x="169863" y="6374655"/>
            <a:ext cx="211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b="1"/>
              <a:t>مقطع عرضي في القونصة</a:t>
            </a:r>
            <a:endParaRPr lang="en-US" b="1"/>
          </a:p>
        </p:txBody>
      </p:sp>
      <p:sp>
        <p:nvSpPr>
          <p:cNvPr id="62" name="Text Box 64"/>
          <p:cNvSpPr txBox="1">
            <a:spLocks noChangeArrowheads="1"/>
          </p:cNvSpPr>
          <p:nvPr/>
        </p:nvSpPr>
        <p:spPr bwMode="auto">
          <a:xfrm>
            <a:off x="-509" y="1691516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ar-SA" b="1" dirty="0" smtClean="0"/>
              <a:t>إضافة </a:t>
            </a:r>
            <a:r>
              <a:rPr lang="ar-SA" b="1" dirty="0"/>
              <a:t>لما في حشرات اخرى  من اجسام دهنية </a:t>
            </a:r>
            <a:r>
              <a:rPr lang="ar-SA" b="1" dirty="0" smtClean="0"/>
              <a:t>وخلايا </a:t>
            </a:r>
            <a:r>
              <a:rPr lang="ar-SA" b="1" dirty="0"/>
              <a:t>دم </a:t>
            </a:r>
            <a:r>
              <a:rPr lang="ar-SA" b="1" dirty="0" err="1"/>
              <a:t>جارقلبية</a:t>
            </a:r>
            <a:r>
              <a:rPr lang="ar-SA" b="1" dirty="0"/>
              <a:t> </a:t>
            </a:r>
            <a:r>
              <a:rPr lang="ar-SA" b="1" dirty="0" smtClean="0"/>
              <a:t>وخلايا نبيذية وهي </a:t>
            </a:r>
            <a:r>
              <a:rPr lang="ar-SA" b="1" dirty="0"/>
              <a:t>تقع جوار </a:t>
            </a:r>
            <a:r>
              <a:rPr lang="ar-SA" b="1" dirty="0" smtClean="0"/>
              <a:t>الثغور التنفسية</a:t>
            </a:r>
            <a:endParaRPr lang="en-US" b="1" dirty="0"/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smtClean="0">
                <a:latin typeface="Arabic Typesetting" pitchFamily="66" charset="-78"/>
                <a:cs typeface="+mn-cs"/>
              </a:rPr>
              <a:t>التركيب الداخلي للحشرات</a:t>
            </a:r>
            <a:endParaRPr lang="en-US" sz="4000" b="1" dirty="0">
              <a:latin typeface="Arabic Typesetting" pitchFamily="66" charset="-7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5" name="Freeform 23"/>
          <p:cNvSpPr>
            <a:spLocks/>
          </p:cNvSpPr>
          <p:nvPr/>
        </p:nvSpPr>
        <p:spPr bwMode="auto">
          <a:xfrm>
            <a:off x="1811338" y="2924175"/>
            <a:ext cx="384175" cy="103187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15" y="182"/>
              </a:cxn>
              <a:cxn ang="0">
                <a:pos x="151" y="590"/>
              </a:cxn>
              <a:cxn ang="0">
                <a:pos x="242" y="545"/>
              </a:cxn>
            </a:cxnLst>
            <a:rect l="0" t="0" r="r" b="b"/>
            <a:pathLst>
              <a:path w="242" h="650">
                <a:moveTo>
                  <a:pt x="61" y="0"/>
                </a:moveTo>
                <a:cubicBezTo>
                  <a:pt x="30" y="42"/>
                  <a:pt x="0" y="84"/>
                  <a:pt x="15" y="182"/>
                </a:cubicBezTo>
                <a:cubicBezTo>
                  <a:pt x="30" y="280"/>
                  <a:pt x="113" y="530"/>
                  <a:pt x="151" y="590"/>
                </a:cubicBezTo>
                <a:cubicBezTo>
                  <a:pt x="189" y="650"/>
                  <a:pt x="227" y="552"/>
                  <a:pt x="242" y="545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674308" y="2069972"/>
            <a:ext cx="58681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غرفة الترشيح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Filter chamber</a:t>
            </a:r>
            <a:endParaRPr lang="ar-S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تحور في 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القناة الهضمية في الحشرات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المتغذية على العصارة النباتية </a:t>
            </a:r>
          </a:p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(-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ذباب أبيض- بق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دقيقي- من)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5696" y="4139182"/>
            <a:ext cx="6986633" cy="2530178"/>
            <a:chOff x="1958930" y="3269605"/>
            <a:chExt cx="6986633" cy="2530178"/>
          </a:xfrm>
        </p:grpSpPr>
        <p:sp>
          <p:nvSpPr>
            <p:cNvPr id="59403" name="Text Box 11"/>
            <p:cNvSpPr txBox="1">
              <a:spLocks noChangeArrowheads="1"/>
            </p:cNvSpPr>
            <p:nvPr/>
          </p:nvSpPr>
          <p:spPr bwMode="auto">
            <a:xfrm>
              <a:off x="6039829" y="3269605"/>
              <a:ext cx="26564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itchFamily="66" charset="-78"/>
                  <a:cs typeface="Arabic Typesetting" pitchFamily="66" charset="-78"/>
                </a:rPr>
                <a:t>عصارة نباتية (كربوهيدرات + بروتين)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59404" name="Line 12"/>
            <p:cNvSpPr>
              <a:spLocks noChangeShapeType="1"/>
            </p:cNvSpPr>
            <p:nvPr/>
          </p:nvSpPr>
          <p:spPr bwMode="auto">
            <a:xfrm>
              <a:off x="6516688" y="3682355"/>
              <a:ext cx="0" cy="720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ar-S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59405" name="Text Box 13"/>
            <p:cNvSpPr txBox="1">
              <a:spLocks noChangeArrowheads="1"/>
            </p:cNvSpPr>
            <p:nvPr/>
          </p:nvSpPr>
          <p:spPr bwMode="auto">
            <a:xfrm>
              <a:off x="5783383" y="4422130"/>
              <a:ext cx="17604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itchFamily="66" charset="-78"/>
                  <a:cs typeface="Arabic Typesetting" pitchFamily="66" charset="-78"/>
                </a:rPr>
                <a:t>كربوهيدرات (سكريات)</a:t>
              </a:r>
              <a:endPara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 flipH="1">
              <a:off x="4140200" y="4618980"/>
              <a:ext cx="13684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ar-S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59407" name="Text Box 15"/>
            <p:cNvSpPr txBox="1">
              <a:spLocks noChangeArrowheads="1"/>
            </p:cNvSpPr>
            <p:nvPr/>
          </p:nvSpPr>
          <p:spPr bwMode="auto">
            <a:xfrm>
              <a:off x="4214096" y="4134793"/>
              <a:ext cx="10262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itchFamily="66" charset="-78"/>
                  <a:cs typeface="Arabic Typesetting" pitchFamily="66" charset="-78"/>
                </a:rPr>
                <a:t>ترشيح مبكر</a:t>
              </a:r>
              <a:endPara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59408" name="Text Box 16"/>
            <p:cNvSpPr txBox="1">
              <a:spLocks noChangeArrowheads="1"/>
            </p:cNvSpPr>
            <p:nvPr/>
          </p:nvSpPr>
          <p:spPr bwMode="auto">
            <a:xfrm>
              <a:off x="2503726" y="4350693"/>
              <a:ext cx="15840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itchFamily="66" charset="-78"/>
                  <a:cs typeface="Arabic Typesetting" pitchFamily="66" charset="-78"/>
                </a:rPr>
                <a:t>خروج (ندوة عسلية)</a:t>
              </a:r>
              <a:endPara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7667625" y="3682355"/>
              <a:ext cx="0" cy="15843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ar-S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59410" name="Text Box 18"/>
            <p:cNvSpPr txBox="1">
              <a:spLocks noChangeArrowheads="1"/>
            </p:cNvSpPr>
            <p:nvPr/>
          </p:nvSpPr>
          <p:spPr bwMode="auto">
            <a:xfrm>
              <a:off x="5240338" y="5338118"/>
              <a:ext cx="37052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ar-S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itchFamily="66" charset="-78"/>
                  <a:cs typeface="Arabic Typesetting" pitchFamily="66" charset="-78"/>
                </a:rPr>
                <a:t>بروتين (غذاء + بناء أنسجة + تكوين بيض + ....)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 flipH="1">
              <a:off x="3132138" y="5516563"/>
              <a:ext cx="18716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ar-S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59412" name="Text Box 20"/>
            <p:cNvSpPr txBox="1">
              <a:spLocks noChangeArrowheads="1"/>
            </p:cNvSpPr>
            <p:nvPr/>
          </p:nvSpPr>
          <p:spPr bwMode="auto">
            <a:xfrm>
              <a:off x="3508895" y="5069830"/>
              <a:ext cx="12266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itchFamily="66" charset="-78"/>
                  <a:cs typeface="Arabic Typesetting" pitchFamily="66" charset="-78"/>
                </a:rPr>
                <a:t>هضم وامتصاص</a:t>
              </a:r>
              <a:endPara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endParaRPr>
            </a:p>
          </p:txBody>
        </p:sp>
        <p:sp>
          <p:nvSpPr>
            <p:cNvPr id="59413" name="Text Box 21"/>
            <p:cNvSpPr txBox="1">
              <a:spLocks noChangeArrowheads="1"/>
            </p:cNvSpPr>
            <p:nvPr/>
          </p:nvSpPr>
          <p:spPr bwMode="auto">
            <a:xfrm>
              <a:off x="1958930" y="5248275"/>
              <a:ext cx="11208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ar-SA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itchFamily="66" charset="-78"/>
                  <a:cs typeface="Arabic Typesetting" pitchFamily="66" charset="-78"/>
                </a:rPr>
                <a:t>مواد إخراجية </a:t>
              </a:r>
              <a:endPara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5536" y="1281658"/>
            <a:ext cx="4629492" cy="4019550"/>
            <a:chOff x="395536" y="1281658"/>
            <a:chExt cx="4629492" cy="4019550"/>
          </a:xfrm>
        </p:grpSpPr>
        <p:grpSp>
          <p:nvGrpSpPr>
            <p:cNvPr id="3" name="Group 2"/>
            <p:cNvGrpSpPr/>
            <p:nvPr/>
          </p:nvGrpSpPr>
          <p:grpSpPr>
            <a:xfrm>
              <a:off x="395536" y="1281658"/>
              <a:ext cx="1522412" cy="4019550"/>
              <a:chOff x="900113" y="908050"/>
              <a:chExt cx="1522412" cy="4019550"/>
            </a:xfrm>
          </p:grpSpPr>
          <p:sp>
            <p:nvSpPr>
              <p:cNvPr id="59414" name="Freeform 22"/>
              <p:cNvSpPr>
                <a:spLocks/>
              </p:cNvSpPr>
              <p:nvPr/>
            </p:nvSpPr>
            <p:spPr bwMode="auto">
              <a:xfrm>
                <a:off x="1931988" y="2790776"/>
                <a:ext cx="490537" cy="1128712"/>
              </a:xfrm>
              <a:custGeom>
                <a:avLst/>
                <a:gdLst/>
                <a:ahLst/>
                <a:cxnLst>
                  <a:cxn ang="0">
                    <a:pos x="30" y="46"/>
                  </a:cxn>
                  <a:cxn ang="0">
                    <a:pos x="257" y="91"/>
                  </a:cxn>
                  <a:cxn ang="0">
                    <a:pos x="302" y="454"/>
                  </a:cxn>
                  <a:cxn ang="0">
                    <a:pos x="212" y="681"/>
                  </a:cxn>
                  <a:cxn ang="0">
                    <a:pos x="121" y="636"/>
                  </a:cxn>
                  <a:cxn ang="0">
                    <a:pos x="75" y="364"/>
                  </a:cxn>
                  <a:cxn ang="0">
                    <a:pos x="30" y="46"/>
                  </a:cxn>
                </a:cxnLst>
                <a:rect l="0" t="0" r="r" b="b"/>
                <a:pathLst>
                  <a:path w="309" h="711">
                    <a:moveTo>
                      <a:pt x="30" y="46"/>
                    </a:moveTo>
                    <a:cubicBezTo>
                      <a:pt x="60" y="0"/>
                      <a:pt x="212" y="23"/>
                      <a:pt x="257" y="91"/>
                    </a:cubicBezTo>
                    <a:cubicBezTo>
                      <a:pt x="302" y="159"/>
                      <a:pt x="309" y="356"/>
                      <a:pt x="302" y="454"/>
                    </a:cubicBezTo>
                    <a:cubicBezTo>
                      <a:pt x="295" y="552"/>
                      <a:pt x="242" y="651"/>
                      <a:pt x="212" y="681"/>
                    </a:cubicBezTo>
                    <a:cubicBezTo>
                      <a:pt x="182" y="711"/>
                      <a:pt x="144" y="689"/>
                      <a:pt x="121" y="636"/>
                    </a:cubicBezTo>
                    <a:cubicBezTo>
                      <a:pt x="98" y="583"/>
                      <a:pt x="98" y="462"/>
                      <a:pt x="75" y="364"/>
                    </a:cubicBezTo>
                    <a:cubicBezTo>
                      <a:pt x="52" y="266"/>
                      <a:pt x="0" y="92"/>
                      <a:pt x="30" y="46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SA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itchFamily="66" charset="-78"/>
                  <a:cs typeface="Arabic Typesetting" pitchFamily="66" charset="-78"/>
                </a:endParaRPr>
              </a:p>
            </p:txBody>
          </p:sp>
          <p:sp>
            <p:nvSpPr>
              <p:cNvPr id="59397" name="Freeform 5"/>
              <p:cNvSpPr>
                <a:spLocks/>
              </p:cNvSpPr>
              <p:nvPr/>
            </p:nvSpPr>
            <p:spPr bwMode="auto">
              <a:xfrm>
                <a:off x="900113" y="908050"/>
                <a:ext cx="1357312" cy="4019550"/>
              </a:xfrm>
              <a:custGeom>
                <a:avLst/>
                <a:gdLst/>
                <a:ahLst/>
                <a:cxnLst>
                  <a:cxn ang="0">
                    <a:pos x="1399" y="340"/>
                  </a:cxn>
                  <a:cxn ang="0">
                    <a:pos x="1444" y="1066"/>
                  </a:cxn>
                  <a:cxn ang="0">
                    <a:pos x="1354" y="1338"/>
                  </a:cxn>
                  <a:cxn ang="0">
                    <a:pos x="1308" y="1656"/>
                  </a:cxn>
                  <a:cxn ang="0">
                    <a:pos x="1535" y="2155"/>
                  </a:cxn>
                  <a:cxn ang="0">
                    <a:pos x="1717" y="2336"/>
                  </a:cxn>
                  <a:cxn ang="0">
                    <a:pos x="1807" y="2744"/>
                  </a:cxn>
                  <a:cxn ang="0">
                    <a:pos x="1853" y="3334"/>
                  </a:cxn>
                  <a:cxn ang="0">
                    <a:pos x="1490" y="3742"/>
                  </a:cxn>
                  <a:cxn ang="0">
                    <a:pos x="991" y="3425"/>
                  </a:cxn>
                  <a:cxn ang="0">
                    <a:pos x="946" y="2699"/>
                  </a:cxn>
                  <a:cxn ang="0">
                    <a:pos x="1308" y="1973"/>
                  </a:cxn>
                  <a:cxn ang="0">
                    <a:pos x="1308" y="1701"/>
                  </a:cxn>
                  <a:cxn ang="0">
                    <a:pos x="1308" y="1338"/>
                  </a:cxn>
                  <a:cxn ang="0">
                    <a:pos x="1354" y="1111"/>
                  </a:cxn>
                  <a:cxn ang="0">
                    <a:pos x="991" y="794"/>
                  </a:cxn>
                  <a:cxn ang="0">
                    <a:pos x="311" y="885"/>
                  </a:cxn>
                  <a:cxn ang="0">
                    <a:pos x="265" y="2064"/>
                  </a:cxn>
                  <a:cxn ang="0">
                    <a:pos x="356" y="2790"/>
                  </a:cxn>
                  <a:cxn ang="0">
                    <a:pos x="492" y="3017"/>
                  </a:cxn>
                  <a:cxn ang="0">
                    <a:pos x="537" y="3334"/>
                  </a:cxn>
                  <a:cxn ang="0">
                    <a:pos x="401" y="3561"/>
                  </a:cxn>
                  <a:cxn ang="0">
                    <a:pos x="356" y="3833"/>
                  </a:cxn>
                  <a:cxn ang="0">
                    <a:pos x="311" y="4014"/>
                  </a:cxn>
                  <a:cxn ang="0">
                    <a:pos x="265" y="3606"/>
                  </a:cxn>
                  <a:cxn ang="0">
                    <a:pos x="38" y="3379"/>
                  </a:cxn>
                  <a:cxn ang="0">
                    <a:pos x="38" y="3017"/>
                  </a:cxn>
                  <a:cxn ang="0">
                    <a:pos x="174" y="2926"/>
                  </a:cxn>
                  <a:cxn ang="0">
                    <a:pos x="129" y="2019"/>
                  </a:cxn>
                  <a:cxn ang="0">
                    <a:pos x="84" y="1157"/>
                  </a:cxn>
                  <a:cxn ang="0">
                    <a:pos x="220" y="839"/>
                  </a:cxn>
                  <a:cxn ang="0">
                    <a:pos x="492" y="749"/>
                  </a:cxn>
                  <a:cxn ang="0">
                    <a:pos x="583" y="749"/>
                  </a:cxn>
                  <a:cxn ang="0">
                    <a:pos x="447" y="794"/>
                  </a:cxn>
                  <a:cxn ang="0">
                    <a:pos x="265" y="930"/>
                  </a:cxn>
                  <a:cxn ang="0">
                    <a:pos x="583" y="885"/>
                  </a:cxn>
                  <a:cxn ang="0">
                    <a:pos x="946" y="885"/>
                  </a:cxn>
                  <a:cxn ang="0">
                    <a:pos x="1082" y="1066"/>
                  </a:cxn>
                  <a:cxn ang="0">
                    <a:pos x="1263" y="1202"/>
                  </a:cxn>
                  <a:cxn ang="0">
                    <a:pos x="1218" y="1520"/>
                  </a:cxn>
                  <a:cxn ang="0">
                    <a:pos x="1263" y="1883"/>
                  </a:cxn>
                  <a:cxn ang="0">
                    <a:pos x="1308" y="1973"/>
                  </a:cxn>
                  <a:cxn ang="0">
                    <a:pos x="1127" y="2563"/>
                  </a:cxn>
                  <a:cxn ang="0">
                    <a:pos x="1036" y="2971"/>
                  </a:cxn>
                  <a:cxn ang="0">
                    <a:pos x="1263" y="3470"/>
                  </a:cxn>
                  <a:cxn ang="0">
                    <a:pos x="1626" y="3561"/>
                  </a:cxn>
                  <a:cxn ang="0">
                    <a:pos x="1762" y="3062"/>
                  </a:cxn>
                  <a:cxn ang="0">
                    <a:pos x="1671" y="2563"/>
                  </a:cxn>
                  <a:cxn ang="0">
                    <a:pos x="1535" y="2336"/>
                  </a:cxn>
                  <a:cxn ang="0">
                    <a:pos x="1354" y="1928"/>
                  </a:cxn>
                  <a:cxn ang="0">
                    <a:pos x="1354" y="1701"/>
                  </a:cxn>
                  <a:cxn ang="0">
                    <a:pos x="1308" y="1520"/>
                  </a:cxn>
                  <a:cxn ang="0">
                    <a:pos x="1308" y="1429"/>
                  </a:cxn>
                  <a:cxn ang="0">
                    <a:pos x="1444" y="1111"/>
                  </a:cxn>
                  <a:cxn ang="0">
                    <a:pos x="1399" y="250"/>
                  </a:cxn>
                  <a:cxn ang="0">
                    <a:pos x="1535" y="204"/>
                  </a:cxn>
                  <a:cxn ang="0">
                    <a:pos x="1626" y="159"/>
                  </a:cxn>
                  <a:cxn ang="0">
                    <a:pos x="1490" y="159"/>
                  </a:cxn>
                  <a:cxn ang="0">
                    <a:pos x="1626" y="159"/>
                  </a:cxn>
                  <a:cxn ang="0">
                    <a:pos x="1581" y="1111"/>
                  </a:cxn>
                  <a:cxn ang="0">
                    <a:pos x="1399" y="1474"/>
                  </a:cxn>
                  <a:cxn ang="0">
                    <a:pos x="1399" y="1792"/>
                  </a:cxn>
                  <a:cxn ang="0">
                    <a:pos x="1535" y="2155"/>
                  </a:cxn>
                </a:cxnLst>
                <a:rect l="0" t="0" r="r" b="b"/>
                <a:pathLst>
                  <a:path w="1906" h="4052">
                    <a:moveTo>
                      <a:pt x="1399" y="340"/>
                    </a:moveTo>
                    <a:cubicBezTo>
                      <a:pt x="1425" y="620"/>
                      <a:pt x="1451" y="900"/>
                      <a:pt x="1444" y="1066"/>
                    </a:cubicBezTo>
                    <a:cubicBezTo>
                      <a:pt x="1437" y="1232"/>
                      <a:pt x="1377" y="1240"/>
                      <a:pt x="1354" y="1338"/>
                    </a:cubicBezTo>
                    <a:cubicBezTo>
                      <a:pt x="1331" y="1436"/>
                      <a:pt x="1278" y="1520"/>
                      <a:pt x="1308" y="1656"/>
                    </a:cubicBezTo>
                    <a:cubicBezTo>
                      <a:pt x="1338" y="1792"/>
                      <a:pt x="1467" y="2042"/>
                      <a:pt x="1535" y="2155"/>
                    </a:cubicBezTo>
                    <a:cubicBezTo>
                      <a:pt x="1603" y="2268"/>
                      <a:pt x="1672" y="2238"/>
                      <a:pt x="1717" y="2336"/>
                    </a:cubicBezTo>
                    <a:cubicBezTo>
                      <a:pt x="1762" y="2434"/>
                      <a:pt x="1784" y="2578"/>
                      <a:pt x="1807" y="2744"/>
                    </a:cubicBezTo>
                    <a:cubicBezTo>
                      <a:pt x="1830" y="2910"/>
                      <a:pt x="1906" y="3168"/>
                      <a:pt x="1853" y="3334"/>
                    </a:cubicBezTo>
                    <a:cubicBezTo>
                      <a:pt x="1800" y="3500"/>
                      <a:pt x="1634" y="3727"/>
                      <a:pt x="1490" y="3742"/>
                    </a:cubicBezTo>
                    <a:cubicBezTo>
                      <a:pt x="1346" y="3757"/>
                      <a:pt x="1082" y="3599"/>
                      <a:pt x="991" y="3425"/>
                    </a:cubicBezTo>
                    <a:cubicBezTo>
                      <a:pt x="900" y="3251"/>
                      <a:pt x="893" y="2941"/>
                      <a:pt x="946" y="2699"/>
                    </a:cubicBezTo>
                    <a:cubicBezTo>
                      <a:pt x="999" y="2457"/>
                      <a:pt x="1248" y="2139"/>
                      <a:pt x="1308" y="1973"/>
                    </a:cubicBezTo>
                    <a:cubicBezTo>
                      <a:pt x="1368" y="1807"/>
                      <a:pt x="1308" y="1807"/>
                      <a:pt x="1308" y="1701"/>
                    </a:cubicBezTo>
                    <a:cubicBezTo>
                      <a:pt x="1308" y="1595"/>
                      <a:pt x="1300" y="1436"/>
                      <a:pt x="1308" y="1338"/>
                    </a:cubicBezTo>
                    <a:cubicBezTo>
                      <a:pt x="1316" y="1240"/>
                      <a:pt x="1407" y="1202"/>
                      <a:pt x="1354" y="1111"/>
                    </a:cubicBezTo>
                    <a:cubicBezTo>
                      <a:pt x="1301" y="1020"/>
                      <a:pt x="1165" y="832"/>
                      <a:pt x="991" y="794"/>
                    </a:cubicBezTo>
                    <a:cubicBezTo>
                      <a:pt x="817" y="756"/>
                      <a:pt x="432" y="673"/>
                      <a:pt x="311" y="885"/>
                    </a:cubicBezTo>
                    <a:cubicBezTo>
                      <a:pt x="190" y="1097"/>
                      <a:pt x="258" y="1747"/>
                      <a:pt x="265" y="2064"/>
                    </a:cubicBezTo>
                    <a:cubicBezTo>
                      <a:pt x="272" y="2381"/>
                      <a:pt x="318" y="2631"/>
                      <a:pt x="356" y="2790"/>
                    </a:cubicBezTo>
                    <a:cubicBezTo>
                      <a:pt x="394" y="2949"/>
                      <a:pt x="462" y="2926"/>
                      <a:pt x="492" y="3017"/>
                    </a:cubicBezTo>
                    <a:cubicBezTo>
                      <a:pt x="522" y="3108"/>
                      <a:pt x="552" y="3243"/>
                      <a:pt x="537" y="3334"/>
                    </a:cubicBezTo>
                    <a:cubicBezTo>
                      <a:pt x="522" y="3425"/>
                      <a:pt x="431" y="3478"/>
                      <a:pt x="401" y="3561"/>
                    </a:cubicBezTo>
                    <a:cubicBezTo>
                      <a:pt x="371" y="3644"/>
                      <a:pt x="371" y="3758"/>
                      <a:pt x="356" y="3833"/>
                    </a:cubicBezTo>
                    <a:cubicBezTo>
                      <a:pt x="341" y="3908"/>
                      <a:pt x="326" y="4052"/>
                      <a:pt x="311" y="4014"/>
                    </a:cubicBezTo>
                    <a:cubicBezTo>
                      <a:pt x="296" y="3976"/>
                      <a:pt x="311" y="3712"/>
                      <a:pt x="265" y="3606"/>
                    </a:cubicBezTo>
                    <a:cubicBezTo>
                      <a:pt x="219" y="3500"/>
                      <a:pt x="76" y="3477"/>
                      <a:pt x="38" y="3379"/>
                    </a:cubicBezTo>
                    <a:cubicBezTo>
                      <a:pt x="0" y="3281"/>
                      <a:pt x="15" y="3092"/>
                      <a:pt x="38" y="3017"/>
                    </a:cubicBezTo>
                    <a:cubicBezTo>
                      <a:pt x="61" y="2942"/>
                      <a:pt x="159" y="3092"/>
                      <a:pt x="174" y="2926"/>
                    </a:cubicBezTo>
                    <a:cubicBezTo>
                      <a:pt x="189" y="2760"/>
                      <a:pt x="144" y="2314"/>
                      <a:pt x="129" y="2019"/>
                    </a:cubicBezTo>
                    <a:cubicBezTo>
                      <a:pt x="114" y="1724"/>
                      <a:pt x="69" y="1354"/>
                      <a:pt x="84" y="1157"/>
                    </a:cubicBezTo>
                    <a:cubicBezTo>
                      <a:pt x="99" y="960"/>
                      <a:pt x="152" y="907"/>
                      <a:pt x="220" y="839"/>
                    </a:cubicBezTo>
                    <a:cubicBezTo>
                      <a:pt x="288" y="771"/>
                      <a:pt x="432" y="764"/>
                      <a:pt x="492" y="749"/>
                    </a:cubicBezTo>
                    <a:cubicBezTo>
                      <a:pt x="552" y="734"/>
                      <a:pt x="590" y="742"/>
                      <a:pt x="583" y="749"/>
                    </a:cubicBezTo>
                    <a:cubicBezTo>
                      <a:pt x="576" y="756"/>
                      <a:pt x="500" y="764"/>
                      <a:pt x="447" y="794"/>
                    </a:cubicBezTo>
                    <a:cubicBezTo>
                      <a:pt x="394" y="824"/>
                      <a:pt x="242" y="915"/>
                      <a:pt x="265" y="930"/>
                    </a:cubicBezTo>
                    <a:cubicBezTo>
                      <a:pt x="288" y="945"/>
                      <a:pt x="470" y="892"/>
                      <a:pt x="583" y="885"/>
                    </a:cubicBezTo>
                    <a:cubicBezTo>
                      <a:pt x="696" y="878"/>
                      <a:pt x="863" y="855"/>
                      <a:pt x="946" y="885"/>
                    </a:cubicBezTo>
                    <a:cubicBezTo>
                      <a:pt x="1029" y="915"/>
                      <a:pt x="1029" y="1013"/>
                      <a:pt x="1082" y="1066"/>
                    </a:cubicBezTo>
                    <a:cubicBezTo>
                      <a:pt x="1135" y="1119"/>
                      <a:pt x="1240" y="1126"/>
                      <a:pt x="1263" y="1202"/>
                    </a:cubicBezTo>
                    <a:cubicBezTo>
                      <a:pt x="1286" y="1278"/>
                      <a:pt x="1218" y="1407"/>
                      <a:pt x="1218" y="1520"/>
                    </a:cubicBezTo>
                    <a:cubicBezTo>
                      <a:pt x="1218" y="1633"/>
                      <a:pt x="1248" y="1808"/>
                      <a:pt x="1263" y="1883"/>
                    </a:cubicBezTo>
                    <a:cubicBezTo>
                      <a:pt x="1278" y="1958"/>
                      <a:pt x="1331" y="1860"/>
                      <a:pt x="1308" y="1973"/>
                    </a:cubicBezTo>
                    <a:cubicBezTo>
                      <a:pt x="1285" y="2086"/>
                      <a:pt x="1172" y="2397"/>
                      <a:pt x="1127" y="2563"/>
                    </a:cubicBezTo>
                    <a:cubicBezTo>
                      <a:pt x="1082" y="2729"/>
                      <a:pt x="1013" y="2820"/>
                      <a:pt x="1036" y="2971"/>
                    </a:cubicBezTo>
                    <a:cubicBezTo>
                      <a:pt x="1059" y="3122"/>
                      <a:pt x="1165" y="3372"/>
                      <a:pt x="1263" y="3470"/>
                    </a:cubicBezTo>
                    <a:cubicBezTo>
                      <a:pt x="1361" y="3568"/>
                      <a:pt x="1543" y="3629"/>
                      <a:pt x="1626" y="3561"/>
                    </a:cubicBezTo>
                    <a:cubicBezTo>
                      <a:pt x="1709" y="3493"/>
                      <a:pt x="1755" y="3228"/>
                      <a:pt x="1762" y="3062"/>
                    </a:cubicBezTo>
                    <a:cubicBezTo>
                      <a:pt x="1769" y="2896"/>
                      <a:pt x="1709" y="2684"/>
                      <a:pt x="1671" y="2563"/>
                    </a:cubicBezTo>
                    <a:cubicBezTo>
                      <a:pt x="1633" y="2442"/>
                      <a:pt x="1588" y="2442"/>
                      <a:pt x="1535" y="2336"/>
                    </a:cubicBezTo>
                    <a:cubicBezTo>
                      <a:pt x="1482" y="2230"/>
                      <a:pt x="1384" y="2034"/>
                      <a:pt x="1354" y="1928"/>
                    </a:cubicBezTo>
                    <a:cubicBezTo>
                      <a:pt x="1324" y="1822"/>
                      <a:pt x="1362" y="1769"/>
                      <a:pt x="1354" y="1701"/>
                    </a:cubicBezTo>
                    <a:cubicBezTo>
                      <a:pt x="1346" y="1633"/>
                      <a:pt x="1316" y="1565"/>
                      <a:pt x="1308" y="1520"/>
                    </a:cubicBezTo>
                    <a:cubicBezTo>
                      <a:pt x="1300" y="1475"/>
                      <a:pt x="1285" y="1497"/>
                      <a:pt x="1308" y="1429"/>
                    </a:cubicBezTo>
                    <a:cubicBezTo>
                      <a:pt x="1331" y="1361"/>
                      <a:pt x="1429" y="1307"/>
                      <a:pt x="1444" y="1111"/>
                    </a:cubicBezTo>
                    <a:cubicBezTo>
                      <a:pt x="1459" y="915"/>
                      <a:pt x="1384" y="401"/>
                      <a:pt x="1399" y="250"/>
                    </a:cubicBezTo>
                    <a:cubicBezTo>
                      <a:pt x="1414" y="99"/>
                      <a:pt x="1497" y="219"/>
                      <a:pt x="1535" y="204"/>
                    </a:cubicBezTo>
                    <a:cubicBezTo>
                      <a:pt x="1573" y="189"/>
                      <a:pt x="1633" y="166"/>
                      <a:pt x="1626" y="159"/>
                    </a:cubicBezTo>
                    <a:cubicBezTo>
                      <a:pt x="1619" y="152"/>
                      <a:pt x="1490" y="159"/>
                      <a:pt x="1490" y="159"/>
                    </a:cubicBezTo>
                    <a:cubicBezTo>
                      <a:pt x="1490" y="159"/>
                      <a:pt x="1611" y="0"/>
                      <a:pt x="1626" y="159"/>
                    </a:cubicBezTo>
                    <a:cubicBezTo>
                      <a:pt x="1641" y="318"/>
                      <a:pt x="1619" y="892"/>
                      <a:pt x="1581" y="1111"/>
                    </a:cubicBezTo>
                    <a:cubicBezTo>
                      <a:pt x="1543" y="1330"/>
                      <a:pt x="1429" y="1361"/>
                      <a:pt x="1399" y="1474"/>
                    </a:cubicBezTo>
                    <a:cubicBezTo>
                      <a:pt x="1369" y="1587"/>
                      <a:pt x="1376" y="1679"/>
                      <a:pt x="1399" y="1792"/>
                    </a:cubicBezTo>
                    <a:cubicBezTo>
                      <a:pt x="1422" y="1905"/>
                      <a:pt x="1478" y="2030"/>
                      <a:pt x="1535" y="2155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SA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itchFamily="66" charset="-78"/>
                  <a:cs typeface="Arabic Typesetting" pitchFamily="66" charset="-78"/>
                </a:endParaRPr>
              </a:p>
            </p:txBody>
          </p:sp>
        </p:grpSp>
        <p:sp>
          <p:nvSpPr>
            <p:cNvPr id="59402" name="Line 10"/>
            <p:cNvSpPr>
              <a:spLocks noChangeShapeType="1"/>
            </p:cNvSpPr>
            <p:nvPr/>
          </p:nvSpPr>
          <p:spPr bwMode="auto">
            <a:xfrm flipV="1">
              <a:off x="1672679" y="2407551"/>
              <a:ext cx="3352349" cy="11654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endParaRPr>
            </a:p>
          </p:txBody>
        </p:sp>
      </p:grp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smtClean="0">
                <a:latin typeface="Arabic Typesetting" pitchFamily="66" charset="-78"/>
                <a:cs typeface="+mn-cs"/>
              </a:rPr>
              <a:t>التركيب الداخلي للحشرات</a:t>
            </a:r>
            <a:endParaRPr lang="en-US" sz="4000" b="1" dirty="0">
              <a:latin typeface="Arabic Typesetting" pitchFamily="66" charset="-7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tangle 8"/>
          <p:cNvSpPr>
            <a:spLocks noGrp="1" noChangeArrowheads="1"/>
          </p:cNvSpPr>
          <p:nvPr>
            <p:ph type="title"/>
          </p:nvPr>
        </p:nvSpPr>
        <p:spPr>
          <a:xfrm>
            <a:off x="-10242" y="1052736"/>
            <a:ext cx="9144000" cy="648072"/>
          </a:xfrm>
        </p:spPr>
        <p:txBody>
          <a:bodyPr>
            <a:normAutofit/>
          </a:bodyPr>
          <a:lstStyle/>
          <a:p>
            <a:r>
              <a:rPr lang="ar-SA" sz="3200" b="1" dirty="0" smtClean="0"/>
              <a:t>الجهاز </a:t>
            </a:r>
            <a:r>
              <a:rPr lang="ar-SA" sz="3200" b="1" dirty="0"/>
              <a:t>الدوري</a:t>
            </a:r>
            <a:endParaRPr lang="en-US" sz="3200" b="1" dirty="0"/>
          </a:p>
        </p:txBody>
      </p:sp>
      <p:pic>
        <p:nvPicPr>
          <p:cNvPr id="58383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95288" y="1701602"/>
            <a:ext cx="8281987" cy="2807518"/>
          </a:xfrm>
          <a:solidFill>
            <a:srgbClr val="0066FF"/>
          </a:solidFill>
          <a:ln>
            <a:solidFill>
              <a:schemeClr val="accent2"/>
            </a:solidFill>
          </a:ln>
        </p:spPr>
      </p:pic>
      <p:sp>
        <p:nvSpPr>
          <p:cNvPr id="58387" name="AutoShape 19"/>
          <p:cNvSpPr>
            <a:spLocks noChangeArrowheads="1"/>
          </p:cNvSpPr>
          <p:nvPr/>
        </p:nvSpPr>
        <p:spPr bwMode="auto">
          <a:xfrm rot="-25327533">
            <a:off x="7261225" y="3547863"/>
            <a:ext cx="1004888" cy="477838"/>
          </a:xfrm>
          <a:prstGeom prst="curvedUpArrow">
            <a:avLst>
              <a:gd name="adj1" fmla="val 42060"/>
              <a:gd name="adj2" fmla="val 84120"/>
              <a:gd name="adj3" fmla="val 33333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ar-SA"/>
          </a:p>
        </p:txBody>
      </p:sp>
      <p:sp>
        <p:nvSpPr>
          <p:cNvPr id="58388" name="Freeform 20"/>
          <p:cNvSpPr>
            <a:spLocks/>
          </p:cNvSpPr>
          <p:nvPr/>
        </p:nvSpPr>
        <p:spPr bwMode="auto">
          <a:xfrm>
            <a:off x="1116013" y="2781101"/>
            <a:ext cx="6562725" cy="660400"/>
          </a:xfrm>
          <a:custGeom>
            <a:avLst/>
            <a:gdLst/>
            <a:ahLst/>
            <a:cxnLst>
              <a:cxn ang="0">
                <a:pos x="45" y="181"/>
              </a:cxn>
              <a:cxn ang="0">
                <a:pos x="544" y="181"/>
              </a:cxn>
              <a:cxn ang="0">
                <a:pos x="635" y="136"/>
              </a:cxn>
              <a:cxn ang="0">
                <a:pos x="1043" y="136"/>
              </a:cxn>
              <a:cxn ang="0">
                <a:pos x="1361" y="91"/>
              </a:cxn>
              <a:cxn ang="0">
                <a:pos x="1859" y="181"/>
              </a:cxn>
              <a:cxn ang="0">
                <a:pos x="2222" y="45"/>
              </a:cxn>
              <a:cxn ang="0">
                <a:pos x="2268" y="91"/>
              </a:cxn>
              <a:cxn ang="0">
                <a:pos x="2540" y="0"/>
              </a:cxn>
              <a:cxn ang="0">
                <a:pos x="2767" y="91"/>
              </a:cxn>
              <a:cxn ang="0">
                <a:pos x="3039" y="45"/>
              </a:cxn>
              <a:cxn ang="0">
                <a:pos x="3266" y="136"/>
              </a:cxn>
              <a:cxn ang="0">
                <a:pos x="3447" y="91"/>
              </a:cxn>
              <a:cxn ang="0">
                <a:pos x="3583" y="181"/>
              </a:cxn>
              <a:cxn ang="0">
                <a:pos x="3810" y="227"/>
              </a:cxn>
              <a:cxn ang="0">
                <a:pos x="3946" y="272"/>
              </a:cxn>
              <a:cxn ang="0">
                <a:pos x="4037" y="317"/>
              </a:cxn>
              <a:cxn ang="0">
                <a:pos x="4127" y="363"/>
              </a:cxn>
              <a:cxn ang="0">
                <a:pos x="4082" y="408"/>
              </a:cxn>
              <a:cxn ang="0">
                <a:pos x="3901" y="317"/>
              </a:cxn>
              <a:cxn ang="0">
                <a:pos x="3765" y="272"/>
              </a:cxn>
              <a:cxn ang="0">
                <a:pos x="3629" y="227"/>
              </a:cxn>
              <a:cxn ang="0">
                <a:pos x="3447" y="272"/>
              </a:cxn>
              <a:cxn ang="0">
                <a:pos x="3266" y="181"/>
              </a:cxn>
              <a:cxn ang="0">
                <a:pos x="3039" y="227"/>
              </a:cxn>
              <a:cxn ang="0">
                <a:pos x="2812" y="136"/>
              </a:cxn>
              <a:cxn ang="0">
                <a:pos x="2585" y="227"/>
              </a:cxn>
              <a:cxn ang="0">
                <a:pos x="2313" y="136"/>
              </a:cxn>
              <a:cxn ang="0">
                <a:pos x="2132" y="272"/>
              </a:cxn>
              <a:cxn ang="0">
                <a:pos x="1996" y="227"/>
              </a:cxn>
              <a:cxn ang="0">
                <a:pos x="1814" y="227"/>
              </a:cxn>
              <a:cxn ang="0">
                <a:pos x="1587" y="227"/>
              </a:cxn>
              <a:cxn ang="0">
                <a:pos x="1315" y="181"/>
              </a:cxn>
              <a:cxn ang="0">
                <a:pos x="1088" y="181"/>
              </a:cxn>
              <a:cxn ang="0">
                <a:pos x="862" y="181"/>
              </a:cxn>
              <a:cxn ang="0">
                <a:pos x="680" y="227"/>
              </a:cxn>
              <a:cxn ang="0">
                <a:pos x="453" y="227"/>
              </a:cxn>
              <a:cxn ang="0">
                <a:pos x="227" y="227"/>
              </a:cxn>
              <a:cxn ang="0">
                <a:pos x="0" y="227"/>
              </a:cxn>
            </a:cxnLst>
            <a:rect l="0" t="0" r="r" b="b"/>
            <a:pathLst>
              <a:path w="4134" h="416">
                <a:moveTo>
                  <a:pt x="45" y="181"/>
                </a:moveTo>
                <a:cubicBezTo>
                  <a:pt x="245" y="184"/>
                  <a:pt x="446" y="188"/>
                  <a:pt x="544" y="181"/>
                </a:cubicBezTo>
                <a:cubicBezTo>
                  <a:pt x="642" y="174"/>
                  <a:pt x="552" y="143"/>
                  <a:pt x="635" y="136"/>
                </a:cubicBezTo>
                <a:cubicBezTo>
                  <a:pt x="718" y="129"/>
                  <a:pt x="922" y="143"/>
                  <a:pt x="1043" y="136"/>
                </a:cubicBezTo>
                <a:cubicBezTo>
                  <a:pt x="1164" y="129"/>
                  <a:pt x="1225" y="84"/>
                  <a:pt x="1361" y="91"/>
                </a:cubicBezTo>
                <a:cubicBezTo>
                  <a:pt x="1497" y="98"/>
                  <a:pt x="1716" y="189"/>
                  <a:pt x="1859" y="181"/>
                </a:cubicBezTo>
                <a:cubicBezTo>
                  <a:pt x="2002" y="173"/>
                  <a:pt x="2154" y="60"/>
                  <a:pt x="2222" y="45"/>
                </a:cubicBezTo>
                <a:cubicBezTo>
                  <a:pt x="2290" y="30"/>
                  <a:pt x="2215" y="98"/>
                  <a:pt x="2268" y="91"/>
                </a:cubicBezTo>
                <a:cubicBezTo>
                  <a:pt x="2321" y="84"/>
                  <a:pt x="2457" y="0"/>
                  <a:pt x="2540" y="0"/>
                </a:cubicBezTo>
                <a:cubicBezTo>
                  <a:pt x="2623" y="0"/>
                  <a:pt x="2684" y="84"/>
                  <a:pt x="2767" y="91"/>
                </a:cubicBezTo>
                <a:cubicBezTo>
                  <a:pt x="2850" y="98"/>
                  <a:pt x="2956" y="38"/>
                  <a:pt x="3039" y="45"/>
                </a:cubicBezTo>
                <a:cubicBezTo>
                  <a:pt x="3122" y="52"/>
                  <a:pt x="3198" y="128"/>
                  <a:pt x="3266" y="136"/>
                </a:cubicBezTo>
                <a:cubicBezTo>
                  <a:pt x="3334" y="144"/>
                  <a:pt x="3394" y="84"/>
                  <a:pt x="3447" y="91"/>
                </a:cubicBezTo>
                <a:cubicBezTo>
                  <a:pt x="3500" y="98"/>
                  <a:pt x="3523" y="158"/>
                  <a:pt x="3583" y="181"/>
                </a:cubicBezTo>
                <a:cubicBezTo>
                  <a:pt x="3643" y="204"/>
                  <a:pt x="3750" y="212"/>
                  <a:pt x="3810" y="227"/>
                </a:cubicBezTo>
                <a:cubicBezTo>
                  <a:pt x="3870" y="242"/>
                  <a:pt x="3908" y="257"/>
                  <a:pt x="3946" y="272"/>
                </a:cubicBezTo>
                <a:cubicBezTo>
                  <a:pt x="3984" y="287"/>
                  <a:pt x="4007" y="302"/>
                  <a:pt x="4037" y="317"/>
                </a:cubicBezTo>
                <a:cubicBezTo>
                  <a:pt x="4067" y="332"/>
                  <a:pt x="4120" y="348"/>
                  <a:pt x="4127" y="363"/>
                </a:cubicBezTo>
                <a:cubicBezTo>
                  <a:pt x="4134" y="378"/>
                  <a:pt x="4120" y="416"/>
                  <a:pt x="4082" y="408"/>
                </a:cubicBezTo>
                <a:cubicBezTo>
                  <a:pt x="4044" y="400"/>
                  <a:pt x="3954" y="340"/>
                  <a:pt x="3901" y="317"/>
                </a:cubicBezTo>
                <a:cubicBezTo>
                  <a:pt x="3848" y="294"/>
                  <a:pt x="3810" y="287"/>
                  <a:pt x="3765" y="272"/>
                </a:cubicBezTo>
                <a:cubicBezTo>
                  <a:pt x="3720" y="257"/>
                  <a:pt x="3682" y="227"/>
                  <a:pt x="3629" y="227"/>
                </a:cubicBezTo>
                <a:cubicBezTo>
                  <a:pt x="3576" y="227"/>
                  <a:pt x="3507" y="280"/>
                  <a:pt x="3447" y="272"/>
                </a:cubicBezTo>
                <a:cubicBezTo>
                  <a:pt x="3387" y="264"/>
                  <a:pt x="3334" y="189"/>
                  <a:pt x="3266" y="181"/>
                </a:cubicBezTo>
                <a:cubicBezTo>
                  <a:pt x="3198" y="173"/>
                  <a:pt x="3115" y="235"/>
                  <a:pt x="3039" y="227"/>
                </a:cubicBezTo>
                <a:cubicBezTo>
                  <a:pt x="2963" y="219"/>
                  <a:pt x="2888" y="136"/>
                  <a:pt x="2812" y="136"/>
                </a:cubicBezTo>
                <a:cubicBezTo>
                  <a:pt x="2736" y="136"/>
                  <a:pt x="2668" y="227"/>
                  <a:pt x="2585" y="227"/>
                </a:cubicBezTo>
                <a:cubicBezTo>
                  <a:pt x="2502" y="227"/>
                  <a:pt x="2388" y="129"/>
                  <a:pt x="2313" y="136"/>
                </a:cubicBezTo>
                <a:cubicBezTo>
                  <a:pt x="2238" y="143"/>
                  <a:pt x="2185" y="257"/>
                  <a:pt x="2132" y="272"/>
                </a:cubicBezTo>
                <a:cubicBezTo>
                  <a:pt x="2079" y="287"/>
                  <a:pt x="2049" y="234"/>
                  <a:pt x="1996" y="227"/>
                </a:cubicBezTo>
                <a:cubicBezTo>
                  <a:pt x="1943" y="220"/>
                  <a:pt x="1882" y="227"/>
                  <a:pt x="1814" y="227"/>
                </a:cubicBezTo>
                <a:cubicBezTo>
                  <a:pt x="1746" y="227"/>
                  <a:pt x="1670" y="235"/>
                  <a:pt x="1587" y="227"/>
                </a:cubicBezTo>
                <a:cubicBezTo>
                  <a:pt x="1504" y="219"/>
                  <a:pt x="1398" y="189"/>
                  <a:pt x="1315" y="181"/>
                </a:cubicBezTo>
                <a:cubicBezTo>
                  <a:pt x="1232" y="173"/>
                  <a:pt x="1163" y="181"/>
                  <a:pt x="1088" y="181"/>
                </a:cubicBezTo>
                <a:cubicBezTo>
                  <a:pt x="1013" y="181"/>
                  <a:pt x="930" y="173"/>
                  <a:pt x="862" y="181"/>
                </a:cubicBezTo>
                <a:cubicBezTo>
                  <a:pt x="794" y="189"/>
                  <a:pt x="748" y="219"/>
                  <a:pt x="680" y="227"/>
                </a:cubicBezTo>
                <a:cubicBezTo>
                  <a:pt x="612" y="235"/>
                  <a:pt x="528" y="227"/>
                  <a:pt x="453" y="227"/>
                </a:cubicBezTo>
                <a:cubicBezTo>
                  <a:pt x="378" y="227"/>
                  <a:pt x="302" y="227"/>
                  <a:pt x="227" y="227"/>
                </a:cubicBezTo>
                <a:cubicBezTo>
                  <a:pt x="152" y="227"/>
                  <a:pt x="76" y="227"/>
                  <a:pt x="0" y="227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>
            <a:off x="4572000" y="3933626"/>
            <a:ext cx="1295400" cy="142875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 flipH="1" flipV="1">
            <a:off x="2843213" y="3141463"/>
            <a:ext cx="936625" cy="1444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 flipH="1">
            <a:off x="755650" y="3212901"/>
            <a:ext cx="1008063" cy="1444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2051050" y="3860601"/>
            <a:ext cx="1295400" cy="142875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4787900" y="2925564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8395" name="Oval 27"/>
          <p:cNvSpPr>
            <a:spLocks noChangeArrowheads="1"/>
          </p:cNvSpPr>
          <p:nvPr/>
        </p:nvSpPr>
        <p:spPr bwMode="auto">
          <a:xfrm>
            <a:off x="6300788" y="2997002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8397" name="Oval 29"/>
          <p:cNvSpPr>
            <a:spLocks noChangeArrowheads="1"/>
          </p:cNvSpPr>
          <p:nvPr/>
        </p:nvSpPr>
        <p:spPr bwMode="auto">
          <a:xfrm>
            <a:off x="4211638" y="3068439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8398" name="Oval 30"/>
          <p:cNvSpPr>
            <a:spLocks noChangeArrowheads="1"/>
          </p:cNvSpPr>
          <p:nvPr/>
        </p:nvSpPr>
        <p:spPr bwMode="auto">
          <a:xfrm>
            <a:off x="5508625" y="2925564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8406" name="Oval 38"/>
          <p:cNvSpPr>
            <a:spLocks noChangeArrowheads="1"/>
          </p:cNvSpPr>
          <p:nvPr/>
        </p:nvSpPr>
        <p:spPr bwMode="auto">
          <a:xfrm>
            <a:off x="6732588" y="3068439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8431" name="Line 63"/>
          <p:cNvSpPr>
            <a:spLocks noChangeShapeType="1"/>
          </p:cNvSpPr>
          <p:nvPr/>
        </p:nvSpPr>
        <p:spPr bwMode="auto">
          <a:xfrm flipV="1">
            <a:off x="4643438" y="3068438"/>
            <a:ext cx="144462" cy="2159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8437" name="Line 69"/>
          <p:cNvSpPr>
            <a:spLocks noChangeShapeType="1"/>
          </p:cNvSpPr>
          <p:nvPr/>
        </p:nvSpPr>
        <p:spPr bwMode="auto">
          <a:xfrm flipV="1">
            <a:off x="5364163" y="3068438"/>
            <a:ext cx="144462" cy="2159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8438" name="Line 70"/>
          <p:cNvSpPr>
            <a:spLocks noChangeShapeType="1"/>
          </p:cNvSpPr>
          <p:nvPr/>
        </p:nvSpPr>
        <p:spPr bwMode="auto">
          <a:xfrm flipV="1">
            <a:off x="6156325" y="3068438"/>
            <a:ext cx="144463" cy="2159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8439" name="Line 71"/>
          <p:cNvSpPr>
            <a:spLocks noChangeShapeType="1"/>
          </p:cNvSpPr>
          <p:nvPr/>
        </p:nvSpPr>
        <p:spPr bwMode="auto">
          <a:xfrm flipV="1">
            <a:off x="6659563" y="3141463"/>
            <a:ext cx="144462" cy="2159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8440" name="Line 72"/>
          <p:cNvSpPr>
            <a:spLocks noChangeShapeType="1"/>
          </p:cNvSpPr>
          <p:nvPr/>
        </p:nvSpPr>
        <p:spPr bwMode="auto">
          <a:xfrm flipV="1">
            <a:off x="4067175" y="3141463"/>
            <a:ext cx="144463" cy="2159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8441" name="Line 73"/>
          <p:cNvSpPr>
            <a:spLocks noChangeShapeType="1"/>
          </p:cNvSpPr>
          <p:nvPr/>
        </p:nvSpPr>
        <p:spPr bwMode="auto">
          <a:xfrm flipV="1">
            <a:off x="5940425" y="2133402"/>
            <a:ext cx="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8442" name="Line 74"/>
          <p:cNvSpPr>
            <a:spLocks noChangeShapeType="1"/>
          </p:cNvSpPr>
          <p:nvPr/>
        </p:nvSpPr>
        <p:spPr bwMode="auto">
          <a:xfrm flipH="1" flipV="1">
            <a:off x="2700338" y="2349301"/>
            <a:ext cx="287337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8443" name="Text Box 75"/>
          <p:cNvSpPr txBox="1">
            <a:spLocks noChangeArrowheads="1"/>
          </p:cNvSpPr>
          <p:nvPr/>
        </p:nvSpPr>
        <p:spPr bwMode="auto">
          <a:xfrm>
            <a:off x="5594350" y="1747638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القلب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8444" name="Text Box 76"/>
          <p:cNvSpPr txBox="1">
            <a:spLocks noChangeArrowheads="1"/>
          </p:cNvSpPr>
          <p:nvPr/>
        </p:nvSpPr>
        <p:spPr bwMode="auto">
          <a:xfrm>
            <a:off x="2227263" y="1839713"/>
            <a:ext cx="781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000" b="1">
                <a:solidFill>
                  <a:srgbClr val="FF0000"/>
                </a:solidFill>
              </a:rPr>
              <a:t>الأورطا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8445" name="Line 77"/>
          <p:cNvSpPr>
            <a:spLocks noChangeShapeType="1"/>
          </p:cNvSpPr>
          <p:nvPr/>
        </p:nvSpPr>
        <p:spPr bwMode="auto">
          <a:xfrm>
            <a:off x="1258888" y="3644701"/>
            <a:ext cx="433387" cy="14446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8446" name="Line 78"/>
          <p:cNvSpPr>
            <a:spLocks noChangeShapeType="1"/>
          </p:cNvSpPr>
          <p:nvPr/>
        </p:nvSpPr>
        <p:spPr bwMode="auto">
          <a:xfrm flipH="1">
            <a:off x="684213" y="3068438"/>
            <a:ext cx="360362" cy="2159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8447" name="Line 79"/>
          <p:cNvSpPr>
            <a:spLocks noChangeShapeType="1"/>
          </p:cNvSpPr>
          <p:nvPr/>
        </p:nvSpPr>
        <p:spPr bwMode="auto">
          <a:xfrm flipV="1">
            <a:off x="1116013" y="2781101"/>
            <a:ext cx="215900" cy="2159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0" y="4505226"/>
            <a:ext cx="8891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النوع المفتوح</a:t>
            </a:r>
            <a:r>
              <a:rPr lang="ar-SA" sz="2400" b="1" dirty="0" smtClean="0"/>
              <a:t>:</a:t>
            </a:r>
          </a:p>
          <a:p>
            <a:r>
              <a:rPr lang="ar-SA" sz="2400" b="1" dirty="0" smtClean="0"/>
              <a:t>قلب أنبوبي </a:t>
            </a:r>
            <a:r>
              <a:rPr lang="ar-SA" sz="2400" b="1" dirty="0" err="1" smtClean="0"/>
              <a:t>الشكل </a:t>
            </a:r>
            <a:r>
              <a:rPr lang="ar-SA" sz="2400" b="1" dirty="0" smtClean="0"/>
              <a:t>( متعدد </a:t>
            </a:r>
            <a:r>
              <a:rPr lang="ar-SA" sz="2400" b="1" dirty="0" err="1" smtClean="0"/>
              <a:t>الحجيرات</a:t>
            </a:r>
            <a:r>
              <a:rPr lang="ar-SA" sz="2400" b="1" dirty="0" smtClean="0"/>
              <a:t>)، يقع تحت جدار الجسم من الناحية الظهرية ويمتد على طول جسم الحشرة ابتداءً من الخلف إلى الأمام، ويتألف من عدد من </a:t>
            </a:r>
            <a:r>
              <a:rPr lang="ar-SA" sz="2400" b="1" dirty="0" err="1" smtClean="0"/>
              <a:t>الحجيرات</a:t>
            </a:r>
            <a:r>
              <a:rPr lang="ar-SA" sz="2400" b="1" dirty="0" smtClean="0"/>
              <a:t>، وينتهي في جزئه الأمامي بشريان أورطي ينفتح في الجوف الدموي في المنطقة </a:t>
            </a:r>
            <a:r>
              <a:rPr lang="ar-SA" sz="2400" b="1" dirty="0" err="1" smtClean="0"/>
              <a:t>الرأسية.</a:t>
            </a:r>
            <a:r>
              <a:rPr lang="ar-SA" sz="2400" b="1" dirty="0" smtClean="0"/>
              <a:t> والدم سائل عديم اللون يمتلئ </a:t>
            </a:r>
            <a:r>
              <a:rPr lang="ar-SA" sz="2400" b="1" dirty="0" err="1" smtClean="0"/>
              <a:t>به</a:t>
            </a:r>
            <a:r>
              <a:rPr lang="ar-SA" sz="2400" b="1" dirty="0" smtClean="0"/>
              <a:t> القلب عبر الثقوب أو الفتحات الجانبية في </a:t>
            </a:r>
            <a:r>
              <a:rPr lang="ar-SA" sz="2400" b="1" dirty="0" err="1" smtClean="0"/>
              <a:t>حجراته،</a:t>
            </a:r>
            <a:r>
              <a:rPr lang="ar-SA" sz="2400" b="1" dirty="0" smtClean="0"/>
              <a:t> 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دم الحشرات يحمل الغذاء والفضلات ولا يقوم بأي دور في التنفس</a:t>
            </a:r>
            <a:r>
              <a:rPr lang="ar-SA" sz="2400" b="1" dirty="0" smtClean="0"/>
              <a:t>.</a:t>
            </a:r>
            <a:endParaRPr lang="ar-SA" sz="2400" b="1" dirty="0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smtClean="0">
                <a:latin typeface="Arabic Typesetting" pitchFamily="66" charset="-78"/>
                <a:cs typeface="+mn-cs"/>
              </a:rPr>
              <a:t>التركيب الداخلي للحشرات</a:t>
            </a:r>
            <a:endParaRPr lang="en-US" sz="4000" b="1" dirty="0">
              <a:latin typeface="Arabic Typesetting" pitchFamily="66" charset="-7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" y="1268760"/>
            <a:ext cx="9118848" cy="562074"/>
          </a:xfrm>
        </p:spPr>
        <p:txBody>
          <a:bodyPr>
            <a:normAutofit fontScale="90000"/>
          </a:bodyPr>
          <a:lstStyle/>
          <a:p>
            <a:r>
              <a:rPr lang="ar-SA" sz="3200" b="1" dirty="0" smtClean="0">
                <a:cs typeface="+mn-cs"/>
              </a:rPr>
              <a:t>الجهاز </a:t>
            </a:r>
            <a:r>
              <a:rPr lang="ar-SA" sz="3200" b="1" dirty="0">
                <a:cs typeface="+mn-cs"/>
              </a:rPr>
              <a:t>التنفسي</a:t>
            </a:r>
            <a:endParaRPr lang="en-US" sz="3200" b="1" dirty="0">
              <a:cs typeface="+mn-cs"/>
            </a:endParaRP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2210643"/>
            <a:ext cx="3327400" cy="4530725"/>
          </a:xfrm>
          <a:solidFill>
            <a:srgbClr val="0066FF"/>
          </a:solidFill>
          <a:ln/>
        </p:spPr>
      </p:pic>
      <p:sp>
        <p:nvSpPr>
          <p:cNvPr id="52230" name="Line 6"/>
          <p:cNvSpPr>
            <a:spLocks noChangeShapeType="1"/>
          </p:cNvSpPr>
          <p:nvPr/>
        </p:nvSpPr>
        <p:spPr bwMode="auto">
          <a:xfrm flipH="1" flipV="1">
            <a:off x="1187450" y="2498526"/>
            <a:ext cx="647700" cy="11525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H="1" flipV="1">
            <a:off x="1116013" y="2569964"/>
            <a:ext cx="863600" cy="19446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H="1" flipV="1">
            <a:off x="1187450" y="2569964"/>
            <a:ext cx="720725" cy="158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>
            <a:off x="1187450" y="4875014"/>
            <a:ext cx="792163" cy="1444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0" y="2282626"/>
            <a:ext cx="118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000" b="1" dirty="0"/>
              <a:t>ثغور تنفسية</a:t>
            </a:r>
            <a:endParaRPr lang="en-US" sz="2000" b="1" dirty="0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0" y="4803576"/>
            <a:ext cx="123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000" b="1" dirty="0"/>
              <a:t>قصبة هوائية</a:t>
            </a:r>
            <a:endParaRPr lang="en-US" sz="2000" b="1" dirty="0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499992" y="2450901"/>
            <a:ext cx="4104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ar-SA" sz="2400" b="1" dirty="0"/>
              <a:t>ثغور </a:t>
            </a:r>
            <a:r>
              <a:rPr lang="ar-SA" sz="2400" b="1" dirty="0" smtClean="0"/>
              <a:t>تنفسية ----</a:t>
            </a:r>
            <a:r>
              <a:rPr lang="en-US" sz="2400" b="1" dirty="0" smtClean="0"/>
              <a:t>&lt;</a:t>
            </a:r>
            <a:r>
              <a:rPr lang="ar-SA" sz="2400" b="1" dirty="0" smtClean="0"/>
              <a:t> </a:t>
            </a:r>
            <a:r>
              <a:rPr lang="ar-SA" sz="2400" b="1" dirty="0"/>
              <a:t>قصبات هوائية</a:t>
            </a:r>
            <a:endParaRPr lang="en-US" sz="2400" b="1" dirty="0"/>
          </a:p>
        </p:txBody>
      </p:sp>
      <p:pic>
        <p:nvPicPr>
          <p:cNvPr id="52237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2932385"/>
            <a:ext cx="4464050" cy="3736975"/>
          </a:xfrm>
          <a:noFill/>
          <a:ln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 smtClean="0">
                <a:latin typeface="Arabic Typesetting" pitchFamily="66" charset="-78"/>
                <a:cs typeface="+mn-cs"/>
              </a:rPr>
              <a:t>التركيب الداخلي للحشرات</a:t>
            </a:r>
            <a:endParaRPr lang="en-US" sz="4000" b="1" dirty="0">
              <a:latin typeface="Arabic Typesetting" pitchFamily="66" charset="-7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1920510"/>
            <a:ext cx="3816424" cy="2227262"/>
          </a:xfrm>
          <a:noFill/>
          <a:ln/>
        </p:spPr>
      </p:pic>
      <p:sp>
        <p:nvSpPr>
          <p:cNvPr id="3" name="مستطيل 2"/>
          <p:cNvSpPr/>
          <p:nvPr/>
        </p:nvSpPr>
        <p:spPr>
          <a:xfrm>
            <a:off x="0" y="3800557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  ويتألف </a:t>
            </a:r>
            <a:r>
              <a:rPr lang="ar-SA" sz="2400" b="1" dirty="0" err="1" smtClean="0"/>
              <a:t>من:</a:t>
            </a:r>
            <a:endParaRPr lang="ar-SA" sz="2400" b="1" dirty="0" smtClean="0"/>
          </a:p>
          <a:p>
            <a:pPr>
              <a:buFont typeface="Arial" pitchFamily="34" charset="0"/>
              <a:buChar char="•"/>
            </a:pPr>
            <a:r>
              <a:rPr lang="ar-SA" sz="2400" b="1" dirty="0" smtClean="0"/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شبكة من القصبات الهوائية تتصل بها قصيبات هوائية:</a:t>
            </a:r>
          </a:p>
          <a:p>
            <a:pPr lvl="1">
              <a:buFont typeface="Arial" pitchFamily="34" charset="0"/>
              <a:buChar char="•"/>
            </a:pPr>
            <a:r>
              <a:rPr lang="ar-SA" sz="2400" b="1" dirty="0" smtClean="0"/>
              <a:t> تستدق وتصل إلى جميع أنسجة الجسم، مكونة شبكة للتبادل الغازي بين الجسم والوسط الخارجي (الأكسجين -غاز ثاني أكسيد الكربون).</a:t>
            </a:r>
          </a:p>
          <a:p>
            <a:pPr>
              <a:buFont typeface="Arial" pitchFamily="34" charset="0"/>
              <a:buChar char="•"/>
            </a:pPr>
            <a:r>
              <a:rPr lang="ar-SA" sz="2400" b="1" dirty="0" smtClean="0"/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الثغور التنفسية على جانبي الجسم </a:t>
            </a:r>
            <a:r>
              <a:rPr lang="ar-SA" sz="2400" b="1" dirty="0" smtClean="0"/>
              <a:t>( و يحدث من خلالها التبادل)</a:t>
            </a:r>
          </a:p>
          <a:p>
            <a:pPr lvl="1">
              <a:buFont typeface="Arial" pitchFamily="34" charset="0"/>
              <a:buChar char="•"/>
            </a:pPr>
            <a:r>
              <a:rPr lang="ar-SA" sz="2400" b="1" dirty="0" smtClean="0"/>
              <a:t> يختلف عددها باختلاف الأنواع، </a:t>
            </a:r>
          </a:p>
          <a:p>
            <a:pPr lvl="1">
              <a:buFont typeface="Arial" pitchFamily="34" charset="0"/>
              <a:buChar char="•"/>
            </a:pPr>
            <a:r>
              <a:rPr lang="ar-SA" sz="2400" b="1" dirty="0" smtClean="0"/>
              <a:t>لا يزيد على عشرة أزواج من الثغور : زوجان في المنطقة الصدرية وثمانية أزواج في المنطقة البطنية.</a:t>
            </a:r>
            <a:endParaRPr lang="ar-SA" sz="2400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smtClean="0">
                <a:latin typeface="Arabic Typesetting" pitchFamily="66" charset="-78"/>
                <a:cs typeface="+mn-cs"/>
              </a:rPr>
              <a:t>التركيب الداخلي للحشرات</a:t>
            </a:r>
            <a:endParaRPr lang="en-US" sz="4000" b="1" dirty="0">
              <a:latin typeface="Arabic Typesetting" pitchFamily="66" charset="-78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" y="1268760"/>
            <a:ext cx="9118848" cy="562074"/>
          </a:xfrm>
        </p:spPr>
        <p:txBody>
          <a:bodyPr>
            <a:normAutofit fontScale="90000"/>
          </a:bodyPr>
          <a:lstStyle/>
          <a:p>
            <a:r>
              <a:rPr lang="ar-SA" sz="3200" b="1" dirty="0" smtClean="0">
                <a:cs typeface="+mn-cs"/>
              </a:rPr>
              <a:t>الجهاز </a:t>
            </a:r>
            <a:r>
              <a:rPr lang="ar-SA" sz="3200" b="1" dirty="0">
                <a:cs typeface="+mn-cs"/>
              </a:rPr>
              <a:t>التنفسي</a:t>
            </a:r>
            <a:endParaRPr lang="en-US" sz="3200" b="1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ok%20lu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220242"/>
            <a:ext cx="3240087" cy="372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 descr="lb7fig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2204864"/>
            <a:ext cx="4038600" cy="172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 descr="spiracle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3398" y="4221088"/>
            <a:ext cx="2493963" cy="23034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27584" y="5949280"/>
            <a:ext cx="149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ar-SA" altLang="en-US" sz="2800" b="1" dirty="0"/>
              <a:t>رئات</a:t>
            </a:r>
            <a:r>
              <a:rPr lang="ar-SA" altLang="en-US" sz="2800" b="1" dirty="0">
                <a:solidFill>
                  <a:schemeClr val="folHlink"/>
                </a:solidFill>
              </a:rPr>
              <a:t> </a:t>
            </a:r>
            <a:r>
              <a:rPr lang="ar-SA" altLang="en-US" sz="2800" b="1" dirty="0"/>
              <a:t>كتابية</a:t>
            </a:r>
            <a:endParaRPr lang="en-US" altLang="en-US" sz="2800" b="1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1325712"/>
            <a:ext cx="9143999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SA" altLang="en-US" sz="2800" b="1" dirty="0"/>
              <a:t>قصبات</a:t>
            </a:r>
            <a:r>
              <a:rPr lang="ar-SA" altLang="en-US" sz="2800" b="1" dirty="0">
                <a:solidFill>
                  <a:schemeClr val="folHlink"/>
                </a:solidFill>
              </a:rPr>
              <a:t> </a:t>
            </a:r>
            <a:r>
              <a:rPr lang="ar-SA" altLang="en-US" sz="2800" b="1" dirty="0"/>
              <a:t>هوائية</a:t>
            </a:r>
            <a:endParaRPr lang="en-US" altLang="en-US" sz="2800" b="1" dirty="0"/>
          </a:p>
        </p:txBody>
      </p:sp>
      <p:pic>
        <p:nvPicPr>
          <p:cNvPr id="5127" name="Picture 7" descr="lb7fig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312" y="4005064"/>
            <a:ext cx="1544638" cy="2735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 smtClean="0">
                <a:latin typeface="Arabic Typesetting" pitchFamily="66" charset="-78"/>
                <a:cs typeface="+mn-cs"/>
              </a:rPr>
              <a:t>التركيب الداخلي للحشرات</a:t>
            </a:r>
            <a:endParaRPr lang="en-US" sz="4000" b="1" dirty="0">
              <a:latin typeface="Arabic Typesetting" pitchFamily="66" charset="-7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478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559</Words>
  <Application>Microsoft Office PowerPoint</Application>
  <PresentationFormat>On-screen Show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سمة Office</vt:lpstr>
      <vt:lpstr>PowerPoint Presentation</vt:lpstr>
      <vt:lpstr>3- التركيب الداخلي للحشرات</vt:lpstr>
      <vt:lpstr>PowerPoint Presentation</vt:lpstr>
      <vt:lpstr>PowerPoint Presentation</vt:lpstr>
      <vt:lpstr>PowerPoint Presentation</vt:lpstr>
      <vt:lpstr>الجهاز الدوري</vt:lpstr>
      <vt:lpstr>الجهاز التنفسي</vt:lpstr>
      <vt:lpstr>الجهاز التنفسي</vt:lpstr>
      <vt:lpstr>PowerPoint Presentation</vt:lpstr>
      <vt:lpstr>الجهاز العصبي</vt:lpstr>
      <vt:lpstr>يرتبط بالجهاز العصبي:</vt:lpstr>
      <vt:lpstr>الجهاز التناسلي للأنثى </vt:lpstr>
      <vt:lpstr>الجهاز التناسلي في الذكر </vt:lpstr>
      <vt:lpstr>التلقيح الصناعي لملكات النحل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40</cp:revision>
  <dcterms:created xsi:type="dcterms:W3CDTF">2012-10-07T15:28:54Z</dcterms:created>
  <dcterms:modified xsi:type="dcterms:W3CDTF">2019-10-22T11:17:57Z</dcterms:modified>
</cp:coreProperties>
</file>