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56" r:id="rId1"/>
  </p:sldMasterIdLst>
  <p:notesMasterIdLst>
    <p:notesMasterId r:id="rId9"/>
  </p:notesMasterIdLst>
  <p:sldIdLst>
    <p:sldId id="262" r:id="rId2"/>
    <p:sldId id="264" r:id="rId3"/>
    <p:sldId id="271" r:id="rId4"/>
    <p:sldId id="273" r:id="rId5"/>
    <p:sldId id="272" r:id="rId6"/>
    <p:sldId id="266" r:id="rId7"/>
    <p:sldId id="267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7E697E2-D50D-4674-9748-79FFD5CD963C}" type="datetimeFigureOut">
              <a:rPr lang="ar-SA" smtClean="0"/>
              <a:t>28/01/1439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ECCCD58-7AFC-4766-AF9B-E4F01A11336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9358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56C2-7685-4D87-ADA2-542ECAFEFCE4}" type="datetimeFigureOut">
              <a:rPr lang="ar-SA" smtClean="0"/>
              <a:t>28/01/1439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F87DA4E-5498-4563-AED4-0E5C1F5B0D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9542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56C2-7685-4D87-ADA2-542ECAFEFCE4}" type="datetimeFigureOut">
              <a:rPr lang="ar-SA" smtClean="0"/>
              <a:t>28/01/1439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87DA4E-5498-4563-AED4-0E5C1F5B0D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5801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56C2-7685-4D87-ADA2-542ECAFEFCE4}" type="datetimeFigureOut">
              <a:rPr lang="ar-SA" smtClean="0"/>
              <a:t>28/01/1439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87DA4E-5498-4563-AED4-0E5C1F5B0D88}" type="slidenum">
              <a:rPr lang="ar-SA" smtClean="0"/>
              <a:t>‹#›</a:t>
            </a:fld>
            <a:endParaRPr lang="ar-S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1850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56C2-7685-4D87-ADA2-542ECAFEFCE4}" type="datetimeFigureOut">
              <a:rPr lang="ar-SA" smtClean="0"/>
              <a:t>28/01/1439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87DA4E-5498-4563-AED4-0E5C1F5B0D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96861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56C2-7685-4D87-ADA2-542ECAFEFCE4}" type="datetimeFigureOut">
              <a:rPr lang="ar-SA" smtClean="0"/>
              <a:t>28/01/1439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87DA4E-5498-4563-AED4-0E5C1F5B0D88}" type="slidenum">
              <a:rPr lang="ar-SA" smtClean="0"/>
              <a:t>‹#›</a:t>
            </a:fld>
            <a:endParaRPr lang="ar-S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06143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56C2-7685-4D87-ADA2-542ECAFEFCE4}" type="datetimeFigureOut">
              <a:rPr lang="ar-SA" smtClean="0"/>
              <a:t>28/01/1439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87DA4E-5498-4563-AED4-0E5C1F5B0D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29889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56C2-7685-4D87-ADA2-542ECAFEFCE4}" type="datetimeFigureOut">
              <a:rPr lang="ar-SA" smtClean="0"/>
              <a:t>28/01/1439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7DA4E-5498-4563-AED4-0E5C1F5B0D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86726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56C2-7685-4D87-ADA2-542ECAFEFCE4}" type="datetimeFigureOut">
              <a:rPr lang="ar-SA" smtClean="0"/>
              <a:t>28/01/1439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7DA4E-5498-4563-AED4-0E5C1F5B0D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9337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56C2-7685-4D87-ADA2-542ECAFEFCE4}" type="datetimeFigureOut">
              <a:rPr lang="ar-SA" smtClean="0"/>
              <a:t>28/01/1439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7DA4E-5498-4563-AED4-0E5C1F5B0D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08185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56C2-7685-4D87-ADA2-542ECAFEFCE4}" type="datetimeFigureOut">
              <a:rPr lang="ar-SA" smtClean="0"/>
              <a:t>28/01/1439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87DA4E-5498-4563-AED4-0E5C1F5B0D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86325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56C2-7685-4D87-ADA2-542ECAFEFCE4}" type="datetimeFigureOut">
              <a:rPr lang="ar-SA" smtClean="0"/>
              <a:t>28/01/1439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F87DA4E-5498-4563-AED4-0E5C1F5B0D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830676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56C2-7685-4D87-ADA2-542ECAFEFCE4}" type="datetimeFigureOut">
              <a:rPr lang="ar-SA" smtClean="0"/>
              <a:t>28/01/1439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F87DA4E-5498-4563-AED4-0E5C1F5B0D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74413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56C2-7685-4D87-ADA2-542ECAFEFCE4}" type="datetimeFigureOut">
              <a:rPr lang="ar-SA" smtClean="0"/>
              <a:t>28/01/1439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7DA4E-5498-4563-AED4-0E5C1F5B0D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551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56C2-7685-4D87-ADA2-542ECAFEFCE4}" type="datetimeFigureOut">
              <a:rPr lang="ar-SA" smtClean="0"/>
              <a:t>28/01/1439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7DA4E-5498-4563-AED4-0E5C1F5B0D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16727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56C2-7685-4D87-ADA2-542ECAFEFCE4}" type="datetimeFigureOut">
              <a:rPr lang="ar-SA" smtClean="0"/>
              <a:t>28/01/1439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7DA4E-5498-4563-AED4-0E5C1F5B0D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89018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56C2-7685-4D87-ADA2-542ECAFEFCE4}" type="datetimeFigureOut">
              <a:rPr lang="ar-SA" smtClean="0"/>
              <a:t>28/01/1439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87DA4E-5498-4563-AED4-0E5C1F5B0D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36334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B56C2-7685-4D87-ADA2-542ECAFEFCE4}" type="datetimeFigureOut">
              <a:rPr lang="ar-SA" smtClean="0"/>
              <a:t>28/01/1439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F87DA4E-5498-4563-AED4-0E5C1F5B0D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293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340" y="479582"/>
            <a:ext cx="8911687" cy="1280890"/>
          </a:xfrm>
        </p:spPr>
        <p:txBody>
          <a:bodyPr/>
          <a:lstStyle/>
          <a:p>
            <a:pPr algn="ctr" rtl="0"/>
            <a:r>
              <a:rPr lang="en-US" b="1" dirty="0"/>
              <a:t>Experiment 4</a:t>
            </a:r>
            <a:br>
              <a:rPr lang="en-US" b="1" dirty="0"/>
            </a:br>
            <a:r>
              <a:rPr lang="en-US" b="1" dirty="0"/>
              <a:t>LDH Enzyme Assays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1810603"/>
          </a:xfrm>
        </p:spPr>
        <p:txBody>
          <a:bodyPr>
            <a:normAutofit/>
          </a:bodyPr>
          <a:lstStyle/>
          <a:p>
            <a:pPr algn="l" rtl="0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How can you specifically measure the amount of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LDH?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algn="l" rtl="0"/>
            <a:r>
              <a:rPr lang="en-US" dirty="0" smtClean="0"/>
              <a:t>LDH </a:t>
            </a:r>
            <a:r>
              <a:rPr lang="en-US" dirty="0"/>
              <a:t>converts lactate to pyruvate </a:t>
            </a:r>
            <a:r>
              <a:rPr lang="en-US" dirty="0" smtClean="0"/>
              <a:t>and NAD </a:t>
            </a:r>
            <a:r>
              <a:rPr lang="en-US" dirty="0"/>
              <a:t>to </a:t>
            </a:r>
            <a:r>
              <a:rPr lang="en-US" dirty="0" smtClean="0"/>
              <a:t>NADH. while </a:t>
            </a:r>
            <a:r>
              <a:rPr lang="en-US" dirty="0"/>
              <a:t>using lactate as substrate. You can measure NADH production </a:t>
            </a:r>
            <a:r>
              <a:rPr lang="en-US" dirty="0" smtClean="0"/>
              <a:t>spectrophotometrically</a:t>
            </a:r>
            <a:endParaRPr lang="en-US" dirty="0"/>
          </a:p>
          <a:p>
            <a:pPr algn="l" rtl="0"/>
            <a:r>
              <a:rPr lang="en-US" dirty="0"/>
              <a:t>you can therefore supply NAD and lactate, and measure </a:t>
            </a:r>
            <a:r>
              <a:rPr lang="en-US" dirty="0" smtClean="0"/>
              <a:t>LDH activity </a:t>
            </a:r>
            <a:r>
              <a:rPr lang="en-US" dirty="0"/>
              <a:t>by following NADH production.</a:t>
            </a:r>
            <a:endParaRPr lang="ar-SA" dirty="0"/>
          </a:p>
        </p:txBody>
      </p:sp>
      <p:sp>
        <p:nvSpPr>
          <p:cNvPr id="4" name="Rectangle 3"/>
          <p:cNvSpPr/>
          <p:nvPr/>
        </p:nvSpPr>
        <p:spPr>
          <a:xfrm>
            <a:off x="1899454" y="6186816"/>
            <a:ext cx="1672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Iman </a:t>
            </a:r>
            <a:r>
              <a:rPr lang="en-US" dirty="0" err="1"/>
              <a:t>Alshehri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580" y="3922452"/>
            <a:ext cx="8233463" cy="2264364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82639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7442" y="1035542"/>
            <a:ext cx="10515600" cy="4351338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endParaRPr lang="en-US" sz="1800" b="1" dirty="0"/>
          </a:p>
          <a:p>
            <a:pPr algn="l" rtl="0"/>
            <a:endParaRPr lang="en-US" sz="1800" dirty="0"/>
          </a:p>
          <a:p>
            <a:pPr algn="l" rtl="0"/>
            <a:r>
              <a:rPr lang="en-US" dirty="0" smtClean="0"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r>
              <a:rPr lang="en-US" b="1" dirty="0"/>
              <a:t>0.1 M of </a:t>
            </a:r>
            <a:r>
              <a:rPr lang="en-US" b="1" dirty="0" err="1"/>
              <a:t>Tris</a:t>
            </a:r>
            <a:r>
              <a:rPr lang="en-US" b="1" dirty="0"/>
              <a:t>, </a:t>
            </a:r>
            <a:r>
              <a:rPr lang="en-US" b="1" dirty="0" smtClean="0"/>
              <a:t>PH7.4- </a:t>
            </a:r>
            <a:r>
              <a:rPr lang="en-US" dirty="0"/>
              <a:t>Dissolve 12.114 g of </a:t>
            </a:r>
            <a:r>
              <a:rPr lang="en-US" dirty="0" err="1"/>
              <a:t>Tris</a:t>
            </a:r>
            <a:r>
              <a:rPr lang="en-US" dirty="0"/>
              <a:t> in 50 ml distilled water, adjust pH with concentrated </a:t>
            </a:r>
            <a:r>
              <a:rPr lang="en-US" dirty="0" err="1"/>
              <a:t>HCl</a:t>
            </a:r>
            <a:r>
              <a:rPr lang="en-US" dirty="0"/>
              <a:t> to pH 7.4, add distilled water to make the total volume 1000 ml.</a:t>
            </a:r>
            <a:endParaRPr lang="en-US" b="1" dirty="0"/>
          </a:p>
          <a:p>
            <a:pPr algn="l" rtl="0"/>
            <a:r>
              <a:rPr lang="en-US" b="1" dirty="0"/>
              <a:t>22.7 </a:t>
            </a:r>
            <a:r>
              <a:rPr lang="en-US" b="1" dirty="0" err="1"/>
              <a:t>mM</a:t>
            </a:r>
            <a:r>
              <a:rPr lang="en-US" b="1" dirty="0"/>
              <a:t> sodium pyruvate </a:t>
            </a:r>
            <a:r>
              <a:rPr lang="en-US" b="1" dirty="0" smtClean="0"/>
              <a:t>- </a:t>
            </a:r>
            <a:r>
              <a:rPr lang="en-US" dirty="0"/>
              <a:t>Dissolve 0.12g of</a:t>
            </a:r>
            <a:r>
              <a:rPr lang="en-GB" dirty="0"/>
              <a:t> sodium pyruvate </a:t>
            </a:r>
            <a:r>
              <a:rPr lang="en-US" dirty="0"/>
              <a:t>in 50 ml distilled water</a:t>
            </a:r>
            <a:endParaRPr lang="en-US" b="1" dirty="0"/>
          </a:p>
          <a:p>
            <a:pPr algn="l" rtl="0"/>
            <a:r>
              <a:rPr lang="en-US" b="1" dirty="0"/>
              <a:t>5 </a:t>
            </a:r>
            <a:r>
              <a:rPr lang="en-US" b="1" dirty="0" err="1"/>
              <a:t>mM</a:t>
            </a:r>
            <a:r>
              <a:rPr lang="en-US" b="1" dirty="0"/>
              <a:t> NADH (Prepared fresh</a:t>
            </a:r>
            <a:r>
              <a:rPr lang="en-US" b="1" dirty="0" smtClean="0"/>
              <a:t>) - </a:t>
            </a:r>
            <a:r>
              <a:rPr lang="en-US" dirty="0"/>
              <a:t>Dissolve 0.16 g of </a:t>
            </a:r>
            <a:r>
              <a:rPr lang="en-GB" dirty="0"/>
              <a:t>NAD</a:t>
            </a:r>
            <a:r>
              <a:rPr lang="en-GB" baseline="30000" dirty="0"/>
              <a:t>+</a:t>
            </a:r>
            <a:r>
              <a:rPr lang="en-US" dirty="0"/>
              <a:t> in 50 ml distilled water.</a:t>
            </a:r>
            <a:endParaRPr lang="en-US" b="1" dirty="0"/>
          </a:p>
          <a:p>
            <a:pPr algn="l" rtl="0"/>
            <a:r>
              <a:rPr lang="en-US" b="1" dirty="0"/>
              <a:t>22.7 </a:t>
            </a:r>
            <a:r>
              <a:rPr lang="en-US" b="1" dirty="0" err="1"/>
              <a:t>mM</a:t>
            </a:r>
            <a:r>
              <a:rPr lang="en-US" b="1" dirty="0"/>
              <a:t> Lactate </a:t>
            </a:r>
            <a:r>
              <a:rPr lang="en-US" b="1" dirty="0" smtClean="0"/>
              <a:t>- </a:t>
            </a:r>
            <a:r>
              <a:rPr lang="en-US" dirty="0"/>
              <a:t>Dissolve 0.1022 g of</a:t>
            </a:r>
            <a:r>
              <a:rPr lang="en-GB" dirty="0"/>
              <a:t> sodium lactate </a:t>
            </a:r>
            <a:r>
              <a:rPr lang="en-US" dirty="0"/>
              <a:t>in50 ml distilled water. </a:t>
            </a:r>
            <a:endParaRPr lang="en-US" b="1" dirty="0"/>
          </a:p>
          <a:p>
            <a:pPr algn="l" rtl="0"/>
            <a:r>
              <a:rPr lang="en-US" b="1" dirty="0"/>
              <a:t>5 </a:t>
            </a:r>
            <a:r>
              <a:rPr lang="en-US" b="1" dirty="0" err="1"/>
              <a:t>mM</a:t>
            </a:r>
            <a:r>
              <a:rPr lang="en-US" b="1" dirty="0"/>
              <a:t> NAD+ (Prepared fresh</a:t>
            </a:r>
            <a:r>
              <a:rPr lang="en-US" b="1" dirty="0" smtClean="0"/>
              <a:t>).- </a:t>
            </a:r>
            <a:r>
              <a:rPr lang="en-US" dirty="0"/>
              <a:t>Dissolve 0.16 g of </a:t>
            </a:r>
            <a:r>
              <a:rPr lang="en-GB" dirty="0"/>
              <a:t>NAD</a:t>
            </a:r>
            <a:r>
              <a:rPr lang="en-GB" baseline="30000" dirty="0"/>
              <a:t>+</a:t>
            </a:r>
            <a:r>
              <a:rPr lang="en-US" dirty="0"/>
              <a:t> in 50 ml distilled water.</a:t>
            </a:r>
            <a:endParaRPr lang="en-US" b="1" dirty="0"/>
          </a:p>
          <a:p>
            <a:pPr algn="l" rtl="0"/>
            <a:r>
              <a:rPr lang="en-US" b="1" dirty="0" smtClean="0"/>
              <a:t>Cuvettes – Quartz </a:t>
            </a:r>
            <a:endParaRPr lang="ar-SA" b="1" dirty="0"/>
          </a:p>
        </p:txBody>
      </p:sp>
      <p:sp>
        <p:nvSpPr>
          <p:cNvPr id="5" name="Rectangle 4"/>
          <p:cNvSpPr/>
          <p:nvPr/>
        </p:nvSpPr>
        <p:spPr>
          <a:xfrm>
            <a:off x="5051855" y="512322"/>
            <a:ext cx="1544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Reagents</a:t>
            </a:r>
            <a:endParaRPr lang="ar-SA" sz="2800" dirty="0"/>
          </a:p>
        </p:txBody>
      </p:sp>
      <p:sp>
        <p:nvSpPr>
          <p:cNvPr id="4" name="Rectangle 3"/>
          <p:cNvSpPr/>
          <p:nvPr/>
        </p:nvSpPr>
        <p:spPr>
          <a:xfrm>
            <a:off x="1899454" y="6186816"/>
            <a:ext cx="1672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Iman </a:t>
            </a:r>
            <a:r>
              <a:rPr lang="en-US" dirty="0" err="1"/>
              <a:t>Alshehri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81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</a:t>
            </a:r>
            <a:endParaRPr lang="ar-SA" dirty="0"/>
          </a:p>
        </p:txBody>
      </p:sp>
      <p:sp>
        <p:nvSpPr>
          <p:cNvPr id="4" name="Rectangle 3"/>
          <p:cNvSpPr/>
          <p:nvPr/>
        </p:nvSpPr>
        <p:spPr>
          <a:xfrm>
            <a:off x="3159282" y="1675537"/>
            <a:ext cx="6096000" cy="481670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l" rtl="0">
              <a:lnSpc>
                <a:spcPct val="150000"/>
              </a:lnSpc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The assay mixture contains 2.7 ml of 0.1 M of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Tris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, PH7.4, 0.1 ml of 22.7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mM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 sodium pyruvate and 0.1 ml of 5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mM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 NADH (</a:t>
            </a:r>
            <a:r>
              <a:rPr lang="en-US" i="1" dirty="0"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Prepared fresh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). The reaction initiated by addition of 0.1 ml of enzyme. Blank contains all the components except the NADH. This assay has been used for isoenzymes found </a:t>
            </a:r>
            <a:r>
              <a:rPr lang="en-US" dirty="0">
                <a:solidFill>
                  <a:schemeClr val="accent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in </a:t>
            </a:r>
            <a:r>
              <a:rPr lang="en-US" u="sng" dirty="0">
                <a:solidFill>
                  <a:schemeClr val="accent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liver and kidney.</a:t>
            </a:r>
            <a:endParaRPr lang="en-US" u="sng" dirty="0">
              <a:solidFill>
                <a:schemeClr val="accent1"/>
              </a:solidFill>
              <a:latin typeface="Cambria" panose="02040503050406030204" pitchFamily="18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algn="l" rtl="0">
              <a:lnSpc>
                <a:spcPct val="150000"/>
              </a:lnSpc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The assay mixture contains 2.7 ml of 0.1 M of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Tris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, PH7.4, 0.1 ml of 22.7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mM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 Lactate and 0.1 ml of 5 </a:t>
            </a:r>
            <a:r>
              <a:rPr lang="en-US" dirty="0" err="1"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mM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 NAD</a:t>
            </a:r>
            <a:r>
              <a:rPr lang="en-US" baseline="30000" dirty="0"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 (Prepared fresh). The reaction initiated by addition of 0.1 ml of enzyme. Blank contains all the components except the NAD</a:t>
            </a:r>
            <a:r>
              <a:rPr lang="en-US" baseline="30000" dirty="0"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. This assay has been used for isoenzyme that found </a:t>
            </a:r>
            <a:r>
              <a:rPr lang="en-US" u="sng" dirty="0">
                <a:solidFill>
                  <a:schemeClr val="accent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in Muscle</a:t>
            </a:r>
            <a:r>
              <a:rPr lang="en-US" dirty="0">
                <a:latin typeface="Times New Roman" panose="02020603050405020304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.</a:t>
            </a:r>
            <a:endParaRPr lang="en-US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03850" y="6122908"/>
            <a:ext cx="1672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Iman </a:t>
            </a:r>
            <a:r>
              <a:rPr lang="en-US" dirty="0" err="1"/>
              <a:t>Alshehri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60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2381" y="0"/>
            <a:ext cx="8911687" cy="1280890"/>
          </a:xfrm>
        </p:spPr>
        <p:txBody>
          <a:bodyPr/>
          <a:lstStyle/>
          <a:p>
            <a:pPr rtl="0"/>
            <a:r>
              <a:rPr lang="en-US" dirty="0" smtClean="0"/>
              <a:t>Results</a:t>
            </a:r>
            <a:endParaRPr lang="ar-SA" dirty="0"/>
          </a:p>
        </p:txBody>
      </p:sp>
      <p:graphicFrame>
        <p:nvGraphicFramePr>
          <p:cNvPr id="4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311551"/>
              </p:ext>
            </p:extLst>
          </p:nvPr>
        </p:nvGraphicFramePr>
        <p:xfrm>
          <a:off x="2592925" y="545912"/>
          <a:ext cx="8610600" cy="2209308"/>
        </p:xfrm>
        <a:graphic>
          <a:graphicData uri="http://schemas.openxmlformats.org/drawingml/2006/table">
            <a:tbl>
              <a:tblPr rtl="1">
                <a:tableStyleId>{616DA210-FB5B-4158-B5E0-FEB733F419BA}</a:tableStyleId>
              </a:tblPr>
              <a:tblGrid>
                <a:gridCol w="4829744"/>
                <a:gridCol w="1195608"/>
                <a:gridCol w="1564030"/>
                <a:gridCol w="1021218"/>
              </a:tblGrid>
              <a:tr h="52521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rgbClr val="000000"/>
                          </a:solidFill>
                          <a:latin typeface="Symbol" charset="0"/>
                          <a:cs typeface="Times New Roman" charset="0"/>
                        </a:rPr>
                        <a:t>D</a:t>
                      </a:r>
                      <a:r>
                        <a:rPr lang="en-US" sz="2000" b="0" dirty="0" smtClean="0">
                          <a:solidFill>
                            <a:srgbClr val="000000"/>
                          </a:solidFill>
                          <a:cs typeface="Times New Roman" charset="0"/>
                        </a:rPr>
                        <a:t>A/min=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((A1-A2)+(A2-A3))/2 </a:t>
                      </a:r>
                      <a:endParaRPr lang="en-US" sz="2000" b="0" dirty="0" smtClean="0">
                        <a:cs typeface="Times New Roman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j-lt"/>
                        <a:ea typeface="ＭＳ Ｐゴシック" charset="0"/>
                        <a:cs typeface="Arial" charset="0"/>
                      </a:endParaRPr>
                    </a:p>
                  </a:txBody>
                  <a:tcPr marT="45705" marB="45705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Absorbance 340nm</a:t>
                      </a:r>
                      <a:endParaRPr kumimoji="0" lang="ar-SA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j-lt"/>
                        <a:ea typeface="ＭＳ Ｐゴシック" charset="0"/>
                        <a:cs typeface="Arial" charset="0"/>
                      </a:endParaRPr>
                    </a:p>
                  </a:txBody>
                  <a:tcPr marT="45705" marB="45705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Time</a:t>
                      </a:r>
                      <a:endParaRPr kumimoji="0" lang="ar-SA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j-lt"/>
                        <a:ea typeface="ＭＳ Ｐゴシック" charset="0"/>
                        <a:cs typeface="Arial" charset="0"/>
                      </a:endParaRPr>
                    </a:p>
                  </a:txBody>
                  <a:tcPr marT="45705" marB="45705" horzOverflow="overflow"/>
                </a:tc>
              </a:tr>
              <a:tr h="502766">
                <a:tc rowSpan="3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effectLst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ＭＳ Ｐゴシック" charset="0"/>
                        <a:cs typeface="Arial" charset="0"/>
                      </a:endParaRPr>
                    </a:p>
                  </a:txBody>
                  <a:tcPr marT="45705" marB="4570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ＭＳ Ｐゴシック" charset="0"/>
                        <a:cs typeface="Arial" charset="0"/>
                      </a:endParaRPr>
                    </a:p>
                  </a:txBody>
                  <a:tcPr marT="45705" marB="4570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Ｐゴシック" charset="0"/>
                          <a:cs typeface="Arial" charset="0"/>
                        </a:rPr>
                        <a:t>A1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ＭＳ Ｐゴシック" charset="0"/>
                        <a:cs typeface="Arial" charset="0"/>
                      </a:endParaRPr>
                    </a:p>
                  </a:txBody>
                  <a:tcPr marT="45705" marB="4570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 min</a:t>
                      </a:r>
                      <a:endParaRPr kumimoji="0" lang="ar-SA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ＭＳ Ｐゴシック" charset="0"/>
                        <a:cs typeface="Arial" charset="0"/>
                      </a:endParaRPr>
                    </a:p>
                  </a:txBody>
                  <a:tcPr marT="45705" marB="45705" horzOverflow="overflow"/>
                </a:tc>
              </a:tr>
              <a:tr h="502766"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ＭＳ Ｐゴシック" charset="0"/>
                        <a:cs typeface="Arial" charset="0"/>
                      </a:endParaRPr>
                    </a:p>
                  </a:txBody>
                  <a:tcPr marT="45705" marB="4570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ＭＳ Ｐゴシック" charset="0"/>
                        <a:cs typeface="Arial" charset="0"/>
                      </a:endParaRPr>
                    </a:p>
                  </a:txBody>
                  <a:tcPr marT="45705" marB="4570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Ｐゴシック" charset="0"/>
                          <a:cs typeface="Arial" charset="0"/>
                        </a:rPr>
                        <a:t>A2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ＭＳ Ｐゴシック" charset="0"/>
                        <a:cs typeface="Arial" charset="0"/>
                      </a:endParaRPr>
                    </a:p>
                  </a:txBody>
                  <a:tcPr marT="45705" marB="4570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 min</a:t>
                      </a:r>
                      <a:endParaRPr kumimoji="0" lang="ar-SA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ＭＳ Ｐゴシック" charset="0"/>
                        <a:cs typeface="Arial" charset="0"/>
                      </a:endParaRPr>
                    </a:p>
                  </a:txBody>
                  <a:tcPr marT="45705" marB="45705" horzOverflow="overflow"/>
                </a:tc>
              </a:tr>
              <a:tr h="502766"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ＭＳ Ｐゴシック" charset="0"/>
                        <a:cs typeface="Arial" charset="0"/>
                      </a:endParaRPr>
                    </a:p>
                  </a:txBody>
                  <a:tcPr marT="45705" marB="4570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ＭＳ Ｐゴシック" charset="0"/>
                        <a:cs typeface="Arial" charset="0"/>
                      </a:endParaRPr>
                    </a:p>
                  </a:txBody>
                  <a:tcPr marT="45705" marB="4570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ＭＳ Ｐゴシック" charset="0"/>
                          <a:cs typeface="Arial" charset="0"/>
                        </a:rPr>
                        <a:t>A3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ＭＳ Ｐゴシック" charset="0"/>
                        <a:cs typeface="Arial" charset="0"/>
                      </a:endParaRPr>
                    </a:p>
                  </a:txBody>
                  <a:tcPr marT="45705" marB="45705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3 min</a:t>
                      </a:r>
                      <a:endParaRPr kumimoji="0" lang="ar-SA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ＭＳ Ｐゴシック" charset="0"/>
                        <a:cs typeface="Arial" charset="0"/>
                      </a:endParaRPr>
                    </a:p>
                  </a:txBody>
                  <a:tcPr marT="45705" marB="45705" horzOverflow="overflow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11925" y="4257246"/>
            <a:ext cx="8991600" cy="2308324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fi-FI" sz="2800" b="1" baseline="30000" dirty="0" smtClean="0">
                <a:solidFill>
                  <a:srgbClr val="FF0000"/>
                </a:solidFill>
                <a:latin typeface="+mn-lt"/>
              </a:rPr>
              <a:t>Calculation</a:t>
            </a:r>
          </a:p>
          <a:p>
            <a:pPr algn="l">
              <a:lnSpc>
                <a:spcPct val="150000"/>
              </a:lnSpc>
            </a:pPr>
            <a:r>
              <a:rPr lang="en-US" sz="2800" baseline="30000" dirty="0" smtClean="0"/>
              <a:t>LDH</a:t>
            </a:r>
            <a:r>
              <a:rPr lang="fi-FI" sz="2800" baseline="30000" dirty="0" smtClean="0">
                <a:latin typeface="+mn-lt"/>
              </a:rPr>
              <a:t> </a:t>
            </a:r>
            <a:r>
              <a:rPr lang="fi-FI" sz="2800" baseline="30000" dirty="0">
                <a:latin typeface="+mn-lt"/>
              </a:rPr>
              <a:t>Activity ( U/L) = ΔA/min x </a:t>
            </a:r>
            <a:r>
              <a:rPr lang="fi-FI" sz="2800" baseline="30000" dirty="0" smtClean="0">
                <a:latin typeface="+mn-lt"/>
              </a:rPr>
              <a:t>0.48</a:t>
            </a:r>
          </a:p>
          <a:p>
            <a:pPr algn="l">
              <a:lnSpc>
                <a:spcPct val="150000"/>
              </a:lnSpc>
            </a:pPr>
            <a:r>
              <a:rPr lang="fi-FI" sz="2800" baseline="30000" dirty="0" smtClean="0">
                <a:latin typeface="+mn-lt"/>
              </a:rPr>
              <a:t>LDH Activity (U/L) =</a:t>
            </a:r>
          </a:p>
          <a:p>
            <a:pPr algn="l">
              <a:lnSpc>
                <a:spcPct val="150000"/>
              </a:lnSpc>
            </a:pPr>
            <a:r>
              <a:rPr lang="en-US" sz="2000" dirty="0"/>
              <a:t>One unit (U/L) is the amount of enzyme that will reduce one micromole of NAD per minute per liter of sample at specified temperature </a:t>
            </a:r>
            <a:endParaRPr lang="fi-FI" sz="2000" b="1" baseline="30000" dirty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03561" y="2816044"/>
            <a:ext cx="9989325" cy="1380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07000"/>
              </a:lnSpc>
              <a:spcAft>
                <a:spcPts val="800"/>
              </a:spcAft>
            </a:pPr>
            <a:r>
              <a:rPr lang="en-US" b="1" u="sng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Choose the following on the spectrophotometer: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2) Applications </a:t>
            </a:r>
            <a:r>
              <a:rPr lang="en-US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2) Simple Kinetics </a:t>
            </a:r>
            <a:r>
              <a:rPr lang="en-US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wave length (340 nm) </a:t>
            </a:r>
            <a:r>
              <a:rPr lang="en-US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1) Seconds </a:t>
            </a:r>
            <a:r>
              <a:rPr lang="en-US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Duration (180 sec = 3 min) </a:t>
            </a:r>
            <a:r>
              <a:rPr lang="en-US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Intervals (60 sec= 1 min) </a:t>
            </a:r>
            <a:r>
              <a:rPr lang="en-US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Print Data Table (off) </a:t>
            </a:r>
            <a:r>
              <a:rPr lang="en-US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b="1" dirty="0"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Press start (2 times)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706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The following equation has been used:</a:t>
            </a:r>
          </a:p>
          <a:p>
            <a:pPr algn="l" rtl="0"/>
            <a:r>
              <a:rPr lang="en-US" dirty="0"/>
              <a:t>Units =  (Δ absorbance/Δ min) ÷ 6220 M</a:t>
            </a:r>
            <a:r>
              <a:rPr lang="en-US" baseline="30000" dirty="0"/>
              <a:t>-1</a:t>
            </a:r>
            <a:r>
              <a:rPr lang="en-US" dirty="0"/>
              <a:t> cm</a:t>
            </a:r>
            <a:r>
              <a:rPr lang="en-US" baseline="30000" dirty="0"/>
              <a:t>-1</a:t>
            </a:r>
            <a:r>
              <a:rPr lang="en-US" dirty="0"/>
              <a:t> × 10</a:t>
            </a:r>
            <a:r>
              <a:rPr lang="en-US" baseline="30000" dirty="0"/>
              <a:t>6 </a:t>
            </a:r>
            <a:r>
              <a:rPr lang="en-US" dirty="0"/>
              <a:t> </a:t>
            </a:r>
            <a:r>
              <a:rPr lang="en-US" dirty="0" err="1"/>
              <a:t>μM</a:t>
            </a:r>
            <a:r>
              <a:rPr lang="en-US" dirty="0"/>
              <a:t>/M × 0.003 L = </a:t>
            </a:r>
            <a:r>
              <a:rPr lang="en-US" dirty="0" err="1"/>
              <a:t>μmol</a:t>
            </a:r>
            <a:r>
              <a:rPr lang="en-US" dirty="0"/>
              <a:t>/min</a:t>
            </a:r>
          </a:p>
          <a:p>
            <a:pPr algn="l" rtl="0"/>
            <a:r>
              <a:rPr lang="en-US" dirty="0"/>
              <a:t>Or  units = (Δ absorbance/Δ min) × 0.48</a:t>
            </a:r>
          </a:p>
          <a:p>
            <a:pPr algn="l" rtl="0"/>
            <a:r>
              <a:rPr lang="en-US" dirty="0"/>
              <a:t>6220 : </a:t>
            </a:r>
            <a:r>
              <a:rPr lang="en-US" dirty="0" err="1"/>
              <a:t>Millimolar</a:t>
            </a:r>
            <a:r>
              <a:rPr lang="en-US" dirty="0"/>
              <a:t> extinction coefﬁcient of NADH </a:t>
            </a:r>
            <a:endParaRPr lang="ar-SA" dirty="0"/>
          </a:p>
        </p:txBody>
      </p:sp>
      <p:sp>
        <p:nvSpPr>
          <p:cNvPr id="4" name="Rectangle 3"/>
          <p:cNvSpPr/>
          <p:nvPr/>
        </p:nvSpPr>
        <p:spPr>
          <a:xfrm>
            <a:off x="1899454" y="6186816"/>
            <a:ext cx="1672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Iman </a:t>
            </a:r>
            <a:r>
              <a:rPr lang="en-US" dirty="0" err="1"/>
              <a:t>Alshehri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64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/>
              <a:t>Purification </a:t>
            </a:r>
            <a:r>
              <a:rPr lang="en-US" dirty="0" smtClean="0"/>
              <a:t>Table</a:t>
            </a:r>
            <a:endParaRPr lang="ar-S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336173"/>
              </p:ext>
            </p:extLst>
          </p:nvPr>
        </p:nvGraphicFramePr>
        <p:xfrm>
          <a:off x="2210861" y="1905000"/>
          <a:ext cx="9675813" cy="415555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43895"/>
                <a:gridCol w="1146830"/>
                <a:gridCol w="1538874"/>
                <a:gridCol w="1118539"/>
                <a:gridCol w="1307224"/>
                <a:gridCol w="974312"/>
                <a:gridCol w="1087216"/>
                <a:gridCol w="1058923"/>
              </a:tblGrid>
              <a:tr h="105803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Purification procedure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Volume (ml)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Protein concentration (mg ml</a:t>
                      </a:r>
                      <a:r>
                        <a:rPr lang="en-US" sz="1200" baseline="30000">
                          <a:effectLst/>
                        </a:rPr>
                        <a:t>-1</a:t>
                      </a:r>
                      <a:r>
                        <a:rPr lang="en-US" sz="1200">
                          <a:effectLst/>
                        </a:rPr>
                        <a:t>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Total protein (mg)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Specific activity (units mg protein</a:t>
                      </a:r>
                      <a:r>
                        <a:rPr lang="en-US" sz="1200" baseline="30000">
                          <a:effectLst/>
                        </a:rPr>
                        <a:t>-1</a:t>
                      </a:r>
                      <a:r>
                        <a:rPr lang="en-US" sz="1200">
                          <a:effectLst/>
                        </a:rPr>
                        <a:t>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Total activity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Fold purity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% yield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29016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Crude Extract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2901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Ammonium sulfate precipitation 40</a:t>
                      </a:r>
                      <a:r>
                        <a:rPr lang="en-US" sz="1100" baseline="0" dirty="0" smtClean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% (sat)</a:t>
                      </a:r>
                      <a:endParaRPr lang="en-US" sz="105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05803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Ammonium sulfate precipitation </a:t>
                      </a:r>
                      <a:r>
                        <a:rPr lang="en-US" sz="1200" dirty="0" smtClean="0">
                          <a:effectLst/>
                        </a:rPr>
                        <a:t>60</a:t>
                      </a:r>
                      <a:r>
                        <a:rPr lang="en-US" sz="1200" dirty="0">
                          <a:effectLst/>
                        </a:rPr>
                        <a:t>% (sat)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29016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DEAE ION exchange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899454" y="6186816"/>
            <a:ext cx="1672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Iman </a:t>
            </a:r>
            <a:r>
              <a:rPr lang="en-US" dirty="0" err="1"/>
              <a:t>Alshehri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04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0537" y="255621"/>
            <a:ext cx="8911687" cy="1280890"/>
          </a:xfrm>
        </p:spPr>
        <p:txBody>
          <a:bodyPr/>
          <a:lstStyle/>
          <a:p>
            <a:r>
              <a:rPr lang="en-US" dirty="0" smtClean="0"/>
              <a:t>Calculation</a:t>
            </a:r>
            <a:endParaRPr lang="ar-SA" dirty="0"/>
          </a:p>
        </p:txBody>
      </p:sp>
      <p:sp>
        <p:nvSpPr>
          <p:cNvPr id="4" name="Rectangle 3"/>
          <p:cNvSpPr/>
          <p:nvPr/>
        </p:nvSpPr>
        <p:spPr>
          <a:xfrm>
            <a:off x="1423916" y="1389178"/>
            <a:ext cx="6096000" cy="338400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algn="l" rtl="0">
              <a:lnSpc>
                <a:spcPct val="115000"/>
              </a:lnSpc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Total protein (TP) = protein mg ml</a:t>
            </a:r>
            <a:r>
              <a:rPr lang="en-US" baseline="30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-1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X volume (ml)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Specific activity (SA) (units/mg protein) = Total units of protein in a fraction / total protein in a fraction protein (mg)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Total activity (TA) = units* mg–1 protein (SA) × total protein (TP)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99270" y="4773181"/>
            <a:ext cx="5943600" cy="175196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3916" y="4773181"/>
            <a:ext cx="4608394" cy="175196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910537" y="6488668"/>
            <a:ext cx="1672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Iman </a:t>
            </a:r>
            <a:r>
              <a:rPr lang="en-US" dirty="0" err="1"/>
              <a:t>Alshehri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48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5042</TotalTime>
  <Words>558</Words>
  <Application>Microsoft Office PowerPoint</Application>
  <PresentationFormat>Widescreen</PresentationFormat>
  <Paragraphs>92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MS Mincho</vt:lpstr>
      <vt:lpstr>ＭＳ Ｐゴシック</vt:lpstr>
      <vt:lpstr>Arial</vt:lpstr>
      <vt:lpstr>Calibri</vt:lpstr>
      <vt:lpstr>Cambria</vt:lpstr>
      <vt:lpstr>Century Gothic</vt:lpstr>
      <vt:lpstr>Symbol</vt:lpstr>
      <vt:lpstr>Tahoma</vt:lpstr>
      <vt:lpstr>Times New Roman</vt:lpstr>
      <vt:lpstr>Wingdings</vt:lpstr>
      <vt:lpstr>Wingdings 3</vt:lpstr>
      <vt:lpstr>Wisp</vt:lpstr>
      <vt:lpstr>Experiment 4 LDH Enzyme Assays</vt:lpstr>
      <vt:lpstr>PowerPoint Presentation</vt:lpstr>
      <vt:lpstr>Procedure </vt:lpstr>
      <vt:lpstr>Results</vt:lpstr>
      <vt:lpstr>Calculation</vt:lpstr>
      <vt:lpstr>Purification Table</vt:lpstr>
      <vt:lpstr>Calculation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116</cp:revision>
  <dcterms:created xsi:type="dcterms:W3CDTF">2017-09-22T06:40:13Z</dcterms:created>
  <dcterms:modified xsi:type="dcterms:W3CDTF">2017-10-18T02:46:50Z</dcterms:modified>
</cp:coreProperties>
</file>