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7"/>
  </p:notesMasterIdLst>
  <p:handoutMasterIdLst>
    <p:handoutMasterId r:id="rId38"/>
  </p:handoutMasterIdLst>
  <p:sldIdLst>
    <p:sldId id="353"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51"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userDrawn="1">
          <p15:clr>
            <a:srgbClr val="A4A3A4"/>
          </p15:clr>
        </p15:guide>
        <p15:guide id="2" pos="2449" userDrawn="1">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15" autoAdjust="0"/>
    <p:restoredTop sz="96395" autoAdjust="0"/>
  </p:normalViewPr>
  <p:slideViewPr>
    <p:cSldViewPr snapToGrid="0" snapToObjects="1">
      <p:cViewPr varScale="1">
        <p:scale>
          <a:sx n="103" d="100"/>
          <a:sy n="103" d="100"/>
        </p:scale>
        <p:origin x="168" y="656"/>
      </p:cViewPr>
      <p:guideLst>
        <p:guide orient="horz" pos="4156"/>
        <p:guide pos="2449"/>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137298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35019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1/14/21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462787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1/14/21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56362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kthi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1/14/21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Text Placeholder 8"/>
          <p:cNvSpPr>
            <a:spLocks noGrp="1"/>
          </p:cNvSpPr>
          <p:nvPr>
            <p:ph type="body" sz="quarter" idx="15"/>
          </p:nvPr>
        </p:nvSpPr>
        <p:spPr>
          <a:xfrm>
            <a:off x="5029200" y="5517232"/>
            <a:ext cx="3657600" cy="608931"/>
          </a:xfrm>
        </p:spPr>
        <p:txBody>
          <a:bodyPr>
            <a:noAutofit/>
          </a:bodyPr>
          <a:lstStyle>
            <a:lvl1pPr marL="0" indent="0">
              <a:spcBef>
                <a:spcPts val="0"/>
              </a:spcBef>
              <a:buNone/>
              <a:defRPr sz="2400">
                <a:latin typeface="Arial (Body)"/>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endParaRPr lang="en-US" dirty="0"/>
          </a:p>
        </p:txBody>
      </p:sp>
    </p:spTree>
    <p:extLst>
      <p:ext uri="{BB962C8B-B14F-4D97-AF65-F5344CB8AC3E}">
        <p14:creationId xmlns:p14="http://schemas.microsoft.com/office/powerpoint/2010/main" val="266350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59406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1/14/21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92730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042973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1/14/21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0412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79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marL="101600" marR="0" lvl="0" indent="0" algn="l" rtl="0">
              <a:lnSpc>
                <a:spcPct val="100000"/>
              </a:lnSpc>
              <a:spcBef>
                <a:spcPts val="1500"/>
              </a:spcBef>
              <a:spcAft>
                <a:spcPts val="0"/>
              </a:spcAft>
              <a:buClr>
                <a:srgbClr val="007FA3"/>
              </a:buClr>
              <a:buSzPct val="100000"/>
              <a:buFont typeface="Arial"/>
              <a:buNone/>
            </a:pPr>
            <a:r>
              <a:rPr lang="en-US"/>
              <a:t>Click to add text</a:t>
            </a:r>
            <a:endParaRPr lang="en-US" dirty="0"/>
          </a:p>
        </p:txBody>
      </p:sp>
    </p:spTree>
    <p:extLst>
      <p:ext uri="{BB962C8B-B14F-4D97-AF65-F5344CB8AC3E}">
        <p14:creationId xmlns:p14="http://schemas.microsoft.com/office/powerpoint/2010/main" val="3675968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881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953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408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37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7503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812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8509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035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5981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0220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4724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929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1/14/21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964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1/14/21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332226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a:p>
        </p:txBody>
      </p:sp>
      <p:sp>
        <p:nvSpPr>
          <p:cNvPr id="3" name="Date Placeholder 2"/>
          <p:cNvSpPr>
            <a:spLocks noGrp="1"/>
          </p:cNvSpPr>
          <p:nvPr>
            <p:ph type="dt" idx="1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14392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2">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2017, 2014 Pearson Education, Inc.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063346" cy="1003547"/>
          </a:xfrm>
        </p:spPr>
        <p:txBody>
          <a:bodyPr anchor="ctr"/>
          <a:lstStyle/>
          <a:p>
            <a:r>
              <a:rPr lang="en-US" sz="3200" dirty="0">
                <a:latin typeface="+mj-lt"/>
              </a:rPr>
              <a:t>Pharmacology for Nurses: A Pathophysiologic Approach</a:t>
            </a:r>
            <a:endParaRPr lang="en-US" altLang="en-US" sz="32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457200" y="1278416"/>
            <a:ext cx="8063346" cy="377925"/>
          </a:xfrm>
        </p:spPr>
        <p:txBody>
          <a:bodyPr anchor="ctr"/>
          <a:lstStyle/>
          <a:p>
            <a:pPr eaLnBrk="1" hangingPunct="1">
              <a:defRPr/>
            </a:pPr>
            <a:r>
              <a:rPr lang="en-US" dirty="0">
                <a:latin typeface="+mn-lt"/>
              </a:rPr>
              <a:t>Sixth</a:t>
            </a:r>
            <a:r>
              <a:rPr lang="en-US" altLang="en-US" dirty="0">
                <a:solidFill>
                  <a:schemeClr val="tx2"/>
                </a:solidFill>
                <a:latin typeface="+mn-lt"/>
              </a:rPr>
              <a:t> Edition</a:t>
            </a:r>
          </a:p>
        </p:txBody>
      </p:sp>
      <p:sp>
        <p:nvSpPr>
          <p:cNvPr id="4" name="Text Placeholder 3"/>
          <p:cNvSpPr>
            <a:spLocks noGrp="1"/>
          </p:cNvSpPr>
          <p:nvPr>
            <p:ph type="body" idx="2"/>
          </p:nvPr>
        </p:nvSpPr>
        <p:spPr>
          <a:xfrm>
            <a:off x="5195455" y="2047461"/>
            <a:ext cx="3325091" cy="799256"/>
          </a:xfrm>
        </p:spPr>
        <p:txBody>
          <a:bodyPr/>
          <a:lstStyle/>
          <a:p>
            <a:pPr algn="ctr"/>
            <a:r>
              <a:rPr lang="en-US" altLang="en-US" b="1" dirty="0">
                <a:latin typeface="+mn-lt"/>
                <a:ea typeface="Segoe UI Symbol" panose="020B0502040204020203" pitchFamily="34" charset="0"/>
              </a:rPr>
              <a:t>Chapter 8</a:t>
            </a:r>
          </a:p>
        </p:txBody>
      </p:sp>
      <p:sp>
        <p:nvSpPr>
          <p:cNvPr id="5" name="Text Placeholder 4"/>
          <p:cNvSpPr>
            <a:spLocks noGrp="1"/>
          </p:cNvSpPr>
          <p:nvPr>
            <p:ph type="body" idx="3"/>
          </p:nvPr>
        </p:nvSpPr>
        <p:spPr>
          <a:xfrm>
            <a:off x="5195455" y="3254244"/>
            <a:ext cx="3325091" cy="1076875"/>
          </a:xfrm>
        </p:spPr>
        <p:txBody>
          <a:bodyPr/>
          <a:lstStyle/>
          <a:p>
            <a:pPr algn="ctr"/>
            <a:r>
              <a:rPr lang="en-US" dirty="0">
                <a:latin typeface="+mn-lt"/>
              </a:rPr>
              <a:t>Drug Administration Throughout the Lifespan</a:t>
            </a:r>
          </a:p>
        </p:txBody>
      </p:sp>
      <p:pic>
        <p:nvPicPr>
          <p:cNvPr id="9" name="Picture 8" descr="Front Cover: Pharmacology for Nurses: A Pathophysiologic Approach Sixth Edition by Adams, Holland and Urban."/>
          <p:cNvPicPr>
            <a:picLocks noChangeAspect="1"/>
          </p:cNvPicPr>
          <p:nvPr/>
        </p:nvPicPr>
        <p:blipFill rotWithShape="1">
          <a:blip r:embed="rId3">
            <a:extLst>
              <a:ext uri="{28A0092B-C50C-407E-A947-70E740481C1C}">
                <a14:useLocalDpi xmlns:a14="http://schemas.microsoft.com/office/drawing/2010/main" val="0"/>
              </a:ext>
            </a:extLst>
          </a:blip>
          <a:srcRect l="541" t="778" r="823" b="371"/>
          <a:stretch/>
        </p:blipFill>
        <p:spPr>
          <a:xfrm>
            <a:off x="578237" y="1733897"/>
            <a:ext cx="3629420" cy="4658131"/>
          </a:xfrm>
          <a:prstGeom prst="rect">
            <a:avLst/>
          </a:prstGeom>
          <a:ln w="9525">
            <a:solidFill>
              <a:schemeClr val="tx1"/>
            </a:solidFill>
          </a:ln>
        </p:spPr>
      </p:pic>
      <p:sp>
        <p:nvSpPr>
          <p:cNvPr id="6" name="Text Placeholder 5"/>
          <p:cNvSpPr>
            <a:spLocks noGrp="1"/>
          </p:cNvSpPr>
          <p:nvPr>
            <p:ph type="body" idx="13"/>
          </p:nvPr>
        </p:nvSpPr>
        <p:spPr>
          <a:xfrm>
            <a:off x="2703443" y="6490310"/>
            <a:ext cx="6051986"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2017, 2014 Pearson Education, Inc. All Rights Reserved</a:t>
            </a:r>
          </a:p>
        </p:txBody>
      </p:sp>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Pregnancy Category A Drugs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1115660"/>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Studies performed with pregnant women</a:t>
            </a:r>
          </a:p>
          <a:p>
            <a:pPr marL="255651" lvl="0" indent="-255651">
              <a:spcAft>
                <a:spcPct val="0"/>
              </a:spcAft>
              <a:buClr>
                <a:srgbClr val="007FA3"/>
              </a:buClr>
              <a:buSzPts val="2400"/>
              <a:tabLst>
                <a:tab pos="176213" algn="l"/>
              </a:tabLst>
            </a:pPr>
            <a:r>
              <a:rPr lang="en-US" sz="2400" dirty="0">
                <a:solidFill>
                  <a:srgbClr val="000000"/>
                </a:solidFill>
                <a:latin typeface="Arial (Body)"/>
              </a:rPr>
              <a:t>No increased risk of fetal abnormalities shown</a:t>
            </a:r>
          </a:p>
        </p:txBody>
      </p:sp>
    </p:spTree>
    <p:extLst>
      <p:ext uri="{BB962C8B-B14F-4D97-AF65-F5344CB8AC3E}">
        <p14:creationId xmlns:p14="http://schemas.microsoft.com/office/powerpoint/2010/main" val="427490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dirty="0">
                <a:solidFill>
                  <a:srgbClr val="007FA3"/>
                </a:solidFill>
                <a:latin typeface="Arial (Heading)"/>
                <a:cs typeface="Times New Roman" panose="02020603050405020304" pitchFamily="18" charset="0"/>
              </a:rPr>
              <a:t>Pregnancy Category B Drugs</a:t>
            </a:r>
          </a:p>
        </p:txBody>
      </p:sp>
      <p:sp>
        <p:nvSpPr>
          <p:cNvPr id="3" name="Content Placeholder 2"/>
          <p:cNvSpPr>
            <a:spLocks noGrp="1"/>
          </p:cNvSpPr>
          <p:nvPr>
            <p:ph idx="1"/>
          </p:nvPr>
        </p:nvSpPr>
        <p:spPr>
          <a:xfrm>
            <a:off x="457200" y="1600200"/>
            <a:ext cx="8229600" cy="2223655"/>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Studies in animals have shown no risk to fetus, but no studies done with pregnant women O</a:t>
            </a:r>
            <a:r>
              <a:rPr lang="en-US" sz="100" dirty="0">
                <a:solidFill>
                  <a:srgbClr val="000000"/>
                </a:solidFill>
                <a:latin typeface="Arial (Body)"/>
              </a:rPr>
              <a:t> </a:t>
            </a:r>
            <a:r>
              <a:rPr lang="en-US" sz="2400" dirty="0">
                <a:solidFill>
                  <a:srgbClr val="000000"/>
                </a:solidFill>
                <a:latin typeface="Arial (Body)"/>
              </a:rPr>
              <a:t>R</a:t>
            </a:r>
          </a:p>
          <a:p>
            <a:pPr marL="255651" lvl="0" indent="-255651">
              <a:spcAft>
                <a:spcPct val="0"/>
              </a:spcAft>
              <a:buClr>
                <a:srgbClr val="007FA3"/>
              </a:buClr>
              <a:buSzPts val="2400"/>
              <a:tabLst>
                <a:tab pos="176213" algn="l"/>
              </a:tabLst>
            </a:pPr>
            <a:r>
              <a:rPr lang="en-US" sz="2400" dirty="0">
                <a:solidFill>
                  <a:srgbClr val="000000"/>
                </a:solidFill>
                <a:latin typeface="Arial (Body)"/>
              </a:rPr>
              <a:t>Animal studies show adverse effect, but adequate and well-controlled studies in pregnant women have failed to show risk</a:t>
            </a:r>
          </a:p>
        </p:txBody>
      </p:sp>
    </p:spTree>
    <p:extLst>
      <p:ext uri="{BB962C8B-B14F-4D97-AF65-F5344CB8AC3E}">
        <p14:creationId xmlns:p14="http://schemas.microsoft.com/office/powerpoint/2010/main" val="146667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Pregnancy Category C Drugs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Animal studies have shown a risk to fetus, and no studies done with pregnant women O</a:t>
            </a:r>
            <a:r>
              <a:rPr lang="en-US" sz="100" dirty="0">
                <a:solidFill>
                  <a:srgbClr val="000000"/>
                </a:solidFill>
                <a:latin typeface="Arial (Body)"/>
              </a:rPr>
              <a:t> </a:t>
            </a:r>
            <a:r>
              <a:rPr lang="en-US" sz="2400" dirty="0">
                <a:solidFill>
                  <a:srgbClr val="000000"/>
                </a:solidFill>
                <a:latin typeface="Arial (Body)"/>
              </a:rPr>
              <a:t>R</a:t>
            </a:r>
          </a:p>
          <a:p>
            <a:pPr marL="255651" lvl="0" indent="-255651">
              <a:spcAft>
                <a:spcPct val="0"/>
              </a:spcAft>
              <a:buClr>
                <a:srgbClr val="007FA3"/>
              </a:buClr>
              <a:buSzPts val="2400"/>
              <a:tabLst>
                <a:tab pos="176213" algn="l"/>
              </a:tabLst>
            </a:pPr>
            <a:r>
              <a:rPr lang="en-US" sz="2400" dirty="0">
                <a:solidFill>
                  <a:srgbClr val="000000"/>
                </a:solidFill>
                <a:latin typeface="Arial (Body)"/>
              </a:rPr>
              <a:t>No animal studies conducted and no adequate, well-controlled studies in pregnant women</a:t>
            </a:r>
          </a:p>
        </p:txBody>
      </p:sp>
    </p:spTree>
    <p:extLst>
      <p:ext uri="{BB962C8B-B14F-4D97-AF65-F5344CB8AC3E}">
        <p14:creationId xmlns:p14="http://schemas.microsoft.com/office/powerpoint/2010/main" val="16939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dirty="0">
                <a:solidFill>
                  <a:srgbClr val="007FA3"/>
                </a:solidFill>
                <a:latin typeface="Arial (Heading)"/>
                <a:cs typeface="Times New Roman" panose="02020603050405020304" pitchFamily="18" charset="0"/>
              </a:rPr>
              <a:t>Pregnancy Category D Drugs</a:t>
            </a:r>
          </a:p>
        </p:txBody>
      </p:sp>
      <p:sp>
        <p:nvSpPr>
          <p:cNvPr id="3" name="Content Placeholder 2"/>
          <p:cNvSpPr>
            <a:spLocks noGrp="1"/>
          </p:cNvSpPr>
          <p:nvPr>
            <p:ph idx="1"/>
          </p:nvPr>
        </p:nvSpPr>
        <p:spPr>
          <a:xfrm>
            <a:off x="457200" y="1600200"/>
            <a:ext cx="8229600" cy="1115660"/>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Risk to fetus shown</a:t>
            </a:r>
          </a:p>
          <a:p>
            <a:pPr marL="255651" lvl="0" indent="-255651">
              <a:spcAft>
                <a:spcPct val="0"/>
              </a:spcAft>
              <a:buClr>
                <a:srgbClr val="007FA3"/>
              </a:buClr>
              <a:buSzPts val="2400"/>
              <a:tabLst>
                <a:tab pos="176213" algn="l"/>
              </a:tabLst>
            </a:pPr>
            <a:r>
              <a:rPr lang="en-US" sz="2400" dirty="0">
                <a:solidFill>
                  <a:srgbClr val="000000"/>
                </a:solidFill>
                <a:latin typeface="Arial (Body)"/>
              </a:rPr>
              <a:t>If benefits outweigh risk, may be acceptable</a:t>
            </a:r>
          </a:p>
        </p:txBody>
      </p:sp>
    </p:spTree>
    <p:extLst>
      <p:ext uri="{BB962C8B-B14F-4D97-AF65-F5344CB8AC3E}">
        <p14:creationId xmlns:p14="http://schemas.microsoft.com/office/powerpoint/2010/main" val="456277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Pregnancy Category X Drugs—Contraindicated</a:t>
            </a:r>
          </a:p>
        </p:txBody>
      </p:sp>
      <p:sp>
        <p:nvSpPr>
          <p:cNvPr id="3" name="Content Placeholder 2"/>
          <p:cNvSpPr>
            <a:spLocks noGrp="1"/>
          </p:cNvSpPr>
          <p:nvPr>
            <p:ph idx="1"/>
          </p:nvPr>
        </p:nvSpPr>
        <p:spPr>
          <a:xfrm>
            <a:off x="457200" y="1600200"/>
            <a:ext cx="8229600" cy="2046684"/>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Studies done with animals or pregnant women</a:t>
            </a:r>
          </a:p>
          <a:p>
            <a:pPr marL="255651" lvl="0" indent="-255651">
              <a:spcAft>
                <a:spcPct val="0"/>
              </a:spcAft>
              <a:buClr>
                <a:srgbClr val="007FA3"/>
              </a:buClr>
              <a:buSzPts val="2400"/>
              <a:tabLst>
                <a:tab pos="176213" algn="l"/>
              </a:tabLst>
            </a:pPr>
            <a:r>
              <a:rPr lang="en-US" sz="2400" dirty="0">
                <a:solidFill>
                  <a:srgbClr val="000000"/>
                </a:solidFill>
                <a:latin typeface="Arial (Body)"/>
              </a:rPr>
              <a:t>Fetal abnormalities shown</a:t>
            </a:r>
          </a:p>
          <a:p>
            <a:pPr marL="255651" lvl="0" indent="-255651">
              <a:spcAft>
                <a:spcPct val="0"/>
              </a:spcAft>
              <a:buClr>
                <a:srgbClr val="007FA3"/>
              </a:buClr>
              <a:buSzPts val="2400"/>
              <a:tabLst>
                <a:tab pos="176213" algn="l"/>
              </a:tabLst>
            </a:pPr>
            <a:r>
              <a:rPr lang="en-US" sz="2400" dirty="0">
                <a:solidFill>
                  <a:srgbClr val="000000"/>
                </a:solidFill>
                <a:latin typeface="Arial (Body)"/>
              </a:rPr>
              <a:t>Drug contraindicated in women who are or may become pregnant</a:t>
            </a:r>
          </a:p>
        </p:txBody>
      </p:sp>
    </p:spTree>
    <p:extLst>
      <p:ext uri="{BB962C8B-B14F-4D97-AF65-F5344CB8AC3E}">
        <p14:creationId xmlns:p14="http://schemas.microsoft.com/office/powerpoint/2010/main" val="396116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Table 8.1 Current F</a:t>
            </a:r>
            <a:r>
              <a:rPr lang="en-US" sz="100" dirty="0">
                <a:solidFill>
                  <a:srgbClr val="007FA3"/>
                </a:solidFill>
                <a:latin typeface="Arial (Heading)"/>
                <a:cs typeface="Times New Roman" panose="02020603050405020304" pitchFamily="18" charset="0"/>
              </a:rPr>
              <a:t> </a:t>
            </a:r>
            <a:r>
              <a:rPr lang="en-US" sz="3200" dirty="0">
                <a:solidFill>
                  <a:srgbClr val="007FA3"/>
                </a:solidFill>
                <a:latin typeface="Arial (Heading)"/>
                <a:cs typeface="Times New Roman" panose="02020603050405020304" pitchFamily="18" charset="0"/>
              </a:rPr>
              <a:t>D</a:t>
            </a:r>
            <a:r>
              <a:rPr lang="en-US" sz="100" dirty="0">
                <a:solidFill>
                  <a:srgbClr val="007FA3"/>
                </a:solidFill>
                <a:latin typeface="Arial (Heading)"/>
                <a:cs typeface="Times New Roman" panose="02020603050405020304" pitchFamily="18" charset="0"/>
              </a:rPr>
              <a:t> </a:t>
            </a:r>
            <a:r>
              <a:rPr lang="en-US" sz="3200" dirty="0">
                <a:solidFill>
                  <a:srgbClr val="007FA3"/>
                </a:solidFill>
                <a:latin typeface="Arial (Heading)"/>
                <a:cs typeface="Times New Roman" panose="02020603050405020304" pitchFamily="18" charset="0"/>
              </a:rPr>
              <a:t>A Pregnancy Category Ratings with Examples </a:t>
            </a:r>
            <a:r>
              <a:rPr lang="en-US" sz="2000" b="0" dirty="0">
                <a:solidFill>
                  <a:srgbClr val="007FA3"/>
                </a:solidFill>
                <a:latin typeface="Arial (Heading)"/>
                <a:cs typeface="Times New Roman" panose="02020603050405020304" pitchFamily="18" charset="0"/>
              </a:rPr>
              <a:t>(1 of 2)</a:t>
            </a:r>
            <a:endParaRPr lang="en-US" sz="3200" dirty="0">
              <a:solidFill>
                <a:srgbClr val="007FA3"/>
              </a:solidFill>
              <a:latin typeface="Arial (Heading)"/>
            </a:endParaRPr>
          </a:p>
        </p:txBody>
      </p:sp>
      <p:graphicFrame>
        <p:nvGraphicFramePr>
          <p:cNvPr id="4" name="Table 3"/>
          <p:cNvGraphicFramePr>
            <a:graphicFrameLocks noGrp="1"/>
          </p:cNvGraphicFramePr>
          <p:nvPr>
            <p:extLst>
              <p:ext uri="{D42A27DB-BD31-4B8C-83A1-F6EECF244321}">
                <p14:modId xmlns:p14="http://schemas.microsoft.com/office/powerpoint/2010/main" val="97919592"/>
              </p:ext>
            </p:extLst>
          </p:nvPr>
        </p:nvGraphicFramePr>
        <p:xfrm>
          <a:off x="457200" y="1574800"/>
          <a:ext cx="8229600" cy="4302760"/>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r>
                        <a:rPr lang="en-IN" sz="1200" b="1" u="none" strike="noStrike" kern="1200" baseline="0" dirty="0">
                          <a:solidFill>
                            <a:srgbClr val="000000"/>
                          </a:solidFill>
                        </a:rPr>
                        <a:t>Risk Category</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b="1" u="none" strike="noStrike" kern="1200" baseline="0" dirty="0">
                          <a:solidFill>
                            <a:srgbClr val="000000"/>
                          </a:solidFill>
                        </a:rPr>
                        <a:t>Interpretation</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b="1" u="none" strike="noStrike" kern="1200" baseline="0" dirty="0">
                          <a:solidFill>
                            <a:srgbClr val="000000"/>
                          </a:solidFill>
                        </a:rPr>
                        <a:t>Drugs</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2960">
                <a:tc>
                  <a:txBody>
                    <a:bodyPr/>
                    <a:lstStyle/>
                    <a:p>
                      <a:r>
                        <a:rPr lang="en-IN" sz="1200" u="none" strike="noStrike" kern="1200" baseline="0" dirty="0"/>
                        <a:t>A</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Adequate, well-controlled studies in pregnant women have not shown an increased risk of fetal abnormalities to the fetus in any trimester of pregnancy.</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Prenatal multivitamins, insulin, thyroxine, folic acid</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u="none" strike="noStrike" kern="1200" baseline="0" dirty="0"/>
                        <a:t>B</a:t>
                      </a:r>
                      <a:endParaRPr lang="en-IN" sz="1200" dirty="0"/>
                    </a:p>
                    <a:p>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Animal studies have revealed no evidence of harm to the fetus; however, there are no adequate and well-controlled studies in pregnant women.</a:t>
                      </a:r>
                    </a:p>
                    <a:p>
                      <a:r>
                        <a:rPr lang="en-IN" sz="1200" b="1" u="none" strike="noStrike" kern="1200" baseline="0" dirty="0"/>
                        <a:t>Or</a:t>
                      </a:r>
                    </a:p>
                    <a:p>
                      <a:r>
                        <a:rPr lang="en-IN" sz="1200" u="none" strike="noStrike" kern="1200" baseline="0" dirty="0"/>
                        <a:t>Animal studies have shown an adverse effect, but adequate and well-controlled studies in pregnant women have failed to demonstrate risk to the fetus in any trimester.</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Penicillins, cephalosporins, azithromycin, acetaminophen, ibuprofen in the first and second trimesters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71600">
                <a:tc>
                  <a:txBody>
                    <a:bodyPr/>
                    <a:lstStyle/>
                    <a:p>
                      <a:r>
                        <a:rPr lang="en-IN" sz="1200" u="none" strike="noStrike" kern="1200" baseline="0" dirty="0"/>
                        <a:t>C</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Animal studies have shown an adverse effect, and there are no adequate and well-controlled studies in pregnant women.</a:t>
                      </a:r>
                    </a:p>
                    <a:p>
                      <a:r>
                        <a:rPr lang="en-IN" sz="1200" b="1" u="none" strike="noStrike" kern="1200" baseline="0" dirty="0"/>
                        <a:t>Or</a:t>
                      </a:r>
                    </a:p>
                    <a:p>
                      <a:r>
                        <a:rPr lang="en-IN" sz="1200" u="none" strike="noStrike" kern="1200" baseline="0" dirty="0"/>
                        <a:t>No animal studies have been conducted, and there are no adequate and well-controlled studies in pregnant women.</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Most prescription medicines; antimicrobials such as clarithromycin, fluoroquinolones, and Bactrim; selective serotonin reuptake inhibitors (S</a:t>
                      </a:r>
                      <a:r>
                        <a:rPr lang="en-IN" sz="100" u="none" strike="noStrike" kern="1200" baseline="0" dirty="0"/>
                        <a:t> </a:t>
                      </a:r>
                      <a:r>
                        <a:rPr lang="en-IN" sz="1200" u="none" strike="noStrike" kern="1200" baseline="0" dirty="0"/>
                        <a:t>S</a:t>
                      </a:r>
                      <a:r>
                        <a:rPr lang="en-IN" sz="100" u="none" strike="noStrike" kern="1200" baseline="0" dirty="0"/>
                        <a:t> </a:t>
                      </a:r>
                      <a:r>
                        <a:rPr lang="en-IN" sz="1200" u="none" strike="noStrike" kern="1200" baseline="0" dirty="0"/>
                        <a:t>R</a:t>
                      </a:r>
                      <a:r>
                        <a:rPr lang="en-IN" sz="100" u="none" strike="noStrike" kern="1200" baseline="0" dirty="0"/>
                        <a:t> </a:t>
                      </a:r>
                      <a:r>
                        <a:rPr lang="en-IN" sz="1200" u="none" strike="noStrike" kern="1200" baseline="0" dirty="0"/>
                        <a:t>Is); corticosteroids; and most antihypertensives</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431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Table 8.1 Current F</a:t>
            </a:r>
            <a:r>
              <a:rPr lang="en-US" sz="100" dirty="0">
                <a:solidFill>
                  <a:srgbClr val="007FA3"/>
                </a:solidFill>
                <a:latin typeface="Arial (Heading)"/>
                <a:cs typeface="Times New Roman" panose="02020603050405020304" pitchFamily="18" charset="0"/>
              </a:rPr>
              <a:t> </a:t>
            </a:r>
            <a:r>
              <a:rPr lang="en-US" sz="3200" dirty="0">
                <a:solidFill>
                  <a:srgbClr val="007FA3"/>
                </a:solidFill>
                <a:latin typeface="Arial (Heading)"/>
                <a:cs typeface="Times New Roman" panose="02020603050405020304" pitchFamily="18" charset="0"/>
              </a:rPr>
              <a:t>D</a:t>
            </a:r>
            <a:r>
              <a:rPr lang="en-US" sz="100" dirty="0">
                <a:solidFill>
                  <a:srgbClr val="007FA3"/>
                </a:solidFill>
                <a:latin typeface="Arial (Heading)"/>
                <a:cs typeface="Times New Roman" panose="02020603050405020304" pitchFamily="18" charset="0"/>
              </a:rPr>
              <a:t> </a:t>
            </a:r>
            <a:r>
              <a:rPr lang="en-US" sz="3200" dirty="0">
                <a:solidFill>
                  <a:srgbClr val="007FA3"/>
                </a:solidFill>
                <a:latin typeface="Arial (Heading)"/>
                <a:cs typeface="Times New Roman" panose="02020603050405020304" pitchFamily="18" charset="0"/>
              </a:rPr>
              <a:t>A Pregnancy Category Ratings with Examples </a:t>
            </a:r>
            <a:r>
              <a:rPr lang="en-US" sz="2000" b="0" dirty="0">
                <a:solidFill>
                  <a:srgbClr val="007FA3"/>
                </a:solidFill>
                <a:latin typeface="Arial (Heading)"/>
                <a:cs typeface="Times New Roman" panose="02020603050405020304" pitchFamily="18" charset="0"/>
              </a:rPr>
              <a:t>(2 of 2)</a:t>
            </a:r>
            <a:endParaRPr lang="en-US" sz="2000" b="0" dirty="0">
              <a:solidFill>
                <a:srgbClr val="007FA3"/>
              </a:solidFill>
              <a:latin typeface="Arial (Heading)"/>
            </a:endParaRPr>
          </a:p>
        </p:txBody>
      </p:sp>
      <p:graphicFrame>
        <p:nvGraphicFramePr>
          <p:cNvPr id="4" name="Table 3"/>
          <p:cNvGraphicFramePr>
            <a:graphicFrameLocks noGrp="1"/>
          </p:cNvGraphicFramePr>
          <p:nvPr>
            <p:extLst>
              <p:ext uri="{D42A27DB-BD31-4B8C-83A1-F6EECF244321}">
                <p14:modId xmlns:p14="http://schemas.microsoft.com/office/powerpoint/2010/main" val="2383567729"/>
              </p:ext>
            </p:extLst>
          </p:nvPr>
        </p:nvGraphicFramePr>
        <p:xfrm>
          <a:off x="457200" y="1572788"/>
          <a:ext cx="8229600" cy="3784217"/>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4990">
                <a:tc>
                  <a:txBody>
                    <a:bodyPr/>
                    <a:lstStyle/>
                    <a:p>
                      <a:r>
                        <a:rPr lang="en-IN" sz="1200" b="1" u="none" strike="noStrike" kern="1200" baseline="0" dirty="0">
                          <a:solidFill>
                            <a:srgbClr val="000000"/>
                          </a:solidFill>
                        </a:rPr>
                        <a:t>Risk Category</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b="1" u="none" strike="noStrike" kern="1200" baseline="0" dirty="0">
                          <a:solidFill>
                            <a:srgbClr val="000000"/>
                          </a:solidFill>
                        </a:rPr>
                        <a:t>Interpretation</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b="1" u="none" strike="noStrike" kern="1200" baseline="0" dirty="0">
                          <a:solidFill>
                            <a:srgbClr val="000000"/>
                          </a:solidFill>
                        </a:rPr>
                        <a:t>Drugs</a:t>
                      </a:r>
                      <a:endParaRPr lang="en-IN" sz="12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9314">
                <a:tc>
                  <a:txBody>
                    <a:bodyPr/>
                    <a:lstStyle/>
                    <a:p>
                      <a:r>
                        <a:rPr lang="en-IN" sz="1200" u="none" strike="noStrike" kern="1200" baseline="0" dirty="0"/>
                        <a:t>D</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Adequate well-controlled or observational studies in pregnant women have demonstrated a risk to the fetus.</a:t>
                      </a:r>
                    </a:p>
                    <a:p>
                      <a:endParaRPr lang="en-IN" sz="1200" u="none" strike="noStrike" kern="1200" baseline="0" dirty="0"/>
                    </a:p>
                    <a:p>
                      <a:r>
                        <a:rPr lang="en-IN" sz="1200" u="none" strike="noStrike" kern="1200" baseline="0" dirty="0"/>
                        <a:t>However, the benefits of therapy may outweigh the potential risk. For example, the drug may be acceptable if needed in a life-threatening situation or serious disease for which safer drugs cannot be used or are ineffective.</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Alcohol, A</a:t>
                      </a:r>
                      <a:r>
                        <a:rPr lang="en-IN" sz="100" u="none" strike="noStrike" kern="1200" baseline="0" dirty="0"/>
                        <a:t> </a:t>
                      </a:r>
                      <a:r>
                        <a:rPr lang="en-IN" sz="1200" u="none" strike="noStrike" kern="1200" baseline="0" dirty="0"/>
                        <a:t>C</a:t>
                      </a:r>
                      <a:r>
                        <a:rPr lang="en-IN" sz="100" u="none" strike="noStrike" kern="1200" baseline="0" dirty="0"/>
                        <a:t> </a:t>
                      </a:r>
                      <a:r>
                        <a:rPr lang="en-IN" sz="1200" u="none" strike="noStrike" kern="1200" baseline="0" dirty="0"/>
                        <a:t>E inhibitors, angiotensin receptor blockers (A</a:t>
                      </a:r>
                      <a:r>
                        <a:rPr lang="en-IN" sz="100" u="none" strike="noStrike" kern="1200" baseline="0" dirty="0"/>
                        <a:t> </a:t>
                      </a:r>
                      <a:r>
                        <a:rPr lang="en-IN" sz="1200" u="none" strike="noStrike" kern="1200" baseline="0" dirty="0"/>
                        <a:t>R</a:t>
                      </a:r>
                      <a:r>
                        <a:rPr lang="en-IN" sz="100" u="none" strike="noStrike" kern="1200" baseline="0" dirty="0"/>
                        <a:t> </a:t>
                      </a:r>
                      <a:r>
                        <a:rPr lang="en-IN" sz="1200" u="none" strike="noStrike" kern="1200" baseline="0" dirty="0"/>
                        <a:t>Bs) in the second and third trimesters, gentamicin, carbamazepine, cyclophosphamide, lithium carbonate, methimazole, mitomycin, nicotine, nonsteroidal anti-inflammatory drugs (N</a:t>
                      </a:r>
                      <a:r>
                        <a:rPr lang="en-IN" sz="100" u="none" strike="noStrike" kern="1200" baseline="0" dirty="0"/>
                        <a:t> </a:t>
                      </a:r>
                      <a:r>
                        <a:rPr lang="en-IN" sz="1200" u="none" strike="noStrike" kern="1200" baseline="0" dirty="0"/>
                        <a:t>S</a:t>
                      </a:r>
                      <a:r>
                        <a:rPr lang="en-IN" sz="100" u="none" strike="noStrike" kern="1200" baseline="0" dirty="0"/>
                        <a:t> </a:t>
                      </a:r>
                      <a:r>
                        <a:rPr lang="en-IN" sz="1200" u="none" strike="noStrike" kern="1200" baseline="0" dirty="0"/>
                        <a:t>A</a:t>
                      </a:r>
                      <a:r>
                        <a:rPr lang="en-IN" sz="100" u="none" strike="noStrike" kern="1200" baseline="0" dirty="0"/>
                        <a:t> </a:t>
                      </a:r>
                      <a:r>
                        <a:rPr lang="en-IN" sz="1200" u="none" strike="noStrike" kern="1200" baseline="0" dirty="0"/>
                        <a:t>I</a:t>
                      </a:r>
                      <a:r>
                        <a:rPr lang="en-IN" sz="100" u="none" strike="noStrike" kern="1200" baseline="0" dirty="0"/>
                        <a:t> </a:t>
                      </a:r>
                      <a:r>
                        <a:rPr lang="en-IN" sz="1200" u="none" strike="noStrike" kern="1200" baseline="0" dirty="0"/>
                        <a:t>Ds) in the</a:t>
                      </a:r>
                    </a:p>
                    <a:p>
                      <a:r>
                        <a:rPr lang="en-IN" sz="1200" u="none" strike="noStrike" kern="1200" baseline="0" dirty="0"/>
                        <a:t>third trimester, phenytoin, propylthiouracil, streptomycin, tetracyclines, valproic acid</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09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u="none" strike="noStrike" kern="1200" baseline="0" dirty="0"/>
                        <a:t>X</a:t>
                      </a:r>
                      <a:endParaRPr lang="en-IN" sz="1200" dirty="0"/>
                    </a:p>
                    <a:p>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Adequate well-controlled or observational studies in animals or pregnant women have demonstrated positive evidence of fetal</a:t>
                      </a:r>
                    </a:p>
                    <a:p>
                      <a:r>
                        <a:rPr lang="en-IN" sz="1200" u="none" strike="noStrike" kern="1200" baseline="0" dirty="0"/>
                        <a:t>abnormalities or risks.</a:t>
                      </a:r>
                    </a:p>
                    <a:p>
                      <a:endParaRPr lang="en-IN" sz="1200" u="none" strike="noStrike" kern="1200" baseline="0" dirty="0"/>
                    </a:p>
                    <a:p>
                      <a:r>
                        <a:rPr lang="en-IN" sz="1200" u="none" strike="noStrike" kern="1200" baseline="0" dirty="0"/>
                        <a:t>The use of the product is contraindicated in women who are or may become pregnant. There is no indication for use in pregnancy.</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200" u="none" strike="noStrike" kern="1200" baseline="0" dirty="0"/>
                        <a:t>Clomiphene, fluorouracil, isotretinoin, leuprolide, menotropins, methotrexate, misoprostol, nafarelin, oral contraceptives, raloxifene, ribavirin, statins, temazepam, testosterone and thalidomide, and warfarin</a:t>
                      </a:r>
                      <a:endParaRPr lang="en-IN"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406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Pharmacotherapy of the Lactating Patient</a:t>
            </a:r>
          </a:p>
        </p:txBody>
      </p:sp>
      <p:sp>
        <p:nvSpPr>
          <p:cNvPr id="3" name="Content Placeholder 2"/>
          <p:cNvSpPr>
            <a:spLocks noGrp="1"/>
          </p:cNvSpPr>
          <p:nvPr>
            <p:ph idx="1"/>
          </p:nvPr>
        </p:nvSpPr>
        <p:spPr>
          <a:xfrm>
            <a:off x="457200" y="1600200"/>
            <a:ext cx="8229600" cy="2046684"/>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Fortunately few instances of harm to infant</a:t>
            </a:r>
          </a:p>
          <a:p>
            <a:pPr marL="255651" lvl="0" indent="-255651">
              <a:spcAft>
                <a:spcPct val="0"/>
              </a:spcAft>
              <a:buClr>
                <a:srgbClr val="007FA3"/>
              </a:buClr>
              <a:buSzPts val="2400"/>
              <a:tabLst>
                <a:tab pos="176213" algn="l"/>
              </a:tabLst>
            </a:pPr>
            <a:r>
              <a:rPr lang="en-US" sz="2400" dirty="0">
                <a:solidFill>
                  <a:srgbClr val="000000"/>
                </a:solidFill>
                <a:latin typeface="Arial (Body)"/>
              </a:rPr>
              <a:t>Dangerous drugs usually have safe alternatives</a:t>
            </a:r>
          </a:p>
          <a:p>
            <a:pPr marL="255651" lvl="0" indent="-255651">
              <a:spcAft>
                <a:spcPct val="0"/>
              </a:spcAft>
              <a:buClr>
                <a:srgbClr val="007FA3"/>
              </a:buClr>
              <a:buSzPts val="2400"/>
              <a:tabLst>
                <a:tab pos="176213" algn="l"/>
              </a:tabLst>
            </a:pPr>
            <a:r>
              <a:rPr lang="en-US" sz="2400" dirty="0">
                <a:solidFill>
                  <a:srgbClr val="000000"/>
                </a:solidFill>
                <a:latin typeface="Arial (Body)"/>
              </a:rPr>
              <a:t>Drugs with high protein-binding ability are less likely to enter breast milk</a:t>
            </a:r>
          </a:p>
        </p:txBody>
      </p:sp>
    </p:spTree>
    <p:extLst>
      <p:ext uri="{BB962C8B-B14F-4D97-AF65-F5344CB8AC3E}">
        <p14:creationId xmlns:p14="http://schemas.microsoft.com/office/powerpoint/2010/main" val="332241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a:solidFill>
                  <a:srgbClr val="007FA3"/>
                </a:solidFill>
                <a:latin typeface="Arial (Heading)"/>
                <a:cs typeface="Times New Roman" panose="02020603050405020304" pitchFamily="18" charset="0"/>
              </a:rPr>
              <a:t>Factors That Affect Drug Exposure through Lactation</a:t>
            </a:r>
            <a:endParaRPr lang="en-US" sz="32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2800736"/>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Time between drug administration and breastfeeding</a:t>
            </a:r>
          </a:p>
          <a:p>
            <a:pPr marL="255651" lvl="0" indent="-255651">
              <a:spcAft>
                <a:spcPct val="0"/>
              </a:spcAft>
              <a:buClr>
                <a:srgbClr val="007FA3"/>
              </a:buClr>
              <a:buSzPts val="2400"/>
              <a:tabLst>
                <a:tab pos="176213" algn="l"/>
              </a:tabLst>
            </a:pPr>
            <a:r>
              <a:rPr lang="en-US" sz="2400" dirty="0">
                <a:solidFill>
                  <a:srgbClr val="000000"/>
                </a:solidFill>
                <a:latin typeface="Arial (Body)"/>
              </a:rPr>
              <a:t>Mother</a:t>
            </a:r>
            <a:r>
              <a:rPr lang="en-US" altLang="ja-JP" sz="2400" dirty="0">
                <a:solidFill>
                  <a:srgbClr val="000000"/>
                </a:solidFill>
                <a:latin typeface="Arial (Body)"/>
              </a:rPr>
              <a:t>’s use of illicit drugs</a:t>
            </a:r>
          </a:p>
          <a:p>
            <a:pPr marL="255651" lvl="0" indent="-255651">
              <a:spcAft>
                <a:spcPct val="0"/>
              </a:spcAft>
              <a:buClr>
                <a:srgbClr val="007FA3"/>
              </a:buClr>
              <a:buSzPts val="2400"/>
              <a:tabLst>
                <a:tab pos="176213" algn="l"/>
              </a:tabLst>
            </a:pPr>
            <a:r>
              <a:rPr lang="en-US" sz="2400" dirty="0">
                <a:solidFill>
                  <a:srgbClr val="000000"/>
                </a:solidFill>
                <a:latin typeface="Arial (Body)"/>
              </a:rPr>
              <a:t>Amount of drug administered</a:t>
            </a:r>
          </a:p>
          <a:p>
            <a:pPr marL="255651" lvl="0" indent="-255651">
              <a:spcAft>
                <a:spcPct val="0"/>
              </a:spcAft>
              <a:buClr>
                <a:srgbClr val="007FA3"/>
              </a:buClr>
              <a:buSzPts val="2400"/>
              <a:tabLst>
                <a:tab pos="176213" algn="l"/>
              </a:tabLst>
            </a:pPr>
            <a:r>
              <a:rPr lang="en-US" sz="2400" dirty="0">
                <a:solidFill>
                  <a:srgbClr val="000000"/>
                </a:solidFill>
                <a:latin typeface="Arial (Body)"/>
              </a:rPr>
              <a:t>Amount that reaches fetus tissue</a:t>
            </a:r>
          </a:p>
          <a:p>
            <a:pPr marL="255651" lvl="0" indent="-255651">
              <a:spcAft>
                <a:spcPct val="0"/>
              </a:spcAft>
              <a:buClr>
                <a:srgbClr val="007FA3"/>
              </a:buClr>
              <a:buSzPts val="2400"/>
              <a:tabLst>
                <a:tab pos="176213" algn="l"/>
              </a:tabLst>
            </a:pPr>
            <a:r>
              <a:rPr lang="en-US" sz="2400" dirty="0">
                <a:solidFill>
                  <a:srgbClr val="000000"/>
                </a:solidFill>
                <a:latin typeface="Arial (Body)"/>
              </a:rPr>
              <a:t>Infant</a:t>
            </a:r>
            <a:r>
              <a:rPr lang="en-US" altLang="ja-JP" sz="2400" dirty="0">
                <a:solidFill>
                  <a:srgbClr val="000000"/>
                </a:solidFill>
                <a:latin typeface="Arial (Body)"/>
              </a:rPr>
              <a:t>'s ability to metabolize drug</a:t>
            </a:r>
            <a:endParaRPr lang="en-US" sz="2400" dirty="0">
              <a:solidFill>
                <a:srgbClr val="000000"/>
              </a:solidFill>
              <a:latin typeface="Arial (Body)"/>
            </a:endParaRPr>
          </a:p>
        </p:txBody>
      </p:sp>
    </p:spTree>
    <p:extLst>
      <p:ext uri="{BB962C8B-B14F-4D97-AF65-F5344CB8AC3E}">
        <p14:creationId xmlns:p14="http://schemas.microsoft.com/office/powerpoint/2010/main" val="334204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a:solidFill>
                  <a:srgbClr val="007FA3"/>
                </a:solidFill>
                <a:latin typeface="Arial (Heading)"/>
                <a:cs typeface="Times New Roman" panose="02020603050405020304" pitchFamily="18" charset="0"/>
              </a:rPr>
              <a:t>Recommendations for Drug Use during Lactation</a:t>
            </a:r>
            <a:endParaRPr lang="en-US" sz="32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3362429"/>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Administer drug after breastfeeding</a:t>
            </a:r>
          </a:p>
          <a:p>
            <a:pPr marL="255651" lvl="0" indent="-255651">
              <a:spcAft>
                <a:spcPct val="0"/>
              </a:spcAft>
              <a:buClr>
                <a:srgbClr val="007FA3"/>
              </a:buClr>
              <a:buSzPts val="2400"/>
              <a:tabLst>
                <a:tab pos="176213" algn="l"/>
              </a:tabLst>
            </a:pPr>
            <a:r>
              <a:rPr lang="en-US" sz="2400" dirty="0">
                <a:solidFill>
                  <a:srgbClr val="000000"/>
                </a:solidFill>
                <a:latin typeface="Arial (Body)"/>
              </a:rPr>
              <a:t>Teach mother to avoid alcohol, illicit drugs, tobacco</a:t>
            </a:r>
          </a:p>
          <a:p>
            <a:pPr marL="255651" lvl="0" indent="-255651">
              <a:spcAft>
                <a:spcPct val="0"/>
              </a:spcAft>
              <a:buClr>
                <a:srgbClr val="007FA3"/>
              </a:buClr>
              <a:buSzPts val="2400"/>
              <a:tabLst>
                <a:tab pos="176213" algn="l"/>
              </a:tabLst>
            </a:pPr>
            <a:r>
              <a:rPr lang="en-US" sz="2400" dirty="0">
                <a:solidFill>
                  <a:srgbClr val="000000"/>
                </a:solidFill>
                <a:latin typeface="Arial (Body)"/>
              </a:rPr>
              <a:t>Drugs with a shorter half-life are preferable</a:t>
            </a:r>
          </a:p>
          <a:p>
            <a:pPr marL="255651" lvl="0" indent="-255651">
              <a:spcAft>
                <a:spcPct val="0"/>
              </a:spcAft>
              <a:buClr>
                <a:srgbClr val="007FA3"/>
              </a:buClr>
              <a:buSzPts val="2400"/>
              <a:tabLst>
                <a:tab pos="176213" algn="l"/>
              </a:tabLst>
            </a:pPr>
            <a:r>
              <a:rPr lang="en-US" sz="2400" dirty="0">
                <a:solidFill>
                  <a:srgbClr val="000000"/>
                </a:solidFill>
                <a:latin typeface="Arial (Body)"/>
              </a:rPr>
              <a:t>Drugs with a long half-life should be avoided</a:t>
            </a:r>
          </a:p>
          <a:p>
            <a:pPr marL="255651" lvl="0" indent="-255651">
              <a:spcAft>
                <a:spcPct val="0"/>
              </a:spcAft>
              <a:buClr>
                <a:srgbClr val="007FA3"/>
              </a:buClr>
              <a:buSzPts val="2400"/>
              <a:tabLst>
                <a:tab pos="176213" algn="l"/>
              </a:tabLst>
            </a:pPr>
            <a:r>
              <a:rPr lang="en-US" sz="2400" dirty="0">
                <a:solidFill>
                  <a:srgbClr val="000000"/>
                </a:solidFill>
                <a:latin typeface="Arial (Body)"/>
              </a:rPr>
              <a:t>Select drugs with high protein-binding ability</a:t>
            </a:r>
          </a:p>
          <a:p>
            <a:pPr marL="255651" lvl="0" indent="-255651">
              <a:spcAft>
                <a:spcPct val="0"/>
              </a:spcAft>
              <a:buClr>
                <a:srgbClr val="007FA3"/>
              </a:buClr>
              <a:buSzPts val="2400"/>
              <a:tabLst>
                <a:tab pos="176213" algn="l"/>
              </a:tabLst>
            </a:pPr>
            <a:r>
              <a:rPr lang="en-US" sz="2400" dirty="0">
                <a:solidFill>
                  <a:srgbClr val="000000"/>
                </a:solidFill>
                <a:latin typeface="Arial (Body)"/>
              </a:rPr>
              <a:t>Avoid all O</a:t>
            </a:r>
            <a:r>
              <a:rPr lang="en-US" sz="100" dirty="0">
                <a:solidFill>
                  <a:srgbClr val="000000"/>
                </a:solidFill>
                <a:latin typeface="Arial (Body)"/>
              </a:rPr>
              <a:t> </a:t>
            </a:r>
            <a:r>
              <a:rPr lang="en-US" sz="2400" dirty="0">
                <a:solidFill>
                  <a:srgbClr val="000000"/>
                </a:solidFill>
                <a:latin typeface="Arial (Body)"/>
              </a:rPr>
              <a:t>T</a:t>
            </a:r>
            <a:r>
              <a:rPr lang="en-US" sz="100" dirty="0">
                <a:solidFill>
                  <a:srgbClr val="000000"/>
                </a:solidFill>
                <a:latin typeface="Arial (Body)"/>
              </a:rPr>
              <a:t> </a:t>
            </a:r>
            <a:r>
              <a:rPr lang="en-US" sz="2400" dirty="0">
                <a:solidFill>
                  <a:srgbClr val="000000"/>
                </a:solidFill>
                <a:latin typeface="Arial (Body)"/>
              </a:rPr>
              <a:t>C herbal, dietary supplements</a:t>
            </a:r>
          </a:p>
        </p:txBody>
      </p:sp>
    </p:spTree>
    <p:extLst>
      <p:ext uri="{BB962C8B-B14F-4D97-AF65-F5344CB8AC3E}">
        <p14:creationId xmlns:p14="http://schemas.microsoft.com/office/powerpoint/2010/main" val="151053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a:solidFill>
                  <a:srgbClr val="007FA3"/>
                </a:solidFill>
                <a:latin typeface="Arial (Heading)"/>
                <a:ea typeface="ＭＳ Ｐゴシック" charset="0"/>
                <a:cs typeface="Arial" panose="020B0604020202020204" pitchFamily="34" charset="0"/>
              </a:rPr>
              <a:t>Learning Outcomes </a:t>
            </a:r>
            <a:r>
              <a:rPr lang="en-US" sz="2000" b="0" dirty="0">
                <a:solidFill>
                  <a:srgbClr val="007FA3"/>
                </a:solidFill>
                <a:latin typeface="Arial (Heading)"/>
                <a:ea typeface="ＭＳ Ｐゴシック" charset="0"/>
                <a:cs typeface="Arial" panose="020B0604020202020204" pitchFamily="34" charset="0"/>
              </a:rPr>
              <a:t>(1 of 2)</a:t>
            </a:r>
          </a:p>
        </p:txBody>
      </p:sp>
      <p:sp>
        <p:nvSpPr>
          <p:cNvPr id="3" name="Content Placeholder 2"/>
          <p:cNvSpPr>
            <a:spLocks noGrp="1"/>
          </p:cNvSpPr>
          <p:nvPr>
            <p:ph idx="1"/>
          </p:nvPr>
        </p:nvSpPr>
        <p:spPr>
          <a:xfrm>
            <a:off x="457200" y="1557469"/>
            <a:ext cx="8229600" cy="4610417"/>
          </a:xfrm>
        </p:spPr>
        <p:txBody>
          <a:bodyPr wrap="square" lIns="91425" tIns="91425" rIns="91425" bIns="91425">
            <a:noAutofit/>
          </a:bodyPr>
          <a:lstStyle/>
          <a:p>
            <a:pPr marL="0" lvl="0" indent="0">
              <a:spcAft>
                <a:spcPct val="0"/>
              </a:spcAft>
              <a:buSzPts val="2400"/>
              <a:buNone/>
            </a:pPr>
            <a:r>
              <a:rPr lang="en-US" sz="2200" b="1" dirty="0">
                <a:solidFill>
                  <a:schemeClr val="tx2"/>
                </a:solidFill>
                <a:latin typeface="Arial (Body)"/>
              </a:rPr>
              <a:t>8.1</a:t>
            </a:r>
            <a:r>
              <a:rPr lang="en-US" sz="2200" dirty="0">
                <a:solidFill>
                  <a:srgbClr val="000000"/>
                </a:solidFill>
                <a:latin typeface="Arial (Body)"/>
              </a:rPr>
              <a:t> Describe physiologic changes during pregnancy that may affect the absorption, distribution, metabolism, and excretion of drugs.</a:t>
            </a:r>
          </a:p>
          <a:p>
            <a:pPr marL="0" lvl="0" indent="0">
              <a:spcAft>
                <a:spcPct val="0"/>
              </a:spcAft>
              <a:buSzPts val="2400"/>
              <a:buNone/>
            </a:pPr>
            <a:r>
              <a:rPr lang="en-US" sz="2200" b="1" dirty="0">
                <a:solidFill>
                  <a:schemeClr val="tx2"/>
                </a:solidFill>
                <a:latin typeface="Arial (Body)"/>
              </a:rPr>
              <a:t>8.2 </a:t>
            </a:r>
            <a:r>
              <a:rPr lang="en-US" sz="2200" dirty="0">
                <a:solidFill>
                  <a:srgbClr val="000000"/>
                </a:solidFill>
                <a:latin typeface="Arial (Body)"/>
              </a:rPr>
              <a:t>Describe the placental transfer of drugs from mother to infant.</a:t>
            </a:r>
          </a:p>
          <a:p>
            <a:pPr marL="0" lvl="0" indent="0">
              <a:spcAft>
                <a:spcPct val="0"/>
              </a:spcAft>
              <a:buSzPts val="2400"/>
              <a:buNone/>
            </a:pPr>
            <a:r>
              <a:rPr lang="en-US" sz="2200" b="1" dirty="0">
                <a:solidFill>
                  <a:schemeClr val="tx2"/>
                </a:solidFill>
                <a:latin typeface="Arial (Body)"/>
              </a:rPr>
              <a:t>8.3 </a:t>
            </a:r>
            <a:r>
              <a:rPr lang="en-US" sz="2200" dirty="0">
                <a:solidFill>
                  <a:srgbClr val="000000"/>
                </a:solidFill>
                <a:latin typeface="Arial (Body)"/>
              </a:rPr>
              <a:t>Identify examples of drugs that fall into the five U.S. Food and Drug Administration pregnancy risk categories.</a:t>
            </a:r>
          </a:p>
          <a:p>
            <a:pPr marL="0" lvl="0" indent="0">
              <a:spcAft>
                <a:spcPct val="0"/>
              </a:spcAft>
              <a:buSzPts val="2400"/>
              <a:buNone/>
            </a:pPr>
            <a:r>
              <a:rPr lang="en-US" sz="2200" b="1" dirty="0">
                <a:solidFill>
                  <a:schemeClr val="tx2"/>
                </a:solidFill>
                <a:latin typeface="Arial (Body)"/>
              </a:rPr>
              <a:t>8.4 </a:t>
            </a:r>
            <a:r>
              <a:rPr lang="en-US" sz="2200" dirty="0">
                <a:solidFill>
                  <a:srgbClr val="000000"/>
                </a:solidFill>
                <a:latin typeface="Arial (Body)"/>
              </a:rPr>
              <a:t>Identify factors that influence the transfer of drugs into breast milk.</a:t>
            </a:r>
          </a:p>
          <a:p>
            <a:pPr marL="0" lvl="0" indent="0">
              <a:spcAft>
                <a:spcPct val="0"/>
              </a:spcAft>
              <a:buSzPts val="2400"/>
              <a:buNone/>
            </a:pPr>
            <a:r>
              <a:rPr lang="en-US" sz="2200" b="1" dirty="0">
                <a:solidFill>
                  <a:schemeClr val="tx2"/>
                </a:solidFill>
                <a:latin typeface="Arial (Body)"/>
              </a:rPr>
              <a:t>8.5 </a:t>
            </a:r>
            <a:r>
              <a:rPr lang="en-US" sz="2200" dirty="0">
                <a:solidFill>
                  <a:srgbClr val="000000"/>
                </a:solidFill>
                <a:latin typeface="Arial (Body)"/>
              </a:rPr>
              <a:t>Identify techniques the breastfeeding mother can use to reduce drug exposure to the newborn.</a:t>
            </a:r>
            <a:endParaRPr lang="en-US" sz="2200" b="1" dirty="0">
              <a:solidFill>
                <a:srgbClr val="000000"/>
              </a:solidFill>
              <a:latin typeface="Arial (Body)"/>
            </a:endParaRPr>
          </a:p>
        </p:txBody>
      </p:sp>
    </p:spTree>
    <p:extLst>
      <p:ext uri="{BB962C8B-B14F-4D97-AF65-F5344CB8AC3E}">
        <p14:creationId xmlns:p14="http://schemas.microsoft.com/office/powerpoint/2010/main" val="49699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Pharmacotherapy of Infants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3793316"/>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Birth to first 12 months</a:t>
            </a:r>
          </a:p>
          <a:p>
            <a:pPr marL="255651" lvl="0" indent="-255651">
              <a:spcAft>
                <a:spcPct val="0"/>
              </a:spcAft>
              <a:buClr>
                <a:srgbClr val="007FA3"/>
              </a:buClr>
              <a:buSzPts val="2400"/>
              <a:tabLst>
                <a:tab pos="176213" algn="l"/>
              </a:tabLst>
            </a:pPr>
            <a:r>
              <a:rPr lang="en-US" sz="2400" dirty="0">
                <a:solidFill>
                  <a:srgbClr val="000000"/>
                </a:solidFill>
                <a:latin typeface="Arial (Body)"/>
              </a:rPr>
              <a:t>Safety of child is primary</a:t>
            </a:r>
          </a:p>
          <a:p>
            <a:pPr marL="255651" lvl="0" indent="-255651">
              <a:spcAft>
                <a:spcPct val="0"/>
              </a:spcAft>
              <a:buClr>
                <a:srgbClr val="007FA3"/>
              </a:buClr>
              <a:buSzPts val="2400"/>
              <a:tabLst>
                <a:tab pos="176213" algn="l"/>
              </a:tabLst>
            </a:pPr>
            <a:r>
              <a:rPr lang="en-US" sz="2400" dirty="0">
                <a:solidFill>
                  <a:srgbClr val="000000"/>
                </a:solidFill>
                <a:latin typeface="Arial (Body)"/>
              </a:rPr>
              <a:t>Have child ingest all medication; difficult to estimate how much lost if spit up</a:t>
            </a:r>
          </a:p>
          <a:p>
            <a:pPr marL="255651" lvl="0" indent="-255651">
              <a:spcAft>
                <a:spcPct val="0"/>
              </a:spcAft>
              <a:buClr>
                <a:srgbClr val="007FA3"/>
              </a:buClr>
              <a:buSzPts val="2400"/>
              <a:tabLst>
                <a:tab pos="176213" algn="l"/>
              </a:tabLst>
            </a:pPr>
            <a:r>
              <a:rPr lang="en-US" sz="2400" dirty="0">
                <a:solidFill>
                  <a:srgbClr val="000000"/>
                </a:solidFill>
                <a:latin typeface="Arial (Body)"/>
              </a:rPr>
              <a:t>Nurse/parent should be aware of special procedures for drug administration</a:t>
            </a:r>
          </a:p>
          <a:p>
            <a:pPr marL="741553" lvl="1" indent="-284353">
              <a:spcAft>
                <a:spcPct val="0"/>
              </a:spcAft>
              <a:buClr>
                <a:srgbClr val="007FA3"/>
              </a:buClr>
              <a:buSzPts val="2400"/>
            </a:pPr>
            <a:r>
              <a:rPr lang="en-US" sz="2400" dirty="0">
                <a:solidFill>
                  <a:srgbClr val="000000"/>
                </a:solidFill>
                <a:latin typeface="Arial (Body)"/>
              </a:rPr>
              <a:t>Example: child should be held and cuddled while medication is administered</a:t>
            </a:r>
          </a:p>
        </p:txBody>
      </p:sp>
    </p:spTree>
    <p:extLst>
      <p:ext uri="{BB962C8B-B14F-4D97-AF65-F5344CB8AC3E}">
        <p14:creationId xmlns:p14="http://schemas.microsoft.com/office/powerpoint/2010/main" val="130257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91425" rIns="90000" bIns="90000">
            <a:noAutofit/>
          </a:bodyPr>
          <a:lstStyle/>
          <a:p>
            <a:pPr lvl="0"/>
            <a:r>
              <a:rPr lang="en-US" sz="3600" dirty="0">
                <a:latin typeface="Arial (Heading)"/>
                <a:ea typeface="Verdana" panose="020B0604030504040204" pitchFamily="34" charset="0"/>
                <a:cs typeface="Times New Roman" panose="02020603050405020304" pitchFamily="18" charset="0"/>
              </a:rPr>
              <a:t>Figure 8.3 </a:t>
            </a:r>
            <a:r>
              <a:rPr lang="en-US" sz="2000" b="0" dirty="0">
                <a:latin typeface="Arial (Heading)"/>
                <a:ea typeface="Verdana" panose="020B0604030504040204" pitchFamily="34" charset="0"/>
                <a:cs typeface="Times New Roman" panose="02020603050405020304" pitchFamily="18" charset="0"/>
              </a:rPr>
              <a:t>(1 of 2)</a:t>
            </a:r>
            <a:endParaRPr lang="en-US" sz="2000" b="0" dirty="0">
              <a:latin typeface="Arial (Heading)"/>
              <a:cs typeface="Times New Roman" panose="02020603050405020304" pitchFamily="18" charset="0"/>
            </a:endParaRPr>
          </a:p>
        </p:txBody>
      </p:sp>
      <p:sp>
        <p:nvSpPr>
          <p:cNvPr id="4" name="Content Placeholder 3"/>
          <p:cNvSpPr>
            <a:spLocks noGrp="1"/>
          </p:cNvSpPr>
          <p:nvPr>
            <p:ph sz="quarter" idx="13"/>
          </p:nvPr>
        </p:nvSpPr>
        <p:spPr>
          <a:xfrm>
            <a:off x="457200" y="1556327"/>
            <a:ext cx="8229600" cy="453628"/>
          </a:xfrm>
        </p:spPr>
        <p:txBody>
          <a:bodyPr lIns="90000" tIns="90000" rIns="90000" bIns="90000"/>
          <a:lstStyle/>
          <a:p>
            <a:pPr marL="432" indent="0">
              <a:buNone/>
            </a:pPr>
            <a:r>
              <a:rPr lang="en-US" sz="2200" dirty="0">
                <a:ea typeface="Verdana" panose="020B0604030504040204" pitchFamily="34" charset="0"/>
                <a:cs typeface="Times New Roman" panose="02020603050405020304" pitchFamily="18" charset="0"/>
              </a:rPr>
              <a:t>Treating the infant</a:t>
            </a:r>
            <a:r>
              <a:rPr lang="en-US" sz="2200" b="1" dirty="0">
                <a:cs typeface="Times New Roman" panose="02020603050405020304" pitchFamily="18" charset="0"/>
              </a:rPr>
              <a:t> </a:t>
            </a:r>
          </a:p>
        </p:txBody>
      </p:sp>
      <p:pic>
        <p:nvPicPr>
          <p:cNvPr id="3" name="Picture 2" descr="A photo shows a nurse listening to a newborn’s heartbeat."/>
          <p:cNvPicPr>
            <a:picLocks noChangeAspect="1"/>
          </p:cNvPicPr>
          <p:nvPr/>
        </p:nvPicPr>
        <p:blipFill>
          <a:blip r:embed="rId2"/>
          <a:stretch>
            <a:fillRect/>
          </a:stretch>
        </p:blipFill>
        <p:spPr>
          <a:xfrm>
            <a:off x="1393428" y="2189705"/>
            <a:ext cx="5667029" cy="3706221"/>
          </a:xfrm>
          <a:prstGeom prst="rect">
            <a:avLst/>
          </a:prstGeom>
        </p:spPr>
      </p:pic>
      <p:sp>
        <p:nvSpPr>
          <p:cNvPr id="5" name="Content Placeholder 4"/>
          <p:cNvSpPr>
            <a:spLocks noGrp="1"/>
          </p:cNvSpPr>
          <p:nvPr>
            <p:ph sz="quarter" idx="14"/>
          </p:nvPr>
        </p:nvSpPr>
        <p:spPr>
          <a:xfrm>
            <a:off x="457200" y="6081617"/>
            <a:ext cx="8229600" cy="267479"/>
          </a:xfrm>
        </p:spPr>
        <p:txBody>
          <a:bodyPr/>
          <a:lstStyle/>
          <a:p>
            <a:pPr marL="432" indent="0">
              <a:buNone/>
            </a:pPr>
            <a:r>
              <a:rPr lang="en-US" sz="1600" b="1" dirty="0">
                <a:cs typeface="Times New Roman" panose="02020603050405020304" pitchFamily="18" charset="0"/>
              </a:rPr>
              <a:t>Source:</a:t>
            </a:r>
            <a:r>
              <a:rPr lang="en-US" sz="1600" dirty="0">
                <a:cs typeface="Times New Roman" panose="02020603050405020304" pitchFamily="18" charset="0"/>
              </a:rPr>
              <a:t> Pearson Education, Inc.</a:t>
            </a:r>
            <a:endParaRPr lang="en-US" sz="1600" dirty="0"/>
          </a:p>
        </p:txBody>
      </p:sp>
    </p:spTree>
    <p:extLst>
      <p:ext uri="{BB962C8B-B14F-4D97-AF65-F5344CB8AC3E}">
        <p14:creationId xmlns:p14="http://schemas.microsoft.com/office/powerpoint/2010/main" val="367586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Pharmacotherapy of Toddlers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3908732"/>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Period from 1 to 3 years</a:t>
            </a:r>
          </a:p>
          <a:p>
            <a:pPr marL="255651" lvl="0" indent="-255651">
              <a:spcAft>
                <a:spcPct val="0"/>
              </a:spcAft>
              <a:buClr>
                <a:srgbClr val="007FA3"/>
              </a:buClr>
              <a:buSzPts val="2400"/>
              <a:tabLst>
                <a:tab pos="176213" algn="l"/>
              </a:tabLst>
            </a:pPr>
            <a:r>
              <a:rPr lang="en-US" sz="2400" dirty="0">
                <a:solidFill>
                  <a:srgbClr val="000000"/>
                </a:solidFill>
                <a:latin typeface="Arial (Body)"/>
              </a:rPr>
              <a:t>Teach parent about proper storage of drugs; no toddler access to medications</a:t>
            </a:r>
          </a:p>
          <a:p>
            <a:pPr marL="255651" lvl="0" indent="-255651">
              <a:spcAft>
                <a:spcPct val="0"/>
              </a:spcAft>
              <a:buClr>
                <a:srgbClr val="007FA3"/>
              </a:buClr>
              <a:buSzPts val="2400"/>
              <a:tabLst>
                <a:tab pos="176213" algn="l"/>
              </a:tabLst>
            </a:pPr>
            <a:r>
              <a:rPr lang="en-US" sz="2400" dirty="0">
                <a:solidFill>
                  <a:srgbClr val="000000"/>
                </a:solidFill>
                <a:latin typeface="Arial (Body)"/>
              </a:rPr>
              <a:t>Give toddler short, concise explanations; provide comfort after</a:t>
            </a:r>
          </a:p>
          <a:p>
            <a:pPr marL="255651" lvl="0" indent="-255651">
              <a:spcAft>
                <a:spcPct val="0"/>
              </a:spcAft>
              <a:buClr>
                <a:srgbClr val="007FA3"/>
              </a:buClr>
              <a:buSzPts val="2400"/>
              <a:tabLst>
                <a:tab pos="176213" algn="l"/>
              </a:tabLst>
            </a:pPr>
            <a:r>
              <a:rPr lang="en-US" sz="2400" dirty="0">
                <a:solidFill>
                  <a:srgbClr val="000000"/>
                </a:solidFill>
                <a:latin typeface="Arial (Body)"/>
              </a:rPr>
              <a:t>Oral drugs can be mixed with foods like jam, syrup, or fruit puree</a:t>
            </a:r>
          </a:p>
          <a:p>
            <a:pPr marL="255651" lvl="0" indent="-255651">
              <a:spcAft>
                <a:spcPct val="0"/>
              </a:spcAft>
              <a:buClr>
                <a:srgbClr val="007FA3"/>
              </a:buClr>
              <a:buSzPts val="2400"/>
              <a:tabLst>
                <a:tab pos="176213" algn="l"/>
              </a:tabLst>
            </a:pPr>
            <a:r>
              <a:rPr lang="en-US" sz="2400" dirty="0">
                <a:solidFill>
                  <a:srgbClr val="000000"/>
                </a:solidFill>
                <a:latin typeface="Arial (Body)"/>
              </a:rPr>
              <a:t>Injections are given at specific locations with toddlers</a:t>
            </a:r>
          </a:p>
        </p:txBody>
      </p:sp>
    </p:spTree>
    <p:extLst>
      <p:ext uri="{BB962C8B-B14F-4D97-AF65-F5344CB8AC3E}">
        <p14:creationId xmlns:p14="http://schemas.microsoft.com/office/powerpoint/2010/main" val="64028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Pharmacotherapy of Preschoolers and School-Age Children</a:t>
            </a:r>
          </a:p>
        </p:txBody>
      </p:sp>
      <p:sp>
        <p:nvSpPr>
          <p:cNvPr id="3" name="Content Placeholder 2"/>
          <p:cNvSpPr>
            <a:spLocks noGrp="1"/>
          </p:cNvSpPr>
          <p:nvPr>
            <p:ph idx="1"/>
          </p:nvPr>
        </p:nvSpPr>
        <p:spPr>
          <a:xfrm>
            <a:off x="457200" y="1600200"/>
            <a:ext cx="8229600" cy="4708525"/>
          </a:xfrm>
        </p:spPr>
        <p:txBody>
          <a:bodyPr wrap="square" lIns="91425" tIns="91425" rIns="91425" bIns="91425">
            <a:noAutofit/>
          </a:bodyPr>
          <a:lstStyle/>
          <a:p>
            <a:pPr marL="255651" lvl="0" indent="-255651">
              <a:spcAft>
                <a:spcPct val="0"/>
              </a:spcAft>
              <a:buClr>
                <a:srgbClr val="007FA3"/>
              </a:buClr>
              <a:tabLst>
                <a:tab pos="176213" algn="l"/>
              </a:tabLst>
            </a:pPr>
            <a:r>
              <a:rPr lang="en-US" sz="2200" dirty="0">
                <a:solidFill>
                  <a:srgbClr val="000000"/>
                </a:solidFill>
                <a:latin typeface="Arial (Body)"/>
              </a:rPr>
              <a:t>Preschoolers</a:t>
            </a:r>
          </a:p>
          <a:p>
            <a:pPr marL="741553" lvl="1" indent="-284353">
              <a:spcAft>
                <a:spcPct val="0"/>
              </a:spcAft>
              <a:buClr>
                <a:srgbClr val="007FA3"/>
              </a:buClr>
            </a:pPr>
            <a:r>
              <a:rPr lang="en-US" sz="2200" dirty="0">
                <a:solidFill>
                  <a:srgbClr val="000000"/>
                </a:solidFill>
                <a:latin typeface="Arial (Body)"/>
              </a:rPr>
              <a:t>3 to 5 years of age</a:t>
            </a:r>
          </a:p>
          <a:p>
            <a:pPr marL="741553" lvl="1" indent="-284353">
              <a:spcAft>
                <a:spcPct val="0"/>
              </a:spcAft>
              <a:buClr>
                <a:srgbClr val="007FA3"/>
              </a:buClr>
            </a:pPr>
            <a:r>
              <a:rPr lang="en-US" sz="2200" dirty="0">
                <a:solidFill>
                  <a:srgbClr val="000000"/>
                </a:solidFill>
                <a:latin typeface="Arial (Body)"/>
              </a:rPr>
              <a:t>Safe storage = out of reach</a:t>
            </a:r>
          </a:p>
          <a:p>
            <a:pPr marL="741553" lvl="1" indent="-284353">
              <a:spcAft>
                <a:spcPct val="0"/>
              </a:spcAft>
              <a:buClr>
                <a:srgbClr val="007FA3"/>
              </a:buClr>
            </a:pPr>
            <a:r>
              <a:rPr lang="en-US" sz="2200" dirty="0">
                <a:solidFill>
                  <a:srgbClr val="000000"/>
                </a:solidFill>
                <a:latin typeface="Arial (Body)"/>
              </a:rPr>
              <a:t>Can begin to assist with medications</a:t>
            </a:r>
          </a:p>
          <a:p>
            <a:pPr marL="741553" lvl="1" indent="-284353">
              <a:spcAft>
                <a:spcPct val="0"/>
              </a:spcAft>
              <a:buClr>
                <a:srgbClr val="007FA3"/>
              </a:buClr>
            </a:pPr>
            <a:r>
              <a:rPr lang="en-US" sz="2200" dirty="0">
                <a:solidFill>
                  <a:srgbClr val="000000"/>
                </a:solidFill>
                <a:latin typeface="Arial (Body)"/>
              </a:rPr>
              <a:t>Brief explanation followed by administration</a:t>
            </a:r>
          </a:p>
          <a:p>
            <a:pPr marL="255651" lvl="0" indent="-255651">
              <a:spcAft>
                <a:spcPct val="0"/>
              </a:spcAft>
              <a:buClr>
                <a:srgbClr val="007FA3"/>
              </a:buClr>
              <a:tabLst>
                <a:tab pos="176213" algn="l"/>
              </a:tabLst>
            </a:pPr>
            <a:r>
              <a:rPr lang="en-US" sz="2200" dirty="0">
                <a:solidFill>
                  <a:srgbClr val="000000"/>
                </a:solidFill>
                <a:latin typeface="Arial (Body)"/>
              </a:rPr>
              <a:t>School-age children</a:t>
            </a:r>
          </a:p>
          <a:p>
            <a:pPr marL="741553" lvl="1" indent="-284353">
              <a:spcAft>
                <a:spcPct val="0"/>
              </a:spcAft>
              <a:buClr>
                <a:srgbClr val="007FA3"/>
              </a:buClr>
            </a:pPr>
            <a:r>
              <a:rPr lang="en-US" sz="2200" dirty="0">
                <a:solidFill>
                  <a:srgbClr val="000000"/>
                </a:solidFill>
                <a:latin typeface="Arial (Body)"/>
              </a:rPr>
              <a:t>Between 6 and 12 years old</a:t>
            </a:r>
          </a:p>
          <a:p>
            <a:pPr marL="741553" lvl="1" indent="-284353">
              <a:spcAft>
                <a:spcPct val="0"/>
              </a:spcAft>
              <a:buClr>
                <a:srgbClr val="007FA3"/>
              </a:buClr>
            </a:pPr>
            <a:r>
              <a:rPr lang="en-US" sz="2200" dirty="0">
                <a:solidFill>
                  <a:srgbClr val="000000"/>
                </a:solidFill>
                <a:latin typeface="Arial (Body)"/>
              </a:rPr>
              <a:t>Most children healthy in this period</a:t>
            </a:r>
          </a:p>
          <a:p>
            <a:pPr marL="741553" lvl="1" indent="-284353">
              <a:spcAft>
                <a:spcPct val="0"/>
              </a:spcAft>
              <a:buClr>
                <a:srgbClr val="007FA3"/>
              </a:buClr>
            </a:pPr>
            <a:r>
              <a:rPr lang="en-US" sz="2200" dirty="0">
                <a:solidFill>
                  <a:srgbClr val="000000"/>
                </a:solidFill>
                <a:latin typeface="Arial (Body)"/>
              </a:rPr>
              <a:t>Offer longer, more detailed explanations</a:t>
            </a:r>
          </a:p>
          <a:p>
            <a:pPr marL="741553" lvl="1" indent="-284353">
              <a:spcAft>
                <a:spcPct val="0"/>
              </a:spcAft>
              <a:buClr>
                <a:srgbClr val="007FA3"/>
              </a:buClr>
            </a:pPr>
            <a:r>
              <a:rPr lang="en-US" sz="2200" dirty="0">
                <a:solidFill>
                  <a:srgbClr val="000000"/>
                </a:solidFill>
                <a:latin typeface="Arial (Body)"/>
              </a:rPr>
              <a:t>Encourage cooperation</a:t>
            </a:r>
          </a:p>
          <a:p>
            <a:pPr marL="741553" lvl="1" indent="-284353">
              <a:spcAft>
                <a:spcPct val="0"/>
              </a:spcAft>
              <a:buClr>
                <a:srgbClr val="007FA3"/>
              </a:buClr>
            </a:pPr>
            <a:r>
              <a:rPr lang="en-US" sz="2200" dirty="0">
                <a:solidFill>
                  <a:srgbClr val="000000"/>
                </a:solidFill>
                <a:latin typeface="Arial (Body)"/>
              </a:rPr>
              <a:t>Offer choices when appropriate</a:t>
            </a:r>
          </a:p>
        </p:txBody>
      </p:sp>
    </p:spTree>
    <p:extLst>
      <p:ext uri="{BB962C8B-B14F-4D97-AF65-F5344CB8AC3E}">
        <p14:creationId xmlns:p14="http://schemas.microsoft.com/office/powerpoint/2010/main" val="2235427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Pharmacotherapy of Adolescents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5651" lvl="0" indent="-255651">
              <a:spcAft>
                <a:spcPct val="0"/>
              </a:spcAft>
              <a:buClr>
                <a:srgbClr val="007FA3"/>
              </a:buClr>
              <a:tabLst>
                <a:tab pos="176213" algn="l"/>
              </a:tabLst>
            </a:pPr>
            <a:r>
              <a:rPr lang="en-US" sz="2200" dirty="0">
                <a:solidFill>
                  <a:srgbClr val="000000"/>
                </a:solidFill>
                <a:latin typeface="Arial (Body)"/>
              </a:rPr>
              <a:t>Between ages 13 and 16 years</a:t>
            </a:r>
          </a:p>
          <a:p>
            <a:pPr marL="255651" lvl="0" indent="-255651">
              <a:spcAft>
                <a:spcPct val="0"/>
              </a:spcAft>
              <a:buClr>
                <a:srgbClr val="007FA3"/>
              </a:buClr>
              <a:tabLst>
                <a:tab pos="176213" algn="l"/>
              </a:tabLst>
            </a:pPr>
            <a:r>
              <a:rPr lang="en-US" sz="2200" dirty="0">
                <a:solidFill>
                  <a:srgbClr val="000000"/>
                </a:solidFill>
                <a:latin typeface="Arial (Body)"/>
              </a:rPr>
              <a:t>Need support, approval, and presence</a:t>
            </a:r>
          </a:p>
          <a:p>
            <a:pPr marL="255651" lvl="0" indent="-255651">
              <a:spcAft>
                <a:spcPct val="0"/>
              </a:spcAft>
              <a:buClr>
                <a:srgbClr val="007FA3"/>
              </a:buClr>
              <a:tabLst>
                <a:tab pos="176213" algn="l"/>
              </a:tabLst>
            </a:pPr>
            <a:r>
              <a:rPr lang="en-US" sz="2200" dirty="0">
                <a:solidFill>
                  <a:srgbClr val="000000"/>
                </a:solidFill>
                <a:latin typeface="Arial (Body)"/>
              </a:rPr>
              <a:t>Educate about</a:t>
            </a:r>
          </a:p>
          <a:p>
            <a:pPr marL="741553" lvl="1" indent="-284353">
              <a:spcAft>
                <a:spcPct val="0"/>
              </a:spcAft>
              <a:buClr>
                <a:srgbClr val="007FA3"/>
              </a:buClr>
            </a:pPr>
            <a:r>
              <a:rPr lang="en-US" sz="2200" dirty="0">
                <a:solidFill>
                  <a:srgbClr val="000000"/>
                </a:solidFill>
                <a:latin typeface="Arial (Body)"/>
              </a:rPr>
              <a:t>Hazards of tobacco and substance abuse</a:t>
            </a:r>
          </a:p>
          <a:p>
            <a:pPr marL="741553" lvl="1" indent="-284353">
              <a:spcAft>
                <a:spcPct val="0"/>
              </a:spcAft>
              <a:buClr>
                <a:srgbClr val="007FA3"/>
              </a:buClr>
            </a:pPr>
            <a:r>
              <a:rPr lang="en-US" sz="2200" dirty="0">
                <a:solidFill>
                  <a:srgbClr val="000000"/>
                </a:solidFill>
                <a:latin typeface="Arial (Body)"/>
              </a:rPr>
              <a:t>Sexual intercourse</a:t>
            </a:r>
          </a:p>
          <a:p>
            <a:pPr marL="741553" lvl="1" indent="-284353">
              <a:spcAft>
                <a:spcPct val="0"/>
              </a:spcAft>
              <a:buClr>
                <a:srgbClr val="007FA3"/>
              </a:buClr>
            </a:pPr>
            <a:r>
              <a:rPr lang="en-US" sz="2200" dirty="0">
                <a:solidFill>
                  <a:srgbClr val="000000"/>
                </a:solidFill>
                <a:latin typeface="Arial (Body)"/>
              </a:rPr>
              <a:t>Eating disorders</a:t>
            </a:r>
          </a:p>
          <a:p>
            <a:pPr marL="255651" lvl="0" indent="-255651">
              <a:spcAft>
                <a:spcPct val="0"/>
              </a:spcAft>
              <a:buClr>
                <a:srgbClr val="007FA3"/>
              </a:buClr>
              <a:tabLst>
                <a:tab pos="176213" algn="l"/>
              </a:tabLst>
            </a:pPr>
            <a:r>
              <a:rPr lang="en-US" sz="2200" dirty="0">
                <a:solidFill>
                  <a:srgbClr val="000000"/>
                </a:solidFill>
                <a:latin typeface="Arial (Body)"/>
              </a:rPr>
              <a:t>Provide important medication information</a:t>
            </a:r>
          </a:p>
          <a:p>
            <a:pPr marL="255651" lvl="0" indent="-255651">
              <a:spcAft>
                <a:spcPct val="0"/>
              </a:spcAft>
              <a:buClr>
                <a:srgbClr val="007FA3"/>
              </a:buClr>
              <a:tabLst>
                <a:tab pos="176213" algn="l"/>
              </a:tabLst>
            </a:pPr>
            <a:r>
              <a:rPr lang="en-US" sz="2200" dirty="0">
                <a:solidFill>
                  <a:srgbClr val="000000"/>
                </a:solidFill>
                <a:latin typeface="Arial (Body)"/>
              </a:rPr>
              <a:t>Allow time for questions</a:t>
            </a:r>
          </a:p>
          <a:p>
            <a:pPr marL="255651" lvl="0" indent="-255651">
              <a:spcAft>
                <a:spcPct val="0"/>
              </a:spcAft>
              <a:buClr>
                <a:srgbClr val="007FA3"/>
              </a:buClr>
              <a:tabLst>
                <a:tab pos="176213" algn="l"/>
              </a:tabLst>
            </a:pPr>
            <a:r>
              <a:rPr lang="en-US" sz="2200" dirty="0">
                <a:solidFill>
                  <a:srgbClr val="000000"/>
                </a:solidFill>
                <a:latin typeface="Arial (Body)"/>
              </a:rPr>
              <a:t>Allow privacy and control</a:t>
            </a:r>
          </a:p>
        </p:txBody>
      </p:sp>
    </p:spTree>
    <p:extLst>
      <p:ext uri="{BB962C8B-B14F-4D97-AF65-F5344CB8AC3E}">
        <p14:creationId xmlns:p14="http://schemas.microsoft.com/office/powerpoint/2010/main" val="55422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712015" cy="1097279"/>
          </a:xfrm>
        </p:spPr>
        <p:txBody>
          <a:bodyPr tIns="91425">
            <a:noAutofit/>
          </a:bodyPr>
          <a:lstStyle/>
          <a:p>
            <a:pPr lvl="0"/>
            <a:r>
              <a:rPr lang="en-US" sz="3200" dirty="0">
                <a:solidFill>
                  <a:srgbClr val="007FA3"/>
                </a:solidFill>
                <a:latin typeface="Arial (Heading)"/>
                <a:cs typeface="Times New Roman" panose="02020603050405020304" pitchFamily="18" charset="0"/>
              </a:rPr>
              <a:t>Pharmacotherapy of Young and Middle-Aged Adults</a:t>
            </a:r>
          </a:p>
        </p:txBody>
      </p:sp>
      <p:sp>
        <p:nvSpPr>
          <p:cNvPr id="3" name="Content Placeholder 2"/>
          <p:cNvSpPr>
            <a:spLocks noGrp="1"/>
          </p:cNvSpPr>
          <p:nvPr>
            <p:ph idx="1"/>
          </p:nvPr>
        </p:nvSpPr>
        <p:spPr>
          <a:xfrm>
            <a:off x="457200" y="1600200"/>
            <a:ext cx="8229600" cy="4567687"/>
          </a:xfrm>
        </p:spPr>
        <p:txBody>
          <a:bodyPr wrap="square" lIns="91425" tIns="91425" rIns="91425" bIns="91425">
            <a:noAutofit/>
          </a:bodyPr>
          <a:lstStyle/>
          <a:p>
            <a:pPr marL="255651" lvl="0" indent="-255651">
              <a:spcAft>
                <a:spcPct val="0"/>
              </a:spcAft>
              <a:buClr>
                <a:srgbClr val="007FA3"/>
              </a:buClr>
              <a:tabLst>
                <a:tab pos="176213" algn="l"/>
              </a:tabLst>
            </a:pPr>
            <a:r>
              <a:rPr lang="en-US" sz="2200" dirty="0">
                <a:solidFill>
                  <a:srgbClr val="000000"/>
                </a:solidFill>
                <a:latin typeface="Arial (Body)"/>
              </a:rPr>
              <a:t>Young adults</a:t>
            </a:r>
          </a:p>
          <a:p>
            <a:pPr marL="741553" lvl="1" indent="-284353">
              <a:spcAft>
                <a:spcPct val="0"/>
              </a:spcAft>
              <a:buClr>
                <a:srgbClr val="007FA3"/>
              </a:buClr>
            </a:pPr>
            <a:r>
              <a:rPr lang="en-US" sz="2200" dirty="0">
                <a:solidFill>
                  <a:srgbClr val="000000"/>
                </a:solidFill>
                <a:latin typeface="Arial (Body)"/>
              </a:rPr>
              <a:t>Minimal need for prescription drugs unless chronic diseases or immune-related conditions exist</a:t>
            </a:r>
          </a:p>
          <a:p>
            <a:pPr marL="741553" lvl="1" indent="-284353">
              <a:spcAft>
                <a:spcPct val="0"/>
              </a:spcAft>
              <a:buClr>
                <a:srgbClr val="007FA3"/>
              </a:buClr>
            </a:pPr>
            <a:r>
              <a:rPr lang="en-US" sz="2200" dirty="0">
                <a:solidFill>
                  <a:srgbClr val="000000"/>
                </a:solidFill>
                <a:latin typeface="Arial (Body)"/>
              </a:rPr>
              <a:t>Positive medication compliance</a:t>
            </a:r>
          </a:p>
          <a:p>
            <a:pPr marL="741553" lvl="1" indent="-284353">
              <a:spcAft>
                <a:spcPct val="0"/>
              </a:spcAft>
              <a:buClr>
                <a:srgbClr val="007FA3"/>
              </a:buClr>
            </a:pPr>
            <a:r>
              <a:rPr lang="en-US" sz="2200" dirty="0">
                <a:solidFill>
                  <a:srgbClr val="000000"/>
                </a:solidFill>
                <a:latin typeface="Arial (Body)"/>
              </a:rPr>
              <a:t>Educate about substance abuse and treatment of sexually transmitted infections</a:t>
            </a:r>
          </a:p>
          <a:p>
            <a:pPr marL="255651" lvl="0" indent="-255651">
              <a:spcAft>
                <a:spcPct val="0"/>
              </a:spcAft>
              <a:buClr>
                <a:srgbClr val="007FA3"/>
              </a:buClr>
              <a:tabLst>
                <a:tab pos="176213" algn="l"/>
              </a:tabLst>
            </a:pPr>
            <a:r>
              <a:rPr lang="en-US" sz="2200" dirty="0">
                <a:solidFill>
                  <a:srgbClr val="000000"/>
                </a:solidFill>
                <a:latin typeface="Arial (Body)"/>
              </a:rPr>
              <a:t>Middle-aged adults</a:t>
            </a:r>
          </a:p>
          <a:p>
            <a:pPr marL="741553" lvl="1" indent="-284353">
              <a:spcAft>
                <a:spcPct val="0"/>
              </a:spcAft>
              <a:buClr>
                <a:srgbClr val="007FA3"/>
              </a:buClr>
            </a:pPr>
            <a:r>
              <a:rPr lang="en-US" sz="2200" dirty="0">
                <a:solidFill>
                  <a:srgbClr val="000000"/>
                </a:solidFill>
                <a:latin typeface="Arial (Body)"/>
              </a:rPr>
              <a:t>Health changes begin around 45 years of age</a:t>
            </a:r>
          </a:p>
          <a:p>
            <a:pPr marL="741553" lvl="1" indent="-284353">
              <a:spcAft>
                <a:spcPct val="0"/>
              </a:spcAft>
              <a:buClr>
                <a:srgbClr val="007FA3"/>
              </a:buClr>
            </a:pPr>
            <a:r>
              <a:rPr lang="en-US" sz="2200" dirty="0">
                <a:solidFill>
                  <a:srgbClr val="000000"/>
                </a:solidFill>
                <a:latin typeface="Arial (Body)"/>
              </a:rPr>
              <a:t>Prescribed drugs for stress-related illnesses</a:t>
            </a:r>
          </a:p>
          <a:p>
            <a:pPr marL="741553" lvl="1" indent="-284353">
              <a:spcAft>
                <a:spcPct val="0"/>
              </a:spcAft>
              <a:buClr>
                <a:srgbClr val="007FA3"/>
              </a:buClr>
            </a:pPr>
            <a:r>
              <a:rPr lang="en-US" sz="2200" dirty="0">
                <a:solidFill>
                  <a:srgbClr val="000000"/>
                </a:solidFill>
                <a:latin typeface="Arial (Body)"/>
              </a:rPr>
              <a:t>Numerous life transitions</a:t>
            </a:r>
          </a:p>
          <a:p>
            <a:pPr marL="741553" lvl="1" indent="-284353">
              <a:spcAft>
                <a:spcPct val="0"/>
              </a:spcAft>
              <a:buClr>
                <a:srgbClr val="007FA3"/>
              </a:buClr>
            </a:pPr>
            <a:r>
              <a:rPr lang="en-US" sz="2200" dirty="0">
                <a:solidFill>
                  <a:srgbClr val="000000"/>
                </a:solidFill>
                <a:latin typeface="Arial (Body)"/>
              </a:rPr>
              <a:t>Positive lifestyle changes could prevent drug therapy</a:t>
            </a:r>
          </a:p>
        </p:txBody>
      </p:sp>
    </p:spTree>
    <p:extLst>
      <p:ext uri="{BB962C8B-B14F-4D97-AF65-F5344CB8AC3E}">
        <p14:creationId xmlns:p14="http://schemas.microsoft.com/office/powerpoint/2010/main" val="87996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91425" rIns="90000" bIns="90000">
            <a:noAutofit/>
          </a:bodyPr>
          <a:lstStyle/>
          <a:p>
            <a:pPr lvl="0"/>
            <a:r>
              <a:rPr lang="en-US" sz="3600" dirty="0">
                <a:latin typeface="Arial (Heading)"/>
                <a:cs typeface="Times New Roman" panose="02020603050405020304" pitchFamily="18" charset="0"/>
              </a:rPr>
              <a:t>Figure 8.5</a:t>
            </a:r>
            <a:endParaRPr lang="en-US" sz="2000" b="0" dirty="0">
              <a:latin typeface="Arial (Heading)"/>
              <a:cs typeface="Times New Roman" panose="02020603050405020304" pitchFamily="18" charset="0"/>
            </a:endParaRPr>
          </a:p>
        </p:txBody>
      </p:sp>
      <p:sp>
        <p:nvSpPr>
          <p:cNvPr id="3" name="Content Placeholder 2"/>
          <p:cNvSpPr>
            <a:spLocks noGrp="1"/>
          </p:cNvSpPr>
          <p:nvPr>
            <p:ph sz="quarter" idx="13"/>
          </p:nvPr>
        </p:nvSpPr>
        <p:spPr>
          <a:xfrm>
            <a:off x="457200" y="1556327"/>
            <a:ext cx="8229600" cy="436375"/>
          </a:xfrm>
        </p:spPr>
        <p:txBody>
          <a:bodyPr lIns="90000" tIns="90000" rIns="90000" bIns="90000"/>
          <a:lstStyle/>
          <a:p>
            <a:pPr marL="432" indent="0">
              <a:buNone/>
            </a:pPr>
            <a:r>
              <a:rPr lang="en-US" sz="2200" dirty="0">
                <a:cs typeface="Times New Roman" panose="02020603050405020304" pitchFamily="18" charset="0"/>
              </a:rPr>
              <a:t>Treating the middle-aged adult</a:t>
            </a:r>
            <a:endParaRPr lang="en-US" sz="2200" b="1" dirty="0">
              <a:cs typeface="Times New Roman" panose="02020603050405020304" pitchFamily="18" charset="0"/>
            </a:endParaRPr>
          </a:p>
        </p:txBody>
      </p:sp>
      <p:pic>
        <p:nvPicPr>
          <p:cNvPr id="5" name="Picture 4" descr="A photo shows a nurse showing a patient a chart."/>
          <p:cNvPicPr>
            <a:picLocks noChangeAspect="1"/>
          </p:cNvPicPr>
          <p:nvPr/>
        </p:nvPicPr>
        <p:blipFill>
          <a:blip r:embed="rId2"/>
          <a:stretch>
            <a:fillRect/>
          </a:stretch>
        </p:blipFill>
        <p:spPr>
          <a:xfrm>
            <a:off x="2050809" y="2108946"/>
            <a:ext cx="5042380" cy="3882305"/>
          </a:xfrm>
          <a:prstGeom prst="rect">
            <a:avLst/>
          </a:prstGeom>
        </p:spPr>
      </p:pic>
      <p:sp>
        <p:nvSpPr>
          <p:cNvPr id="4" name="Content Placeholder 3"/>
          <p:cNvSpPr>
            <a:spLocks noGrp="1"/>
          </p:cNvSpPr>
          <p:nvPr>
            <p:ph sz="quarter" idx="14"/>
          </p:nvPr>
        </p:nvSpPr>
        <p:spPr>
          <a:xfrm>
            <a:off x="457200" y="6107499"/>
            <a:ext cx="8229600" cy="267479"/>
          </a:xfrm>
        </p:spPr>
        <p:txBody>
          <a:bodyPr/>
          <a:lstStyle/>
          <a:p>
            <a:pPr marL="432" indent="0">
              <a:buNone/>
            </a:pPr>
            <a:r>
              <a:rPr lang="en-US" sz="1600" b="1" dirty="0">
                <a:cs typeface="Times New Roman" panose="02020603050405020304" pitchFamily="18" charset="0"/>
              </a:rPr>
              <a:t>Source:</a:t>
            </a:r>
            <a:r>
              <a:rPr lang="en-US" sz="1600" dirty="0">
                <a:cs typeface="Times New Roman" panose="02020603050405020304" pitchFamily="18" charset="0"/>
              </a:rPr>
              <a:t> Rob/</a:t>
            </a:r>
            <a:r>
              <a:rPr lang="en-US" sz="1600" dirty="0" err="1">
                <a:cs typeface="Times New Roman" panose="02020603050405020304" pitchFamily="18" charset="0"/>
              </a:rPr>
              <a:t>Fotolia</a:t>
            </a:r>
            <a:endParaRPr lang="en-US" sz="1600" dirty="0"/>
          </a:p>
        </p:txBody>
      </p:sp>
    </p:spTree>
    <p:extLst>
      <p:ext uri="{BB962C8B-B14F-4D97-AF65-F5344CB8AC3E}">
        <p14:creationId xmlns:p14="http://schemas.microsoft.com/office/powerpoint/2010/main" val="386411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Illnesses Requiring Drug Therapy for Late Middle-Age Adults</a:t>
            </a:r>
          </a:p>
        </p:txBody>
      </p:sp>
      <p:sp>
        <p:nvSpPr>
          <p:cNvPr id="3" name="Content Placeholder 2"/>
          <p:cNvSpPr>
            <a:spLocks noGrp="1"/>
          </p:cNvSpPr>
          <p:nvPr>
            <p:ph idx="1"/>
          </p:nvPr>
        </p:nvSpPr>
        <p:spPr>
          <a:xfrm>
            <a:off x="457200" y="1600200"/>
            <a:ext cx="8229600" cy="3362429"/>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Cardiovascular disease</a:t>
            </a:r>
          </a:p>
          <a:p>
            <a:pPr marL="255651" lvl="0" indent="-255651">
              <a:spcAft>
                <a:spcPct val="0"/>
              </a:spcAft>
              <a:buClr>
                <a:srgbClr val="007FA3"/>
              </a:buClr>
              <a:buSzPts val="2400"/>
              <a:tabLst>
                <a:tab pos="176213" algn="l"/>
              </a:tabLst>
            </a:pPr>
            <a:r>
              <a:rPr lang="en-US" sz="2400" dirty="0">
                <a:solidFill>
                  <a:srgbClr val="000000"/>
                </a:solidFill>
                <a:latin typeface="Arial (Body)"/>
              </a:rPr>
              <a:t>Hypertension</a:t>
            </a:r>
          </a:p>
          <a:p>
            <a:pPr marL="255651" lvl="0" indent="-255651">
              <a:spcAft>
                <a:spcPct val="0"/>
              </a:spcAft>
              <a:buClr>
                <a:srgbClr val="007FA3"/>
              </a:buClr>
              <a:buSzPts val="2400"/>
              <a:tabLst>
                <a:tab pos="176213" algn="l"/>
              </a:tabLst>
            </a:pPr>
            <a:r>
              <a:rPr lang="en-US" sz="2400" dirty="0">
                <a:solidFill>
                  <a:srgbClr val="000000"/>
                </a:solidFill>
                <a:latin typeface="Arial (Body)"/>
              </a:rPr>
              <a:t>Obesity</a:t>
            </a:r>
          </a:p>
          <a:p>
            <a:pPr marL="255651" lvl="0" indent="-255651">
              <a:spcAft>
                <a:spcPct val="0"/>
              </a:spcAft>
              <a:buClr>
                <a:srgbClr val="007FA3"/>
              </a:buClr>
              <a:buSzPts val="2400"/>
              <a:tabLst>
                <a:tab pos="176213" algn="l"/>
              </a:tabLst>
            </a:pPr>
            <a:r>
              <a:rPr lang="en-US" sz="2400" dirty="0">
                <a:solidFill>
                  <a:srgbClr val="000000"/>
                </a:solidFill>
                <a:latin typeface="Arial (Body)"/>
              </a:rPr>
              <a:t>Arthritis</a:t>
            </a:r>
          </a:p>
          <a:p>
            <a:pPr marL="255651" lvl="0" indent="-255651">
              <a:spcAft>
                <a:spcPct val="0"/>
              </a:spcAft>
              <a:buClr>
                <a:srgbClr val="007FA3"/>
              </a:buClr>
              <a:buSzPts val="2400"/>
              <a:tabLst>
                <a:tab pos="176213" algn="l"/>
              </a:tabLst>
            </a:pPr>
            <a:r>
              <a:rPr lang="en-US" sz="2400" dirty="0">
                <a:solidFill>
                  <a:srgbClr val="000000"/>
                </a:solidFill>
                <a:latin typeface="Arial (Body)"/>
              </a:rPr>
              <a:t>Cancer</a:t>
            </a:r>
          </a:p>
          <a:p>
            <a:pPr marL="255651" lvl="0" indent="-255651">
              <a:spcAft>
                <a:spcPct val="0"/>
              </a:spcAft>
              <a:buClr>
                <a:srgbClr val="007FA3"/>
              </a:buClr>
              <a:buSzPts val="2400"/>
              <a:tabLst>
                <a:tab pos="176213" algn="l"/>
              </a:tabLst>
            </a:pPr>
            <a:r>
              <a:rPr lang="en-US" sz="2400" dirty="0">
                <a:solidFill>
                  <a:srgbClr val="000000"/>
                </a:solidFill>
                <a:latin typeface="Arial (Body)"/>
              </a:rPr>
              <a:t>Anxiety</a:t>
            </a:r>
          </a:p>
        </p:txBody>
      </p:sp>
    </p:spTree>
    <p:extLst>
      <p:ext uri="{BB962C8B-B14F-4D97-AF65-F5344CB8AC3E}">
        <p14:creationId xmlns:p14="http://schemas.microsoft.com/office/powerpoint/2010/main" val="85267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Pharmacotherapy of Older Adults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3170068"/>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Commonly take multiple medications concurrently </a:t>
            </a:r>
            <a:r>
              <a:rPr lang="en-US" sz="2400" b="1" dirty="0">
                <a:solidFill>
                  <a:srgbClr val="000000"/>
                </a:solidFill>
                <a:latin typeface="Arial (Body)"/>
              </a:rPr>
              <a:t>(polypharmacy)</a:t>
            </a:r>
          </a:p>
          <a:p>
            <a:pPr marL="255651" lvl="0" indent="-255651">
              <a:spcAft>
                <a:spcPct val="0"/>
              </a:spcAft>
              <a:buClr>
                <a:srgbClr val="007FA3"/>
              </a:buClr>
              <a:buSzPts val="2400"/>
              <a:tabLst>
                <a:tab pos="176213" algn="l"/>
              </a:tabLst>
            </a:pPr>
            <a:r>
              <a:rPr lang="en-US" sz="2400" dirty="0">
                <a:solidFill>
                  <a:srgbClr val="000000"/>
                </a:solidFill>
                <a:latin typeface="Arial (Body)"/>
              </a:rPr>
              <a:t>Some predictable ailments, but much variability remains</a:t>
            </a:r>
          </a:p>
          <a:p>
            <a:pPr marL="255651" lvl="0" indent="-255651">
              <a:spcAft>
                <a:spcPct val="0"/>
              </a:spcAft>
              <a:buClr>
                <a:srgbClr val="007FA3"/>
              </a:buClr>
              <a:buSzPts val="2400"/>
              <a:tabLst>
                <a:tab pos="176213" algn="l"/>
              </a:tabLst>
            </a:pPr>
            <a:r>
              <a:rPr lang="en-US" sz="2400" dirty="0">
                <a:solidFill>
                  <a:srgbClr val="000000"/>
                </a:solidFill>
                <a:latin typeface="Arial (Body)"/>
              </a:rPr>
              <a:t>More adverse drug events in geriatric patients</a:t>
            </a:r>
          </a:p>
          <a:p>
            <a:pPr marL="255651" lvl="0" indent="-255651">
              <a:spcAft>
                <a:spcPct val="0"/>
              </a:spcAft>
              <a:buClr>
                <a:srgbClr val="007FA3"/>
              </a:buClr>
              <a:buSzPts val="2400"/>
              <a:tabLst>
                <a:tab pos="176213" algn="l"/>
              </a:tabLst>
            </a:pPr>
            <a:r>
              <a:rPr lang="en-US" sz="2400" dirty="0">
                <a:solidFill>
                  <a:srgbClr val="000000"/>
                </a:solidFill>
                <a:latin typeface="Arial (Body)"/>
              </a:rPr>
              <a:t>Reminder aids for administration may be used</a:t>
            </a:r>
          </a:p>
          <a:p>
            <a:pPr marL="255651" lvl="0" indent="-255651">
              <a:spcAft>
                <a:spcPct val="0"/>
              </a:spcAft>
              <a:buClr>
                <a:srgbClr val="007FA3"/>
              </a:buClr>
              <a:buSzPts val="2400"/>
              <a:tabLst>
                <a:tab pos="176213" algn="l"/>
              </a:tabLst>
            </a:pPr>
            <a:r>
              <a:rPr lang="en-US" sz="2400" dirty="0">
                <a:solidFill>
                  <a:srgbClr val="000000"/>
                </a:solidFill>
                <a:latin typeface="Arial (Body)"/>
              </a:rPr>
              <a:t>Maintain independence and dignity</a:t>
            </a:r>
          </a:p>
        </p:txBody>
      </p:sp>
    </p:spTree>
    <p:extLst>
      <p:ext uri="{BB962C8B-B14F-4D97-AF65-F5344CB8AC3E}">
        <p14:creationId xmlns:p14="http://schemas.microsoft.com/office/powerpoint/2010/main" val="2481654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91425" rIns="90000" bIns="90000">
            <a:noAutofit/>
          </a:bodyPr>
          <a:lstStyle/>
          <a:p>
            <a:pPr lvl="0"/>
            <a:r>
              <a:rPr lang="en-US" sz="3600" dirty="0">
                <a:latin typeface="Arial (Heading)"/>
                <a:cs typeface="Times New Roman" panose="02020603050405020304" pitchFamily="18" charset="0"/>
              </a:rPr>
              <a:t>Figure 8.6</a:t>
            </a:r>
            <a:endParaRPr lang="en-US" sz="2000" b="0" dirty="0">
              <a:latin typeface="Arial (Heading)"/>
              <a:cs typeface="Times New Roman" panose="02020603050405020304" pitchFamily="18" charset="0"/>
            </a:endParaRPr>
          </a:p>
        </p:txBody>
      </p:sp>
      <p:sp>
        <p:nvSpPr>
          <p:cNvPr id="3" name="Content Placeholder 2"/>
          <p:cNvSpPr>
            <a:spLocks noGrp="1"/>
          </p:cNvSpPr>
          <p:nvPr>
            <p:ph sz="quarter" idx="13"/>
          </p:nvPr>
        </p:nvSpPr>
        <p:spPr>
          <a:xfrm>
            <a:off x="457200" y="1556327"/>
            <a:ext cx="8229600" cy="445001"/>
          </a:xfrm>
        </p:spPr>
        <p:txBody>
          <a:bodyPr lIns="90000" tIns="90000" rIns="90000" bIns="90000"/>
          <a:lstStyle/>
          <a:p>
            <a:pPr marL="432" indent="0">
              <a:buNone/>
            </a:pPr>
            <a:r>
              <a:rPr lang="en-US" sz="2200" dirty="0">
                <a:cs typeface="Times New Roman" panose="02020603050405020304" pitchFamily="18" charset="0"/>
              </a:rPr>
              <a:t>Treating the older adult</a:t>
            </a:r>
            <a:r>
              <a:rPr lang="en-US" sz="2200" b="1" dirty="0"/>
              <a:t> </a:t>
            </a:r>
          </a:p>
        </p:txBody>
      </p:sp>
      <p:pic>
        <p:nvPicPr>
          <p:cNvPr id="5" name="Picture 4" descr="A photo shows a nurse with her arm around an elderly man in a wheelchair."/>
          <p:cNvPicPr>
            <a:picLocks noChangeAspect="1"/>
          </p:cNvPicPr>
          <p:nvPr/>
        </p:nvPicPr>
        <p:blipFill>
          <a:blip r:embed="rId2"/>
          <a:stretch>
            <a:fillRect/>
          </a:stretch>
        </p:blipFill>
        <p:spPr>
          <a:xfrm>
            <a:off x="1929129" y="2132860"/>
            <a:ext cx="5285740" cy="3851731"/>
          </a:xfrm>
          <a:prstGeom prst="rect">
            <a:avLst/>
          </a:prstGeom>
        </p:spPr>
      </p:pic>
      <p:sp>
        <p:nvSpPr>
          <p:cNvPr id="4" name="Content Placeholder 3"/>
          <p:cNvSpPr>
            <a:spLocks noGrp="1"/>
          </p:cNvSpPr>
          <p:nvPr>
            <p:ph sz="quarter" idx="14"/>
          </p:nvPr>
        </p:nvSpPr>
        <p:spPr>
          <a:xfrm>
            <a:off x="457200" y="6107496"/>
            <a:ext cx="8229600" cy="267479"/>
          </a:xfrm>
        </p:spPr>
        <p:txBody>
          <a:bodyPr/>
          <a:lstStyle/>
          <a:p>
            <a:pPr marL="432" indent="0">
              <a:buNone/>
            </a:pPr>
            <a:r>
              <a:rPr lang="en-US" sz="1600" b="1" dirty="0"/>
              <a:t>Source:</a:t>
            </a:r>
            <a:r>
              <a:rPr lang="en-US" sz="1600" dirty="0"/>
              <a:t> Barabas Attila/</a:t>
            </a:r>
            <a:r>
              <a:rPr lang="en-US" sz="1600" dirty="0" err="1"/>
              <a:t>Fotolia</a:t>
            </a:r>
            <a:endParaRPr lang="en-US" sz="1600" dirty="0"/>
          </a:p>
        </p:txBody>
      </p:sp>
    </p:spTree>
    <p:extLst>
      <p:ext uri="{BB962C8B-B14F-4D97-AF65-F5344CB8AC3E}">
        <p14:creationId xmlns:p14="http://schemas.microsoft.com/office/powerpoint/2010/main" val="385792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a:solidFill>
                  <a:srgbClr val="007FA3"/>
                </a:solidFill>
                <a:latin typeface="Arial (Heading)"/>
              </a:rPr>
              <a:t>Learning Outcomes </a:t>
            </a:r>
            <a:r>
              <a:rPr lang="en-US" sz="2000" b="0" dirty="0">
                <a:solidFill>
                  <a:srgbClr val="007FA3"/>
                </a:solidFill>
                <a:latin typeface="Arial (Heading)"/>
              </a:rPr>
              <a:t>(2 of 2)</a:t>
            </a:r>
          </a:p>
        </p:txBody>
      </p:sp>
      <p:sp>
        <p:nvSpPr>
          <p:cNvPr id="3" name="Content Placeholder 2"/>
          <p:cNvSpPr>
            <a:spLocks noGrp="1"/>
          </p:cNvSpPr>
          <p:nvPr>
            <p:ph idx="1"/>
          </p:nvPr>
        </p:nvSpPr>
        <p:spPr>
          <a:xfrm>
            <a:off x="457200" y="1557470"/>
            <a:ext cx="8229600" cy="4085704"/>
          </a:xfrm>
        </p:spPr>
        <p:txBody>
          <a:bodyPr wrap="square" lIns="91425" tIns="91425" rIns="91425" bIns="91425">
            <a:noAutofit/>
          </a:bodyPr>
          <a:lstStyle/>
          <a:p>
            <a:pPr marL="0" indent="0">
              <a:buSzPts val="2400"/>
              <a:buNone/>
            </a:pPr>
            <a:r>
              <a:rPr lang="en-US" sz="2200" b="1" dirty="0">
                <a:solidFill>
                  <a:schemeClr val="tx2"/>
                </a:solidFill>
                <a:latin typeface="Arial (Body)"/>
              </a:rPr>
              <a:t>8.6 </a:t>
            </a:r>
            <a:r>
              <a:rPr lang="en-US" sz="2200" dirty="0">
                <a:solidFill>
                  <a:srgbClr val="000000"/>
                </a:solidFill>
                <a:latin typeface="Arial (Body)"/>
              </a:rPr>
              <a:t>Explain how differences in pharmacokinetic variables can affect drug response in pediatric patients.</a:t>
            </a:r>
          </a:p>
          <a:p>
            <a:pPr marL="0" indent="0">
              <a:buSzPts val="2400"/>
              <a:buNone/>
            </a:pPr>
            <a:r>
              <a:rPr lang="en-US" sz="2200" b="1" dirty="0">
                <a:solidFill>
                  <a:schemeClr val="tx2"/>
                </a:solidFill>
                <a:latin typeface="Arial (Body)"/>
              </a:rPr>
              <a:t>8.7</a:t>
            </a:r>
            <a:r>
              <a:rPr lang="en-US" sz="2200" dirty="0">
                <a:solidFill>
                  <a:srgbClr val="000000"/>
                </a:solidFill>
                <a:latin typeface="Arial (Body)"/>
              </a:rPr>
              <a:t> Discuss the nursing and pharmacologic implications associated with each pediatric developmental age group.</a:t>
            </a:r>
          </a:p>
          <a:p>
            <a:pPr marL="0" indent="0">
              <a:buSzPts val="2400"/>
              <a:buNone/>
            </a:pPr>
            <a:r>
              <a:rPr lang="en-US" sz="2200" b="1" dirty="0">
                <a:solidFill>
                  <a:schemeClr val="tx2"/>
                </a:solidFill>
                <a:latin typeface="Arial (Body)"/>
              </a:rPr>
              <a:t>8.8 </a:t>
            </a:r>
            <a:r>
              <a:rPr lang="en-US" sz="2200" dirty="0">
                <a:solidFill>
                  <a:srgbClr val="000000"/>
                </a:solidFill>
                <a:latin typeface="Arial (Body)"/>
              </a:rPr>
              <a:t>Describe physiologic and biochemical changes that occur in the older adult and how these affect pharmacotherapy.</a:t>
            </a:r>
          </a:p>
          <a:p>
            <a:pPr marL="0" indent="0">
              <a:buSzPts val="2400"/>
              <a:buNone/>
            </a:pPr>
            <a:r>
              <a:rPr lang="en-US" sz="2200" b="1" dirty="0">
                <a:solidFill>
                  <a:schemeClr val="tx2"/>
                </a:solidFill>
                <a:latin typeface="Arial (Body)"/>
              </a:rPr>
              <a:t>8.9 </a:t>
            </a:r>
            <a:r>
              <a:rPr lang="en-US" sz="2200" dirty="0">
                <a:solidFill>
                  <a:srgbClr val="000000"/>
                </a:solidFill>
                <a:latin typeface="Arial (Body)"/>
              </a:rPr>
              <a:t>Develop nursing interventions that maximize pharmacotherapeutic outcomes in the older adult.</a:t>
            </a:r>
          </a:p>
        </p:txBody>
      </p:sp>
    </p:spTree>
    <p:extLst>
      <p:ext uri="{BB962C8B-B14F-4D97-AF65-F5344CB8AC3E}">
        <p14:creationId xmlns:p14="http://schemas.microsoft.com/office/powerpoint/2010/main" val="391779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a:solidFill>
                  <a:srgbClr val="007FA3"/>
                </a:solidFill>
                <a:latin typeface="Arial (Heading)"/>
                <a:cs typeface="Times New Roman" panose="02020603050405020304" pitchFamily="18" charset="0"/>
              </a:rPr>
              <a:t>Absorption of Drugs Slower in Older Adults</a:t>
            </a:r>
            <a:endParaRPr lang="en-US" sz="32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1677352"/>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Diminished gastric motility</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blood flow to digestive organs</a:t>
            </a:r>
          </a:p>
          <a:p>
            <a:pPr marL="255651" lvl="0" indent="-255651">
              <a:spcAft>
                <a:spcPct val="0"/>
              </a:spcAft>
              <a:buClr>
                <a:srgbClr val="007FA3"/>
              </a:buClr>
              <a:buSzPts val="2400"/>
              <a:tabLst>
                <a:tab pos="176213" algn="l"/>
              </a:tabLst>
            </a:pPr>
            <a:r>
              <a:rPr lang="en-US" sz="2400" dirty="0">
                <a:solidFill>
                  <a:srgbClr val="000000"/>
                </a:solidFill>
                <a:latin typeface="Arial (Body)"/>
              </a:rPr>
              <a:t>Increased gastric p</a:t>
            </a:r>
            <a:r>
              <a:rPr lang="en-US" sz="100" dirty="0">
                <a:solidFill>
                  <a:srgbClr val="000000"/>
                </a:solidFill>
                <a:latin typeface="Arial (Body)"/>
              </a:rPr>
              <a:t> </a:t>
            </a:r>
            <a:r>
              <a:rPr lang="en-US" sz="2400" dirty="0">
                <a:solidFill>
                  <a:srgbClr val="000000"/>
                </a:solidFill>
                <a:latin typeface="Arial (Body)"/>
              </a:rPr>
              <a:t>H</a:t>
            </a:r>
          </a:p>
        </p:txBody>
      </p:sp>
    </p:spTree>
    <p:extLst>
      <p:ext uri="{BB962C8B-B14F-4D97-AF65-F5344CB8AC3E}">
        <p14:creationId xmlns:p14="http://schemas.microsoft.com/office/powerpoint/2010/main" val="90652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Distribution Diminished in Older Adults</a:t>
            </a:r>
          </a:p>
        </p:txBody>
      </p:sp>
      <p:sp>
        <p:nvSpPr>
          <p:cNvPr id="3" name="Content Placeholder 2"/>
          <p:cNvSpPr>
            <a:spLocks noGrp="1"/>
          </p:cNvSpPr>
          <p:nvPr>
            <p:ph idx="1"/>
          </p:nvPr>
        </p:nvSpPr>
        <p:spPr>
          <a:xfrm>
            <a:off x="457200" y="1600200"/>
            <a:ext cx="8229600" cy="4139564"/>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Increased body fat</a:t>
            </a:r>
          </a:p>
          <a:p>
            <a:pPr marL="255651" lvl="0" indent="-255651">
              <a:spcAft>
                <a:spcPct val="0"/>
              </a:spcAft>
              <a:buClr>
                <a:srgbClr val="007FA3"/>
              </a:buClr>
              <a:buSzPts val="2400"/>
              <a:tabLst>
                <a:tab pos="176213" algn="l"/>
              </a:tabLst>
            </a:pPr>
            <a:r>
              <a:rPr lang="en-US" sz="2400" dirty="0">
                <a:solidFill>
                  <a:srgbClr val="000000"/>
                </a:solidFill>
                <a:latin typeface="Arial (Body)"/>
              </a:rPr>
              <a:t>Reduced plasma level</a:t>
            </a:r>
          </a:p>
          <a:p>
            <a:pPr marL="255651" lvl="0" indent="-255651">
              <a:spcAft>
                <a:spcPct val="0"/>
              </a:spcAft>
              <a:buClr>
                <a:srgbClr val="007FA3"/>
              </a:buClr>
              <a:buSzPts val="2400"/>
              <a:tabLst>
                <a:tab pos="176213" algn="l"/>
              </a:tabLst>
            </a:pPr>
            <a:r>
              <a:rPr lang="en-US" sz="2400" dirty="0">
                <a:solidFill>
                  <a:srgbClr val="000000"/>
                </a:solidFill>
                <a:latin typeface="Arial (Body)"/>
              </a:rPr>
              <a:t>Less body water</a:t>
            </a:r>
          </a:p>
          <a:p>
            <a:pPr marL="255651" lvl="0" indent="-255651">
              <a:spcAft>
                <a:spcPct val="0"/>
              </a:spcAft>
              <a:buClr>
                <a:srgbClr val="007FA3"/>
              </a:buClr>
              <a:buSzPts val="2400"/>
              <a:tabLst>
                <a:tab pos="176213" algn="l"/>
              </a:tabLst>
            </a:pPr>
            <a:r>
              <a:rPr lang="en-US" sz="2400" dirty="0">
                <a:solidFill>
                  <a:srgbClr val="000000"/>
                </a:solidFill>
                <a:latin typeface="Arial (Body)"/>
              </a:rPr>
              <a:t>Liver produces less albumin:</a:t>
            </a:r>
          </a:p>
          <a:p>
            <a:pPr marL="741553" lvl="1" indent="-284353">
              <a:spcAft>
                <a:spcPct val="0"/>
              </a:spcAft>
              <a:buClr>
                <a:srgbClr val="007FA3"/>
              </a:buClr>
              <a:buSzPts val="2400"/>
            </a:pPr>
            <a:r>
              <a:rPr lang="en-US" sz="2400" dirty="0">
                <a:solidFill>
                  <a:srgbClr val="000000"/>
                </a:solidFill>
                <a:latin typeface="Arial (Body)"/>
              </a:rPr>
              <a:t>Decreased plasma protein-binding ability</a:t>
            </a:r>
          </a:p>
          <a:p>
            <a:pPr marL="741553" lvl="1" indent="-284353">
              <a:spcAft>
                <a:spcPct val="0"/>
              </a:spcAft>
              <a:buClr>
                <a:srgbClr val="007FA3"/>
              </a:buClr>
              <a:buSzPts val="2400"/>
            </a:pPr>
            <a:r>
              <a:rPr lang="en-US" sz="2400" dirty="0">
                <a:solidFill>
                  <a:srgbClr val="000000"/>
                </a:solidFill>
                <a:latin typeface="Arial (Body)"/>
              </a:rPr>
              <a:t>Increased levels of free drugs</a:t>
            </a:r>
          </a:p>
          <a:p>
            <a:pPr marL="1144778" lvl="2" indent="-230378">
              <a:spcAft>
                <a:spcPct val="0"/>
              </a:spcAft>
              <a:buClr>
                <a:srgbClr val="007FA3"/>
              </a:buClr>
              <a:buSzPts val="2400"/>
            </a:pPr>
            <a:r>
              <a:rPr lang="en-US" sz="2400" dirty="0">
                <a:solidFill>
                  <a:srgbClr val="000000"/>
                </a:solidFill>
                <a:latin typeface="Arial (Body)"/>
              </a:rPr>
              <a:t>Increases potential for drug–drug interaction</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cardiac output</a:t>
            </a:r>
          </a:p>
        </p:txBody>
      </p:sp>
    </p:spTree>
    <p:extLst>
      <p:ext uri="{BB962C8B-B14F-4D97-AF65-F5344CB8AC3E}">
        <p14:creationId xmlns:p14="http://schemas.microsoft.com/office/powerpoint/2010/main" val="47794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Metabolism Reduced in Older Adults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2800736"/>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Reduced first-pass metabolism</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production of liver enzymes</a:t>
            </a:r>
          </a:p>
          <a:p>
            <a:pPr marL="255651" lvl="0" indent="-255651">
              <a:spcAft>
                <a:spcPct val="0"/>
              </a:spcAft>
              <a:buClr>
                <a:srgbClr val="007FA3"/>
              </a:buClr>
              <a:buSzPts val="2400"/>
              <a:tabLst>
                <a:tab pos="176213" algn="l"/>
              </a:tabLst>
            </a:pPr>
            <a:r>
              <a:rPr lang="en-US" sz="2400" dirty="0">
                <a:solidFill>
                  <a:srgbClr val="000000"/>
                </a:solidFill>
                <a:latin typeface="Arial (Body)"/>
              </a:rPr>
              <a:t>Plasma level elevated</a:t>
            </a:r>
          </a:p>
          <a:p>
            <a:pPr marL="255651" lvl="0" indent="-255651">
              <a:spcAft>
                <a:spcPct val="0"/>
              </a:spcAft>
              <a:buClr>
                <a:srgbClr val="007FA3"/>
              </a:buClr>
              <a:buSzPts val="2400"/>
              <a:tabLst>
                <a:tab pos="176213" algn="l"/>
              </a:tabLst>
            </a:pPr>
            <a:r>
              <a:rPr lang="en-US" sz="2400" dirty="0">
                <a:solidFill>
                  <a:srgbClr val="000000"/>
                </a:solidFill>
                <a:latin typeface="Arial (Body)"/>
              </a:rPr>
              <a:t>Half-life of many drugs increased</a:t>
            </a:r>
          </a:p>
          <a:p>
            <a:pPr marL="255651" lvl="0" indent="-255651">
              <a:spcAft>
                <a:spcPct val="0"/>
              </a:spcAft>
              <a:buClr>
                <a:srgbClr val="007FA3"/>
              </a:buClr>
              <a:buSzPts val="2400"/>
              <a:tabLst>
                <a:tab pos="176213" algn="l"/>
              </a:tabLst>
            </a:pPr>
            <a:r>
              <a:rPr lang="en-US" sz="2400" dirty="0">
                <a:solidFill>
                  <a:srgbClr val="000000"/>
                </a:solidFill>
                <a:latin typeface="Arial (Body)"/>
              </a:rPr>
              <a:t>Tissue concentrations increased</a:t>
            </a:r>
          </a:p>
        </p:txBody>
      </p:sp>
    </p:spTree>
    <p:extLst>
      <p:ext uri="{BB962C8B-B14F-4D97-AF65-F5344CB8AC3E}">
        <p14:creationId xmlns:p14="http://schemas.microsoft.com/office/powerpoint/2010/main" val="12287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dirty="0">
                <a:solidFill>
                  <a:srgbClr val="007FA3"/>
                </a:solidFill>
                <a:latin typeface="Arial (Heading)"/>
                <a:cs typeface="Times New Roman" panose="02020603050405020304" pitchFamily="18" charset="0"/>
              </a:rPr>
              <a:t>Excretion Reduced in Older Adults</a:t>
            </a:r>
          </a:p>
        </p:txBody>
      </p:sp>
      <p:sp>
        <p:nvSpPr>
          <p:cNvPr id="3" name="Content Placeholder 2"/>
          <p:cNvSpPr>
            <a:spLocks noGrp="1"/>
          </p:cNvSpPr>
          <p:nvPr>
            <p:ph idx="1"/>
          </p:nvPr>
        </p:nvSpPr>
        <p:spPr>
          <a:xfrm>
            <a:off x="457200" y="1600200"/>
            <a:ext cx="8229600" cy="3170068"/>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Reduced renal blood flow</a:t>
            </a:r>
          </a:p>
          <a:p>
            <a:pPr marL="255651" lvl="0" indent="-255651">
              <a:spcAft>
                <a:spcPct val="0"/>
              </a:spcAft>
              <a:buClr>
                <a:srgbClr val="007FA3"/>
              </a:buClr>
              <a:buSzPts val="2400"/>
              <a:tabLst>
                <a:tab pos="176213" algn="l"/>
              </a:tabLst>
            </a:pPr>
            <a:r>
              <a:rPr lang="en-US" sz="2400" dirty="0">
                <a:solidFill>
                  <a:srgbClr val="000000"/>
                </a:solidFill>
                <a:latin typeface="Arial (Body)"/>
              </a:rPr>
              <a:t>Reduced glomerular filtration rate</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active tubular secretion</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nephron function</a:t>
            </a:r>
          </a:p>
          <a:p>
            <a:pPr marL="255651" lvl="0" indent="-255651">
              <a:spcAft>
                <a:spcPct val="0"/>
              </a:spcAft>
              <a:buClr>
                <a:srgbClr val="007FA3"/>
              </a:buClr>
              <a:buSzPts val="2400"/>
              <a:tabLst>
                <a:tab pos="176213" algn="l"/>
              </a:tabLst>
            </a:pPr>
            <a:r>
              <a:rPr lang="en-US" sz="2400" dirty="0">
                <a:solidFill>
                  <a:srgbClr val="000000"/>
                </a:solidFill>
                <a:latin typeface="Arial (Body)"/>
              </a:rPr>
              <a:t>Decreased drug excretion for drugs processed by the kidneys</a:t>
            </a:r>
          </a:p>
        </p:txBody>
      </p:sp>
    </p:spTree>
    <p:extLst>
      <p:ext uri="{BB962C8B-B14F-4D97-AF65-F5344CB8AC3E}">
        <p14:creationId xmlns:p14="http://schemas.microsoft.com/office/powerpoint/2010/main" val="2592745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a:xfrm>
            <a:off x="457200" y="215371"/>
            <a:ext cx="8229600" cy="1097279"/>
          </a:xfrm>
        </p:spPr>
        <p:txBody>
          <a:bodyPr tIns="91425">
            <a:noAutofit/>
          </a:bodyPr>
          <a:lstStyle/>
          <a:p>
            <a:r>
              <a:rPr lang="en-US" dirty="0">
                <a:latin typeface="Arial (Heading)"/>
                <a:cs typeface="Times New Roman" panose="02020603050405020304" pitchFamily="18" charset="0"/>
              </a:rPr>
              <a:t>Copyright</a:t>
            </a:r>
            <a:endParaRPr lang="en-US" sz="2000" b="0" dirty="0">
              <a:latin typeface="Arial (Heading)"/>
              <a:cs typeface="Times New Roman" panose="02020603050405020304" pitchFamily="18" charset="0"/>
            </a:endParaRP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056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solidFill>
                  <a:srgbClr val="007FA3"/>
                </a:solidFill>
                <a:latin typeface="Arial (Heading)"/>
                <a:cs typeface="Times New Roman" panose="02020603050405020304" pitchFamily="18" charset="0"/>
              </a:rPr>
              <a:t>Pharmacotherapy across the Lifespan</a:t>
            </a:r>
            <a:endParaRPr lang="en-US"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2046684"/>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Extension of holistic medicine</a:t>
            </a:r>
          </a:p>
          <a:p>
            <a:pPr marL="255651" lvl="0" indent="-255651">
              <a:spcAft>
                <a:spcPct val="0"/>
              </a:spcAft>
              <a:buClr>
                <a:srgbClr val="007FA3"/>
              </a:buClr>
              <a:buSzPts val="2400"/>
              <a:tabLst>
                <a:tab pos="176213" algn="l"/>
              </a:tabLst>
            </a:pPr>
            <a:r>
              <a:rPr lang="en-US" sz="2400" dirty="0">
                <a:solidFill>
                  <a:srgbClr val="000000"/>
                </a:solidFill>
                <a:latin typeface="Arial (Body)"/>
              </a:rPr>
              <a:t>Each person is an individual</a:t>
            </a:r>
          </a:p>
          <a:p>
            <a:pPr marL="255651" lvl="0" indent="-255651">
              <a:spcAft>
                <a:spcPct val="0"/>
              </a:spcAft>
              <a:buClr>
                <a:srgbClr val="007FA3"/>
              </a:buClr>
              <a:buSzPts val="2400"/>
              <a:tabLst>
                <a:tab pos="176213" algn="l"/>
              </a:tabLst>
            </a:pPr>
            <a:r>
              <a:rPr lang="en-US" sz="2400" dirty="0">
                <a:solidFill>
                  <a:srgbClr val="000000"/>
                </a:solidFill>
                <a:latin typeface="Arial (Body)"/>
              </a:rPr>
              <a:t>Many ways to approach individual variation in pharmacotherapeutic response</a:t>
            </a:r>
          </a:p>
        </p:txBody>
      </p:sp>
    </p:spTree>
    <p:extLst>
      <p:ext uri="{BB962C8B-B14F-4D97-AF65-F5344CB8AC3E}">
        <p14:creationId xmlns:p14="http://schemas.microsoft.com/office/powerpoint/2010/main" val="177908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Drug Administration during Pregnancy and Lactation</a:t>
            </a:r>
          </a:p>
        </p:txBody>
      </p:sp>
      <p:sp>
        <p:nvSpPr>
          <p:cNvPr id="3" name="Content Placeholder 2"/>
          <p:cNvSpPr>
            <a:spLocks noGrp="1"/>
          </p:cNvSpPr>
          <p:nvPr>
            <p:ph idx="1"/>
          </p:nvPr>
        </p:nvSpPr>
        <p:spPr>
          <a:xfrm>
            <a:off x="457200" y="1600200"/>
            <a:ext cx="8229600" cy="4085704"/>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Drug therapy is postponed until pregnancy is over with the exception of serious conditions</a:t>
            </a:r>
          </a:p>
          <a:p>
            <a:pPr marL="741553" lvl="1" indent="-284353">
              <a:spcAft>
                <a:spcPct val="0"/>
              </a:spcAft>
              <a:buClr>
                <a:srgbClr val="007FA3"/>
              </a:buClr>
              <a:buSzPts val="2400"/>
            </a:pPr>
            <a:r>
              <a:rPr lang="en-US" sz="2400" dirty="0">
                <a:solidFill>
                  <a:srgbClr val="000000"/>
                </a:solidFill>
                <a:latin typeface="Arial (Body)"/>
              </a:rPr>
              <a:t>Epilepsy</a:t>
            </a:r>
          </a:p>
          <a:p>
            <a:pPr marL="741553" lvl="1" indent="-284353">
              <a:spcAft>
                <a:spcPct val="0"/>
              </a:spcAft>
              <a:buClr>
                <a:srgbClr val="007FA3"/>
              </a:buClr>
              <a:buSzPts val="2400"/>
            </a:pPr>
            <a:r>
              <a:rPr lang="en-US" sz="2400" dirty="0">
                <a:solidFill>
                  <a:srgbClr val="000000"/>
                </a:solidFill>
                <a:latin typeface="Arial (Body)"/>
              </a:rPr>
              <a:t>Hypertension/gestational hypertension</a:t>
            </a:r>
          </a:p>
          <a:p>
            <a:pPr marL="741553" lvl="1" indent="-284353">
              <a:spcAft>
                <a:spcPct val="0"/>
              </a:spcAft>
              <a:buClr>
                <a:srgbClr val="007FA3"/>
              </a:buClr>
              <a:buSzPts val="2400"/>
            </a:pPr>
            <a:r>
              <a:rPr lang="en-US" sz="2400" dirty="0">
                <a:solidFill>
                  <a:srgbClr val="000000"/>
                </a:solidFill>
                <a:latin typeface="Arial (Body)"/>
              </a:rPr>
              <a:t>Gestational diabetes</a:t>
            </a:r>
          </a:p>
          <a:p>
            <a:pPr marL="741553" lvl="1" indent="-284353">
              <a:spcAft>
                <a:spcPct val="0"/>
              </a:spcAft>
              <a:buClr>
                <a:srgbClr val="007FA3"/>
              </a:buClr>
              <a:buSzPts val="2400"/>
            </a:pPr>
            <a:r>
              <a:rPr lang="en-US" sz="2400" dirty="0">
                <a:solidFill>
                  <a:srgbClr val="000000"/>
                </a:solidFill>
                <a:latin typeface="Arial (Body)"/>
              </a:rPr>
              <a:t>Infections</a:t>
            </a:r>
          </a:p>
          <a:p>
            <a:pPr marL="255651" lvl="0" indent="-255651">
              <a:spcAft>
                <a:spcPct val="0"/>
              </a:spcAft>
              <a:buClr>
                <a:srgbClr val="007FA3"/>
              </a:buClr>
              <a:buSzPts val="2400"/>
              <a:tabLst>
                <a:tab pos="176213" algn="l"/>
              </a:tabLst>
            </a:pPr>
            <a:r>
              <a:rPr lang="en-US" sz="2400" dirty="0">
                <a:solidFill>
                  <a:srgbClr val="000000"/>
                </a:solidFill>
                <a:latin typeface="Arial (Body)"/>
              </a:rPr>
              <a:t>90% of women take at least one medication during pregnancy</a:t>
            </a:r>
          </a:p>
          <a:p>
            <a:pPr marL="741553" lvl="1" indent="-284353">
              <a:spcAft>
                <a:spcPct val="0"/>
              </a:spcAft>
              <a:buClr>
                <a:srgbClr val="007FA3"/>
              </a:buClr>
              <a:buSzPts val="2400"/>
            </a:pPr>
            <a:r>
              <a:rPr lang="en-US" sz="2400" dirty="0">
                <a:solidFill>
                  <a:srgbClr val="000000"/>
                </a:solidFill>
                <a:latin typeface="Arial (Body)"/>
              </a:rPr>
              <a:t>Must weigh the benefits against the risks</a:t>
            </a:r>
          </a:p>
        </p:txBody>
      </p:sp>
    </p:spTree>
    <p:extLst>
      <p:ext uri="{BB962C8B-B14F-4D97-AF65-F5344CB8AC3E}">
        <p14:creationId xmlns:p14="http://schemas.microsoft.com/office/powerpoint/2010/main" val="222111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a:solidFill>
                  <a:srgbClr val="007FA3"/>
                </a:solidFill>
                <a:latin typeface="Arial (Heading)"/>
                <a:cs typeface="Times New Roman" panose="02020603050405020304" pitchFamily="18" charset="0"/>
              </a:rPr>
              <a:t>Physiologic Changes during Pregnancy That Affect Pharmacotherapy</a:t>
            </a:r>
          </a:p>
        </p:txBody>
      </p:sp>
      <p:sp>
        <p:nvSpPr>
          <p:cNvPr id="3" name="Content Placeholder 2"/>
          <p:cNvSpPr>
            <a:spLocks noGrp="1"/>
          </p:cNvSpPr>
          <p:nvPr>
            <p:ph idx="1"/>
          </p:nvPr>
        </p:nvSpPr>
        <p:spPr>
          <a:xfrm>
            <a:off x="457200" y="1600200"/>
            <a:ext cx="8229600" cy="4201120"/>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Absorption of drugs</a:t>
            </a:r>
          </a:p>
          <a:p>
            <a:pPr marL="741553" lvl="1" indent="-284353">
              <a:spcAft>
                <a:spcPct val="0"/>
              </a:spcAft>
              <a:buClr>
                <a:srgbClr val="007FA3"/>
              </a:buClr>
              <a:buSzPts val="2400"/>
            </a:pPr>
            <a:r>
              <a:rPr lang="en-US" sz="2400" dirty="0">
                <a:solidFill>
                  <a:srgbClr val="000000"/>
                </a:solidFill>
                <a:latin typeface="Arial (Body)"/>
              </a:rPr>
              <a:t>Hormonal changes affect absorption</a:t>
            </a:r>
          </a:p>
          <a:p>
            <a:pPr marL="741553" lvl="1" indent="-284353">
              <a:spcAft>
                <a:spcPct val="0"/>
              </a:spcAft>
              <a:buClr>
                <a:srgbClr val="007FA3"/>
              </a:buClr>
              <a:buSzPts val="2400"/>
            </a:pPr>
            <a:r>
              <a:rPr lang="en-US" sz="2400" dirty="0">
                <a:solidFill>
                  <a:srgbClr val="000000"/>
                </a:solidFill>
                <a:latin typeface="Arial (Body)"/>
              </a:rPr>
              <a:t>Inhaled drugs may be absorbed faster</a:t>
            </a:r>
          </a:p>
          <a:p>
            <a:pPr marL="255651" lvl="0" indent="-255651">
              <a:spcAft>
                <a:spcPct val="0"/>
              </a:spcAft>
              <a:buClr>
                <a:srgbClr val="007FA3"/>
              </a:buClr>
              <a:buSzPts val="2400"/>
              <a:tabLst>
                <a:tab pos="176213" algn="l"/>
              </a:tabLst>
            </a:pPr>
            <a:r>
              <a:rPr lang="en-US" sz="2400" dirty="0">
                <a:solidFill>
                  <a:srgbClr val="000000"/>
                </a:solidFill>
                <a:latin typeface="Arial (Body)"/>
              </a:rPr>
              <a:t>Distribution and metabolism</a:t>
            </a:r>
          </a:p>
          <a:p>
            <a:pPr marL="741553" lvl="1" indent="-284353">
              <a:spcAft>
                <a:spcPct val="0"/>
              </a:spcAft>
              <a:buClr>
                <a:srgbClr val="007FA3"/>
              </a:buClr>
              <a:buSzPts val="2400"/>
            </a:pPr>
            <a:r>
              <a:rPr lang="en-US" sz="2400" dirty="0">
                <a:solidFill>
                  <a:srgbClr val="000000"/>
                </a:solidFill>
                <a:latin typeface="Arial (Body)"/>
              </a:rPr>
              <a:t>Changes in cardiac output, plasma volume, and regional blood flow change distribution and metabolism</a:t>
            </a:r>
          </a:p>
          <a:p>
            <a:pPr marL="255651" lvl="0" indent="-255651">
              <a:spcAft>
                <a:spcPct val="0"/>
              </a:spcAft>
              <a:buClr>
                <a:srgbClr val="007FA3"/>
              </a:buClr>
              <a:buSzPts val="2400"/>
              <a:tabLst>
                <a:tab pos="176213" algn="l"/>
              </a:tabLst>
            </a:pPr>
            <a:r>
              <a:rPr lang="en-US" sz="2400" dirty="0">
                <a:solidFill>
                  <a:srgbClr val="000000"/>
                </a:solidFill>
                <a:latin typeface="Arial (Body)"/>
              </a:rPr>
              <a:t>Drug excretion</a:t>
            </a:r>
          </a:p>
          <a:p>
            <a:pPr marL="741553" lvl="1" indent="-284353">
              <a:spcAft>
                <a:spcPct val="0"/>
              </a:spcAft>
              <a:buClr>
                <a:srgbClr val="007FA3"/>
              </a:buClr>
              <a:buSzPts val="2400"/>
            </a:pPr>
            <a:r>
              <a:rPr lang="en-US" sz="2400" dirty="0">
                <a:solidFill>
                  <a:srgbClr val="000000"/>
                </a:solidFill>
                <a:latin typeface="Arial (Body)"/>
              </a:rPr>
              <a:t>Rate of excretion may increase</a:t>
            </a:r>
          </a:p>
        </p:txBody>
      </p:sp>
    </p:spTree>
    <p:extLst>
      <p:ext uri="{BB962C8B-B14F-4D97-AF65-F5344CB8AC3E}">
        <p14:creationId xmlns:p14="http://schemas.microsoft.com/office/powerpoint/2010/main" val="344219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Teratogen</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2223655"/>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A substance, organism, or physical agent to which an embryo or fetus is exposed that causes permanent abnormality in structure or function and causes retardation or death</a:t>
            </a:r>
          </a:p>
          <a:p>
            <a:pPr marL="255651" lvl="0" indent="-255651">
              <a:spcAft>
                <a:spcPct val="0"/>
              </a:spcAft>
              <a:buClr>
                <a:srgbClr val="007FA3"/>
              </a:buClr>
              <a:buSzPts val="2400"/>
              <a:tabLst>
                <a:tab pos="176213" algn="l"/>
              </a:tabLst>
            </a:pPr>
            <a:r>
              <a:rPr lang="en-US" sz="2400" dirty="0">
                <a:solidFill>
                  <a:srgbClr val="000000"/>
                </a:solidFill>
                <a:latin typeface="Arial (Body)"/>
              </a:rPr>
              <a:t>No </a:t>
            </a:r>
            <a:r>
              <a:rPr lang="en-US" altLang="ja-JP" sz="2400" dirty="0">
                <a:solidFill>
                  <a:srgbClr val="000000"/>
                </a:solidFill>
                <a:latin typeface="Arial (Body)"/>
              </a:rPr>
              <a:t>absolute teratogens; risk increases with dose</a:t>
            </a:r>
            <a:endParaRPr lang="en-US" sz="2400" dirty="0">
              <a:solidFill>
                <a:srgbClr val="000000"/>
              </a:solidFill>
              <a:latin typeface="Arial (Body)"/>
            </a:endParaRPr>
          </a:p>
        </p:txBody>
      </p:sp>
    </p:spTree>
    <p:extLst>
      <p:ext uri="{BB962C8B-B14F-4D97-AF65-F5344CB8AC3E}">
        <p14:creationId xmlns:p14="http://schemas.microsoft.com/office/powerpoint/2010/main" val="193685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Gestational Age and Drug Therapy</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4570452"/>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Preimplantation period: weeks 1 to 2 of first trimester</a:t>
            </a:r>
          </a:p>
          <a:p>
            <a:pPr marL="741553" lvl="1" indent="-284353">
              <a:spcAft>
                <a:spcPct val="0"/>
              </a:spcAft>
              <a:buClr>
                <a:srgbClr val="007FA3"/>
              </a:buClr>
              <a:buSzPts val="2400"/>
            </a:pPr>
            <a:r>
              <a:rPr lang="en-US" sz="2400" dirty="0">
                <a:solidFill>
                  <a:srgbClr val="000000"/>
                </a:solidFill>
                <a:latin typeface="Arial (Body)"/>
              </a:rPr>
              <a:t>Teratogen either causes death of embryo or has no effect</a:t>
            </a:r>
          </a:p>
          <a:p>
            <a:pPr marL="255651" lvl="0" indent="-255651">
              <a:spcAft>
                <a:spcPct val="0"/>
              </a:spcAft>
              <a:buClr>
                <a:srgbClr val="007FA3"/>
              </a:buClr>
              <a:buSzPts val="2400"/>
              <a:tabLst>
                <a:tab pos="176213" algn="l"/>
              </a:tabLst>
            </a:pPr>
            <a:r>
              <a:rPr lang="en-US" sz="2400" dirty="0">
                <a:solidFill>
                  <a:srgbClr val="000000"/>
                </a:solidFill>
                <a:latin typeface="Arial (Body)"/>
              </a:rPr>
              <a:t>Embryonic period: weeks 3 to 8</a:t>
            </a:r>
          </a:p>
          <a:p>
            <a:pPr marL="741553" lvl="1" indent="-284353">
              <a:spcAft>
                <a:spcPct val="0"/>
              </a:spcAft>
              <a:buClr>
                <a:srgbClr val="007FA3"/>
              </a:buClr>
              <a:buSzPts val="2400"/>
            </a:pPr>
            <a:r>
              <a:rPr lang="en-US" sz="2400" dirty="0">
                <a:solidFill>
                  <a:srgbClr val="000000"/>
                </a:solidFill>
                <a:latin typeface="Arial (Body)"/>
              </a:rPr>
              <a:t>Teratogens have maximum impact</a:t>
            </a:r>
          </a:p>
          <a:p>
            <a:pPr marL="255651" lvl="0" indent="-255651">
              <a:spcAft>
                <a:spcPct val="0"/>
              </a:spcAft>
              <a:buClr>
                <a:srgbClr val="007FA3"/>
              </a:buClr>
              <a:buSzPts val="2400"/>
              <a:tabLst>
                <a:tab pos="176213" algn="l"/>
              </a:tabLst>
            </a:pPr>
            <a:r>
              <a:rPr lang="en-US" sz="2400" dirty="0">
                <a:solidFill>
                  <a:srgbClr val="000000"/>
                </a:solidFill>
                <a:latin typeface="Arial (Body)"/>
              </a:rPr>
              <a:t>Fetal period: weeks 9 to 40 or until birth</a:t>
            </a:r>
          </a:p>
          <a:p>
            <a:pPr marL="741553" lvl="1" indent="-284353">
              <a:spcAft>
                <a:spcPct val="0"/>
              </a:spcAft>
              <a:buClr>
                <a:srgbClr val="007FA3"/>
              </a:buClr>
              <a:buSzPts val="2400"/>
            </a:pPr>
            <a:r>
              <a:rPr lang="en-US" sz="2400" dirty="0">
                <a:solidFill>
                  <a:srgbClr val="000000"/>
                </a:solidFill>
                <a:latin typeface="Arial (Body)"/>
              </a:rPr>
              <a:t>Blood flow increases and placental membranes thin, maximizing substance transfer to fetus</a:t>
            </a:r>
          </a:p>
          <a:p>
            <a:pPr marL="741553" lvl="1" indent="-284353">
              <a:spcAft>
                <a:spcPct val="0"/>
              </a:spcAft>
              <a:buClr>
                <a:srgbClr val="007FA3"/>
              </a:buClr>
              <a:buSzPts val="2400"/>
            </a:pPr>
            <a:r>
              <a:rPr lang="en-US" sz="2400" dirty="0">
                <a:solidFill>
                  <a:srgbClr val="000000"/>
                </a:solidFill>
                <a:latin typeface="Arial (Body)"/>
              </a:rPr>
              <a:t>Medications have prolonged duration of action within fetus</a:t>
            </a:r>
          </a:p>
        </p:txBody>
      </p:sp>
    </p:spTree>
    <p:extLst>
      <p:ext uri="{BB962C8B-B14F-4D97-AF65-F5344CB8AC3E}">
        <p14:creationId xmlns:p14="http://schemas.microsoft.com/office/powerpoint/2010/main" val="293329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600">
                <a:solidFill>
                  <a:srgbClr val="007FA3"/>
                </a:solidFill>
                <a:latin typeface="Arial (Heading)"/>
                <a:cs typeface="Times New Roman" panose="02020603050405020304" pitchFamily="18" charset="0"/>
              </a:rPr>
              <a:t>Pregnancy Drug Categories</a:t>
            </a:r>
            <a:endParaRPr lang="en-US" sz="3600" dirty="0">
              <a:solidFill>
                <a:srgbClr val="007FA3"/>
              </a:solidFill>
              <a:latin typeface="Arial (Heading)"/>
              <a:cs typeface="Times New Roman" panose="02020603050405020304" pitchFamily="18" charset="0"/>
            </a:endParaRPr>
          </a:p>
        </p:txBody>
      </p:sp>
      <p:sp>
        <p:nvSpPr>
          <p:cNvPr id="3" name="Content Placeholder 2"/>
          <p:cNvSpPr>
            <a:spLocks noGrp="1"/>
          </p:cNvSpPr>
          <p:nvPr>
            <p:ph idx="1"/>
          </p:nvPr>
        </p:nvSpPr>
        <p:spPr>
          <a:xfrm>
            <a:off x="457200" y="1600200"/>
            <a:ext cx="8229600" cy="2862292"/>
          </a:xfrm>
        </p:spPr>
        <p:txBody>
          <a:bodyPr wrap="square" lIns="91425" tIns="91425" rIns="91425" bIns="91425">
            <a:noAutofit/>
          </a:bodyPr>
          <a:lstStyle/>
          <a:p>
            <a:pPr marL="255651" lvl="0" indent="-255651">
              <a:spcAft>
                <a:spcPct val="0"/>
              </a:spcAft>
              <a:buClr>
                <a:srgbClr val="007FA3"/>
              </a:buClr>
              <a:buSzPts val="2400"/>
              <a:tabLst>
                <a:tab pos="176213" algn="l"/>
              </a:tabLst>
            </a:pPr>
            <a:r>
              <a:rPr lang="en-US" sz="2400" dirty="0">
                <a:solidFill>
                  <a:srgbClr val="000000"/>
                </a:solidFill>
                <a:latin typeface="Arial (Body)"/>
              </a:rPr>
              <a:t>Developed by F</a:t>
            </a:r>
            <a:r>
              <a:rPr lang="en-US" sz="100" dirty="0">
                <a:solidFill>
                  <a:srgbClr val="000000"/>
                </a:solidFill>
                <a:latin typeface="Arial (Body)"/>
              </a:rPr>
              <a:t> </a:t>
            </a:r>
            <a:r>
              <a:rPr lang="en-US" sz="2400" dirty="0">
                <a:solidFill>
                  <a:srgbClr val="000000"/>
                </a:solidFill>
                <a:latin typeface="Arial (Body)"/>
              </a:rPr>
              <a:t>D</a:t>
            </a:r>
            <a:r>
              <a:rPr lang="en-US" sz="100" dirty="0">
                <a:solidFill>
                  <a:srgbClr val="000000"/>
                </a:solidFill>
                <a:latin typeface="Arial (Body)"/>
              </a:rPr>
              <a:t> </a:t>
            </a:r>
            <a:r>
              <a:rPr lang="en-US" sz="2400" dirty="0">
                <a:solidFill>
                  <a:srgbClr val="000000"/>
                </a:solidFill>
                <a:latin typeface="Arial (Body)"/>
              </a:rPr>
              <a:t>A</a:t>
            </a:r>
          </a:p>
          <a:p>
            <a:pPr marL="741553" lvl="1" indent="-284353">
              <a:spcAft>
                <a:spcPct val="0"/>
              </a:spcAft>
              <a:buClr>
                <a:srgbClr val="007FA3"/>
              </a:buClr>
              <a:buSzPts val="2400"/>
            </a:pPr>
            <a:r>
              <a:rPr lang="en-US" sz="2400" dirty="0">
                <a:solidFill>
                  <a:srgbClr val="000000"/>
                </a:solidFill>
                <a:latin typeface="Arial (Body)"/>
              </a:rPr>
              <a:t>No testing on humans is possible, so data sometimes limited</a:t>
            </a:r>
          </a:p>
          <a:p>
            <a:pPr marL="255651" lvl="0" indent="-255651">
              <a:spcAft>
                <a:spcPct val="0"/>
              </a:spcAft>
              <a:buClr>
                <a:srgbClr val="007FA3"/>
              </a:buClr>
              <a:buSzPts val="2400"/>
              <a:tabLst>
                <a:tab pos="176213" algn="l"/>
              </a:tabLst>
            </a:pPr>
            <a:r>
              <a:rPr lang="pt-BR" sz="2400" dirty="0">
                <a:solidFill>
                  <a:srgbClr val="000000"/>
                </a:solidFill>
                <a:latin typeface="Arial (Body)"/>
              </a:rPr>
              <a:t>Categories — A</a:t>
            </a:r>
            <a:r>
              <a:rPr lang="en-US" sz="2400" dirty="0">
                <a:solidFill>
                  <a:srgbClr val="000000"/>
                </a:solidFill>
                <a:latin typeface="Arial (Body)"/>
              </a:rPr>
              <a:t>, B, C, D, X</a:t>
            </a:r>
          </a:p>
          <a:p>
            <a:pPr marL="255651" lvl="0" indent="-255651">
              <a:spcAft>
                <a:spcPct val="0"/>
              </a:spcAft>
              <a:buClr>
                <a:srgbClr val="007FA3"/>
              </a:buClr>
              <a:buSzPts val="2400"/>
              <a:tabLst>
                <a:tab pos="176213" algn="l"/>
              </a:tabLst>
            </a:pPr>
            <a:r>
              <a:rPr lang="en-US" sz="2400" dirty="0">
                <a:solidFill>
                  <a:srgbClr val="000000"/>
                </a:solidFill>
                <a:latin typeface="Arial (Body)"/>
              </a:rPr>
              <a:t>Give no </a:t>
            </a:r>
            <a:r>
              <a:rPr lang="en-US" sz="2400" b="1" dirty="0">
                <a:solidFill>
                  <a:srgbClr val="000000"/>
                </a:solidFill>
                <a:latin typeface="Arial (Body)"/>
              </a:rPr>
              <a:t>specific </a:t>
            </a:r>
            <a:r>
              <a:rPr lang="en-US" sz="2400" dirty="0">
                <a:solidFill>
                  <a:srgbClr val="000000"/>
                </a:solidFill>
                <a:latin typeface="Arial (Body)"/>
              </a:rPr>
              <a:t>clinical information to help guide nurses or their patients about a medication’</a:t>
            </a:r>
            <a:r>
              <a:rPr lang="en-US" altLang="ja-JP" sz="2400" dirty="0">
                <a:solidFill>
                  <a:srgbClr val="000000"/>
                </a:solidFill>
                <a:latin typeface="Arial (Body)"/>
              </a:rPr>
              <a:t>s true safety</a:t>
            </a:r>
            <a:endParaRPr lang="en-US" sz="2400" dirty="0">
              <a:solidFill>
                <a:srgbClr val="000000"/>
              </a:solidFill>
              <a:latin typeface="Arial (Body)"/>
            </a:endParaRPr>
          </a:p>
        </p:txBody>
      </p:sp>
    </p:spTree>
    <p:extLst>
      <p:ext uri="{BB962C8B-B14F-4D97-AF65-F5344CB8AC3E}">
        <p14:creationId xmlns:p14="http://schemas.microsoft.com/office/powerpoint/2010/main" val="1552257485"/>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10400</TotalTime>
  <Words>1737</Words>
  <Application>Microsoft Macintosh PowerPoint</Application>
  <PresentationFormat>On-screen Show (4:3)</PresentationFormat>
  <Paragraphs>217</Paragraphs>
  <Slides>34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(Body)</vt:lpstr>
      <vt:lpstr>Arial (Heading)</vt:lpstr>
      <vt:lpstr>Noto Sans Symbols</vt:lpstr>
      <vt:lpstr>Times New Roman</vt:lpstr>
      <vt:lpstr>Verdana</vt:lpstr>
      <vt:lpstr>508 Lecture</vt:lpstr>
      <vt:lpstr>1_508 Lecture</vt:lpstr>
      <vt:lpstr>Pharmacology for Nurses: A Pathophysiologic Approach</vt:lpstr>
      <vt:lpstr>Learning Outcomes (1 of 2)</vt:lpstr>
      <vt:lpstr>Learning Outcomes (2 of 2)</vt:lpstr>
      <vt:lpstr>Pharmacotherapy across the Lifespan</vt:lpstr>
      <vt:lpstr>Drug Administration during Pregnancy and Lactation</vt:lpstr>
      <vt:lpstr>Physiologic Changes during Pregnancy That Affect Pharmacotherapy</vt:lpstr>
      <vt:lpstr>Teratogen</vt:lpstr>
      <vt:lpstr>Gestational Age and Drug Therapy</vt:lpstr>
      <vt:lpstr>Pregnancy Drug Categories</vt:lpstr>
      <vt:lpstr>Pregnancy Category A Drugs</vt:lpstr>
      <vt:lpstr>Pregnancy Category B Drugs</vt:lpstr>
      <vt:lpstr>Pregnancy Category C Drugs</vt:lpstr>
      <vt:lpstr>Pregnancy Category D Drugs</vt:lpstr>
      <vt:lpstr>Pregnancy Category X Drugs—Contraindicated</vt:lpstr>
      <vt:lpstr>Table 8.1 Current F D A Pregnancy Category Ratings with Examples (1 of 2)</vt:lpstr>
      <vt:lpstr>Table 8.1 Current F D A Pregnancy Category Ratings with Examples (2 of 2)</vt:lpstr>
      <vt:lpstr>Pharmacotherapy of the Lactating Patient</vt:lpstr>
      <vt:lpstr>Factors That Affect Drug Exposure through Lactation</vt:lpstr>
      <vt:lpstr>Recommendations for Drug Use during Lactation</vt:lpstr>
      <vt:lpstr>Pharmacotherapy of Infants</vt:lpstr>
      <vt:lpstr>Figure 8.3 (1 of 2)</vt:lpstr>
      <vt:lpstr>Pharmacotherapy of Toddlers</vt:lpstr>
      <vt:lpstr>Pharmacotherapy of Preschoolers and School-Age Children</vt:lpstr>
      <vt:lpstr>Pharmacotherapy of Adolescents</vt:lpstr>
      <vt:lpstr>Pharmacotherapy of Young and Middle-Aged Adults</vt:lpstr>
      <vt:lpstr>Figure 8.5</vt:lpstr>
      <vt:lpstr>Illnesses Requiring Drug Therapy for Late Middle-Age Adults</vt:lpstr>
      <vt:lpstr>Pharmacotherapy of Older Adults</vt:lpstr>
      <vt:lpstr>Figure 8.6</vt:lpstr>
      <vt:lpstr>Absorption of Drugs Slower in Older Adults</vt:lpstr>
      <vt:lpstr>Distribution Diminished in Older Adults</vt:lpstr>
      <vt:lpstr>Metabolism Reduced in Older Adults</vt:lpstr>
      <vt:lpstr>Excretion Reduced in Older Adults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for Nurses: A Pathophysiologic Approach, Sixth Edition, Chapter 8, Drug Administration Throughout the Lifespan</dc:title>
  <dc:subject>Health</dc:subject>
  <dc:creator>Adams/Holland/Urban</dc:creator>
  <cp:keywords>Pharmacology for Nurses</cp:keywords>
  <cp:lastModifiedBy>te_sa99@outlook.com</cp:lastModifiedBy>
  <cp:revision>1310</cp:revision>
  <dcterms:modified xsi:type="dcterms:W3CDTF">2021-01-14T18:32:19Z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