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4001" r:id="rId1"/>
  </p:sldMasterIdLst>
  <p:notesMasterIdLst>
    <p:notesMasterId r:id="rId31"/>
  </p:notesMasterIdLst>
  <p:sldIdLst>
    <p:sldId id="460" r:id="rId2"/>
    <p:sldId id="438" r:id="rId3"/>
    <p:sldId id="439" r:id="rId4"/>
    <p:sldId id="440" r:id="rId5"/>
    <p:sldId id="463" r:id="rId6"/>
    <p:sldId id="441" r:id="rId7"/>
    <p:sldId id="442" r:id="rId8"/>
    <p:sldId id="443" r:id="rId9"/>
    <p:sldId id="444" r:id="rId10"/>
    <p:sldId id="446" r:id="rId11"/>
    <p:sldId id="447" r:id="rId12"/>
    <p:sldId id="448" r:id="rId13"/>
    <p:sldId id="464" r:id="rId14"/>
    <p:sldId id="465" r:id="rId15"/>
    <p:sldId id="466" r:id="rId16"/>
    <p:sldId id="449" r:id="rId17"/>
    <p:sldId id="457" r:id="rId18"/>
    <p:sldId id="450" r:id="rId19"/>
    <p:sldId id="451" r:id="rId20"/>
    <p:sldId id="458" r:id="rId21"/>
    <p:sldId id="452" r:id="rId22"/>
    <p:sldId id="459" r:id="rId23"/>
    <p:sldId id="467" r:id="rId24"/>
    <p:sldId id="468" r:id="rId25"/>
    <p:sldId id="453" r:id="rId26"/>
    <p:sldId id="454" r:id="rId27"/>
    <p:sldId id="461" r:id="rId28"/>
    <p:sldId id="455" r:id="rId29"/>
    <p:sldId id="456" r:id="rId30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w Cen MT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w Cen MT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w Cen MT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w Cen MT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>
      <p:cViewPr varScale="1">
        <p:scale>
          <a:sx n="91" d="100"/>
          <a:sy n="91" d="100"/>
        </p:scale>
        <p:origin x="132" y="57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B74CB4E-2936-4BBA-9DE3-B2B2DA8F5377}" type="datetimeFigureOut">
              <a:rPr lang="en-US"/>
              <a:pPr>
                <a:defRPr/>
              </a:pPr>
              <a:t>9/13/2025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fld id="{DE74D54D-C777-4259-B450-D64A112394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91248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BBC694F-047B-448D-955F-0F9328F27008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33819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5970588"/>
            <a:ext cx="12192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12700" y="6053139"/>
            <a:ext cx="2999317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145368" y="6043614"/>
            <a:ext cx="9046633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149600" y="4038600"/>
            <a:ext cx="8636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149600" y="6050037"/>
            <a:ext cx="89408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27"/>
          <p:cNvSpPr>
            <a:spLocks noGrp="1"/>
          </p:cNvSpPr>
          <p:nvPr>
            <p:ph type="dt" sz="half" idx="10"/>
          </p:nvPr>
        </p:nvSpPr>
        <p:spPr>
          <a:xfrm>
            <a:off x="101600" y="6069013"/>
            <a:ext cx="27432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7ED379-7CBC-40C6-8080-4EDE7F8607F4}" type="datetime8"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9/13/2025 9:29 PM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10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781300" y="236539"/>
            <a:ext cx="78232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444D26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11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0668000" y="228600"/>
            <a:ext cx="1117600" cy="381000"/>
          </a:xfrm>
        </p:spPr>
        <p:txBody>
          <a:bodyPr/>
          <a:lstStyle>
            <a:lvl1pPr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FCE2DFE-8CCA-40FC-A363-E36CCD78AB52}" type="slidenum">
              <a:rPr kumimoji="0" lang="en-US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444D26"/>
                </a:solidFill>
                <a:effectLst/>
                <a:uLnTx/>
                <a:uFillTx/>
                <a:latin typeface="Tw Cen MT" pitchFamily="34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1" i="0" u="none" strike="noStrike" kern="1200" cap="none" spc="0" normalizeH="0" baseline="0" noProof="0">
              <a:ln>
                <a:noFill/>
              </a:ln>
              <a:solidFill>
                <a:srgbClr val="444D26"/>
              </a:solidFill>
              <a:effectLst/>
              <a:uLnTx/>
              <a:uFillTx/>
              <a:latin typeface="Tw Cen MT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37495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F606BA-E908-469E-A844-9B231507825F}" type="datetime8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444D26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9/13/2025 9:29 PM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444D26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444D26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180E2A6-3407-480B-9EB0-A88508487512}" type="slidenum"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444D26"/>
                </a:solidFill>
                <a:effectLst/>
                <a:uLnTx/>
                <a:uFillTx/>
                <a:latin typeface="Tw Cen MT" pitchFamily="34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 Cen MT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1897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8128001" y="0"/>
            <a:ext cx="427567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189384" y="609600"/>
            <a:ext cx="3048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189384" y="0"/>
            <a:ext cx="3048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37600" y="609601"/>
            <a:ext cx="2743200" cy="55165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7416800" cy="551656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8737600" y="6248401"/>
            <a:ext cx="2946400" cy="365125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FB1D07-236E-47A1-9FA1-976DEC9C2DFF}" type="datetime8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444D26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9/13/2025 9:29 PM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444D26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1" y="6248401"/>
            <a:ext cx="7431617" cy="365125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444D26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075084" y="103717"/>
            <a:ext cx="533400" cy="325967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F9FAD1D-14ED-4785-BCBD-48AA9F28C881}" type="slidenum"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444D26"/>
                </a:solidFill>
                <a:effectLst/>
                <a:uLnTx/>
                <a:uFillTx/>
                <a:latin typeface="Tw Cen MT" pitchFamily="34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 Cen MT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6702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864" y="228600"/>
            <a:ext cx="10871200" cy="990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816864" y="1600200"/>
            <a:ext cx="108712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BD3777-E43A-4031-B1FB-D7DAADB9B522}" type="datetime8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444D26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9/13/2025 9:29 PM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444D26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444D26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DAF3885-44C6-4035-B529-04ECAEFB2B30}" type="slidenum">
              <a:rPr kumimoji="0" lang="en-US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itchFamily="34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 Cen MT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4665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1524000"/>
            <a:ext cx="12192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600200"/>
            <a:ext cx="17272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28800" y="1600200"/>
            <a:ext cx="103632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801" y="2743200"/>
            <a:ext cx="9497484" cy="1673225"/>
          </a:xfrm>
        </p:spPr>
        <p:txBody>
          <a:bodyPr/>
          <a:lstStyle>
            <a:lvl1pPr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1600200"/>
            <a:ext cx="1016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0084BD-E988-4497-9B69-0CDAF483EE54}" type="datetime8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444D26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9/13/2025 9:29 PM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444D26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8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1"/>
            <a:ext cx="1727200" cy="701675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6126E51-3AE6-4769-B0DE-E13564194F13}" type="slidenum"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itchFamily="34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2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 Cen MT" pitchFamily="34" charset="0"/>
              <a:ea typeface="+mn-ea"/>
              <a:cs typeface="+mn-cs"/>
            </a:endParaRPr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444D26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10737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812800" y="1589567"/>
            <a:ext cx="51816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459868" y="1589567"/>
            <a:ext cx="51816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CA4952-C9E4-4B15-9A51-48BF14F289BC}" type="datetime8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444D26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9/13/2025 9:29 PM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444D26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D556EAD-7D19-4351-8B27-3923A1232CDD}" type="slidenum">
              <a:rPr kumimoji="0" lang="en-US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itchFamily="34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 Cen MT" pitchFamily="34" charset="0"/>
              <a:ea typeface="+mn-ea"/>
              <a:cs typeface="+mn-cs"/>
            </a:endParaRPr>
          </a:p>
        </p:txBody>
      </p:sp>
      <p:sp>
        <p:nvSpPr>
          <p:cNvPr id="7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444D26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37507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273050"/>
            <a:ext cx="108712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812800" y="2438400"/>
            <a:ext cx="5181600" cy="3581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6400800" y="2438400"/>
            <a:ext cx="5181600" cy="3581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812800" y="1752600"/>
            <a:ext cx="51816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6400800" y="1752600"/>
            <a:ext cx="51816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7AA03E-1437-41F8-9487-FB88C486EDCA}" type="datetime8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444D26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9/13/2025 9:29 PM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444D26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8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0A9819B-B32E-4D44-87D8-CD3244DBC43A}" type="slidenum">
              <a:rPr kumimoji="0" lang="en-US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itchFamily="34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 Cen MT" pitchFamily="34" charset="0"/>
              <a:ea typeface="+mn-ea"/>
              <a:cs typeface="+mn-cs"/>
            </a:endParaRPr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444D26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4526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402808-A97E-420B-83EB-FE8FF4460C44}" type="datetime8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444D26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9/13/2025 9:29 PM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444D26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444D26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9DA1AE6-0086-42E5-B4BF-BE7C713E24B0}" type="slidenum">
              <a:rPr kumimoji="0" lang="en-US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itchFamily="34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 Cen MT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22501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3A5C09-638A-4BFD-BB16-7EF6D5140500}" type="datetime8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444D26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9/13/2025 9:29 PM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444D26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444D26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711200" cy="381000"/>
          </a:xfrm>
        </p:spPr>
        <p:txBody>
          <a:bodyPr/>
          <a:lstStyle>
            <a:lvl1pPr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2941F20-22D5-4C3B-8965-8880FA4B787B}" type="slidenum">
              <a:rPr kumimoji="0" lang="en-US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444D26"/>
                </a:solidFill>
                <a:effectLst/>
                <a:uLnTx/>
                <a:uFillTx/>
                <a:latin typeface="Tw Cen MT" pitchFamily="34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1" i="0" u="none" strike="noStrike" kern="1200" cap="none" spc="0" normalizeH="0" baseline="0" noProof="0">
              <a:ln>
                <a:noFill/>
              </a:ln>
              <a:solidFill>
                <a:srgbClr val="444D26"/>
              </a:solidFill>
              <a:effectLst/>
              <a:uLnTx/>
              <a:uFillTx/>
              <a:latin typeface="Tw Cen MT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22775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sm_book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7033" y="1755775"/>
            <a:ext cx="2152651" cy="1689100"/>
          </a:xfrm>
          <a:prstGeom prst="rect">
            <a:avLst/>
          </a:prstGeom>
          <a:noFill/>
          <a:ln w="50800" cap="sq" cmpd="dbl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73050"/>
            <a:ext cx="107696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3149600" y="1752600"/>
            <a:ext cx="8534400" cy="4419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ECED05-7181-4E31-A7CC-8E8F903843D1}" type="datetime8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444D26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9/13/2025 9:29 PM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444D26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444D26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6406733-DEBB-4B2D-B842-5CCB1396E195}" type="slidenum">
              <a:rPr kumimoji="0" lang="en-US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itchFamily="34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 Cen MT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4415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white">
          <a:xfrm>
            <a:off x="-12700" y="4572001"/>
            <a:ext cx="12192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12699" y="4664075"/>
            <a:ext cx="1951567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59517" y="4654550"/>
            <a:ext cx="10132483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 bwMode="white">
          <a:xfrm>
            <a:off x="1930401" y="1"/>
            <a:ext cx="133351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33600" y="5486400"/>
            <a:ext cx="97536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4648200"/>
            <a:ext cx="97536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80768" y="0"/>
            <a:ext cx="10111232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Date Placeholder 11"/>
          <p:cNvSpPr>
            <a:spLocks noGrp="1"/>
          </p:cNvSpPr>
          <p:nvPr>
            <p:ph type="dt" sz="half" idx="10"/>
          </p:nvPr>
        </p:nvSpPr>
        <p:spPr>
          <a:xfrm>
            <a:off x="8331200" y="6248401"/>
            <a:ext cx="3556000" cy="365125"/>
          </a:xfrm>
        </p:spPr>
        <p:txBody>
          <a:bodyPr rtlCol="0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69F5-57F6-4F9F-AD17-623DDE79ADA6}" type="datetime8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444D26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9/13/2025 9:29 PM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444D26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10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51"/>
            <a:ext cx="1930400" cy="663575"/>
          </a:xfrm>
        </p:spPr>
        <p:txBody>
          <a:bodyPr/>
          <a:lstStyle>
            <a:lvl1pPr>
              <a:defRPr sz="2800">
                <a:solidFill>
                  <a:srgbClr val="FFFFFF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A335362-7FBA-42D2-B904-A2C364999B40}" type="slidenum"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itchFamily="34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2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 Cen MT" pitchFamily="34" charset="0"/>
              <a:ea typeface="+mn-ea"/>
              <a:cs typeface="+mn-cs"/>
            </a:endParaRPr>
          </a:p>
        </p:txBody>
      </p:sp>
      <p:sp>
        <p:nvSpPr>
          <p:cNvPr id="11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2133600" y="6248401"/>
            <a:ext cx="6096000" cy="365125"/>
          </a:xfrm>
        </p:spPr>
        <p:txBody>
          <a:bodyPr rtlCol="0"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444D26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50270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alphaModFix amt="20000"/>
            <a:lum/>
          </a:blip>
          <a:srcRect/>
          <a:stretch>
            <a:fillRect l="79000" t="3000" r="1000" b="8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812800" y="228600"/>
            <a:ext cx="10871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817033" y="1600201"/>
            <a:ext cx="108712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128000" y="6248401"/>
            <a:ext cx="3556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2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789A5C-993E-42D2-9252-FAF99E62F184}" type="datetime8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444D26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9/13/2025 9:29 PM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444D26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812801" y="6248401"/>
            <a:ext cx="7228417" cy="365125"/>
          </a:xfrm>
          <a:prstGeom prst="rect">
            <a:avLst/>
          </a:prstGeom>
        </p:spPr>
        <p:txBody>
          <a:bodyPr vert="horz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2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444D26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0" y="1235075"/>
            <a:ext cx="12192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279525"/>
            <a:ext cx="7112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87400" y="1279525"/>
            <a:ext cx="1140460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1589"/>
            <a:ext cx="7112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eaLnBrk="1" hangingPunct="1">
              <a:defRPr sz="1200" b="1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41FA185-C140-4D85-B8FB-AA24F988A1A2}" type="slidenum"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444D26"/>
                </a:solidFill>
                <a:effectLst/>
                <a:uLnTx/>
                <a:uFillTx/>
                <a:latin typeface="Tw Cen MT" pitchFamily="34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 Cen MT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2770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2" r:id="rId1"/>
    <p:sldLayoutId id="2147484003" r:id="rId2"/>
    <p:sldLayoutId id="2147484004" r:id="rId3"/>
    <p:sldLayoutId id="2147484005" r:id="rId4"/>
    <p:sldLayoutId id="2147484006" r:id="rId5"/>
    <p:sldLayoutId id="2147484007" r:id="rId6"/>
    <p:sldLayoutId id="2147484008" r:id="rId7"/>
    <p:sldLayoutId id="2147484009" r:id="rId8"/>
    <p:sldLayoutId id="2147484010" r:id="rId9"/>
    <p:sldLayoutId id="2147484011" r:id="rId10"/>
    <p:sldLayoutId id="2147484012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anose="020B0602020104020603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anose="020B0602020104020603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anose="020B0602020104020603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anose="020B0602020104020603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anose="020B0602020104020603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anose="020B0602020104020603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anose="020B0602020104020603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anose="020B0602020104020603" pitchFamily="34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E7BC29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D092A7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wmf"/><Relationship Id="rId4" Type="http://schemas.openxmlformats.org/officeDocument/2006/relationships/oleObject" Target="../embeddings/oleObject3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wmf"/><Relationship Id="rId4" Type="http://schemas.openxmlformats.org/officeDocument/2006/relationships/oleObject" Target="../embeddings/oleObject5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2.emf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5.e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Relationship Id="rId5" Type="http://schemas.microsoft.com/office/2007/relationships/hdphoto" Target="../media/hdphoto3.wdp"/><Relationship Id="rId4" Type="http://schemas.openxmlformats.org/officeDocument/2006/relationships/image" Target="../media/image43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7.png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/>
          </p:cNvSpPr>
          <p:nvPr>
            <p:ph type="subTitle" idx="1"/>
          </p:nvPr>
        </p:nvSpPr>
        <p:spPr>
          <a:xfrm>
            <a:off x="2279576" y="1412776"/>
            <a:ext cx="7538328" cy="3384375"/>
          </a:xfrm>
        </p:spPr>
        <p:txBody>
          <a:bodyPr>
            <a:noAutofit/>
          </a:bodyPr>
          <a:lstStyle/>
          <a:p>
            <a:pPr eaLnBrk="1" hangingPunct="1">
              <a:spcBef>
                <a:spcPts val="0"/>
              </a:spcBef>
              <a:spcAft>
                <a:spcPts val="600"/>
              </a:spcAft>
            </a:pPr>
            <a:endParaRPr lang="en-US" altLang="en-US" sz="300" dirty="0">
              <a:latin typeface="+mj-lt"/>
            </a:endParaRPr>
          </a:p>
          <a:p>
            <a:pPr algn="ctr" eaLnBrk="1" hangingPunct="1">
              <a:spcBef>
                <a:spcPts val="0"/>
              </a:spcBef>
              <a:spcAft>
                <a:spcPts val="600"/>
              </a:spcAft>
            </a:pPr>
            <a:r>
              <a:rPr lang="en-US" altLang="en-US" sz="36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Fundamentals of Organic</a:t>
            </a:r>
            <a:r>
              <a:rPr lang="en-US" altLang="en-US" sz="3600" b="1" dirty="0">
                <a:solidFill>
                  <a:srgbClr val="FF0000"/>
                </a:solidFill>
                <a:latin typeface="+mj-lt"/>
              </a:rPr>
              <a:t> Chemistry</a:t>
            </a:r>
          </a:p>
          <a:p>
            <a:pPr algn="ctr" eaLnBrk="1" hangingPunct="1">
              <a:spcBef>
                <a:spcPts val="0"/>
              </a:spcBef>
              <a:spcAft>
                <a:spcPts val="600"/>
              </a:spcAft>
            </a:pPr>
            <a:r>
              <a:rPr lang="en-US" altLang="en-US" sz="3200" b="1" dirty="0">
                <a:solidFill>
                  <a:srgbClr val="0033CC"/>
                </a:solidFill>
                <a:latin typeface="+mj-lt"/>
              </a:rPr>
              <a:t>CHEM 108</a:t>
            </a:r>
          </a:p>
          <a:p>
            <a:pPr algn="ctr">
              <a:spcBef>
                <a:spcPts val="0"/>
              </a:spcBef>
              <a:spcAft>
                <a:spcPts val="600"/>
              </a:spcAft>
            </a:pPr>
            <a:r>
              <a:rPr lang="en-US" altLang="en-US" sz="2800" b="1" i="1" dirty="0">
                <a:solidFill>
                  <a:srgbClr val="00B050"/>
                </a:solidFill>
                <a:latin typeface="+mj-lt"/>
              </a:rPr>
              <a:t>King Saud University</a:t>
            </a:r>
            <a:endParaRPr lang="en-US" altLang="en-US" sz="2800" b="1" dirty="0">
              <a:solidFill>
                <a:srgbClr val="00B050"/>
              </a:solidFill>
              <a:latin typeface="+mj-lt"/>
            </a:endParaRPr>
          </a:p>
          <a:p>
            <a:pPr algn="ctr">
              <a:spcBef>
                <a:spcPts val="0"/>
              </a:spcBef>
              <a:spcAft>
                <a:spcPts val="600"/>
              </a:spcAft>
            </a:pPr>
            <a:r>
              <a:rPr lang="en-US" altLang="en-US" sz="2400" b="1" dirty="0">
                <a:solidFill>
                  <a:srgbClr val="00B050"/>
                </a:solidFill>
                <a:latin typeface="+mj-lt"/>
              </a:rPr>
              <a:t>College of Science, Chemistry Department</a:t>
            </a:r>
            <a:endParaRPr lang="en-US" altLang="en-US" sz="2400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14339" name="Rectangle 4"/>
          <p:cNvSpPr>
            <a:spLocks noChangeArrowheads="1"/>
          </p:cNvSpPr>
          <p:nvPr/>
        </p:nvSpPr>
        <p:spPr bwMode="auto">
          <a:xfrm>
            <a:off x="0" y="6165305"/>
            <a:ext cx="299965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w Cen MT" pitchFamily="34" charset="0"/>
                <a:ea typeface="+mn-ea"/>
                <a:cs typeface="+mn-cs"/>
              </a:rPr>
              <a:t>CHEM 108</a:t>
            </a:r>
          </a:p>
        </p:txBody>
      </p:sp>
      <p:pic>
        <p:nvPicPr>
          <p:cNvPr id="7" name="Picture 2" descr="http://medicalcity.ksu.edu.sa/images/uploads/news/KSU_BackgroundLogo_(2).png"/>
          <p:cNvPicPr>
            <a:picLocks noChangeAspect="1" noChangeArrowheads="1"/>
          </p:cNvPicPr>
          <p:nvPr/>
        </p:nvPicPr>
        <p:blipFill>
          <a:blip r:embed="rId3" cstate="print"/>
          <a:srcRect l="16842" t="20000" r="13684" b="28000"/>
          <a:stretch>
            <a:fillRect/>
          </a:stretch>
        </p:blipFill>
        <p:spPr bwMode="auto">
          <a:xfrm>
            <a:off x="9552384" y="134144"/>
            <a:ext cx="2514600" cy="990600"/>
          </a:xfrm>
          <a:prstGeom prst="rect">
            <a:avLst/>
          </a:prstGeom>
          <a:noFill/>
          <a:effectLst>
            <a:glow rad="228600">
              <a:schemeClr val="bg1">
                <a:alpha val="40000"/>
              </a:schemeClr>
            </a:glow>
          </a:effectLst>
        </p:spPr>
      </p:pic>
      <p:sp>
        <p:nvSpPr>
          <p:cNvPr id="8" name="TextBox 7"/>
          <p:cNvSpPr txBox="1"/>
          <p:nvPr/>
        </p:nvSpPr>
        <p:spPr>
          <a:xfrm>
            <a:off x="3143672" y="5949280"/>
            <a:ext cx="9048328" cy="7540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altLang="en-US" sz="3200" b="1" dirty="0">
                <a:solidFill>
                  <a:srgbClr val="FF0000"/>
                </a:solidFill>
                <a:latin typeface="Calibri" panose="020F0502020204030204" pitchFamily="34" charset="0"/>
              </a:rPr>
              <a:t>CHAPTER 3. AROMATIC HYDROCARBONS</a:t>
            </a:r>
            <a:endParaRPr 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773939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9DA1AE6-0086-42E5-B4BF-BE7C713E24B0}" type="slidenum">
              <a: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itchFamily="34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en-US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 Cen MT" pitchFamily="34" charset="0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37338" y="404664"/>
            <a:ext cx="772583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rgbClr val="FF0000"/>
                </a:solidFill>
              </a:rPr>
              <a:t>Nomenclature of Aromatic Compounds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734959" y="1554432"/>
            <a:ext cx="108336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n-US" altLang="en-US" sz="2400" dirty="0">
                <a:cs typeface="Arial" charset="0"/>
              </a:rPr>
              <a:t>When</a:t>
            </a:r>
            <a:r>
              <a:rPr lang="en-US" altLang="en-US" sz="2400" b="1" dirty="0">
                <a:cs typeface="Arial" charset="0"/>
              </a:rPr>
              <a:t> </a:t>
            </a:r>
            <a:r>
              <a:rPr lang="en-US" altLang="en-US" sz="2400" b="1" dirty="0">
                <a:solidFill>
                  <a:srgbClr val="FF0000"/>
                </a:solidFill>
                <a:cs typeface="Arial" charset="0"/>
              </a:rPr>
              <a:t>two substituents </a:t>
            </a:r>
            <a:r>
              <a:rPr lang="en-US" altLang="en-US" sz="2400" dirty="0">
                <a:cs typeface="Arial" charset="0"/>
              </a:rPr>
              <a:t>are present, </a:t>
            </a:r>
            <a:r>
              <a:rPr lang="en-US" altLang="en-US" sz="2400" i="1" dirty="0">
                <a:cs typeface="Arial" charset="0"/>
              </a:rPr>
              <a:t>three isomeric structures are possible</a:t>
            </a:r>
            <a:r>
              <a:rPr lang="en-US" altLang="en-US" sz="2400" dirty="0">
                <a:cs typeface="Arial" charset="0"/>
              </a:rPr>
              <a:t>. 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055440" y="1970199"/>
            <a:ext cx="1051316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altLang="en-US" sz="2400" dirty="0">
                <a:cs typeface="Arial" charset="0"/>
              </a:rPr>
              <a:t>They are designated by the prefixes; </a:t>
            </a:r>
            <a:r>
              <a:rPr lang="en-US" altLang="en-US" sz="2400" i="1" dirty="0" err="1">
                <a:solidFill>
                  <a:srgbClr val="FF0000"/>
                </a:solidFill>
                <a:cs typeface="Arial" charset="0"/>
              </a:rPr>
              <a:t>ortho</a:t>
            </a:r>
            <a:r>
              <a:rPr lang="en-US" altLang="en-US" sz="2400" i="1" dirty="0">
                <a:solidFill>
                  <a:srgbClr val="FF0000"/>
                </a:solidFill>
                <a:cs typeface="Arial" charset="0"/>
              </a:rPr>
              <a:t>- </a:t>
            </a:r>
            <a:r>
              <a:rPr lang="en-US" altLang="en-US" sz="2400" dirty="0">
                <a:solidFill>
                  <a:srgbClr val="FF0000"/>
                </a:solidFill>
                <a:cs typeface="Arial" charset="0"/>
              </a:rPr>
              <a:t>(</a:t>
            </a:r>
            <a:r>
              <a:rPr lang="en-US" altLang="en-US" sz="2400" i="1" dirty="0">
                <a:solidFill>
                  <a:srgbClr val="FF0000"/>
                </a:solidFill>
                <a:cs typeface="Arial" charset="0"/>
              </a:rPr>
              <a:t>o-</a:t>
            </a:r>
            <a:r>
              <a:rPr lang="en-US" altLang="en-US" sz="2400" dirty="0">
                <a:solidFill>
                  <a:srgbClr val="FF0000"/>
                </a:solidFill>
                <a:cs typeface="Arial" charset="0"/>
              </a:rPr>
              <a:t>), </a:t>
            </a:r>
            <a:r>
              <a:rPr lang="en-US" altLang="en-US" sz="2400" i="1" dirty="0">
                <a:solidFill>
                  <a:srgbClr val="FF0000"/>
                </a:solidFill>
                <a:cs typeface="Arial" charset="0"/>
              </a:rPr>
              <a:t>meta-</a:t>
            </a:r>
            <a:r>
              <a:rPr lang="en-US" altLang="en-US" sz="2400" dirty="0">
                <a:solidFill>
                  <a:srgbClr val="FF0000"/>
                </a:solidFill>
                <a:cs typeface="Arial" charset="0"/>
              </a:rPr>
              <a:t> (</a:t>
            </a:r>
            <a:r>
              <a:rPr lang="en-US" altLang="en-US" sz="2400" i="1" dirty="0">
                <a:solidFill>
                  <a:srgbClr val="FF0000"/>
                </a:solidFill>
                <a:cs typeface="Arial" charset="0"/>
              </a:rPr>
              <a:t>m-</a:t>
            </a:r>
            <a:r>
              <a:rPr lang="en-US" altLang="en-US" sz="2400" dirty="0">
                <a:solidFill>
                  <a:srgbClr val="FF0000"/>
                </a:solidFill>
                <a:cs typeface="Arial" charset="0"/>
              </a:rPr>
              <a:t>) </a:t>
            </a:r>
            <a:r>
              <a:rPr lang="en-US" altLang="en-US" sz="2400" dirty="0">
                <a:cs typeface="Arial" charset="0"/>
              </a:rPr>
              <a:t>and </a:t>
            </a:r>
            <a:r>
              <a:rPr lang="en-US" altLang="en-US" sz="2400" i="1" dirty="0">
                <a:solidFill>
                  <a:srgbClr val="FF0000"/>
                </a:solidFill>
                <a:cs typeface="Arial" charset="0"/>
              </a:rPr>
              <a:t>para-</a:t>
            </a:r>
            <a:r>
              <a:rPr lang="en-US" altLang="en-US" sz="2400" dirty="0">
                <a:solidFill>
                  <a:srgbClr val="FF0000"/>
                </a:solidFill>
                <a:cs typeface="Arial" charset="0"/>
              </a:rPr>
              <a:t> (</a:t>
            </a:r>
            <a:r>
              <a:rPr lang="en-US" altLang="en-US" sz="2400" i="1" dirty="0">
                <a:solidFill>
                  <a:srgbClr val="FF0000"/>
                </a:solidFill>
                <a:cs typeface="Arial" charset="0"/>
              </a:rPr>
              <a:t>p-</a:t>
            </a:r>
            <a:r>
              <a:rPr lang="en-US" altLang="en-US" sz="2400" dirty="0">
                <a:solidFill>
                  <a:srgbClr val="FF0000"/>
                </a:solidFill>
                <a:cs typeface="Arial" charset="0"/>
              </a:rPr>
              <a:t>). 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055440" y="2420888"/>
            <a:ext cx="1051316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altLang="en-US" sz="2400" dirty="0">
                <a:cs typeface="Arial" charset="0"/>
              </a:rPr>
              <a:t>If substituent X is attached  to carbon 1; </a:t>
            </a:r>
            <a:r>
              <a:rPr lang="en-US" altLang="en-US" sz="2400" i="1" dirty="0">
                <a:solidFill>
                  <a:srgbClr val="00B050"/>
                </a:solidFill>
                <a:cs typeface="Arial" charset="0"/>
              </a:rPr>
              <a:t>o-</a:t>
            </a:r>
            <a:r>
              <a:rPr lang="en-US" altLang="en-US" sz="2400" dirty="0">
                <a:solidFill>
                  <a:srgbClr val="00B050"/>
                </a:solidFill>
                <a:cs typeface="Arial" charset="0"/>
              </a:rPr>
              <a:t> groups</a:t>
            </a:r>
            <a:r>
              <a:rPr lang="en-US" altLang="en-US" sz="2400" dirty="0">
                <a:cs typeface="Arial" charset="0"/>
              </a:rPr>
              <a:t> are on </a:t>
            </a:r>
            <a:r>
              <a:rPr lang="en-US" altLang="en-US" sz="2400" dirty="0">
                <a:solidFill>
                  <a:srgbClr val="00B050"/>
                </a:solidFill>
                <a:cs typeface="Arial" charset="0"/>
              </a:rPr>
              <a:t>carbons</a:t>
            </a:r>
            <a:r>
              <a:rPr lang="en-US" altLang="en-US" sz="2400" dirty="0">
                <a:cs typeface="Arial" charset="0"/>
              </a:rPr>
              <a:t> </a:t>
            </a:r>
            <a:r>
              <a:rPr lang="en-US" altLang="en-US" sz="2400" dirty="0">
                <a:solidFill>
                  <a:srgbClr val="00B050"/>
                </a:solidFill>
                <a:cs typeface="Arial" charset="0"/>
              </a:rPr>
              <a:t>2</a:t>
            </a:r>
            <a:r>
              <a:rPr lang="en-US" altLang="en-US" sz="2400" dirty="0">
                <a:cs typeface="Arial" charset="0"/>
              </a:rPr>
              <a:t> and </a:t>
            </a:r>
            <a:r>
              <a:rPr lang="en-US" altLang="en-US" sz="2400" dirty="0">
                <a:solidFill>
                  <a:srgbClr val="00B050"/>
                </a:solidFill>
                <a:cs typeface="Arial" charset="0"/>
              </a:rPr>
              <a:t>6</a:t>
            </a:r>
            <a:r>
              <a:rPr lang="en-US" altLang="en-US" sz="2400" dirty="0">
                <a:cs typeface="Arial" charset="0"/>
              </a:rPr>
              <a:t>, </a:t>
            </a:r>
            <a:r>
              <a:rPr lang="en-US" altLang="en-US" sz="2400" i="1" dirty="0">
                <a:solidFill>
                  <a:srgbClr val="0070C0"/>
                </a:solidFill>
                <a:cs typeface="Arial" charset="0"/>
              </a:rPr>
              <a:t>m-</a:t>
            </a:r>
            <a:r>
              <a:rPr lang="en-US" altLang="en-US" sz="2400" dirty="0">
                <a:solidFill>
                  <a:srgbClr val="0070C0"/>
                </a:solidFill>
                <a:cs typeface="Arial" charset="0"/>
              </a:rPr>
              <a:t> groups </a:t>
            </a:r>
            <a:r>
              <a:rPr lang="en-US" altLang="en-US" sz="2400" dirty="0">
                <a:cs typeface="Arial" charset="0"/>
              </a:rPr>
              <a:t>are on </a:t>
            </a:r>
            <a:r>
              <a:rPr lang="en-US" altLang="en-US" sz="2400" dirty="0">
                <a:solidFill>
                  <a:srgbClr val="0070C0"/>
                </a:solidFill>
                <a:cs typeface="Arial" charset="0"/>
              </a:rPr>
              <a:t>carbons 3</a:t>
            </a:r>
            <a:r>
              <a:rPr lang="en-US" altLang="en-US" sz="2400" dirty="0">
                <a:cs typeface="Arial" charset="0"/>
              </a:rPr>
              <a:t> and </a:t>
            </a:r>
            <a:r>
              <a:rPr lang="en-US" altLang="en-US" sz="2400" dirty="0">
                <a:solidFill>
                  <a:srgbClr val="0070C0"/>
                </a:solidFill>
                <a:cs typeface="Arial" charset="0"/>
              </a:rPr>
              <a:t>5</a:t>
            </a:r>
            <a:r>
              <a:rPr lang="en-US" altLang="en-US" sz="2400" dirty="0">
                <a:cs typeface="Arial" charset="0"/>
              </a:rPr>
              <a:t>, and </a:t>
            </a:r>
            <a:r>
              <a:rPr lang="en-US" altLang="en-US" sz="2400" i="1" dirty="0">
                <a:solidFill>
                  <a:srgbClr val="7030A0"/>
                </a:solidFill>
                <a:cs typeface="Arial" charset="0"/>
              </a:rPr>
              <a:t>p- </a:t>
            </a:r>
            <a:r>
              <a:rPr lang="en-US" altLang="en-US" sz="2400" dirty="0">
                <a:solidFill>
                  <a:srgbClr val="7030A0"/>
                </a:solidFill>
                <a:cs typeface="Arial" charset="0"/>
              </a:rPr>
              <a:t>groups </a:t>
            </a:r>
            <a:r>
              <a:rPr lang="en-US" altLang="en-US" sz="2400" dirty="0">
                <a:cs typeface="Arial" charset="0"/>
              </a:rPr>
              <a:t>are on </a:t>
            </a:r>
            <a:r>
              <a:rPr lang="en-US" altLang="en-US" sz="2400" dirty="0">
                <a:solidFill>
                  <a:srgbClr val="7030A0"/>
                </a:solidFill>
                <a:cs typeface="Arial" charset="0"/>
              </a:rPr>
              <a:t>carbon 4</a:t>
            </a:r>
            <a:r>
              <a:rPr lang="en-US" altLang="en-US" sz="2400" dirty="0">
                <a:cs typeface="Arial" charset="0"/>
              </a:rPr>
              <a:t>.</a:t>
            </a: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 cstate="print"/>
          <a:srcRect l="37177" t="23547" r="41457" b="49135"/>
          <a:stretch>
            <a:fillRect/>
          </a:stretch>
        </p:blipFill>
        <p:spPr bwMode="auto">
          <a:xfrm>
            <a:off x="5375920" y="3251885"/>
            <a:ext cx="1693526" cy="1548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734959" y="5013176"/>
            <a:ext cx="211182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n-US" altLang="en-US" sz="2400" b="1" dirty="0">
                <a:solidFill>
                  <a:srgbClr val="00B050"/>
                </a:solidFill>
                <a:cs typeface="Arial" charset="0"/>
              </a:rPr>
              <a:t>Examples; 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 l="4187" t="59537" r="29655" b="5171"/>
          <a:stretch>
            <a:fillRect/>
          </a:stretch>
        </p:blipFill>
        <p:spPr bwMode="auto">
          <a:xfrm>
            <a:off x="4223792" y="5223664"/>
            <a:ext cx="4868931" cy="1630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21436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2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9DA1AE6-0086-42E5-B4BF-BE7C713E24B0}" type="slidenum">
              <a: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itchFamily="34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altLang="en-US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 Cen MT" pitchFamily="34" charset="0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37338" y="404664"/>
            <a:ext cx="772583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rgbClr val="FF0000"/>
                </a:solidFill>
              </a:rPr>
              <a:t>Nomenclature of Aromatic Compounds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/>
          <a:srcRect l="3391" t="7919" r="2277" b="6796"/>
          <a:stretch>
            <a:fillRect/>
          </a:stretch>
        </p:blipFill>
        <p:spPr bwMode="auto">
          <a:xfrm>
            <a:off x="2351584" y="2544049"/>
            <a:ext cx="7732713" cy="144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199456" y="1701719"/>
            <a:ext cx="1036915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altLang="en-US" sz="2400" dirty="0">
                <a:cs typeface="Arial" charset="0"/>
              </a:rPr>
              <a:t>The prefixes; </a:t>
            </a:r>
            <a:r>
              <a:rPr lang="en-US" altLang="en-US" sz="2400" i="1" dirty="0" err="1">
                <a:cs typeface="Arial" charset="0"/>
              </a:rPr>
              <a:t>ortho</a:t>
            </a:r>
            <a:r>
              <a:rPr lang="en-US" altLang="en-US" sz="2400" i="1" dirty="0">
                <a:cs typeface="Arial" charset="0"/>
              </a:rPr>
              <a:t>- </a:t>
            </a:r>
            <a:r>
              <a:rPr lang="en-US" altLang="en-US" sz="2400" dirty="0">
                <a:cs typeface="Arial" charset="0"/>
              </a:rPr>
              <a:t>(</a:t>
            </a:r>
            <a:r>
              <a:rPr lang="en-US" altLang="en-US" sz="2400" i="1" dirty="0">
                <a:cs typeface="Arial" charset="0"/>
              </a:rPr>
              <a:t>o-</a:t>
            </a:r>
            <a:r>
              <a:rPr lang="en-US" altLang="en-US" sz="2400" dirty="0">
                <a:cs typeface="Arial" charset="0"/>
              </a:rPr>
              <a:t>), </a:t>
            </a:r>
            <a:r>
              <a:rPr lang="en-US" altLang="en-US" sz="2400" i="1" dirty="0">
                <a:cs typeface="Arial" charset="0"/>
              </a:rPr>
              <a:t>meta-</a:t>
            </a:r>
            <a:r>
              <a:rPr lang="en-US" altLang="en-US" sz="2400" dirty="0">
                <a:cs typeface="Arial" charset="0"/>
              </a:rPr>
              <a:t> (</a:t>
            </a:r>
            <a:r>
              <a:rPr lang="en-US" altLang="en-US" sz="2400" i="1" dirty="0">
                <a:cs typeface="Arial" charset="0"/>
              </a:rPr>
              <a:t>m-</a:t>
            </a:r>
            <a:r>
              <a:rPr lang="en-US" altLang="en-US" sz="2400" dirty="0">
                <a:cs typeface="Arial" charset="0"/>
              </a:rPr>
              <a:t>) and </a:t>
            </a:r>
            <a:r>
              <a:rPr lang="en-US" altLang="en-US" sz="2400" i="1" dirty="0">
                <a:cs typeface="Arial" charset="0"/>
              </a:rPr>
              <a:t>para-</a:t>
            </a:r>
            <a:r>
              <a:rPr lang="en-US" altLang="en-US" sz="2400" dirty="0">
                <a:cs typeface="Arial" charset="0"/>
              </a:rPr>
              <a:t> (</a:t>
            </a:r>
            <a:r>
              <a:rPr lang="en-US" altLang="en-US" sz="2400" i="1" dirty="0">
                <a:cs typeface="Arial" charset="0"/>
              </a:rPr>
              <a:t>p-</a:t>
            </a:r>
            <a:r>
              <a:rPr lang="en-US" altLang="en-US" sz="2400" dirty="0">
                <a:cs typeface="Arial" charset="0"/>
              </a:rPr>
              <a:t>) are used when the two substituents are not identical. </a:t>
            </a:r>
          </a:p>
        </p:txBody>
      </p:sp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3" cstate="print"/>
          <a:srcRect l="9065" t="23380" r="10887" b="5840"/>
          <a:stretch>
            <a:fillRect/>
          </a:stretch>
        </p:blipFill>
        <p:spPr bwMode="auto">
          <a:xfrm>
            <a:off x="3575720" y="4903947"/>
            <a:ext cx="5544616" cy="1860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623392" y="4221088"/>
            <a:ext cx="1094521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n-US" altLang="en-US" sz="2400" dirty="0">
                <a:cs typeface="Arial" charset="0"/>
              </a:rPr>
              <a:t>When</a:t>
            </a:r>
            <a:r>
              <a:rPr lang="en-US" altLang="en-US" sz="2400" b="1" dirty="0">
                <a:cs typeface="Arial" charset="0"/>
              </a:rPr>
              <a:t> </a:t>
            </a:r>
            <a:r>
              <a:rPr lang="en-US" altLang="en-US" sz="2400" b="1" dirty="0">
                <a:solidFill>
                  <a:srgbClr val="FF0000"/>
                </a:solidFill>
                <a:cs typeface="Arial" charset="0"/>
              </a:rPr>
              <a:t>more than two substituents </a:t>
            </a:r>
            <a:r>
              <a:rPr lang="en-US" altLang="en-US" sz="2400" dirty="0">
                <a:cs typeface="Arial" charset="0"/>
              </a:rPr>
              <a:t>are present, their positions are designated by </a:t>
            </a:r>
            <a:r>
              <a:rPr lang="en-US" altLang="en-US" sz="2400" dirty="0">
                <a:solidFill>
                  <a:srgbClr val="00B050"/>
                </a:solidFill>
                <a:cs typeface="Arial" charset="0"/>
              </a:rPr>
              <a:t>numbering the ring</a:t>
            </a:r>
            <a:r>
              <a:rPr lang="en-US" altLang="en-US" sz="2400" dirty="0">
                <a:cs typeface="Arial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49797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9DA1AE6-0086-42E5-B4BF-BE7C713E24B0}" type="slidenum">
              <a: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itchFamily="34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altLang="en-US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 Cen MT" pitchFamily="34" charset="0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37338" y="404664"/>
            <a:ext cx="772583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rgbClr val="FF0000"/>
                </a:solidFill>
              </a:rPr>
              <a:t>Nomenclature of Aromatic Compounds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51384" y="1628800"/>
            <a:ext cx="1101722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n-US" altLang="en-US" sz="2400" dirty="0">
                <a:cs typeface="Arial" charset="0"/>
              </a:rPr>
              <a:t>Two groups with special names occur frequently in aromatic compounds; the </a:t>
            </a:r>
            <a:r>
              <a:rPr lang="en-US" altLang="en-US" sz="2400" b="1" dirty="0">
                <a:solidFill>
                  <a:srgbClr val="00B050"/>
                </a:solidFill>
                <a:cs typeface="Arial" charset="0"/>
              </a:rPr>
              <a:t>phenyl group </a:t>
            </a:r>
            <a:r>
              <a:rPr lang="en-US" altLang="en-US" sz="2400" dirty="0">
                <a:cs typeface="Arial" charset="0"/>
              </a:rPr>
              <a:t>and the </a:t>
            </a:r>
            <a:r>
              <a:rPr lang="en-US" altLang="en-US" sz="2400" b="1" dirty="0">
                <a:solidFill>
                  <a:srgbClr val="00B050"/>
                </a:solidFill>
                <a:cs typeface="Arial" charset="0"/>
              </a:rPr>
              <a:t>benzyl group</a:t>
            </a:r>
            <a:r>
              <a:rPr lang="en-US" altLang="en-US" sz="2400" b="1" dirty="0">
                <a:cs typeface="Arial" charset="0"/>
              </a:rPr>
              <a:t>. </a:t>
            </a:r>
          </a:p>
        </p:txBody>
      </p:sp>
      <p:pic>
        <p:nvPicPr>
          <p:cNvPr id="9" name="Picture 75"/>
          <p:cNvPicPr>
            <a:picLocks noChangeAspect="1" noChangeArrowheads="1"/>
          </p:cNvPicPr>
          <p:nvPr/>
        </p:nvPicPr>
        <p:blipFill>
          <a:blip r:embed="rId2" cstate="print"/>
          <a:srcRect l="2260" t="32339" r="5650" b="18518"/>
          <a:stretch>
            <a:fillRect/>
          </a:stretch>
        </p:blipFill>
        <p:spPr bwMode="auto">
          <a:xfrm>
            <a:off x="2855640" y="2516027"/>
            <a:ext cx="6897088" cy="1138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 l="8240" r="4367" b="4025"/>
          <a:stretch>
            <a:fillRect/>
          </a:stretch>
        </p:blipFill>
        <p:spPr bwMode="auto">
          <a:xfrm>
            <a:off x="2711624" y="4453571"/>
            <a:ext cx="5216821" cy="1750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51384" y="3766765"/>
            <a:ext cx="332286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n-US" altLang="en-US" sz="2400" b="1" dirty="0">
                <a:solidFill>
                  <a:srgbClr val="00B050"/>
                </a:solidFill>
                <a:cs typeface="Arial" charset="0"/>
              </a:rPr>
              <a:t>Examples; </a:t>
            </a: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 cstate="print"/>
          <a:srcRect t="10889" r="5733" b="23573"/>
          <a:stretch>
            <a:fillRect/>
          </a:stretch>
        </p:blipFill>
        <p:spPr bwMode="auto">
          <a:xfrm>
            <a:off x="8184232" y="4786465"/>
            <a:ext cx="1848321" cy="1084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47300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2941F20-22D5-4C3B-8965-8880FA4B787B}" type="slidenum">
              <a: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444D26"/>
                </a:solidFill>
                <a:effectLst/>
                <a:uLnTx/>
                <a:uFillTx/>
                <a:latin typeface="Tw Cen MT" pitchFamily="34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altLang="en-US" sz="1400" b="1" i="0" u="none" strike="noStrike" kern="1200" cap="none" spc="0" normalizeH="0" baseline="0" noProof="0">
              <a:ln>
                <a:noFill/>
              </a:ln>
              <a:solidFill>
                <a:srgbClr val="444D26"/>
              </a:solidFill>
              <a:effectLst/>
              <a:uLnTx/>
              <a:uFillTx/>
              <a:latin typeface="Tw Cen MT" pitchFamily="34" charset="0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5600" y="1628800"/>
            <a:ext cx="109249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2400" b="1" dirty="0" err="1"/>
              <a:t>Polynuclear</a:t>
            </a:r>
            <a:r>
              <a:rPr lang="en-US" sz="2400" b="1" dirty="0"/>
              <a:t> aromatic hydrocarbons containing two, three &amp; four rings are :</a:t>
            </a:r>
          </a:p>
        </p:txBody>
      </p:sp>
      <p:sp>
        <p:nvSpPr>
          <p:cNvPr id="4" name="Rectangle 3"/>
          <p:cNvSpPr/>
          <p:nvPr/>
        </p:nvSpPr>
        <p:spPr>
          <a:xfrm>
            <a:off x="839047" y="548680"/>
            <a:ext cx="772583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rgbClr val="FF0000"/>
                </a:solidFill>
              </a:rPr>
              <a:t>Nomenclature of Aromatic Compounds</a:t>
            </a:r>
          </a:p>
        </p:txBody>
      </p:sp>
      <p:graphicFrame>
        <p:nvGraphicFramePr>
          <p:cNvPr id="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1958067"/>
              </p:ext>
            </p:extLst>
          </p:nvPr>
        </p:nvGraphicFramePr>
        <p:xfrm>
          <a:off x="1631504" y="2291419"/>
          <a:ext cx="7756525" cy="1878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5443728" imgH="1319784" progId="ChemDraw.Document.6.0">
                  <p:embed/>
                </p:oleObj>
              </mc:Choice>
              <mc:Fallback>
                <p:oleObj name="CS ChemDraw Drawing" r:id="rId2" imgW="5443728" imgH="1319784" progId="ChemDraw.Document.6.0">
                  <p:embed/>
                  <p:pic>
                    <p:nvPicPr>
                      <p:cNvPr id="5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1504" y="2291419"/>
                        <a:ext cx="7756525" cy="1878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0600415"/>
              </p:ext>
            </p:extLst>
          </p:nvPr>
        </p:nvGraphicFramePr>
        <p:xfrm>
          <a:off x="1775520" y="4614862"/>
          <a:ext cx="6324600" cy="1824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4" imgW="4582668" imgH="1321308" progId="ChemDraw.Document.6.0">
                  <p:embed/>
                </p:oleObj>
              </mc:Choice>
              <mc:Fallback>
                <p:oleObj name="CS ChemDraw Drawing" r:id="rId4" imgW="4582668" imgH="1321308" progId="ChemDraw.Document.6.0">
                  <p:embed/>
                  <p:pic>
                    <p:nvPicPr>
                      <p:cNvPr id="6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5520" y="4614862"/>
                        <a:ext cx="6324600" cy="1824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93876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2941F20-22D5-4C3B-8965-8880FA4B787B}" type="slidenum">
              <a: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444D26"/>
                </a:solidFill>
                <a:effectLst/>
                <a:uLnTx/>
                <a:uFillTx/>
                <a:latin typeface="Tw Cen MT" pitchFamily="34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altLang="en-US" sz="1400" b="1" i="0" u="none" strike="noStrike" kern="1200" cap="none" spc="0" normalizeH="0" baseline="0" noProof="0">
              <a:ln>
                <a:noFill/>
              </a:ln>
              <a:solidFill>
                <a:srgbClr val="444D26"/>
              </a:solidFill>
              <a:effectLst/>
              <a:uLnTx/>
              <a:uFillTx/>
              <a:latin typeface="Tw Cen MT" pitchFamily="34" charset="0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39416" y="620688"/>
            <a:ext cx="6783908" cy="52322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en-US" sz="2800" b="1" dirty="0">
                <a:solidFill>
                  <a:srgbClr val="0033CC"/>
                </a:solidFill>
                <a:latin typeface="+mj-lt"/>
                <a:cs typeface="Arial" panose="020B0604020202020204" pitchFamily="34" charset="0"/>
              </a:rPr>
              <a:t>Electrophilic Aromatic Substitution Reactions</a:t>
            </a:r>
            <a:endParaRPr lang="en-US" sz="2800" dirty="0">
              <a:solidFill>
                <a:srgbClr val="0033CC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9416" y="1690942"/>
            <a:ext cx="9289032" cy="76993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eaLnBrk="1" hangingPunct="1">
              <a:defRPr/>
            </a:pPr>
            <a:r>
              <a:rPr lang="en-US" sz="2200" dirty="0">
                <a:solidFill>
                  <a:srgbClr val="002060"/>
                </a:solidFill>
                <a:latin typeface="+mn-lt"/>
              </a:rPr>
              <a:t>In this reaction, an electrophile  E </a:t>
            </a:r>
            <a:r>
              <a:rPr lang="en-US" sz="2200" baseline="30000" dirty="0">
                <a:solidFill>
                  <a:srgbClr val="002060"/>
                </a:solidFill>
                <a:latin typeface="+mn-lt"/>
              </a:rPr>
              <a:t>+</a:t>
            </a:r>
            <a:r>
              <a:rPr lang="en-US" sz="2200" dirty="0">
                <a:solidFill>
                  <a:srgbClr val="002060"/>
                </a:solidFill>
                <a:latin typeface="+mn-lt"/>
              </a:rPr>
              <a:t> replaces a hydrogen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>
                <a:solidFill>
                  <a:srgbClr val="002060"/>
                </a:solidFill>
                <a:latin typeface="+mn-lt"/>
              </a:rPr>
              <a:t>atom, from the aromatic ring system. </a:t>
            </a:r>
          </a:p>
        </p:txBody>
      </p:sp>
      <p:graphicFrame>
        <p:nvGraphicFramePr>
          <p:cNvPr id="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7484550"/>
              </p:ext>
            </p:extLst>
          </p:nvPr>
        </p:nvGraphicFramePr>
        <p:xfrm>
          <a:off x="2423592" y="2348880"/>
          <a:ext cx="5940857" cy="23927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emSketch" r:id="rId2" imgW="6013704" imgH="2423160" progId="ACD.ChemSketch.20">
                  <p:embed/>
                </p:oleObj>
              </mc:Choice>
              <mc:Fallback>
                <p:oleObj name="ChemSketch" r:id="rId2" imgW="6013704" imgH="2423160" progId="ACD.ChemSketch.20">
                  <p:embed/>
                  <p:pic>
                    <p:nvPicPr>
                      <p:cNvPr id="6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3592" y="2348880"/>
                        <a:ext cx="5940857" cy="239279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839416" y="5457477"/>
            <a:ext cx="3816424" cy="981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This reaction is in contrast to electrophilic addition to the double bonds of alkene</a:t>
            </a:r>
            <a:endParaRPr lang="en-US" sz="1600" dirty="0">
              <a:solidFill>
                <a:srgbClr val="0033CC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8546456"/>
              </p:ext>
            </p:extLst>
          </p:nvPr>
        </p:nvGraphicFramePr>
        <p:xfrm>
          <a:off x="5231904" y="5410370"/>
          <a:ext cx="5808382" cy="127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emSketch" r:id="rId4" imgW="4937760" imgH="1344168" progId="ACD.ChemSketch.20">
                  <p:embed/>
                </p:oleObj>
              </mc:Choice>
              <mc:Fallback>
                <p:oleObj name="ChemSketch" r:id="rId4" imgW="4937760" imgH="1344168" progId="ACD.ChemSketch.20">
                  <p:embed/>
                  <p:pic>
                    <p:nvPicPr>
                      <p:cNvPr id="11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31904" y="5410370"/>
                        <a:ext cx="5808382" cy="1270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132212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2941F20-22D5-4C3B-8965-8880FA4B787B}" type="slidenum">
              <a: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444D26"/>
                </a:solidFill>
                <a:effectLst/>
                <a:uLnTx/>
                <a:uFillTx/>
                <a:latin typeface="Tw Cen MT" pitchFamily="34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altLang="en-US" sz="1400" b="1" i="0" u="none" strike="noStrike" kern="1200" cap="none" spc="0" normalizeH="0" baseline="0" noProof="0">
              <a:ln>
                <a:noFill/>
              </a:ln>
              <a:solidFill>
                <a:srgbClr val="444D26"/>
              </a:solidFill>
              <a:effectLst/>
              <a:uLnTx/>
              <a:uFillTx/>
              <a:latin typeface="Tw Cen MT" pitchFamily="34" charset="0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469" y="1659949"/>
            <a:ext cx="4033837" cy="1144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5304382" y="1813962"/>
            <a:ext cx="54726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dirty="0">
                <a:solidFill>
                  <a:srgbClr val="C00000"/>
                </a:solidFill>
              </a:rPr>
              <a:t>The electrophile E</a:t>
            </a:r>
            <a:r>
              <a:rPr lang="en-US" baseline="30000" dirty="0">
                <a:solidFill>
                  <a:srgbClr val="C00000"/>
                </a:solidFill>
              </a:rPr>
              <a:t>+</a:t>
            </a:r>
            <a:r>
              <a:rPr lang="en-US" dirty="0">
                <a:solidFill>
                  <a:srgbClr val="C00000"/>
                </a:solidFill>
              </a:rPr>
              <a:t> approaches the cloud of the aromatic  ring and forms a bond to carbon, creating a +</a:t>
            </a:r>
            <a:r>
              <a:rPr lang="en-US" dirty="0" err="1">
                <a:solidFill>
                  <a:srgbClr val="C00000"/>
                </a:solidFill>
              </a:rPr>
              <a:t>ve</a:t>
            </a:r>
            <a:r>
              <a:rPr lang="en-US" dirty="0">
                <a:solidFill>
                  <a:srgbClr val="C00000"/>
                </a:solidFill>
              </a:rPr>
              <a:t> charge in  the ring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362" y="3008685"/>
            <a:ext cx="4464050" cy="1068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5376155" y="3093599"/>
            <a:ext cx="53290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dirty="0">
                <a:solidFill>
                  <a:srgbClr val="C00000"/>
                </a:solidFill>
              </a:rPr>
              <a:t>The removal of the proton by the nucleophile Y </a:t>
            </a:r>
            <a:r>
              <a:rPr lang="en-US" baseline="30000" dirty="0">
                <a:solidFill>
                  <a:srgbClr val="C00000"/>
                </a:solidFill>
              </a:rPr>
              <a:t>-</a:t>
            </a:r>
            <a:r>
              <a:rPr lang="en-US" dirty="0">
                <a:solidFill>
                  <a:srgbClr val="C00000"/>
                </a:solidFill>
              </a:rPr>
              <a:t> , which leads to the restoration of the aromatic ring</a:t>
            </a: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199" y="4433379"/>
            <a:ext cx="5187843" cy="2307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6096000" y="4581128"/>
            <a:ext cx="56501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dirty="0">
                <a:solidFill>
                  <a:srgbClr val="C00000"/>
                </a:solidFill>
              </a:rPr>
              <a:t>The net overall result is the substitution of the group E</a:t>
            </a:r>
            <a:r>
              <a:rPr lang="en-US" baseline="30000" dirty="0">
                <a:solidFill>
                  <a:srgbClr val="C00000"/>
                </a:solidFill>
              </a:rPr>
              <a:t>+</a:t>
            </a:r>
            <a:r>
              <a:rPr lang="en-US" dirty="0">
                <a:solidFill>
                  <a:srgbClr val="C00000"/>
                </a:solidFill>
              </a:rPr>
              <a:t> for a proton H</a:t>
            </a:r>
            <a:r>
              <a:rPr lang="en-US" baseline="30000" dirty="0">
                <a:solidFill>
                  <a:srgbClr val="C00000"/>
                </a:solidFill>
              </a:rPr>
              <a:t>+</a:t>
            </a:r>
            <a:r>
              <a:rPr lang="en-US" dirty="0">
                <a:solidFill>
                  <a:srgbClr val="C00000"/>
                </a:solidFill>
              </a:rPr>
              <a:t>.</a:t>
            </a:r>
          </a:p>
        </p:txBody>
      </p:sp>
      <p:sp>
        <p:nvSpPr>
          <p:cNvPr id="9" name="Rectangle 8"/>
          <p:cNvSpPr/>
          <p:nvPr/>
        </p:nvSpPr>
        <p:spPr>
          <a:xfrm>
            <a:off x="857557" y="659961"/>
            <a:ext cx="6783908" cy="52322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en-US" sz="2800" b="1" dirty="0">
                <a:solidFill>
                  <a:srgbClr val="0033CC"/>
                </a:solidFill>
                <a:latin typeface="+mj-lt"/>
                <a:cs typeface="Arial" panose="020B0604020202020204" pitchFamily="34" charset="0"/>
              </a:rPr>
              <a:t>Electrophilic Aromatic Substitution Reactions</a:t>
            </a:r>
            <a:endParaRPr lang="en-US" sz="2800" dirty="0">
              <a:solidFill>
                <a:srgbClr val="0033CC"/>
              </a:solidFill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01556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9DA1AE6-0086-42E5-B4BF-BE7C713E24B0}" type="slidenum">
              <a: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itchFamily="34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altLang="en-US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 Cen MT" pitchFamily="34" charset="0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888001" y="77628"/>
            <a:ext cx="43039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rgbClr val="FF0000"/>
                </a:solidFill>
              </a:rPr>
              <a:t>Reactions of Benzene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76188" y="717663"/>
            <a:ext cx="6783908" cy="52322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en-US" sz="2800" b="1" dirty="0">
                <a:solidFill>
                  <a:srgbClr val="0033CC"/>
                </a:solidFill>
                <a:latin typeface="+mj-lt"/>
                <a:cs typeface="Arial" panose="020B0604020202020204" pitchFamily="34" charset="0"/>
              </a:rPr>
              <a:t>Electrophilic Aromatic Substitution Reactions</a:t>
            </a:r>
            <a:endParaRPr lang="en-US" sz="2800" dirty="0">
              <a:solidFill>
                <a:srgbClr val="0033CC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6" name="Rectangle 9"/>
          <p:cNvSpPr>
            <a:spLocks noChangeArrowheads="1"/>
          </p:cNvSpPr>
          <p:nvPr/>
        </p:nvSpPr>
        <p:spPr bwMode="auto">
          <a:xfrm>
            <a:off x="1913510" y="1628800"/>
            <a:ext cx="225709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2400" b="1" dirty="0">
                <a:solidFill>
                  <a:srgbClr val="00B050"/>
                </a:solidFill>
              </a:rPr>
              <a:t>1) Halogenation</a:t>
            </a:r>
            <a:endParaRPr lang="en-US" altLang="en-US" sz="2400" dirty="0">
              <a:solidFill>
                <a:srgbClr val="00B050"/>
              </a:solidFill>
            </a:endParaRPr>
          </a:p>
        </p:txBody>
      </p:sp>
      <p:sp>
        <p:nvSpPr>
          <p:cNvPr id="17" name="Rectangle 10"/>
          <p:cNvSpPr>
            <a:spLocks noChangeArrowheads="1"/>
          </p:cNvSpPr>
          <p:nvPr/>
        </p:nvSpPr>
        <p:spPr bwMode="auto">
          <a:xfrm>
            <a:off x="1913510" y="3327375"/>
            <a:ext cx="165256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2400" b="1" dirty="0">
                <a:solidFill>
                  <a:srgbClr val="00B050"/>
                </a:solidFill>
              </a:rPr>
              <a:t>2) Nitration</a:t>
            </a:r>
            <a:endParaRPr lang="en-US" altLang="en-US" sz="2400" dirty="0">
              <a:solidFill>
                <a:srgbClr val="00B050"/>
              </a:solidFill>
            </a:endParaRPr>
          </a:p>
        </p:txBody>
      </p:sp>
      <p:sp>
        <p:nvSpPr>
          <p:cNvPr id="18" name="Rectangle 11"/>
          <p:cNvSpPr>
            <a:spLocks noChangeArrowheads="1"/>
          </p:cNvSpPr>
          <p:nvPr/>
        </p:nvSpPr>
        <p:spPr bwMode="auto">
          <a:xfrm>
            <a:off x="1913509" y="4983559"/>
            <a:ext cx="199118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2400" b="1" dirty="0">
                <a:solidFill>
                  <a:srgbClr val="00B050"/>
                </a:solidFill>
              </a:rPr>
              <a:t>3) </a:t>
            </a:r>
            <a:r>
              <a:rPr lang="en-US" altLang="en-US" sz="2400" b="1" dirty="0" err="1">
                <a:solidFill>
                  <a:srgbClr val="00B050"/>
                </a:solidFill>
              </a:rPr>
              <a:t>Sulfonation</a:t>
            </a:r>
            <a:endParaRPr lang="en-US" altLang="en-US" sz="2400" dirty="0">
              <a:solidFill>
                <a:srgbClr val="00B050"/>
              </a:solidFill>
            </a:endParaRPr>
          </a:p>
        </p:txBody>
      </p:sp>
      <p:pic>
        <p:nvPicPr>
          <p:cNvPr id="21" name="Picture 3"/>
          <p:cNvPicPr>
            <a:picLocks noChangeAspect="1" noChangeArrowheads="1"/>
          </p:cNvPicPr>
          <p:nvPr/>
        </p:nvPicPr>
        <p:blipFill rotWithShape="1">
          <a:blip r:embed="rId2" cstate="print"/>
          <a:srcRect l="5397" t="7490" r="28035" b="78532"/>
          <a:stretch/>
        </p:blipFill>
        <p:spPr bwMode="auto">
          <a:xfrm>
            <a:off x="2909102" y="2060848"/>
            <a:ext cx="5298215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2" cstate="print"/>
          <a:srcRect l="10175" t="28444" r="19569" b="58960"/>
          <a:stretch>
            <a:fillRect/>
          </a:stretch>
        </p:blipFill>
        <p:spPr bwMode="auto">
          <a:xfrm>
            <a:off x="2909102" y="3705971"/>
            <a:ext cx="5298216" cy="1307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2" cstate="print"/>
          <a:srcRect l="9496" t="46349" r="15707" b="40527"/>
          <a:stretch>
            <a:fillRect/>
          </a:stretch>
        </p:blipFill>
        <p:spPr bwMode="auto">
          <a:xfrm>
            <a:off x="2909102" y="5445224"/>
            <a:ext cx="5298215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19592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9DA1AE6-0086-42E5-B4BF-BE7C713E24B0}" type="slidenum">
              <a: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itchFamily="34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altLang="en-US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 Cen MT" pitchFamily="34" charset="0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888001" y="77628"/>
            <a:ext cx="43039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rgbClr val="FF0000"/>
                </a:solidFill>
              </a:rPr>
              <a:t>Reactions of Benzene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76188" y="717663"/>
            <a:ext cx="6783908" cy="52322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en-US" sz="2800" b="1" dirty="0">
                <a:solidFill>
                  <a:srgbClr val="0033CC"/>
                </a:solidFill>
                <a:latin typeface="+mj-lt"/>
                <a:cs typeface="Arial" panose="020B0604020202020204" pitchFamily="34" charset="0"/>
              </a:rPr>
              <a:t>Electrophilic Aromatic Substitution Reactions</a:t>
            </a:r>
            <a:endParaRPr lang="en-US" sz="2800" dirty="0">
              <a:solidFill>
                <a:srgbClr val="0033CC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 rotWithShape="1">
          <a:blip r:embed="rId2" cstate="print"/>
          <a:srcRect l="9151" t="65072" r="24915" b="20758"/>
          <a:stretch/>
        </p:blipFill>
        <p:spPr bwMode="auto">
          <a:xfrm>
            <a:off x="4326354" y="2018457"/>
            <a:ext cx="3528392" cy="1036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8226" t="28284" r="8295" b="15443"/>
          <a:stretch/>
        </p:blipFill>
        <p:spPr bwMode="auto">
          <a:xfrm>
            <a:off x="3431704" y="3717033"/>
            <a:ext cx="4413463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ectangle 13"/>
          <p:cNvSpPr>
            <a:spLocks noChangeArrowheads="1"/>
          </p:cNvSpPr>
          <p:nvPr/>
        </p:nvSpPr>
        <p:spPr bwMode="auto">
          <a:xfrm>
            <a:off x="1913509" y="1556792"/>
            <a:ext cx="38454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2400" b="1" dirty="0">
                <a:solidFill>
                  <a:srgbClr val="00B050"/>
                </a:solidFill>
              </a:rPr>
              <a:t>4) Alkylation (</a:t>
            </a:r>
            <a:r>
              <a:rPr lang="en-US" altLang="en-US" sz="2400" b="1" dirty="0" err="1">
                <a:solidFill>
                  <a:srgbClr val="00B050"/>
                </a:solidFill>
              </a:rPr>
              <a:t>Friedel</a:t>
            </a:r>
            <a:r>
              <a:rPr lang="en-US" altLang="en-US" sz="2400" b="1" dirty="0">
                <a:solidFill>
                  <a:srgbClr val="00B050"/>
                </a:solidFill>
              </a:rPr>
              <a:t>-Crafts)</a:t>
            </a:r>
            <a:endParaRPr lang="en-US" altLang="en-US" sz="2400" dirty="0">
              <a:solidFill>
                <a:srgbClr val="00B050"/>
              </a:solidFill>
            </a:endParaRPr>
          </a:p>
        </p:txBody>
      </p:sp>
      <p:sp>
        <p:nvSpPr>
          <p:cNvPr id="20" name="Rectangle 14"/>
          <p:cNvSpPr>
            <a:spLocks noChangeArrowheads="1"/>
          </p:cNvSpPr>
          <p:nvPr/>
        </p:nvSpPr>
        <p:spPr bwMode="auto">
          <a:xfrm>
            <a:off x="1913510" y="3284984"/>
            <a:ext cx="374288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2400" b="1" dirty="0">
                <a:solidFill>
                  <a:srgbClr val="00B050"/>
                </a:solidFill>
              </a:rPr>
              <a:t>5) Acylation (</a:t>
            </a:r>
            <a:r>
              <a:rPr lang="en-US" altLang="en-US" sz="2400" b="1" dirty="0" err="1">
                <a:solidFill>
                  <a:srgbClr val="00B050"/>
                </a:solidFill>
              </a:rPr>
              <a:t>Friedel</a:t>
            </a:r>
            <a:r>
              <a:rPr lang="en-US" altLang="en-US" sz="2400" b="1" dirty="0">
                <a:solidFill>
                  <a:srgbClr val="00B050"/>
                </a:solidFill>
              </a:rPr>
              <a:t>-Crafts)</a:t>
            </a:r>
            <a:endParaRPr lang="en-US" altLang="en-US" sz="2400" dirty="0">
              <a:solidFill>
                <a:srgbClr val="00B050"/>
              </a:solidFill>
            </a:endParaRPr>
          </a:p>
        </p:txBody>
      </p:sp>
      <p:sp>
        <p:nvSpPr>
          <p:cNvPr id="24" name="Rectangle 1"/>
          <p:cNvSpPr>
            <a:spLocks noChangeArrowheads="1"/>
          </p:cNvSpPr>
          <p:nvPr/>
        </p:nvSpPr>
        <p:spPr bwMode="auto">
          <a:xfrm>
            <a:off x="527435" y="5085184"/>
            <a:ext cx="823286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en-US" sz="2800" b="1" dirty="0">
                <a:solidFill>
                  <a:srgbClr val="0033CC"/>
                </a:solidFill>
              </a:rPr>
              <a:t>The Mechanism of Electrophilic Aromatic Substitution</a:t>
            </a:r>
          </a:p>
        </p:txBody>
      </p:sp>
      <p:sp>
        <p:nvSpPr>
          <p:cNvPr id="25" name="Rectangle 2"/>
          <p:cNvSpPr>
            <a:spLocks noChangeArrowheads="1"/>
          </p:cNvSpPr>
          <p:nvPr/>
        </p:nvSpPr>
        <p:spPr bwMode="auto">
          <a:xfrm>
            <a:off x="911424" y="5521329"/>
            <a:ext cx="97930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altLang="en-US" sz="2000" b="1" dirty="0"/>
              <a:t>We can generalize this two-step mechanism for all the electrophilic aromatic substitutions.</a:t>
            </a:r>
          </a:p>
        </p:txBody>
      </p:sp>
      <p:pic>
        <p:nvPicPr>
          <p:cNvPr id="26" name="Picture 19"/>
          <p:cNvPicPr>
            <a:picLocks noChangeAspect="1" noChangeArrowheads="1"/>
          </p:cNvPicPr>
          <p:nvPr/>
        </p:nvPicPr>
        <p:blipFill>
          <a:blip r:embed="rId5" cstate="print">
            <a:grayscl/>
            <a:lum bright="-36000" contrast="69000"/>
          </a:blip>
          <a:srcRect l="3316" t="18846" r="4378"/>
          <a:stretch>
            <a:fillRect/>
          </a:stretch>
        </p:blipFill>
        <p:spPr bwMode="auto">
          <a:xfrm>
            <a:off x="3579530" y="6021019"/>
            <a:ext cx="5184576" cy="717325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80769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4" grpId="0"/>
      <p:bldP spid="2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9DA1AE6-0086-42E5-B4BF-BE7C713E24B0}" type="slidenum">
              <a: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itchFamily="34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altLang="en-US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 Cen MT" pitchFamily="34" charset="0"/>
              <a:ea typeface="+mn-ea"/>
              <a:cs typeface="+mn-cs"/>
            </a:endParaRPr>
          </a:p>
        </p:txBody>
      </p:sp>
      <p:sp>
        <p:nvSpPr>
          <p:cNvPr id="24" name="Rectangle 1"/>
          <p:cNvSpPr>
            <a:spLocks noChangeArrowheads="1"/>
          </p:cNvSpPr>
          <p:nvPr/>
        </p:nvSpPr>
        <p:spPr bwMode="auto">
          <a:xfrm>
            <a:off x="1823579" y="1528537"/>
            <a:ext cx="823286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en-US" sz="2800" b="1" dirty="0">
                <a:solidFill>
                  <a:srgbClr val="0033CC"/>
                </a:solidFill>
              </a:rPr>
              <a:t>The Mechanism of Electrophilic Aromatic Substitution</a:t>
            </a:r>
          </a:p>
        </p:txBody>
      </p:sp>
      <p:sp>
        <p:nvSpPr>
          <p:cNvPr id="27" name="Rectangle 3"/>
          <p:cNvSpPr>
            <a:spLocks noChangeArrowheads="1"/>
          </p:cNvSpPr>
          <p:nvPr/>
        </p:nvSpPr>
        <p:spPr bwMode="auto">
          <a:xfrm>
            <a:off x="1199456" y="1988840"/>
            <a:ext cx="288032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en-US" sz="2800" b="1" dirty="0">
                <a:solidFill>
                  <a:srgbClr val="FF0000"/>
                </a:solidFill>
              </a:rPr>
              <a:t>Halogenation</a:t>
            </a:r>
          </a:p>
        </p:txBody>
      </p:sp>
      <p:pic>
        <p:nvPicPr>
          <p:cNvPr id="28" name="Picture 20"/>
          <p:cNvPicPr>
            <a:picLocks noChangeAspect="1" noChangeArrowheads="1"/>
          </p:cNvPicPr>
          <p:nvPr/>
        </p:nvPicPr>
        <p:blipFill>
          <a:blip r:embed="rId2" cstate="print">
            <a:lum bright="-20000" contrast="40000"/>
          </a:blip>
          <a:srcRect l="5598" t="5623" r="5598" b="8833"/>
          <a:stretch>
            <a:fillRect/>
          </a:stretch>
        </p:blipFill>
        <p:spPr bwMode="auto">
          <a:xfrm>
            <a:off x="4159874" y="2492896"/>
            <a:ext cx="3808334" cy="1634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21"/>
          <p:cNvPicPr>
            <a:picLocks noChangeAspect="1" noChangeArrowheads="1"/>
          </p:cNvPicPr>
          <p:nvPr/>
        </p:nvPicPr>
        <p:blipFill>
          <a:blip r:embed="rId3" cstate="print">
            <a:lum bright="-20000" contrast="40000"/>
          </a:blip>
          <a:srcRect t="17487" r="6071" b="9290"/>
          <a:stretch>
            <a:fillRect/>
          </a:stretch>
        </p:blipFill>
        <p:spPr bwMode="auto">
          <a:xfrm>
            <a:off x="3658294" y="4194744"/>
            <a:ext cx="4900731" cy="1322488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</p:pic>
      <p:pic>
        <p:nvPicPr>
          <p:cNvPr id="30" name="Picture 22"/>
          <p:cNvPicPr>
            <a:picLocks noChangeAspect="1" noChangeArrowheads="1"/>
          </p:cNvPicPr>
          <p:nvPr/>
        </p:nvPicPr>
        <p:blipFill>
          <a:blip r:embed="rId4" cstate="print">
            <a:lum bright="-20000" contrast="40000"/>
          </a:blip>
          <a:srcRect t="7353" r="4095" b="10785"/>
          <a:stretch>
            <a:fillRect/>
          </a:stretch>
        </p:blipFill>
        <p:spPr bwMode="auto">
          <a:xfrm>
            <a:off x="3215680" y="5572603"/>
            <a:ext cx="5606057" cy="1240773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7888001" y="77628"/>
            <a:ext cx="43039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rgbClr val="FF0000"/>
                </a:solidFill>
              </a:rPr>
              <a:t>Reactions of Benzene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76188" y="717663"/>
            <a:ext cx="6783908" cy="52322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en-US" sz="2800" b="1" dirty="0">
                <a:solidFill>
                  <a:srgbClr val="0033CC"/>
                </a:solidFill>
                <a:latin typeface="+mj-lt"/>
                <a:cs typeface="Arial" panose="020B0604020202020204" pitchFamily="34" charset="0"/>
              </a:rPr>
              <a:t>Electrophilic Aromatic Substitution Reactions</a:t>
            </a:r>
            <a:endParaRPr lang="en-US" sz="2800" dirty="0">
              <a:solidFill>
                <a:srgbClr val="0033CC"/>
              </a:solidFill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0804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9DA1AE6-0086-42E5-B4BF-BE7C713E24B0}" type="slidenum">
              <a: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itchFamily="34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altLang="en-US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 Cen MT" pitchFamily="34" charset="0"/>
              <a:ea typeface="+mn-ea"/>
              <a:cs typeface="+mn-cs"/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1198254" y="1959223"/>
            <a:ext cx="230425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altLang="en-US" sz="2800" b="1" dirty="0">
                <a:solidFill>
                  <a:srgbClr val="FF0000"/>
                </a:solidFill>
              </a:rPr>
              <a:t>Nitration</a:t>
            </a:r>
          </a:p>
        </p:txBody>
      </p:sp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1631504" y="2489453"/>
            <a:ext cx="957706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altLang="en-US" sz="2400" i="1" dirty="0"/>
              <a:t>In aromatic nitration reactions, the </a:t>
            </a:r>
            <a:r>
              <a:rPr lang="en-US" altLang="en-US" sz="2400" i="1" dirty="0">
                <a:solidFill>
                  <a:srgbClr val="00B050"/>
                </a:solidFill>
              </a:rPr>
              <a:t>sulfuric acid catalyst </a:t>
            </a:r>
            <a:r>
              <a:rPr lang="en-US" altLang="en-US" sz="2400" i="1" dirty="0"/>
              <a:t>protonates the </a:t>
            </a:r>
            <a:r>
              <a:rPr lang="en-US" altLang="en-US" sz="2400" i="1" dirty="0">
                <a:solidFill>
                  <a:srgbClr val="00B050"/>
                </a:solidFill>
              </a:rPr>
              <a:t>nitric acid</a:t>
            </a:r>
            <a:r>
              <a:rPr lang="en-US" altLang="en-US" sz="2400" i="1" dirty="0"/>
              <a:t>, which then loses water to generate the </a:t>
            </a:r>
            <a:r>
              <a:rPr lang="en-US" altLang="en-US" sz="2400" i="1" dirty="0" err="1">
                <a:solidFill>
                  <a:srgbClr val="00B050"/>
                </a:solidFill>
              </a:rPr>
              <a:t>nitronium</a:t>
            </a:r>
            <a:r>
              <a:rPr lang="en-US" altLang="en-US" sz="2400" i="1" dirty="0">
                <a:solidFill>
                  <a:srgbClr val="00B050"/>
                </a:solidFill>
              </a:rPr>
              <a:t> ion (NO</a:t>
            </a:r>
            <a:r>
              <a:rPr lang="en-US" altLang="en-US" sz="2400" i="1" baseline="-25000" dirty="0">
                <a:solidFill>
                  <a:srgbClr val="00B050"/>
                </a:solidFill>
              </a:rPr>
              <a:t>2</a:t>
            </a:r>
            <a:r>
              <a:rPr lang="en-US" altLang="en-US" sz="2400" i="1" baseline="30000" dirty="0">
                <a:solidFill>
                  <a:srgbClr val="00B050"/>
                </a:solidFill>
              </a:rPr>
              <a:t>+</a:t>
            </a:r>
            <a:r>
              <a:rPr lang="en-US" altLang="en-US" sz="2400" i="1" dirty="0">
                <a:solidFill>
                  <a:srgbClr val="00B050"/>
                </a:solidFill>
              </a:rPr>
              <a:t>), </a:t>
            </a:r>
            <a:r>
              <a:rPr lang="en-US" altLang="en-US" sz="2400" i="1" dirty="0"/>
              <a:t>which contains a positively charged nitrogen atom.</a:t>
            </a:r>
          </a:p>
        </p:txBody>
      </p:sp>
      <p:pic>
        <p:nvPicPr>
          <p:cNvPr id="15" name="Picture 13"/>
          <p:cNvPicPr>
            <a:picLocks noChangeAspect="1" noChangeArrowheads="1"/>
          </p:cNvPicPr>
          <p:nvPr/>
        </p:nvPicPr>
        <p:blipFill>
          <a:blip r:embed="rId2" cstate="print">
            <a:lum bright="-20000" contrast="40000"/>
          </a:blip>
          <a:srcRect l="1147" t="5525" r="1639" b="8839"/>
          <a:stretch>
            <a:fillRect/>
          </a:stretch>
        </p:blipFill>
        <p:spPr bwMode="auto">
          <a:xfrm>
            <a:off x="2423592" y="3933056"/>
            <a:ext cx="6951774" cy="2016224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</p:pic>
      <p:sp>
        <p:nvSpPr>
          <p:cNvPr id="19" name="Rectangle 18"/>
          <p:cNvSpPr/>
          <p:nvPr/>
        </p:nvSpPr>
        <p:spPr>
          <a:xfrm>
            <a:off x="7888001" y="77628"/>
            <a:ext cx="43039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rgbClr val="FF0000"/>
                </a:solidFill>
              </a:rPr>
              <a:t>Reactions of Benzene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76188" y="717663"/>
            <a:ext cx="6783908" cy="52322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en-US" sz="2800" b="1" dirty="0">
                <a:solidFill>
                  <a:srgbClr val="0033CC"/>
                </a:solidFill>
                <a:latin typeface="+mj-lt"/>
                <a:cs typeface="Arial" panose="020B0604020202020204" pitchFamily="34" charset="0"/>
              </a:rPr>
              <a:t>Electrophilic Aromatic Substitution Reactions</a:t>
            </a:r>
            <a:endParaRPr lang="en-US" sz="2800" dirty="0">
              <a:solidFill>
                <a:srgbClr val="0033CC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1" name="Rectangle 1"/>
          <p:cNvSpPr>
            <a:spLocks noChangeArrowheads="1"/>
          </p:cNvSpPr>
          <p:nvPr/>
        </p:nvSpPr>
        <p:spPr bwMode="auto">
          <a:xfrm>
            <a:off x="1823579" y="1528537"/>
            <a:ext cx="823286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en-US" sz="2800" b="1" dirty="0">
                <a:solidFill>
                  <a:srgbClr val="0033CC"/>
                </a:solidFill>
              </a:rPr>
              <a:t>The Mechanism of Electrophilic Aromatic Substitution</a:t>
            </a:r>
          </a:p>
        </p:txBody>
      </p:sp>
    </p:spTree>
    <p:extLst>
      <p:ext uri="{BB962C8B-B14F-4D97-AF65-F5344CB8AC3E}">
        <p14:creationId xmlns:p14="http://schemas.microsoft.com/office/powerpoint/2010/main" val="1891014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9DA1AE6-0086-42E5-B4BF-BE7C713E24B0}" type="slidenum">
              <a: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itchFamily="34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en-US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 Cen MT" pitchFamily="34" charset="0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430247" y="404664"/>
            <a:ext cx="474001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" pitchFamily="34" charset="0"/>
                <a:ea typeface="+mn-ea"/>
                <a:cs typeface="+mn-cs"/>
              </a:rPr>
              <a:t>Aromatic Hydrocarbons</a:t>
            </a:r>
          </a:p>
        </p:txBody>
      </p:sp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623392" y="1708610"/>
            <a:ext cx="10945216" cy="8284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90488" tIns="44450" rIns="90488" bIns="44450">
            <a:spAutoFit/>
          </a:bodyPr>
          <a:lstStyle/>
          <a:p>
            <a:pPr marL="342900" indent="-342900" algn="just" eaLnBrk="1" hangingPunct="1">
              <a:spcBef>
                <a:spcPct val="50000"/>
              </a:spcBef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+mj-lt"/>
                <a:cs typeface="Arial" charset="0"/>
              </a:rPr>
              <a:t>Originally called </a:t>
            </a:r>
            <a:r>
              <a:rPr lang="en-US" altLang="en-US" sz="2400" b="1" dirty="0">
                <a:solidFill>
                  <a:srgbClr val="FF0000"/>
                </a:solidFill>
                <a:latin typeface="+mj-lt"/>
                <a:cs typeface="Arial" charset="0"/>
              </a:rPr>
              <a:t>aromatic </a:t>
            </a:r>
            <a:r>
              <a:rPr lang="en-US" altLang="en-US" sz="2400" dirty="0">
                <a:latin typeface="+mj-lt"/>
                <a:cs typeface="Arial" charset="0"/>
              </a:rPr>
              <a:t>due to fragrant odors, although  this definition seems inaccurate as many products posses distinctly non-fragrant smells! </a:t>
            </a:r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623393" y="4725144"/>
            <a:ext cx="10945215" cy="175432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 eaLnBrk="1" hangingPunct="1">
              <a:spcBef>
                <a:spcPct val="50000"/>
              </a:spcBef>
              <a:buFont typeface="Courier New" panose="02070309020205020404" pitchFamily="49" charset="0"/>
              <a:buChar char="o"/>
            </a:pPr>
            <a:r>
              <a:rPr lang="en-US" altLang="en-US" sz="2400" dirty="0">
                <a:solidFill>
                  <a:srgbClr val="0033CC"/>
                </a:solidFill>
                <a:latin typeface="+mj-lt"/>
                <a:cs typeface="Arial" charset="0"/>
              </a:rPr>
              <a:t>Their properties differ markedly from those of aliphatic hydrocarbons.</a:t>
            </a:r>
          </a:p>
          <a:p>
            <a:pPr marL="341313" algn="just"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rgbClr val="FF0000"/>
                </a:solidFill>
                <a:latin typeface="+mj-lt"/>
                <a:cs typeface="Arial" charset="0"/>
              </a:rPr>
              <a:t>Aromatic hydrocarbons </a:t>
            </a:r>
            <a:r>
              <a:rPr lang="en-US" altLang="en-US" sz="2400" dirty="0">
                <a:latin typeface="+mj-lt"/>
                <a:cs typeface="Arial" charset="0"/>
              </a:rPr>
              <a:t>undergo electrophilic substitution whereas </a:t>
            </a:r>
            <a:r>
              <a:rPr lang="en-US" altLang="en-US" sz="2400" b="1" dirty="0">
                <a:solidFill>
                  <a:srgbClr val="FF0000"/>
                </a:solidFill>
                <a:latin typeface="+mj-lt"/>
                <a:cs typeface="Arial" charset="0"/>
              </a:rPr>
              <a:t>aliphatic hydrocarbons</a:t>
            </a:r>
            <a:r>
              <a:rPr lang="en-US" altLang="en-US" sz="2400" dirty="0">
                <a:latin typeface="+mj-lt"/>
                <a:cs typeface="Arial" charset="0"/>
              </a:rPr>
              <a:t> undergo electrophilic  addition to double and triple bonds and free radical substitution.</a:t>
            </a:r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623393" y="2643945"/>
            <a:ext cx="1094521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 eaLnBrk="1" hangingPunct="1"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+mj-lt"/>
                <a:cs typeface="Arial" charset="0"/>
              </a:rPr>
              <a:t>Currently a compound is said to be aromatic if it has </a:t>
            </a:r>
            <a:r>
              <a:rPr lang="en-US" altLang="en-US" sz="2400" b="1" i="1" dirty="0">
                <a:solidFill>
                  <a:srgbClr val="FF0000"/>
                </a:solidFill>
                <a:latin typeface="+mj-lt"/>
                <a:cs typeface="Arial" charset="0"/>
              </a:rPr>
              <a:t>benzene-like in its properties</a:t>
            </a:r>
            <a:r>
              <a:rPr lang="en-US" altLang="en-US" sz="2400" i="1" dirty="0">
                <a:latin typeface="+mj-lt"/>
                <a:cs typeface="Arial" charset="0"/>
              </a:rPr>
              <a:t>. </a:t>
            </a:r>
            <a:endParaRPr lang="en-US" altLang="en-US" sz="2400" dirty="0">
              <a:latin typeface="+mj-lt"/>
              <a:cs typeface="Times New Roman" pitchFamily="18" charset="0"/>
            </a:endParaRPr>
          </a:p>
        </p:txBody>
      </p:sp>
      <p:graphicFrame>
        <p:nvGraphicFramePr>
          <p:cNvPr id="2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2718706"/>
              </p:ext>
            </p:extLst>
          </p:nvPr>
        </p:nvGraphicFramePr>
        <p:xfrm>
          <a:off x="3925370" y="3410237"/>
          <a:ext cx="3749763" cy="8642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emSketch" r:id="rId2" imgW="2886456" imgH="664464" progId="">
                  <p:embed/>
                </p:oleObj>
              </mc:Choice>
              <mc:Fallback>
                <p:oleObj name="ChemSketch" r:id="rId2" imgW="2886456" imgH="664464" progId="">
                  <p:embed/>
                  <p:pic>
                    <p:nvPicPr>
                      <p:cNvPr id="2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5370" y="3410237"/>
                        <a:ext cx="3749763" cy="8642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65563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9DA1AE6-0086-42E5-B4BF-BE7C713E24B0}" type="slidenum">
              <a: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itchFamily="34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altLang="en-US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 Cen MT" pitchFamily="34" charset="0"/>
              <a:ea typeface="+mn-ea"/>
              <a:cs typeface="+mn-cs"/>
            </a:endParaRPr>
          </a:p>
        </p:txBody>
      </p:sp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1202110" y="2060848"/>
            <a:ext cx="237361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Sulfonation</a:t>
            </a:r>
            <a:endParaRPr lang="en-US" altLang="en-US" sz="2800" dirty="0">
              <a:solidFill>
                <a:srgbClr val="FF0000"/>
              </a:solidFill>
            </a:endParaRPr>
          </a:p>
        </p:txBody>
      </p:sp>
      <p:sp>
        <p:nvSpPr>
          <p:cNvPr id="17" name="Rectangle 14"/>
          <p:cNvSpPr>
            <a:spLocks noChangeArrowheads="1"/>
          </p:cNvSpPr>
          <p:nvPr/>
        </p:nvSpPr>
        <p:spPr bwMode="auto">
          <a:xfrm>
            <a:off x="1775520" y="2564904"/>
            <a:ext cx="943304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altLang="en-US" sz="2400" i="1" dirty="0"/>
              <a:t>We use either concentrated or </a:t>
            </a:r>
            <a:r>
              <a:rPr lang="en-US" altLang="en-US" sz="2400" i="1" dirty="0">
                <a:solidFill>
                  <a:srgbClr val="00B050"/>
                </a:solidFill>
              </a:rPr>
              <a:t>fuming sulfuric acid</a:t>
            </a:r>
            <a:r>
              <a:rPr lang="en-US" altLang="en-US" sz="2400" i="1" dirty="0"/>
              <a:t>, and the electrophile may be sulfur trioxide, SO</a:t>
            </a:r>
            <a:r>
              <a:rPr lang="en-US" altLang="en-US" sz="2400" i="1" baseline="-25000" dirty="0"/>
              <a:t>3</a:t>
            </a:r>
            <a:r>
              <a:rPr lang="en-US" altLang="en-US" sz="2400" i="1" dirty="0"/>
              <a:t>, or </a:t>
            </a:r>
            <a:r>
              <a:rPr lang="en-US" altLang="en-US" sz="2400" i="1" dirty="0">
                <a:solidFill>
                  <a:srgbClr val="00B050"/>
                </a:solidFill>
              </a:rPr>
              <a:t>protonated sulfur trioxide, </a:t>
            </a:r>
            <a:r>
              <a:rPr lang="en-US" altLang="en-US" sz="2400" i="1" baseline="30000" dirty="0">
                <a:solidFill>
                  <a:srgbClr val="00B050"/>
                </a:solidFill>
              </a:rPr>
              <a:t>+</a:t>
            </a:r>
            <a:r>
              <a:rPr lang="en-US" altLang="en-US" sz="2400" i="1" dirty="0">
                <a:solidFill>
                  <a:srgbClr val="00B050"/>
                </a:solidFill>
              </a:rPr>
              <a:t>SO</a:t>
            </a:r>
            <a:r>
              <a:rPr lang="en-US" altLang="en-US" sz="2400" i="1" baseline="-25000" dirty="0">
                <a:solidFill>
                  <a:srgbClr val="00B050"/>
                </a:solidFill>
              </a:rPr>
              <a:t>3</a:t>
            </a:r>
            <a:r>
              <a:rPr lang="en-US" altLang="en-US" sz="2400" i="1" dirty="0">
                <a:solidFill>
                  <a:srgbClr val="00B050"/>
                </a:solidFill>
              </a:rPr>
              <a:t>H</a:t>
            </a:r>
            <a:r>
              <a:rPr lang="en-US" altLang="en-US" sz="2400" i="1" dirty="0"/>
              <a:t>.</a:t>
            </a:r>
          </a:p>
        </p:txBody>
      </p:sp>
      <p:pic>
        <p:nvPicPr>
          <p:cNvPr id="18" name="Picture 15"/>
          <p:cNvPicPr>
            <a:picLocks noChangeAspect="1" noChangeArrowheads="1"/>
          </p:cNvPicPr>
          <p:nvPr/>
        </p:nvPicPr>
        <p:blipFill>
          <a:blip r:embed="rId2" cstate="print">
            <a:lum bright="-20000" contrast="40000"/>
          </a:blip>
          <a:srcRect l="2" t="4675" r="41745" b="15468"/>
          <a:stretch>
            <a:fillRect/>
          </a:stretch>
        </p:blipFill>
        <p:spPr bwMode="auto">
          <a:xfrm>
            <a:off x="3791744" y="3717032"/>
            <a:ext cx="3779576" cy="2209725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</p:pic>
      <p:sp>
        <p:nvSpPr>
          <p:cNvPr id="19" name="Rectangle 18"/>
          <p:cNvSpPr/>
          <p:nvPr/>
        </p:nvSpPr>
        <p:spPr>
          <a:xfrm>
            <a:off x="7888001" y="77628"/>
            <a:ext cx="43039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rgbClr val="FF0000"/>
                </a:solidFill>
              </a:rPr>
              <a:t>Reactions of Benzene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76188" y="717663"/>
            <a:ext cx="6783908" cy="52322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en-US" sz="2800" b="1" dirty="0">
                <a:solidFill>
                  <a:srgbClr val="0033CC"/>
                </a:solidFill>
                <a:latin typeface="+mj-lt"/>
                <a:cs typeface="Arial" panose="020B0604020202020204" pitchFamily="34" charset="0"/>
              </a:rPr>
              <a:t>Electrophilic Aromatic Substitution Reactions</a:t>
            </a:r>
            <a:endParaRPr lang="en-US" sz="2800" dirty="0">
              <a:solidFill>
                <a:srgbClr val="0033CC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1" name="Rectangle 1"/>
          <p:cNvSpPr>
            <a:spLocks noChangeArrowheads="1"/>
          </p:cNvSpPr>
          <p:nvPr/>
        </p:nvSpPr>
        <p:spPr bwMode="auto">
          <a:xfrm>
            <a:off x="1823579" y="1528537"/>
            <a:ext cx="823286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en-US" sz="2800" b="1" dirty="0">
                <a:solidFill>
                  <a:srgbClr val="0033CC"/>
                </a:solidFill>
              </a:rPr>
              <a:t>The Mechanism of Electrophilic Aromatic Substitution</a:t>
            </a:r>
          </a:p>
        </p:txBody>
      </p:sp>
    </p:spTree>
    <p:extLst>
      <p:ext uri="{BB962C8B-B14F-4D97-AF65-F5344CB8AC3E}">
        <p14:creationId xmlns:p14="http://schemas.microsoft.com/office/powerpoint/2010/main" val="2127712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9DA1AE6-0086-42E5-B4BF-BE7C713E24B0}" type="slidenum">
              <a: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itchFamily="34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altLang="en-US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 Cen MT" pitchFamily="34" charset="0"/>
              <a:ea typeface="+mn-ea"/>
              <a:cs typeface="+mn-cs"/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1198254" y="2031231"/>
            <a:ext cx="439369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altLang="en-US" sz="2800" b="1" dirty="0" err="1">
                <a:solidFill>
                  <a:srgbClr val="FF0000"/>
                </a:solidFill>
              </a:rPr>
              <a:t>Friedel</a:t>
            </a:r>
            <a:r>
              <a:rPr lang="en-US" altLang="en-US" sz="2800" b="1" dirty="0">
                <a:solidFill>
                  <a:srgbClr val="FF0000"/>
                </a:solidFill>
              </a:rPr>
              <a:t>–Crafts Alkylation </a:t>
            </a:r>
          </a:p>
        </p:txBody>
      </p:sp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1631504" y="2492896"/>
            <a:ext cx="957706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en-US" sz="2400" i="1" dirty="0"/>
              <a:t>The </a:t>
            </a:r>
            <a:r>
              <a:rPr lang="en-US" altLang="en-US" sz="2400" i="1" dirty="0">
                <a:solidFill>
                  <a:srgbClr val="00B050"/>
                </a:solidFill>
              </a:rPr>
              <a:t>electrophile is a carbocation</a:t>
            </a:r>
            <a:r>
              <a:rPr lang="en-US" altLang="en-US" sz="2400" i="1" dirty="0"/>
              <a:t>, which can be formed either by removing a halide ion from an </a:t>
            </a:r>
            <a:r>
              <a:rPr lang="en-US" altLang="en-US" sz="2400" i="1" dirty="0">
                <a:solidFill>
                  <a:srgbClr val="00B050"/>
                </a:solidFill>
              </a:rPr>
              <a:t>alkyl halide </a:t>
            </a:r>
            <a:r>
              <a:rPr lang="en-US" altLang="en-US" sz="2400" i="1" dirty="0"/>
              <a:t>with </a:t>
            </a:r>
            <a:r>
              <a:rPr lang="en-US" altLang="en-US" sz="2400" i="1" dirty="0">
                <a:solidFill>
                  <a:srgbClr val="00B050"/>
                </a:solidFill>
              </a:rPr>
              <a:t>a Lewis acid catalyst (for example, AlCl</a:t>
            </a:r>
            <a:r>
              <a:rPr lang="en-US" altLang="en-US" sz="2400" i="1" baseline="-25000" dirty="0">
                <a:solidFill>
                  <a:srgbClr val="00B050"/>
                </a:solidFill>
              </a:rPr>
              <a:t>3</a:t>
            </a:r>
            <a:r>
              <a:rPr lang="en-US" altLang="en-US" sz="2400" i="1" dirty="0">
                <a:solidFill>
                  <a:srgbClr val="00B050"/>
                </a:solidFill>
              </a:rPr>
              <a:t>) </a:t>
            </a:r>
            <a:r>
              <a:rPr lang="en-US" altLang="en-US" sz="2400" i="1" dirty="0"/>
              <a:t>. </a:t>
            </a:r>
          </a:p>
        </p:txBody>
      </p:sp>
      <p:pic>
        <p:nvPicPr>
          <p:cNvPr id="19" name="Picture 10"/>
          <p:cNvPicPr>
            <a:picLocks noChangeAspect="1" noChangeArrowheads="1"/>
          </p:cNvPicPr>
          <p:nvPr/>
        </p:nvPicPr>
        <p:blipFill>
          <a:blip r:embed="rId2" cstate="print">
            <a:lum bright="-20000" contrast="40000"/>
          </a:blip>
          <a:srcRect l="1292" t="4349" r="2190" b="7246"/>
          <a:stretch>
            <a:fillRect/>
          </a:stretch>
        </p:blipFill>
        <p:spPr bwMode="auto">
          <a:xfrm>
            <a:off x="1694199" y="3573016"/>
            <a:ext cx="8731920" cy="2592288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</p:pic>
      <p:sp>
        <p:nvSpPr>
          <p:cNvPr id="21" name="Rectangle 20"/>
          <p:cNvSpPr/>
          <p:nvPr/>
        </p:nvSpPr>
        <p:spPr>
          <a:xfrm>
            <a:off x="7888001" y="77628"/>
            <a:ext cx="43039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rgbClr val="FF0000"/>
                </a:solidFill>
              </a:rPr>
              <a:t>Reactions of Benzene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76188" y="717663"/>
            <a:ext cx="6783908" cy="52322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en-US" sz="2800" b="1" dirty="0">
                <a:solidFill>
                  <a:srgbClr val="0033CC"/>
                </a:solidFill>
                <a:latin typeface="+mj-lt"/>
                <a:cs typeface="Arial" panose="020B0604020202020204" pitchFamily="34" charset="0"/>
              </a:rPr>
              <a:t>Electrophilic Aromatic Substitution Reactions</a:t>
            </a:r>
            <a:endParaRPr lang="en-US" sz="2800" dirty="0">
              <a:solidFill>
                <a:srgbClr val="0033CC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3" name="Rectangle 1"/>
          <p:cNvSpPr>
            <a:spLocks noChangeArrowheads="1"/>
          </p:cNvSpPr>
          <p:nvPr/>
        </p:nvSpPr>
        <p:spPr bwMode="auto">
          <a:xfrm>
            <a:off x="1823579" y="1528537"/>
            <a:ext cx="823286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en-US" sz="2800" b="1" dirty="0">
                <a:solidFill>
                  <a:srgbClr val="0033CC"/>
                </a:solidFill>
              </a:rPr>
              <a:t>The Mechanism of Electrophilic Aromatic Substitution</a:t>
            </a:r>
          </a:p>
        </p:txBody>
      </p:sp>
    </p:spTree>
    <p:extLst>
      <p:ext uri="{BB962C8B-B14F-4D97-AF65-F5344CB8AC3E}">
        <p14:creationId xmlns:p14="http://schemas.microsoft.com/office/powerpoint/2010/main" val="1638766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9DA1AE6-0086-42E5-B4BF-BE7C713E24B0}" type="slidenum">
              <a: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itchFamily="34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altLang="en-US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 Cen MT" pitchFamily="34" charset="0"/>
              <a:ea typeface="+mn-ea"/>
              <a:cs typeface="+mn-cs"/>
            </a:endParaRPr>
          </a:p>
        </p:txBody>
      </p:sp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1202110" y="1988840"/>
            <a:ext cx="431782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Friedel</a:t>
            </a:r>
            <a:r>
              <a:rPr lang="en-US" altLang="en-US" sz="2800" b="1" dirty="0">
                <a:solidFill>
                  <a:srgbClr val="FF0000"/>
                </a:solidFill>
              </a:rPr>
              <a:t>–Crafts  Acylation</a:t>
            </a:r>
          </a:p>
        </p:txBody>
      </p:sp>
      <p:sp>
        <p:nvSpPr>
          <p:cNvPr id="17" name="Rectangle 14"/>
          <p:cNvSpPr>
            <a:spLocks noChangeArrowheads="1"/>
          </p:cNvSpPr>
          <p:nvPr/>
        </p:nvSpPr>
        <p:spPr bwMode="auto">
          <a:xfrm>
            <a:off x="1775520" y="2492896"/>
            <a:ext cx="943304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en-US" sz="2400" i="1" dirty="0"/>
              <a:t>The </a:t>
            </a:r>
            <a:r>
              <a:rPr lang="en-US" altLang="en-US" sz="2400" i="1" dirty="0">
                <a:solidFill>
                  <a:srgbClr val="00B050"/>
                </a:solidFill>
              </a:rPr>
              <a:t>electrophile is an acyl cation </a:t>
            </a:r>
            <a:r>
              <a:rPr lang="en-US" altLang="en-US" sz="2400" i="1" dirty="0"/>
              <a:t>generated from an acid derivative, usually an </a:t>
            </a:r>
            <a:r>
              <a:rPr lang="en-US" altLang="en-US" sz="2400" i="1" dirty="0">
                <a:solidFill>
                  <a:srgbClr val="00B050"/>
                </a:solidFill>
              </a:rPr>
              <a:t>acyl halide</a:t>
            </a:r>
            <a:r>
              <a:rPr lang="en-US" altLang="en-US" sz="2400" i="1" dirty="0"/>
              <a:t>. The reaction provides a useful general route to aromatic ketones.</a:t>
            </a:r>
          </a:p>
        </p:txBody>
      </p:sp>
      <p:pic>
        <p:nvPicPr>
          <p:cNvPr id="20" name="Picture 17"/>
          <p:cNvPicPr>
            <a:picLocks noChangeAspect="1" noChangeArrowheads="1"/>
          </p:cNvPicPr>
          <p:nvPr/>
        </p:nvPicPr>
        <p:blipFill>
          <a:blip r:embed="rId2" cstate="print">
            <a:lum bright="-20000" contrast="40000"/>
          </a:blip>
          <a:srcRect l="3699" t="-2" r="1627" b="5952"/>
          <a:stretch>
            <a:fillRect/>
          </a:stretch>
        </p:blipFill>
        <p:spPr bwMode="auto">
          <a:xfrm>
            <a:off x="2495600" y="3429000"/>
            <a:ext cx="6861683" cy="252028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</p:pic>
      <p:sp>
        <p:nvSpPr>
          <p:cNvPr id="21" name="Rectangle 20"/>
          <p:cNvSpPr/>
          <p:nvPr/>
        </p:nvSpPr>
        <p:spPr>
          <a:xfrm>
            <a:off x="7888001" y="77628"/>
            <a:ext cx="43039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rgbClr val="FF0000"/>
                </a:solidFill>
              </a:rPr>
              <a:t>Reactions of Benzene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76188" y="717663"/>
            <a:ext cx="6783908" cy="52322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en-US" sz="2800" b="1" dirty="0">
                <a:solidFill>
                  <a:srgbClr val="0033CC"/>
                </a:solidFill>
                <a:latin typeface="+mj-lt"/>
                <a:cs typeface="Arial" panose="020B0604020202020204" pitchFamily="34" charset="0"/>
              </a:rPr>
              <a:t>Electrophilic Aromatic Substitution Reactions</a:t>
            </a:r>
            <a:endParaRPr lang="en-US" sz="2800" dirty="0">
              <a:solidFill>
                <a:srgbClr val="0033CC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3" name="Rectangle 1"/>
          <p:cNvSpPr>
            <a:spLocks noChangeArrowheads="1"/>
          </p:cNvSpPr>
          <p:nvPr/>
        </p:nvSpPr>
        <p:spPr bwMode="auto">
          <a:xfrm>
            <a:off x="1823579" y="1528537"/>
            <a:ext cx="823286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en-US" sz="2800" b="1" dirty="0">
                <a:solidFill>
                  <a:srgbClr val="0033CC"/>
                </a:solidFill>
              </a:rPr>
              <a:t>The Mechanism of Electrophilic Aromatic Substitution</a:t>
            </a:r>
          </a:p>
        </p:txBody>
      </p:sp>
    </p:spTree>
    <p:extLst>
      <p:ext uri="{BB962C8B-B14F-4D97-AF65-F5344CB8AC3E}">
        <p14:creationId xmlns:p14="http://schemas.microsoft.com/office/powerpoint/2010/main" val="1681297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2941F20-22D5-4C3B-8965-8880FA4B787B}" type="slidenum">
              <a: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444D26"/>
                </a:solidFill>
                <a:effectLst/>
                <a:uLnTx/>
                <a:uFillTx/>
                <a:latin typeface="Tw Cen MT" pitchFamily="34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altLang="en-US" sz="1400" b="1" i="0" u="none" strike="noStrike" kern="1200" cap="none" spc="0" normalizeH="0" baseline="0" noProof="0">
              <a:ln>
                <a:noFill/>
              </a:ln>
              <a:solidFill>
                <a:srgbClr val="444D26"/>
              </a:solidFill>
              <a:effectLst/>
              <a:uLnTx/>
              <a:uFillTx/>
              <a:latin typeface="Tw Cen MT" pitchFamily="34" charset="0"/>
              <a:ea typeface="+mn-ea"/>
              <a:cs typeface="+mn-cs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9037269"/>
              </p:ext>
            </p:extLst>
          </p:nvPr>
        </p:nvGraphicFramePr>
        <p:xfrm>
          <a:off x="2495600" y="1916832"/>
          <a:ext cx="5181600" cy="485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4021836" imgH="3765804" progId="ChemDraw.Document.6.0">
                  <p:embed/>
                </p:oleObj>
              </mc:Choice>
              <mc:Fallback>
                <p:oleObj name="CS ChemDraw Drawing" r:id="rId2" imgW="4021836" imgH="3765804" progId="ChemDraw.Document.6.0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5600" y="1916832"/>
                        <a:ext cx="5181600" cy="4851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/>
          <p:nvPr/>
        </p:nvSpPr>
        <p:spPr>
          <a:xfrm>
            <a:off x="716200" y="692696"/>
            <a:ext cx="6783908" cy="52322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en-US" sz="2800" b="1" dirty="0">
                <a:solidFill>
                  <a:srgbClr val="0033CC"/>
                </a:solidFill>
                <a:latin typeface="+mj-lt"/>
                <a:cs typeface="Arial" panose="020B0604020202020204" pitchFamily="34" charset="0"/>
              </a:rPr>
              <a:t>Electrophilic Aromatic Substitution Reactions</a:t>
            </a:r>
            <a:endParaRPr lang="en-US" sz="2800" dirty="0">
              <a:solidFill>
                <a:srgbClr val="0033CC"/>
              </a:solidFill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5079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2941F20-22D5-4C3B-8965-8880FA4B787B}" type="slidenum">
              <a: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444D26"/>
                </a:solidFill>
                <a:effectLst/>
                <a:uLnTx/>
                <a:uFillTx/>
                <a:latin typeface="Tw Cen MT" pitchFamily="34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altLang="en-US" sz="1400" b="1" i="0" u="none" strike="noStrike" kern="1200" cap="none" spc="0" normalizeH="0" baseline="0" noProof="0">
              <a:ln>
                <a:noFill/>
              </a:ln>
              <a:solidFill>
                <a:srgbClr val="444D26"/>
              </a:solidFill>
              <a:effectLst/>
              <a:uLnTx/>
              <a:uFillTx/>
              <a:latin typeface="Tw Cen MT" pitchFamily="34" charset="0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7408" y="692696"/>
            <a:ext cx="5503879" cy="52322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en-US" sz="2800" b="1" dirty="0" err="1">
                <a:solidFill>
                  <a:srgbClr val="0033CC"/>
                </a:solidFill>
                <a:latin typeface="+mj-lt"/>
                <a:cs typeface="Arial" panose="020B0604020202020204" pitchFamily="34" charset="0"/>
              </a:rPr>
              <a:t>Disubstituted</a:t>
            </a:r>
            <a:r>
              <a:rPr lang="en-US" sz="2800" b="1" dirty="0">
                <a:solidFill>
                  <a:srgbClr val="0033CC"/>
                </a:solidFill>
                <a:latin typeface="+mj-lt"/>
                <a:cs typeface="Arial" panose="020B0604020202020204" pitchFamily="34" charset="0"/>
              </a:rPr>
              <a:t> Benzenes: Orientation</a:t>
            </a:r>
          </a:p>
        </p:txBody>
      </p:sp>
      <p:graphicFrame>
        <p:nvGraphicFramePr>
          <p:cNvPr id="4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8037385"/>
              </p:ext>
            </p:extLst>
          </p:nvPr>
        </p:nvGraphicFramePr>
        <p:xfrm>
          <a:off x="5015880" y="1772816"/>
          <a:ext cx="6337300" cy="4679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emSketch" r:id="rId2" imgW="6431280" imgH="5224272" progId="ACD.ChemSketch.20">
                  <p:embed/>
                </p:oleObj>
              </mc:Choice>
              <mc:Fallback>
                <p:oleObj name="ChemSketch" r:id="rId2" imgW="6431280" imgH="5224272" progId="ACD.ChemSketch.20">
                  <p:embed/>
                  <p:pic>
                    <p:nvPicPr>
                      <p:cNvPr id="4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5880" y="1772816"/>
                        <a:ext cx="6337300" cy="4679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263352" y="2636912"/>
            <a:ext cx="417646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Introduction of a second group, G, into a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monosubstituted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benzene, C</a:t>
            </a:r>
            <a:r>
              <a:rPr lang="en-US" sz="24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6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</a:t>
            </a:r>
            <a:r>
              <a:rPr lang="en-US" sz="24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5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– E</a:t>
            </a:r>
            <a:endParaRPr lang="en-US" sz="24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4960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9DA1AE6-0086-42E5-B4BF-BE7C713E24B0}" type="slidenum">
              <a: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itchFamily="34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altLang="en-US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 Cen MT" pitchFamily="34" charset="0"/>
              <a:ea typeface="+mn-ea"/>
              <a:cs typeface="+mn-cs"/>
            </a:endParaRPr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623392" y="1556792"/>
            <a:ext cx="1094521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n-US" altLang="en-US" sz="2400" dirty="0">
                <a:solidFill>
                  <a:srgbClr val="0033CC"/>
                </a:solidFill>
              </a:rPr>
              <a:t>Substituents already present on an aromatic ring determine the position taken by a new substituent</a:t>
            </a:r>
            <a:r>
              <a:rPr lang="en-US" altLang="en-US" sz="2400" dirty="0"/>
              <a:t>.</a:t>
            </a:r>
          </a:p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n-US" altLang="en-US" sz="2400" b="1" dirty="0">
                <a:solidFill>
                  <a:srgbClr val="00B050"/>
                </a:solidFill>
              </a:rPr>
              <a:t>Example; </a:t>
            </a:r>
            <a:r>
              <a:rPr lang="en-US" altLang="en-US" sz="2400" dirty="0">
                <a:solidFill>
                  <a:srgbClr val="FF0000"/>
                </a:solidFill>
              </a:rPr>
              <a:t>nitration of toluene </a:t>
            </a:r>
            <a:r>
              <a:rPr lang="en-US" altLang="en-US" sz="2400" dirty="0"/>
              <a:t>gives mainly a mixture of </a:t>
            </a:r>
            <a:r>
              <a:rPr lang="en-US" altLang="en-US" sz="2400" i="1" dirty="0"/>
              <a:t>o</a:t>
            </a:r>
            <a:r>
              <a:rPr lang="en-US" altLang="en-US" sz="2400" dirty="0"/>
              <a:t>- and </a:t>
            </a:r>
            <a:r>
              <a:rPr lang="en-US" altLang="en-US" sz="2400" i="1" dirty="0"/>
              <a:t>p</a:t>
            </a:r>
            <a:r>
              <a:rPr lang="en-US" altLang="en-US" sz="2400" dirty="0"/>
              <a:t>-</a:t>
            </a:r>
            <a:r>
              <a:rPr lang="en-US" altLang="en-US" sz="2400" dirty="0" err="1"/>
              <a:t>nitrotoluene</a:t>
            </a:r>
            <a:r>
              <a:rPr lang="en-US" altLang="en-US" sz="2400" dirty="0"/>
              <a:t>.</a:t>
            </a:r>
          </a:p>
        </p:txBody>
      </p:sp>
      <p:sp>
        <p:nvSpPr>
          <p:cNvPr id="18" name="Rectangle 3"/>
          <p:cNvSpPr>
            <a:spLocks noChangeArrowheads="1"/>
          </p:cNvSpPr>
          <p:nvPr/>
        </p:nvSpPr>
        <p:spPr bwMode="auto">
          <a:xfrm>
            <a:off x="623392" y="4437112"/>
            <a:ext cx="1094521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n-US" altLang="en-US" sz="2400" dirty="0"/>
              <a:t>On the other hand, </a:t>
            </a:r>
            <a:r>
              <a:rPr lang="en-US" altLang="en-US" sz="2400" dirty="0">
                <a:solidFill>
                  <a:srgbClr val="FF0000"/>
                </a:solidFill>
              </a:rPr>
              <a:t>nitration of nitrobenzene </a:t>
            </a:r>
            <a:r>
              <a:rPr lang="en-US" altLang="en-US" sz="2400" dirty="0"/>
              <a:t>under similar conditions gives mainly the </a:t>
            </a:r>
            <a:r>
              <a:rPr lang="en-US" altLang="en-US" sz="2400" i="1" dirty="0"/>
              <a:t>meta </a:t>
            </a:r>
            <a:r>
              <a:rPr lang="en-US" altLang="en-US" sz="2400" dirty="0"/>
              <a:t>isomer.</a:t>
            </a: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rcRect l="2292" t="6828" r="29598" b="9970"/>
          <a:stretch/>
        </p:blipFill>
        <p:spPr bwMode="auto">
          <a:xfrm>
            <a:off x="4367808" y="2739098"/>
            <a:ext cx="3528392" cy="1722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rcRect l="8183" t="14275" r="2036" b="9703"/>
          <a:stretch>
            <a:fillRect/>
          </a:stretch>
        </p:blipFill>
        <p:spPr bwMode="auto">
          <a:xfrm>
            <a:off x="4511824" y="5136604"/>
            <a:ext cx="2907486" cy="1690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7888001" y="77628"/>
            <a:ext cx="43039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rgbClr val="FF0000"/>
                </a:solidFill>
              </a:rPr>
              <a:t>Reactions of Benzene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35360" y="717663"/>
            <a:ext cx="5503879" cy="52322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en-US" sz="2800" b="1" dirty="0" err="1">
                <a:solidFill>
                  <a:srgbClr val="0033CC"/>
                </a:solidFill>
                <a:latin typeface="+mj-lt"/>
                <a:cs typeface="Arial" panose="020B0604020202020204" pitchFamily="34" charset="0"/>
              </a:rPr>
              <a:t>Disubstituted</a:t>
            </a:r>
            <a:r>
              <a:rPr lang="en-US" sz="2800" b="1" dirty="0">
                <a:solidFill>
                  <a:srgbClr val="0033CC"/>
                </a:solidFill>
                <a:latin typeface="+mj-lt"/>
                <a:cs typeface="Arial" panose="020B0604020202020204" pitchFamily="34" charset="0"/>
              </a:rPr>
              <a:t> Benzenes: Orientation</a:t>
            </a:r>
          </a:p>
        </p:txBody>
      </p:sp>
    </p:spTree>
    <p:extLst>
      <p:ext uri="{BB962C8B-B14F-4D97-AF65-F5344CB8AC3E}">
        <p14:creationId xmlns:p14="http://schemas.microsoft.com/office/powerpoint/2010/main" val="524821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9DA1AE6-0086-42E5-B4BF-BE7C713E24B0}" type="slidenum">
              <a: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itchFamily="34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altLang="en-US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 Cen MT" pitchFamily="34" charset="0"/>
              <a:ea typeface="+mn-ea"/>
              <a:cs typeface="+mn-cs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 l="4404" t="10989" r="1601" b="3947"/>
          <a:stretch>
            <a:fillRect/>
          </a:stretch>
        </p:blipFill>
        <p:spPr bwMode="auto">
          <a:xfrm>
            <a:off x="7248128" y="1624590"/>
            <a:ext cx="4476750" cy="516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551384" y="1624590"/>
            <a:ext cx="619268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altLang="en-US" sz="2400" b="1" dirty="0">
                <a:solidFill>
                  <a:srgbClr val="00B050"/>
                </a:solidFill>
              </a:rPr>
              <a:t>Directing and Activating Effects of Common Functional Groups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839415" y="2742019"/>
            <a:ext cx="554461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§"/>
            </a:pPr>
            <a:r>
              <a:rPr lang="en-US" altLang="en-US" sz="2400" i="1" dirty="0"/>
              <a:t>Substituents that </a:t>
            </a:r>
            <a:r>
              <a:rPr lang="en-US" altLang="en-US" sz="2400" i="1" dirty="0">
                <a:solidFill>
                  <a:srgbClr val="FF0000"/>
                </a:solidFill>
              </a:rPr>
              <a:t>release electrons </a:t>
            </a:r>
            <a:r>
              <a:rPr lang="en-US" altLang="en-US" sz="2400" i="1" dirty="0"/>
              <a:t>to the ring will </a:t>
            </a:r>
            <a:r>
              <a:rPr lang="en-US" altLang="en-US" sz="2400" i="1" dirty="0">
                <a:solidFill>
                  <a:srgbClr val="FF0000"/>
                </a:solidFill>
              </a:rPr>
              <a:t>activate the ring </a:t>
            </a:r>
            <a:r>
              <a:rPr lang="en-US" altLang="en-US" sz="2400" i="1" dirty="0"/>
              <a:t>toward electrophilic substitution.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839416" y="4100879"/>
            <a:ext cx="554461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§"/>
            </a:pPr>
            <a:r>
              <a:rPr lang="en-US" altLang="en-US" sz="2400" i="1" dirty="0"/>
              <a:t>Substituents that </a:t>
            </a:r>
            <a:r>
              <a:rPr lang="en-US" altLang="en-US" sz="2400" i="1" dirty="0">
                <a:solidFill>
                  <a:srgbClr val="FF0000"/>
                </a:solidFill>
              </a:rPr>
              <a:t>withdraw electrons </a:t>
            </a:r>
            <a:r>
              <a:rPr lang="en-US" altLang="en-US" sz="2400" i="1" dirty="0"/>
              <a:t>from the ring will </a:t>
            </a:r>
            <a:r>
              <a:rPr lang="en-US" altLang="en-US" sz="2400" i="1" dirty="0">
                <a:solidFill>
                  <a:srgbClr val="FF0000"/>
                </a:solidFill>
              </a:rPr>
              <a:t>deactivate the ring </a:t>
            </a:r>
            <a:r>
              <a:rPr lang="en-US" altLang="en-US" sz="2400" i="1" dirty="0"/>
              <a:t>toward electrophilic substitution.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888001" y="77628"/>
            <a:ext cx="43039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rgbClr val="FF0000"/>
                </a:solidFill>
              </a:rPr>
              <a:t>Reactions of Benzene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50832" y="717663"/>
            <a:ext cx="7285328" cy="52322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en-US" sz="2800" b="1" dirty="0" err="1">
                <a:solidFill>
                  <a:srgbClr val="0033CC"/>
                </a:solidFill>
                <a:latin typeface="+mj-lt"/>
                <a:cs typeface="Arial" panose="020B0604020202020204" pitchFamily="34" charset="0"/>
              </a:rPr>
              <a:t>Disubstituted</a:t>
            </a:r>
            <a:r>
              <a:rPr lang="en-US" sz="2800" b="1" dirty="0">
                <a:solidFill>
                  <a:srgbClr val="0033CC"/>
                </a:solidFill>
                <a:latin typeface="+mj-lt"/>
                <a:cs typeface="Arial" panose="020B0604020202020204" pitchFamily="34" charset="0"/>
              </a:rPr>
              <a:t> Benzenes: Orientation&amp; Reactivity</a:t>
            </a:r>
          </a:p>
        </p:txBody>
      </p:sp>
    </p:spTree>
    <p:extLst>
      <p:ext uri="{BB962C8B-B14F-4D97-AF65-F5344CB8AC3E}">
        <p14:creationId xmlns:p14="http://schemas.microsoft.com/office/powerpoint/2010/main" val="749562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2941F20-22D5-4C3B-8965-8880FA4B787B}" type="slidenum">
              <a: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444D26"/>
                </a:solidFill>
                <a:effectLst/>
                <a:uLnTx/>
                <a:uFillTx/>
                <a:latin typeface="Tw Cen MT" pitchFamily="34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altLang="en-US" sz="1400" b="1" i="0" u="none" strike="noStrike" kern="1200" cap="none" spc="0" normalizeH="0" baseline="0" noProof="0">
              <a:ln>
                <a:noFill/>
              </a:ln>
              <a:solidFill>
                <a:srgbClr val="444D26"/>
              </a:solidFill>
              <a:effectLst/>
              <a:uLnTx/>
              <a:uFillTx/>
              <a:latin typeface="Tw Cen MT" pitchFamily="34" charset="0"/>
              <a:ea typeface="+mn-ea"/>
              <a:cs typeface="+mn-cs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3650183"/>
              </p:ext>
            </p:extLst>
          </p:nvPr>
        </p:nvGraphicFramePr>
        <p:xfrm>
          <a:off x="1703512" y="1541145"/>
          <a:ext cx="8064896" cy="5499735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3888432">
                  <a:extLst>
                    <a:ext uri="{9D8B030D-6E8A-4147-A177-3AD203B41FA5}">
                      <a16:colId xmlns:a16="http://schemas.microsoft.com/office/drawing/2014/main" val="330341338"/>
                    </a:ext>
                  </a:extLst>
                </a:gridCol>
                <a:gridCol w="4176464">
                  <a:extLst>
                    <a:ext uri="{9D8B030D-6E8A-4147-A177-3AD203B41FA5}">
                      <a16:colId xmlns:a16="http://schemas.microsoft.com/office/drawing/2014/main" val="2679898408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2400" b="1" u="none" strike="noStrike" dirty="0">
                          <a:ln>
                            <a:solidFill>
                              <a:schemeClr val="accent6">
                                <a:lumMod val="50000"/>
                              </a:schemeClr>
                            </a:solidFill>
                          </a:ln>
                          <a:solidFill>
                            <a:srgbClr val="0033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Substituent</a:t>
                      </a:r>
                      <a:endParaRPr lang="en-US" sz="2400" b="1" i="0" u="none" strike="noStrike" dirty="0">
                        <a:ln>
                          <a:solidFill>
                            <a:schemeClr val="accent6">
                              <a:lumMod val="50000"/>
                            </a:schemeClr>
                          </a:solidFill>
                        </a:ln>
                        <a:solidFill>
                          <a:srgbClr val="0033CC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2400" b="1" u="none" strike="noStrike" dirty="0">
                          <a:ln>
                            <a:solidFill>
                              <a:schemeClr val="accent6">
                                <a:lumMod val="50000"/>
                              </a:schemeClr>
                            </a:solidFill>
                          </a:ln>
                          <a:solidFill>
                            <a:srgbClr val="0033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Effect on reactivity</a:t>
                      </a:r>
                      <a:endParaRPr lang="en-US" sz="2400" b="1" i="0" u="none" strike="noStrike" dirty="0">
                        <a:ln>
                          <a:solidFill>
                            <a:schemeClr val="accent6">
                              <a:lumMod val="50000"/>
                            </a:schemeClr>
                          </a:solidFill>
                        </a:ln>
                        <a:solidFill>
                          <a:srgbClr val="0033CC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296092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US" sz="2400" b="0" i="0" u="none" strike="noStrike" dirty="0">
                          <a:ln>
                            <a:solidFill>
                              <a:schemeClr val="accent6">
                                <a:lumMod val="50000"/>
                              </a:schemeClr>
                            </a:solidFill>
                          </a:ln>
                          <a:solidFill>
                            <a:srgbClr val="0033CC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2400" b="1" i="1" u="none" strike="noStrike" dirty="0" err="1">
                          <a:ln>
                            <a:solidFill>
                              <a:schemeClr val="accent6">
                                <a:lumMod val="50000"/>
                              </a:schemeClr>
                            </a:solidFill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o,p</a:t>
                      </a:r>
                      <a:r>
                        <a:rPr lang="en-US" sz="2400" b="1" i="0" u="none" strike="noStrike" dirty="0">
                          <a:ln>
                            <a:solidFill>
                              <a:schemeClr val="accent6">
                                <a:lumMod val="50000"/>
                              </a:schemeClr>
                            </a:solidFill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- director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endParaRPr lang="en-US" sz="2400" b="0" i="0" u="none" strike="noStrike" dirty="0">
                        <a:ln>
                          <a:solidFill>
                            <a:schemeClr val="accent6">
                              <a:lumMod val="50000"/>
                            </a:schemeClr>
                          </a:solidFill>
                        </a:ln>
                        <a:solidFill>
                          <a:srgbClr val="0033CC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86422292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US" sz="2000" u="none" strike="noStrike" dirty="0">
                          <a:ln>
                            <a:solidFill>
                              <a:schemeClr val="accent6">
                                <a:lumMod val="50000"/>
                              </a:schemeClr>
                            </a:solidFill>
                          </a:ln>
                          <a:effectLst/>
                          <a:latin typeface="+mn-lt"/>
                        </a:rPr>
                        <a:t>-NH</a:t>
                      </a:r>
                      <a:r>
                        <a:rPr lang="en-US" sz="2000" u="none" strike="noStrike" baseline="-25000" dirty="0">
                          <a:ln>
                            <a:solidFill>
                              <a:schemeClr val="accent6">
                                <a:lumMod val="50000"/>
                              </a:schemeClr>
                            </a:solidFill>
                          </a:ln>
                          <a:effectLst/>
                          <a:latin typeface="+mn-lt"/>
                        </a:rPr>
                        <a:t>2</a:t>
                      </a:r>
                      <a:r>
                        <a:rPr lang="en-US" sz="2000" u="none" strike="noStrike" dirty="0">
                          <a:ln>
                            <a:solidFill>
                              <a:schemeClr val="accent6">
                                <a:lumMod val="50000"/>
                              </a:schemeClr>
                            </a:solidFill>
                          </a:ln>
                          <a:effectLst/>
                          <a:latin typeface="+mn-lt"/>
                        </a:rPr>
                        <a:t>, -NHR, -NR</a:t>
                      </a:r>
                      <a:r>
                        <a:rPr lang="en-US" sz="2000" u="none" strike="noStrike" baseline="-25000" dirty="0">
                          <a:ln>
                            <a:solidFill>
                              <a:schemeClr val="accent6">
                                <a:lumMod val="50000"/>
                              </a:schemeClr>
                            </a:solidFill>
                          </a:ln>
                          <a:effectLst/>
                          <a:latin typeface="+mn-lt"/>
                        </a:rPr>
                        <a:t>2</a:t>
                      </a:r>
                      <a:r>
                        <a:rPr lang="en-US" sz="2000" u="none" strike="noStrike" dirty="0">
                          <a:ln>
                            <a:solidFill>
                              <a:schemeClr val="accent6">
                                <a:lumMod val="50000"/>
                              </a:schemeClr>
                            </a:solidFill>
                          </a:ln>
                          <a:effectLst/>
                          <a:latin typeface="+mn-lt"/>
                        </a:rPr>
                        <a:t> , -OH,</a:t>
                      </a:r>
                      <a:endParaRPr lang="en-US" sz="2000" b="0" i="0" u="none" strike="noStrike" dirty="0">
                        <a:ln>
                          <a:solidFill>
                            <a:schemeClr val="accent6">
                              <a:lumMod val="50000"/>
                            </a:schemeClr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US" sz="2000" u="none" strike="noStrike" dirty="0">
                          <a:ln>
                            <a:solidFill>
                              <a:schemeClr val="accent6">
                                <a:lumMod val="50000"/>
                              </a:schemeClr>
                            </a:solidFill>
                          </a:ln>
                          <a:effectLst/>
                          <a:latin typeface="+mn-lt"/>
                        </a:rPr>
                        <a:t>Very strongly activating</a:t>
                      </a:r>
                      <a:endParaRPr lang="en-US" sz="2000" b="0" i="0" u="none" strike="noStrike" dirty="0">
                        <a:ln>
                          <a:solidFill>
                            <a:schemeClr val="accent6">
                              <a:lumMod val="50000"/>
                            </a:schemeClr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86693885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US" sz="2000" u="none" strike="noStrike">
                          <a:ln>
                            <a:solidFill>
                              <a:schemeClr val="accent6">
                                <a:lumMod val="50000"/>
                              </a:schemeClr>
                            </a:solidFill>
                          </a:ln>
                          <a:effectLst/>
                          <a:latin typeface="+mn-lt"/>
                        </a:rPr>
                        <a:t>-NHCOR , OR</a:t>
                      </a:r>
                      <a:endParaRPr lang="en-US" sz="2000" b="0" i="0" u="none" strike="noStrike">
                        <a:ln>
                          <a:solidFill>
                            <a:schemeClr val="accent6">
                              <a:lumMod val="50000"/>
                            </a:schemeClr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US" sz="2000" u="none" strike="noStrike" dirty="0">
                          <a:ln>
                            <a:solidFill>
                              <a:schemeClr val="accent6">
                                <a:lumMod val="50000"/>
                              </a:schemeClr>
                            </a:solidFill>
                          </a:ln>
                          <a:effectLst/>
                          <a:latin typeface="+mn-lt"/>
                        </a:rPr>
                        <a:t>Strongly activating</a:t>
                      </a:r>
                      <a:endParaRPr lang="en-US" sz="2000" b="0" i="0" u="none" strike="noStrike" dirty="0">
                        <a:ln>
                          <a:solidFill>
                            <a:schemeClr val="accent6">
                              <a:lumMod val="50000"/>
                            </a:schemeClr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85692910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US" sz="2000" u="none" strike="noStrike">
                          <a:ln>
                            <a:solidFill>
                              <a:schemeClr val="accent6">
                                <a:lumMod val="50000"/>
                              </a:schemeClr>
                            </a:solidFill>
                          </a:ln>
                          <a:effectLst/>
                          <a:latin typeface="+mn-lt"/>
                        </a:rPr>
                        <a:t>-C</a:t>
                      </a:r>
                      <a:r>
                        <a:rPr lang="en-US" sz="2000" u="none" strike="noStrike" baseline="-25000">
                          <a:ln>
                            <a:solidFill>
                              <a:schemeClr val="accent6">
                                <a:lumMod val="50000"/>
                              </a:schemeClr>
                            </a:solidFill>
                          </a:ln>
                          <a:effectLst/>
                          <a:latin typeface="+mn-lt"/>
                        </a:rPr>
                        <a:t>6</a:t>
                      </a:r>
                      <a:r>
                        <a:rPr lang="en-US" sz="2000" u="none" strike="noStrike">
                          <a:ln>
                            <a:solidFill>
                              <a:schemeClr val="accent6">
                                <a:lumMod val="50000"/>
                              </a:schemeClr>
                            </a:solidFill>
                          </a:ln>
                          <a:effectLst/>
                          <a:latin typeface="+mn-lt"/>
                        </a:rPr>
                        <a:t>H</a:t>
                      </a:r>
                      <a:r>
                        <a:rPr lang="en-US" sz="2000" u="none" strike="noStrike" baseline="-25000">
                          <a:ln>
                            <a:solidFill>
                              <a:schemeClr val="accent6">
                                <a:lumMod val="50000"/>
                              </a:schemeClr>
                            </a:solidFill>
                          </a:ln>
                          <a:effectLst/>
                          <a:latin typeface="+mn-lt"/>
                        </a:rPr>
                        <a:t>5, </a:t>
                      </a:r>
                      <a:r>
                        <a:rPr lang="en-US" sz="2000" u="none" strike="noStrike">
                          <a:ln>
                            <a:solidFill>
                              <a:schemeClr val="accent6">
                                <a:lumMod val="50000"/>
                              </a:schemeClr>
                            </a:solidFill>
                          </a:ln>
                          <a:effectLst/>
                          <a:latin typeface="+mn-lt"/>
                        </a:rPr>
                        <a:t>-CH</a:t>
                      </a:r>
                      <a:r>
                        <a:rPr lang="en-US" sz="2000" u="none" strike="noStrike" baseline="-25000">
                          <a:ln>
                            <a:solidFill>
                              <a:schemeClr val="accent6">
                                <a:lumMod val="50000"/>
                              </a:schemeClr>
                            </a:solidFill>
                          </a:ln>
                          <a:effectLst/>
                          <a:latin typeface="+mn-lt"/>
                        </a:rPr>
                        <a:t>3</a:t>
                      </a:r>
                      <a:r>
                        <a:rPr lang="en-US" sz="2000" u="none" strike="noStrike">
                          <a:ln>
                            <a:solidFill>
                              <a:schemeClr val="accent6">
                                <a:lumMod val="50000"/>
                              </a:schemeClr>
                            </a:solidFill>
                          </a:ln>
                          <a:effectLst/>
                          <a:latin typeface="+mn-lt"/>
                        </a:rPr>
                        <a:t>, -R (Alkyl), CH</a:t>
                      </a:r>
                      <a:r>
                        <a:rPr lang="en-US" sz="2000" u="none" strike="noStrike" baseline="-25000">
                          <a:ln>
                            <a:solidFill>
                              <a:schemeClr val="accent6">
                                <a:lumMod val="50000"/>
                              </a:schemeClr>
                            </a:solidFill>
                          </a:ln>
                          <a:effectLst/>
                          <a:latin typeface="+mn-lt"/>
                        </a:rPr>
                        <a:t>2</a:t>
                      </a:r>
                      <a:r>
                        <a:rPr lang="en-US" sz="2000" u="none" strike="noStrike">
                          <a:ln>
                            <a:solidFill>
                              <a:schemeClr val="accent6">
                                <a:lumMod val="50000"/>
                              </a:schemeClr>
                            </a:solidFill>
                          </a:ln>
                          <a:effectLst/>
                          <a:latin typeface="+mn-lt"/>
                        </a:rPr>
                        <a:t>=CHR</a:t>
                      </a:r>
                      <a:endParaRPr lang="en-US" sz="2000" b="0" i="0" u="none" strike="noStrike">
                        <a:ln>
                          <a:solidFill>
                            <a:schemeClr val="accent6">
                              <a:lumMod val="50000"/>
                            </a:schemeClr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US" sz="2000" u="none" strike="noStrike" dirty="0">
                          <a:ln>
                            <a:solidFill>
                              <a:schemeClr val="accent6">
                                <a:lumMod val="50000"/>
                              </a:schemeClr>
                            </a:solidFill>
                          </a:ln>
                          <a:effectLst/>
                          <a:latin typeface="+mn-lt"/>
                        </a:rPr>
                        <a:t>Moderately activating</a:t>
                      </a:r>
                      <a:endParaRPr lang="en-US" sz="2000" b="0" i="0" u="none" strike="noStrike" dirty="0">
                        <a:ln>
                          <a:solidFill>
                            <a:schemeClr val="accent6">
                              <a:lumMod val="50000"/>
                            </a:schemeClr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88107745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US" sz="2000" b="1" u="none" strike="noStrike" dirty="0">
                          <a:ln>
                            <a:solidFill>
                              <a:schemeClr val="accent6">
                                <a:lumMod val="50000"/>
                              </a:schemeClr>
                            </a:solidFill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           </a:t>
                      </a:r>
                      <a:r>
                        <a:rPr lang="en-US" sz="2400" b="1" u="none" strike="noStrike" dirty="0">
                          <a:ln>
                            <a:solidFill>
                              <a:schemeClr val="accent6">
                                <a:lumMod val="50000"/>
                              </a:schemeClr>
                            </a:solidFill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H</a:t>
                      </a:r>
                      <a:endParaRPr lang="en-US" sz="2400" b="1" i="0" u="none" strike="noStrike" dirty="0">
                        <a:ln>
                          <a:solidFill>
                            <a:schemeClr val="accent6">
                              <a:lumMod val="50000"/>
                            </a:schemeClr>
                          </a:solidFill>
                        </a:ln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US" sz="2400" b="1" u="none" strike="noStrike" dirty="0">
                          <a:ln>
                            <a:solidFill>
                              <a:schemeClr val="accent6">
                                <a:lumMod val="50000"/>
                              </a:schemeClr>
                            </a:solidFill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Standard for comparison</a:t>
                      </a:r>
                      <a:endParaRPr lang="en-US" sz="2400" b="1" i="0" u="none" strike="noStrike" dirty="0">
                        <a:ln>
                          <a:solidFill>
                            <a:schemeClr val="accent6">
                              <a:lumMod val="50000"/>
                            </a:schemeClr>
                          </a:solidFill>
                        </a:ln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769033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US" sz="2000" u="none" strike="noStrike" dirty="0">
                          <a:ln>
                            <a:solidFill>
                              <a:schemeClr val="accent6">
                                <a:lumMod val="50000"/>
                              </a:schemeClr>
                            </a:solidFill>
                          </a:ln>
                          <a:effectLst/>
                          <a:latin typeface="+mn-lt"/>
                        </a:rPr>
                        <a:t>-F, -Cl, -Br, -I</a:t>
                      </a:r>
                      <a:endParaRPr lang="en-US" sz="2000" b="0" i="0" u="none" strike="noStrike" dirty="0">
                        <a:ln>
                          <a:solidFill>
                            <a:schemeClr val="accent6">
                              <a:lumMod val="50000"/>
                            </a:schemeClr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US" sz="2000" u="none" strike="noStrike" dirty="0">
                          <a:ln>
                            <a:solidFill>
                              <a:schemeClr val="accent6">
                                <a:lumMod val="50000"/>
                              </a:schemeClr>
                            </a:solidFill>
                          </a:ln>
                          <a:effectLst/>
                          <a:latin typeface="+mn-lt"/>
                        </a:rPr>
                        <a:t> Deactivating</a:t>
                      </a:r>
                      <a:endParaRPr lang="en-US" sz="2000" b="0" i="0" u="none" strike="noStrike" dirty="0">
                        <a:ln>
                          <a:solidFill>
                            <a:schemeClr val="accent6">
                              <a:lumMod val="50000"/>
                            </a:schemeClr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1938024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US" sz="2000" b="0" i="0" u="none" strike="noStrike" dirty="0">
                          <a:ln>
                            <a:solidFill>
                              <a:schemeClr val="accent6">
                                <a:lumMod val="5000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2400" b="1" i="1" u="none" strike="noStrike" dirty="0">
                          <a:ln>
                            <a:solidFill>
                              <a:schemeClr val="accent6">
                                <a:lumMod val="50000"/>
                              </a:schemeClr>
                            </a:solidFill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m</a:t>
                      </a:r>
                      <a:r>
                        <a:rPr lang="en-US" sz="2400" b="1" i="0" u="none" strike="noStrike" dirty="0">
                          <a:ln>
                            <a:solidFill>
                              <a:schemeClr val="accent6">
                                <a:lumMod val="50000"/>
                              </a:schemeClr>
                            </a:solidFill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- director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endParaRPr lang="en-US" sz="2000" b="0" i="0" u="none" strike="noStrike" dirty="0">
                        <a:ln>
                          <a:solidFill>
                            <a:schemeClr val="accent6">
                              <a:lumMod val="50000"/>
                            </a:schemeClr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80537816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US" sz="2000" u="none" strike="noStrike">
                          <a:ln>
                            <a:solidFill>
                              <a:schemeClr val="accent6">
                                <a:lumMod val="50000"/>
                              </a:schemeClr>
                            </a:solidFill>
                          </a:ln>
                          <a:effectLst/>
                          <a:latin typeface="+mn-lt"/>
                        </a:rPr>
                        <a:t>-SO</a:t>
                      </a:r>
                      <a:r>
                        <a:rPr lang="en-US" sz="2000" u="none" strike="noStrike" baseline="-25000">
                          <a:ln>
                            <a:solidFill>
                              <a:schemeClr val="accent6">
                                <a:lumMod val="50000"/>
                              </a:schemeClr>
                            </a:solidFill>
                          </a:ln>
                          <a:effectLst/>
                          <a:latin typeface="+mn-lt"/>
                        </a:rPr>
                        <a:t>3</a:t>
                      </a:r>
                      <a:r>
                        <a:rPr lang="en-US" sz="2000" u="none" strike="noStrike">
                          <a:ln>
                            <a:solidFill>
                              <a:schemeClr val="accent6">
                                <a:lumMod val="50000"/>
                              </a:schemeClr>
                            </a:solidFill>
                          </a:ln>
                          <a:effectLst/>
                          <a:latin typeface="+mn-lt"/>
                        </a:rPr>
                        <a:t>H, -COOH, -COOR</a:t>
                      </a:r>
                      <a:endParaRPr lang="en-US" sz="2000" b="0" i="0" u="none" strike="noStrike">
                        <a:ln>
                          <a:solidFill>
                            <a:schemeClr val="accent6">
                              <a:lumMod val="50000"/>
                            </a:schemeClr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rowSpan="2"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US" sz="2000" u="none" strike="noStrike" dirty="0">
                          <a:ln>
                            <a:solidFill>
                              <a:schemeClr val="accent6">
                                <a:lumMod val="50000"/>
                              </a:schemeClr>
                            </a:solidFill>
                          </a:ln>
                          <a:effectLst/>
                          <a:latin typeface="+mn-lt"/>
                        </a:rPr>
                        <a:t>Strongly deactivating</a:t>
                      </a:r>
                      <a:endParaRPr lang="en-US" sz="2000" b="0" i="0" u="none" strike="noStrike" dirty="0">
                        <a:ln>
                          <a:solidFill>
                            <a:schemeClr val="accent6">
                              <a:lumMod val="50000"/>
                            </a:schemeClr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24329314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US" sz="2000" u="none" strike="noStrike" dirty="0">
                          <a:ln>
                            <a:solidFill>
                              <a:schemeClr val="accent6">
                                <a:lumMod val="50000"/>
                              </a:schemeClr>
                            </a:solidFill>
                          </a:ln>
                          <a:effectLst/>
                          <a:latin typeface="+mn-lt"/>
                        </a:rPr>
                        <a:t>, -CHO, -COR, -CN</a:t>
                      </a:r>
                      <a:endParaRPr lang="en-US" sz="2000" b="0" i="0" u="none" strike="noStrike" dirty="0">
                        <a:ln>
                          <a:solidFill>
                            <a:schemeClr val="accent6">
                              <a:lumMod val="50000"/>
                            </a:schemeClr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vMerge="1"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54106108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US" sz="2000" u="none" strike="noStrike" dirty="0">
                          <a:ln>
                            <a:solidFill>
                              <a:schemeClr val="accent6">
                                <a:lumMod val="50000"/>
                              </a:schemeClr>
                            </a:solidFill>
                          </a:ln>
                          <a:effectLst/>
                          <a:latin typeface="+mn-lt"/>
                        </a:rPr>
                        <a:t>-NO</a:t>
                      </a:r>
                      <a:r>
                        <a:rPr lang="en-US" sz="2000" u="none" strike="noStrike" baseline="-25000" dirty="0">
                          <a:ln>
                            <a:solidFill>
                              <a:schemeClr val="accent6">
                                <a:lumMod val="50000"/>
                              </a:schemeClr>
                            </a:solidFill>
                          </a:ln>
                          <a:effectLst/>
                          <a:latin typeface="+mn-lt"/>
                        </a:rPr>
                        <a:t>2</a:t>
                      </a:r>
                      <a:r>
                        <a:rPr lang="en-US" sz="2000" u="none" strike="noStrike" dirty="0">
                          <a:ln>
                            <a:solidFill>
                              <a:schemeClr val="accent6">
                                <a:lumMod val="50000"/>
                              </a:schemeClr>
                            </a:solidFill>
                          </a:ln>
                          <a:effectLst/>
                          <a:latin typeface="+mn-lt"/>
                        </a:rPr>
                        <a:t>, -CF</a:t>
                      </a:r>
                      <a:r>
                        <a:rPr lang="en-US" sz="2000" u="none" strike="noStrike" baseline="-25000" dirty="0">
                          <a:ln>
                            <a:solidFill>
                              <a:schemeClr val="accent6">
                                <a:lumMod val="50000"/>
                              </a:schemeClr>
                            </a:solidFill>
                          </a:ln>
                          <a:effectLst/>
                          <a:latin typeface="+mn-lt"/>
                        </a:rPr>
                        <a:t>3</a:t>
                      </a:r>
                      <a:endParaRPr lang="en-US" sz="2000" b="0" i="0" u="none" strike="noStrike" dirty="0">
                        <a:ln>
                          <a:solidFill>
                            <a:schemeClr val="accent6">
                              <a:lumMod val="50000"/>
                            </a:schemeClr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US" sz="2000" u="none" strike="noStrike" dirty="0">
                          <a:ln>
                            <a:solidFill>
                              <a:schemeClr val="accent6">
                                <a:lumMod val="50000"/>
                              </a:schemeClr>
                            </a:solidFill>
                          </a:ln>
                          <a:effectLst/>
                          <a:latin typeface="+mn-lt"/>
                        </a:rPr>
                        <a:t>Very strongly deactivating</a:t>
                      </a:r>
                      <a:endParaRPr lang="en-US" sz="2000" b="0" i="0" u="none" strike="noStrike" dirty="0">
                        <a:ln>
                          <a:solidFill>
                            <a:schemeClr val="accent6">
                              <a:lumMod val="50000"/>
                            </a:schemeClr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07475933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731432" y="620688"/>
            <a:ext cx="5503879" cy="52322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en-US" sz="2800" b="1" dirty="0" err="1">
                <a:solidFill>
                  <a:srgbClr val="0033CC"/>
                </a:solidFill>
                <a:latin typeface="+mj-lt"/>
                <a:cs typeface="Arial" panose="020B0604020202020204" pitchFamily="34" charset="0"/>
              </a:rPr>
              <a:t>Disubstituted</a:t>
            </a:r>
            <a:r>
              <a:rPr lang="en-US" sz="2800" b="1" dirty="0">
                <a:solidFill>
                  <a:srgbClr val="0033CC"/>
                </a:solidFill>
                <a:latin typeface="+mj-lt"/>
                <a:cs typeface="Arial" panose="020B0604020202020204" pitchFamily="34" charset="0"/>
              </a:rPr>
              <a:t> Benzenes: Orientation</a:t>
            </a:r>
          </a:p>
        </p:txBody>
      </p:sp>
    </p:spTree>
    <p:extLst>
      <p:ext uri="{BB962C8B-B14F-4D97-AF65-F5344CB8AC3E}">
        <p14:creationId xmlns:p14="http://schemas.microsoft.com/office/powerpoint/2010/main" val="20039715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9DA1AE6-0086-42E5-B4BF-BE7C713E24B0}" type="slidenum">
              <a: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itchFamily="34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altLang="en-US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 Cen MT" pitchFamily="34" charset="0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23392" y="1567729"/>
            <a:ext cx="6120680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outerShdw blurRad="38100" dist="25400" dir="5400000" algn="t" rotWithShape="0">
              <a:schemeClr val="bg1">
                <a:alpha val="50000"/>
              </a:scheme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rgbClr val="0033CC"/>
                </a:solidFill>
                <a:latin typeface="+mj-lt"/>
                <a:cs typeface="Arial" panose="020B0604020202020204" pitchFamily="34" charset="0"/>
              </a:rPr>
              <a:t>1. Halogenation of an Alkyl Side Chain</a:t>
            </a:r>
          </a:p>
        </p:txBody>
      </p:sp>
      <p:pic>
        <p:nvPicPr>
          <p:cNvPr id="15" name="Picture 2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32104" y="4681879"/>
            <a:ext cx="5029200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672" y="3307833"/>
            <a:ext cx="4343400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3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1447" y="2370686"/>
            <a:ext cx="2562225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7888001" y="77628"/>
            <a:ext cx="43039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rgbClr val="FF0000"/>
                </a:solidFill>
              </a:rPr>
              <a:t>Reactions of Benzene</a:t>
            </a:r>
          </a:p>
        </p:txBody>
      </p:sp>
      <p:sp>
        <p:nvSpPr>
          <p:cNvPr id="10" name="Rectangle 9"/>
          <p:cNvSpPr/>
          <p:nvPr/>
        </p:nvSpPr>
        <p:spPr>
          <a:xfrm>
            <a:off x="447007" y="717663"/>
            <a:ext cx="6892977" cy="52322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en-US" sz="2800" b="1" dirty="0">
                <a:solidFill>
                  <a:srgbClr val="0033CC"/>
                </a:solidFill>
                <a:latin typeface="+mj-lt"/>
                <a:cs typeface="Arial" panose="020B0604020202020204" pitchFamily="34" charset="0"/>
              </a:rPr>
              <a:t>Side-Chain Reactions of Benzene-Derivatives</a:t>
            </a:r>
          </a:p>
        </p:txBody>
      </p:sp>
    </p:spTree>
    <p:extLst>
      <p:ext uri="{BB962C8B-B14F-4D97-AF65-F5344CB8AC3E}">
        <p14:creationId xmlns:p14="http://schemas.microsoft.com/office/powerpoint/2010/main" val="1717486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9DA1AE6-0086-42E5-B4BF-BE7C713E24B0}" type="slidenum">
              <a: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itchFamily="34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altLang="en-US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 Cen MT" pitchFamily="34" charset="0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23393" y="1567729"/>
            <a:ext cx="4752528" cy="461665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38100" dist="25400" dir="5400000" algn="t" rotWithShape="0">
              <a:schemeClr val="bg1">
                <a:alpha val="50000"/>
              </a:scheme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00B050"/>
                </a:solidFill>
                <a:latin typeface="+mj-lt"/>
                <a:cs typeface="Arial" panose="020B0604020202020204" pitchFamily="34" charset="0"/>
              </a:rPr>
              <a:t>2. Oxidation of an Alkyl Side Chain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911424" y="2021939"/>
            <a:ext cx="1065718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en-US" altLang="en-US" sz="2400" dirty="0"/>
              <a:t>Conversion into a carboxyl group, </a:t>
            </a:r>
            <a:r>
              <a:rPr lang="en-US" altLang="en-US" sz="2400" dirty="0">
                <a:solidFill>
                  <a:srgbClr val="00B0F0"/>
                </a:solidFill>
              </a:rPr>
              <a:t>-COOH</a:t>
            </a:r>
            <a:r>
              <a:rPr lang="en-US" altLang="en-US" sz="2400" dirty="0"/>
              <a:t>, by treatment with </a:t>
            </a:r>
            <a:r>
              <a:rPr lang="en-US" altLang="en-US" sz="2400" dirty="0">
                <a:solidFill>
                  <a:srgbClr val="FF0000"/>
                </a:solidFill>
              </a:rPr>
              <a:t>hot potassium permanganate</a:t>
            </a:r>
            <a:r>
              <a:rPr lang="en-US" altLang="en-US" sz="2400" dirty="0"/>
              <a:t>.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911424" y="2852936"/>
            <a:ext cx="1065718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en-US" altLang="en-US" sz="2400" dirty="0"/>
              <a:t>Regardless the </a:t>
            </a:r>
            <a:r>
              <a:rPr lang="en-US" altLang="en-US" sz="2400" dirty="0">
                <a:solidFill>
                  <a:srgbClr val="00B0F0"/>
                </a:solidFill>
              </a:rPr>
              <a:t>length of the alkyl chain</a:t>
            </a:r>
            <a:r>
              <a:rPr lang="en-US" altLang="en-US" sz="2400" dirty="0"/>
              <a:t>, the product is always the same.</a:t>
            </a:r>
          </a:p>
        </p:txBody>
      </p:sp>
      <p:pic>
        <p:nvPicPr>
          <p:cNvPr id="11" name="Picture 1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5519936" y="3645024"/>
            <a:ext cx="5544616" cy="299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31504" y="4221088"/>
            <a:ext cx="3240360" cy="1620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/>
          <p:nvPr/>
        </p:nvSpPr>
        <p:spPr>
          <a:xfrm>
            <a:off x="7888001" y="77628"/>
            <a:ext cx="43039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rgbClr val="FF0000"/>
                </a:solidFill>
              </a:rPr>
              <a:t>Reactions of Benzene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47007" y="717663"/>
            <a:ext cx="6892977" cy="52322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en-US" sz="2800" b="1" dirty="0">
                <a:solidFill>
                  <a:srgbClr val="0033CC"/>
                </a:solidFill>
                <a:latin typeface="+mj-lt"/>
                <a:cs typeface="Arial" panose="020B0604020202020204" pitchFamily="34" charset="0"/>
              </a:rPr>
              <a:t>Side-Chain Reactions of Benzene-Derivatives</a:t>
            </a:r>
          </a:p>
        </p:txBody>
      </p:sp>
    </p:spTree>
    <p:extLst>
      <p:ext uri="{BB962C8B-B14F-4D97-AF65-F5344CB8AC3E}">
        <p14:creationId xmlns:p14="http://schemas.microsoft.com/office/powerpoint/2010/main" val="101127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9DA1AE6-0086-42E5-B4BF-BE7C713E24B0}" type="slidenum">
              <a: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itchFamily="34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en-US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 Cen MT" pitchFamily="34" charset="0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31269" y="404664"/>
            <a:ext cx="593797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rgbClr val="FF0000"/>
                </a:solidFill>
              </a:rPr>
              <a:t>The Structure of Benzene Ring</a:t>
            </a: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623392" y="1556792"/>
            <a:ext cx="1094521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n-US" altLang="en-US" sz="2400" b="1" dirty="0">
                <a:solidFill>
                  <a:srgbClr val="FF0000"/>
                </a:solidFill>
              </a:rPr>
              <a:t>Benzene</a:t>
            </a:r>
            <a:r>
              <a:rPr lang="en-US" altLang="en-US" sz="2400" dirty="0"/>
              <a:t> is the </a:t>
            </a:r>
            <a:r>
              <a:rPr lang="en-US" altLang="en-US" sz="2400" b="1" i="1" dirty="0">
                <a:solidFill>
                  <a:srgbClr val="FF0000"/>
                </a:solidFill>
              </a:rPr>
              <a:t>parent hydrocarbon of aromatic compounds</a:t>
            </a:r>
            <a:r>
              <a:rPr lang="en-US" altLang="en-US" sz="2400" dirty="0"/>
              <a:t>, because of their special chemical properties.</a:t>
            </a:r>
          </a:p>
          <a:p>
            <a:pPr marL="230188" indent="-230188" algn="just"/>
            <a:endParaRPr lang="en-US" altLang="en-US" sz="2400" dirty="0"/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623392" y="2391271"/>
            <a:ext cx="1094521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n-US" altLang="en-US" sz="2400" dirty="0"/>
              <a:t>Today a compound is said to be </a:t>
            </a:r>
            <a:r>
              <a:rPr lang="en-US" altLang="en-US" sz="2400" b="1" dirty="0">
                <a:solidFill>
                  <a:srgbClr val="FF0000"/>
                </a:solidFill>
              </a:rPr>
              <a:t>aromatic</a:t>
            </a:r>
            <a:r>
              <a:rPr lang="en-US" altLang="en-US" sz="2400" dirty="0"/>
              <a:t> if it is </a:t>
            </a:r>
            <a:r>
              <a:rPr lang="en-US" altLang="en-US" sz="2400" b="1" i="1" dirty="0">
                <a:solidFill>
                  <a:srgbClr val="FF0000"/>
                </a:solidFill>
              </a:rPr>
              <a:t>benzene-like in its properties</a:t>
            </a:r>
            <a:r>
              <a:rPr lang="en-US" altLang="en-US" sz="2400" b="1" i="1" dirty="0"/>
              <a:t>. </a:t>
            </a:r>
            <a:endParaRPr lang="en-US" altLang="en-US" sz="2400" b="1" dirty="0"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38158" y="3140968"/>
            <a:ext cx="3246273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en-US" sz="2800" b="1" dirty="0">
                <a:solidFill>
                  <a:srgbClr val="0033CC"/>
                </a:solidFill>
                <a:latin typeface="+mj-lt"/>
                <a:cs typeface="Arial" panose="020B0604020202020204" pitchFamily="34" charset="0"/>
              </a:rPr>
              <a:t>Structure of Benzene</a:t>
            </a:r>
            <a:endParaRPr lang="en-US" sz="2800" dirty="0">
              <a:solidFill>
                <a:srgbClr val="0033CC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23392" y="3755504"/>
            <a:ext cx="11017224" cy="90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sz="2400" dirty="0"/>
              <a:t>- Molecular formula = C</a:t>
            </a:r>
            <a:r>
              <a:rPr lang="en-US" sz="2400" baseline="-25000" dirty="0"/>
              <a:t>6</a:t>
            </a:r>
            <a:r>
              <a:rPr lang="en-US" sz="2400" dirty="0"/>
              <a:t>H</a:t>
            </a:r>
            <a:r>
              <a:rPr lang="en-US" sz="2400" baseline="-25000" dirty="0"/>
              <a:t>6</a:t>
            </a:r>
            <a:endParaRPr lang="en-US" sz="2400" dirty="0"/>
          </a:p>
          <a:p>
            <a:pPr marL="176213">
              <a:spcAft>
                <a:spcPts val="600"/>
              </a:spcAft>
              <a:defRPr/>
            </a:pPr>
            <a:r>
              <a:rPr lang="en-US" sz="2400" i="1" dirty="0"/>
              <a:t>The carbon-to-hydrogen ratio in benzene, suggests a </a:t>
            </a:r>
            <a:r>
              <a:rPr lang="en-US" sz="2400" b="1" i="1" dirty="0">
                <a:solidFill>
                  <a:srgbClr val="FF0000"/>
                </a:solidFill>
              </a:rPr>
              <a:t>highly unsaturated structure.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23392" y="4784085"/>
            <a:ext cx="11017224" cy="90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sz="2400" dirty="0"/>
              <a:t>- </a:t>
            </a:r>
            <a:r>
              <a:rPr lang="en-US" sz="2400" i="1" dirty="0"/>
              <a:t>Benzene reacts mainly by </a:t>
            </a:r>
            <a:r>
              <a:rPr lang="en-US" sz="2400" b="1" i="1" dirty="0">
                <a:solidFill>
                  <a:srgbClr val="FF0000"/>
                </a:solidFill>
              </a:rPr>
              <a:t>substitution</a:t>
            </a:r>
            <a:r>
              <a:rPr lang="en-US" sz="2400" b="1" i="1" dirty="0"/>
              <a:t>.</a:t>
            </a:r>
            <a:endParaRPr lang="en-US" sz="2400" b="1" dirty="0"/>
          </a:p>
          <a:p>
            <a:pPr marL="176213">
              <a:spcAft>
                <a:spcPts val="600"/>
              </a:spcAft>
              <a:defRPr/>
            </a:pPr>
            <a:r>
              <a:rPr lang="en-US" sz="2400" i="1" dirty="0"/>
              <a:t>It does not undergo the typical addition reactions of alkenes or alkynes.</a:t>
            </a:r>
          </a:p>
        </p:txBody>
      </p:sp>
    </p:spTree>
    <p:extLst>
      <p:ext uri="{BB962C8B-B14F-4D97-AF65-F5344CB8AC3E}">
        <p14:creationId xmlns:p14="http://schemas.microsoft.com/office/powerpoint/2010/main" val="1469128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 animBg="1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9DA1AE6-0086-42E5-B4BF-BE7C713E24B0}" type="slidenum">
              <a: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itchFamily="34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en-US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 Cen MT" pitchFamily="34" charset="0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31269" y="404664"/>
            <a:ext cx="593797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rgbClr val="FF0000"/>
                </a:solidFill>
              </a:rPr>
              <a:t>The Structure of Benzene Ring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94360" y="1713289"/>
            <a:ext cx="11046256" cy="29084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r>
              <a:rPr lang="en-US" sz="2400" b="1" dirty="0" err="1">
                <a:solidFill>
                  <a:srgbClr val="FF0000"/>
                </a:solidFill>
              </a:rPr>
              <a:t>Kekulé</a:t>
            </a:r>
            <a:r>
              <a:rPr lang="en-US" sz="2400" b="1" dirty="0">
                <a:solidFill>
                  <a:srgbClr val="FF0000"/>
                </a:solidFill>
              </a:rPr>
              <a:t> structure for benzene.</a:t>
            </a:r>
          </a:p>
          <a:p>
            <a:pPr marL="803275" indent="-342900" algn="just"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en-US" sz="2400" i="1" dirty="0"/>
              <a:t>He suggested that six carbon atoms are located at the corners of </a:t>
            </a:r>
            <a:r>
              <a:rPr lang="en-US" sz="2400" b="1" i="1" dirty="0">
                <a:solidFill>
                  <a:srgbClr val="FF0000"/>
                </a:solidFill>
              </a:rPr>
              <a:t>a regular hexagon</a:t>
            </a:r>
            <a:r>
              <a:rPr lang="en-US" sz="2400" i="1" dirty="0"/>
              <a:t>, with one hydrogen atom attached to each carbon atom.</a:t>
            </a:r>
          </a:p>
          <a:p>
            <a:pPr marL="803275" indent="-342900" algn="just"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en-US" sz="2400" i="1" dirty="0"/>
              <a:t>He suggested that </a:t>
            </a:r>
            <a:r>
              <a:rPr lang="en-US" sz="2400" b="1" i="1" dirty="0">
                <a:solidFill>
                  <a:srgbClr val="FF0000"/>
                </a:solidFill>
              </a:rPr>
              <a:t>single and double bonds alternate </a:t>
            </a:r>
            <a:r>
              <a:rPr lang="en-US" sz="2400" i="1" dirty="0"/>
              <a:t>around the ring (conjugated system of double bonds).</a:t>
            </a:r>
          </a:p>
          <a:p>
            <a:pPr marL="803275" indent="-342900" algn="just"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en-US" sz="2400" i="1" dirty="0" err="1"/>
              <a:t>Kekulé</a:t>
            </a:r>
            <a:r>
              <a:rPr lang="en-US" sz="2400" i="1" dirty="0"/>
              <a:t> suggested that the single and double bonds exchange positions around the ring so rapidly that the typical reactions of alkenes cannot take place.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/>
          <a:srcRect l="12373" t="5197" r="13618" b="14629"/>
          <a:stretch>
            <a:fillRect/>
          </a:stretch>
        </p:blipFill>
        <p:spPr bwMode="auto">
          <a:xfrm>
            <a:off x="4871864" y="4941168"/>
            <a:ext cx="3226915" cy="1705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33436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2941F20-22D5-4C3B-8965-8880FA4B787B}" type="slidenum">
              <a: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444D26"/>
                </a:solidFill>
                <a:effectLst/>
                <a:uLnTx/>
                <a:uFillTx/>
                <a:latin typeface="Tw Cen MT" pitchFamily="34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en-US" sz="1400" b="1" i="0" u="none" strike="noStrike" kern="1200" cap="none" spc="0" normalizeH="0" baseline="0" noProof="0">
              <a:ln>
                <a:noFill/>
              </a:ln>
              <a:solidFill>
                <a:srgbClr val="444D26"/>
              </a:solidFill>
              <a:effectLst/>
              <a:uLnTx/>
              <a:uFillTx/>
              <a:latin typeface="Tw Cen MT" pitchFamily="34" charset="0"/>
              <a:ea typeface="+mn-ea"/>
              <a:cs typeface="+mn-cs"/>
            </a:endParaRPr>
          </a:p>
        </p:txBody>
      </p:sp>
      <p:pic>
        <p:nvPicPr>
          <p:cNvPr id="3" name="Picture 4" descr="Sideways overlap of 2p orbitals leading to formation of two sets of p-bon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064" y="1700808"/>
            <a:ext cx="5214403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 rings of the p molecular orbital of benze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064" y="4556835"/>
            <a:ext cx="5214403" cy="2072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12526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9DA1AE6-0086-42E5-B4BF-BE7C713E24B0}" type="slidenum">
              <a: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itchFamily="34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en-US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 Cen MT" pitchFamily="34" charset="0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31269" y="404664"/>
            <a:ext cx="593797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rgbClr val="FF0000"/>
                </a:solidFill>
              </a:rPr>
              <a:t>The Structure of Benzene Ring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 l="3551" t="5864" r="3691" b="7529"/>
          <a:stretch>
            <a:fillRect/>
          </a:stretch>
        </p:blipFill>
        <p:spPr bwMode="auto">
          <a:xfrm>
            <a:off x="6456040" y="5139567"/>
            <a:ext cx="4445204" cy="1573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23392" y="3573016"/>
            <a:ext cx="319513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n-US" altLang="en-US" sz="2400" i="1" dirty="0">
                <a:latin typeface="+mj-lt"/>
              </a:rPr>
              <a:t>Benzene is </a:t>
            </a:r>
            <a:r>
              <a:rPr lang="en-US" altLang="en-US" sz="2400" i="1" dirty="0">
                <a:solidFill>
                  <a:srgbClr val="FF0000"/>
                </a:solidFill>
                <a:latin typeface="+mj-lt"/>
              </a:rPr>
              <a:t>planar</a:t>
            </a:r>
            <a:r>
              <a:rPr lang="en-US" altLang="en-US" sz="2400" i="1" dirty="0">
                <a:latin typeface="+mj-lt"/>
              </a:rPr>
              <a:t>.</a:t>
            </a:r>
          </a:p>
        </p:txBody>
      </p:sp>
      <p:sp>
        <p:nvSpPr>
          <p:cNvPr id="8" name="Rectangle 14"/>
          <p:cNvSpPr>
            <a:spLocks noChangeArrowheads="1"/>
          </p:cNvSpPr>
          <p:nvPr/>
        </p:nvSpPr>
        <p:spPr bwMode="auto">
          <a:xfrm>
            <a:off x="623392" y="3983184"/>
            <a:ext cx="1094521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n-US" altLang="en-US" sz="2400" i="1" dirty="0">
                <a:latin typeface="+mj-lt"/>
              </a:rPr>
              <a:t>All of the </a:t>
            </a:r>
            <a:r>
              <a:rPr lang="en-US" altLang="en-US" sz="2400" i="1" dirty="0">
                <a:solidFill>
                  <a:srgbClr val="FF0000"/>
                </a:solidFill>
                <a:latin typeface="+mj-lt"/>
              </a:rPr>
              <a:t>carbon–carbon bond lengths </a:t>
            </a:r>
            <a:r>
              <a:rPr lang="en-US" altLang="en-US" sz="2400" i="1" dirty="0">
                <a:latin typeface="+mj-lt"/>
              </a:rPr>
              <a:t>are identical</a:t>
            </a:r>
            <a:r>
              <a:rPr lang="en-US" altLang="en-US" sz="2400" dirty="0">
                <a:latin typeface="+mj-lt"/>
              </a:rPr>
              <a:t>: </a:t>
            </a:r>
            <a:r>
              <a:rPr lang="en-US" altLang="en-US" sz="2400" dirty="0">
                <a:solidFill>
                  <a:srgbClr val="FF0000"/>
                </a:solidFill>
                <a:latin typeface="+mj-lt"/>
              </a:rPr>
              <a:t>1.39 Aº</a:t>
            </a:r>
            <a:r>
              <a:rPr lang="en-US" altLang="en-US" sz="2400" dirty="0">
                <a:latin typeface="+mj-lt"/>
              </a:rPr>
              <a:t>, intermediate between typical </a:t>
            </a:r>
            <a:r>
              <a:rPr lang="en-US" altLang="en-US" sz="2400" i="1" dirty="0">
                <a:latin typeface="+mj-lt"/>
              </a:rPr>
              <a:t>single (1.54Aº) </a:t>
            </a:r>
            <a:r>
              <a:rPr lang="en-US" altLang="en-US" sz="2400" dirty="0">
                <a:latin typeface="+mj-lt"/>
              </a:rPr>
              <a:t>and </a:t>
            </a:r>
            <a:r>
              <a:rPr lang="en-US" altLang="en-US" sz="2400" i="1" dirty="0">
                <a:latin typeface="+mj-lt"/>
              </a:rPr>
              <a:t>double (1.34 Aº)</a:t>
            </a:r>
            <a:r>
              <a:rPr lang="ar-SA" altLang="en-US" sz="2400" i="1" dirty="0">
                <a:latin typeface="+mj-lt"/>
              </a:rPr>
              <a:t> </a:t>
            </a:r>
            <a:r>
              <a:rPr lang="en-US" altLang="en-US" sz="2400" dirty="0">
                <a:latin typeface="+mj-lt"/>
              </a:rPr>
              <a:t>carbon–carbon bond lengths.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623392" y="4839543"/>
            <a:ext cx="1094521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+mj-lt"/>
              </a:rPr>
              <a:t>Each carbon is therefore </a:t>
            </a:r>
            <a:r>
              <a:rPr lang="en-US" altLang="en-US" sz="2400" i="1" dirty="0">
                <a:solidFill>
                  <a:srgbClr val="FF0000"/>
                </a:solidFill>
                <a:latin typeface="+mj-lt"/>
              </a:rPr>
              <a:t>sp</a:t>
            </a:r>
            <a:r>
              <a:rPr lang="en-US" altLang="en-US" sz="2400" dirty="0">
                <a:solidFill>
                  <a:srgbClr val="FF0000"/>
                </a:solidFill>
                <a:latin typeface="+mj-lt"/>
              </a:rPr>
              <a:t>2-hybridized</a:t>
            </a:r>
            <a:r>
              <a:rPr lang="en-US" altLang="en-US" sz="2400" dirty="0">
                <a:latin typeface="+mj-lt"/>
              </a:rPr>
              <a:t>.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623392" y="5343599"/>
            <a:ext cx="1094521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n-US" altLang="en-US" sz="2400" dirty="0">
                <a:latin typeface="+mj-lt"/>
              </a:rPr>
              <a:t>Bond angles of 120°.</a:t>
            </a:r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3" cstate="print"/>
          <a:srcRect l="9560" t="16019" r="3906" b="11995"/>
          <a:stretch>
            <a:fillRect/>
          </a:stretch>
        </p:blipFill>
        <p:spPr bwMode="auto">
          <a:xfrm>
            <a:off x="7032104" y="2211969"/>
            <a:ext cx="2448272" cy="1045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20"/>
          <p:cNvSpPr>
            <a:spLocks noChangeArrowheads="1"/>
          </p:cNvSpPr>
          <p:nvPr/>
        </p:nvSpPr>
        <p:spPr bwMode="auto">
          <a:xfrm>
            <a:off x="623392" y="1484784"/>
            <a:ext cx="449053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n-US" altLang="en-US" sz="2400" b="1" i="1" dirty="0">
                <a:solidFill>
                  <a:srgbClr val="FF0000"/>
                </a:solidFill>
                <a:latin typeface="+mj-lt"/>
              </a:rPr>
              <a:t>Resonance Model for Benzene.</a:t>
            </a:r>
          </a:p>
        </p:txBody>
      </p:sp>
      <p:pic>
        <p:nvPicPr>
          <p:cNvPr id="15" name="Picture 2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92345" y="2103384"/>
            <a:ext cx="4291687" cy="1262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54827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9DA1AE6-0086-42E5-B4BF-BE7C713E24B0}" type="slidenum">
              <a: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itchFamily="34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en-US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 Cen MT" pitchFamily="34" charset="0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34521" y="404664"/>
            <a:ext cx="653146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rgbClr val="FF0000"/>
                </a:solidFill>
              </a:rPr>
              <a:t>Aromatic Character (Aromaticity)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623392" y="1628800"/>
            <a:ext cx="1094521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30188" indent="-230188" algn="just"/>
            <a:r>
              <a:rPr lang="en-US" sz="2800" b="1" dirty="0">
                <a:solidFill>
                  <a:srgbClr val="FF0000"/>
                </a:solidFill>
                <a:latin typeface="+mj-lt"/>
              </a:rPr>
              <a:t>To be classified as aromatic, a compound must have: </a:t>
            </a:r>
            <a:endParaRPr lang="en-US" altLang="en-US" sz="2800" b="1" dirty="0">
              <a:solidFill>
                <a:srgbClr val="FF0000"/>
              </a:solidFill>
              <a:latin typeface="+mj-lt"/>
              <a:cs typeface="Arial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118576" y="2817588"/>
            <a:ext cx="1045003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US" altLang="en-US" sz="2400" dirty="0">
                <a:solidFill>
                  <a:srgbClr val="0070C0"/>
                </a:solidFill>
                <a:latin typeface="+mj-lt"/>
                <a:cs typeface="Times New Roman" pitchFamily="18" charset="0"/>
                <a:sym typeface="Wingdings 2" pitchFamily="18" charset="2"/>
              </a:rPr>
              <a:t> </a:t>
            </a:r>
            <a:r>
              <a:rPr lang="en-US" altLang="en-US" sz="2400" kern="0" dirty="0">
                <a:solidFill>
                  <a:srgbClr val="000000"/>
                </a:solidFill>
                <a:latin typeface="+mj-lt"/>
                <a:cs typeface="Times New Roman"/>
              </a:rPr>
              <a:t>Cyclic structure contains what looks like a continuous system of alternating  </a:t>
            </a:r>
          </a:p>
          <a:p>
            <a:pPr lvl="0" algn="just">
              <a:defRPr/>
            </a:pPr>
            <a:r>
              <a:rPr lang="en-US" altLang="en-US" sz="2400" kern="0" dirty="0">
                <a:solidFill>
                  <a:srgbClr val="000000"/>
                </a:solidFill>
                <a:latin typeface="+mj-lt"/>
                <a:cs typeface="Times New Roman"/>
              </a:rPr>
              <a:t>    double and single bonds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1127448" y="2215489"/>
            <a:ext cx="495044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US" altLang="en-US" sz="2400" dirty="0">
                <a:solidFill>
                  <a:srgbClr val="0070C0"/>
                </a:solidFill>
                <a:latin typeface="+mj-lt"/>
                <a:cs typeface="Times New Roman" pitchFamily="18" charset="0"/>
                <a:sym typeface="Wingdings 2" pitchFamily="18" charset="2"/>
              </a:rPr>
              <a:t> </a:t>
            </a:r>
            <a:r>
              <a:rPr lang="en-US" altLang="en-US" sz="2400" kern="0" dirty="0">
                <a:solidFill>
                  <a:srgbClr val="000000"/>
                </a:solidFill>
                <a:latin typeface="+mj-lt"/>
                <a:cs typeface="Times New Roman"/>
              </a:rPr>
              <a:t>Cyclic structure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1118576" y="3774587"/>
            <a:ext cx="829545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US" altLang="en-US" sz="2400" dirty="0">
                <a:solidFill>
                  <a:srgbClr val="0070C0"/>
                </a:solidFill>
                <a:latin typeface="+mj-lt"/>
                <a:cs typeface="Times New Roman" pitchFamily="18" charset="0"/>
                <a:sym typeface="Wingdings 2" pitchFamily="18" charset="2"/>
              </a:rPr>
              <a:t> </a:t>
            </a:r>
            <a:r>
              <a:rPr lang="en-US" altLang="en-US" sz="2400" dirty="0">
                <a:solidFill>
                  <a:prstClr val="black"/>
                </a:solidFill>
                <a:latin typeface="+mj-lt"/>
                <a:cs typeface="Arial" charset="0"/>
              </a:rPr>
              <a:t>Aromatic compounds must be planar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2076474" y="4895059"/>
            <a:ext cx="770485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en-US" sz="2400" dirty="0">
                <a:solidFill>
                  <a:srgbClr val="0033CC"/>
                </a:solidFill>
                <a:latin typeface="+mj-lt"/>
                <a:cs typeface="Arial" charset="0"/>
              </a:rPr>
              <a:t>The number of </a:t>
            </a:r>
            <a:r>
              <a:rPr lang="en-US" altLang="en-US" sz="2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</a:t>
            </a:r>
            <a:r>
              <a:rPr lang="en-US" altLang="en-US" sz="2400" dirty="0">
                <a:solidFill>
                  <a:srgbClr val="0033CC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altLang="en-US" sz="2400" dirty="0">
                <a:solidFill>
                  <a:srgbClr val="0033CC"/>
                </a:solidFill>
                <a:latin typeface="+mj-lt"/>
                <a:cs typeface="Arial" charset="0"/>
              </a:rPr>
              <a:t>electrons in the compound = (4n + 2)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3359696" y="5559623"/>
            <a:ext cx="479869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en-US" sz="2400" dirty="0">
                <a:latin typeface="+mj-lt"/>
              </a:rPr>
              <a:t>Where </a:t>
            </a:r>
            <a:r>
              <a:rPr lang="en-US" altLang="en-US" sz="2400" i="1" dirty="0">
                <a:latin typeface="+mj-lt"/>
              </a:rPr>
              <a:t>(n </a:t>
            </a:r>
            <a:r>
              <a:rPr lang="en-US" altLang="en-US" sz="2400" dirty="0">
                <a:latin typeface="+mj-lt"/>
              </a:rPr>
              <a:t>= 0,1, 2, 3, and so on). </a:t>
            </a:r>
            <a:endParaRPr lang="en-US" altLang="en-US" sz="2400" dirty="0">
              <a:latin typeface="+mj-lt"/>
              <a:cs typeface="Times New Roman" pitchFamily="18" charset="0"/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1127448" y="4407495"/>
            <a:ext cx="568863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altLang="en-US" sz="2400" dirty="0">
                <a:solidFill>
                  <a:srgbClr val="0070C0"/>
                </a:solidFill>
                <a:latin typeface="+mj-lt"/>
                <a:cs typeface="Times New Roman" pitchFamily="18" charset="0"/>
                <a:sym typeface="Wingdings 2" pitchFamily="18" charset="2"/>
              </a:rPr>
              <a:t>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Times New Roman"/>
              </a:rPr>
              <a:t> </a:t>
            </a:r>
            <a:r>
              <a:rPr lang="en-US" sz="2400" kern="0" dirty="0">
                <a:solidFill>
                  <a:srgbClr val="000000"/>
                </a:solidFill>
                <a:latin typeface="+mn-lt"/>
                <a:cs typeface="Times New Roman"/>
              </a:rPr>
              <a:t>Fulfill </a:t>
            </a:r>
            <a:r>
              <a:rPr lang="en-US" sz="2400" kern="0" dirty="0" err="1">
                <a:solidFill>
                  <a:srgbClr val="000000"/>
                </a:solidFill>
                <a:latin typeface="+mn-lt"/>
                <a:cs typeface="Times New Roman"/>
              </a:rPr>
              <a:t>Hückel’s</a:t>
            </a:r>
            <a:r>
              <a:rPr lang="en-US" sz="2400" kern="0" dirty="0">
                <a:solidFill>
                  <a:srgbClr val="000000"/>
                </a:solidFill>
                <a:latin typeface="+mn-lt"/>
                <a:cs typeface="Times New Roman"/>
              </a:rPr>
              <a:t> rule</a:t>
            </a:r>
            <a:r>
              <a:rPr lang="en-US" altLang="en-US" sz="2400" dirty="0">
                <a:solidFill>
                  <a:srgbClr val="0070C0"/>
                </a:solidFill>
                <a:latin typeface="+mn-lt"/>
                <a:cs typeface="Times New Roman" pitchFamily="18" charset="0"/>
                <a:sym typeface="Wingdings 2" pitchFamily="18" charset="2"/>
              </a:rPr>
              <a:t> </a:t>
            </a:r>
            <a:endParaRPr lang="en-US" altLang="en-US" sz="2400" dirty="0">
              <a:solidFill>
                <a:srgbClr val="0070C0"/>
              </a:solidFill>
              <a:latin typeface="+mn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3992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6" grpId="0"/>
      <p:bldP spid="17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9DA1AE6-0086-42E5-B4BF-BE7C713E24B0}" type="slidenum">
              <a: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itchFamily="34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en-US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 Cen MT" pitchFamily="34" charset="0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34521" y="404664"/>
            <a:ext cx="653146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rgbClr val="FF0000"/>
                </a:solidFill>
              </a:rPr>
              <a:t>Aromatic Character (Aromaticity)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7846682"/>
              </p:ext>
            </p:extLst>
          </p:nvPr>
        </p:nvGraphicFramePr>
        <p:xfrm>
          <a:off x="1628555" y="1603649"/>
          <a:ext cx="8355876" cy="457346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60274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852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32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6875">
                <a:tc>
                  <a:txBody>
                    <a:bodyPr/>
                    <a:lstStyle/>
                    <a:p>
                      <a:pPr algn="ctr" rtl="1"/>
                      <a:r>
                        <a:rPr lang="en-US" sz="2400" dirty="0">
                          <a:solidFill>
                            <a:srgbClr val="0070C0"/>
                          </a:solidFill>
                        </a:rPr>
                        <a:t>Structure and name of aromatic compound</a:t>
                      </a:r>
                      <a:endParaRPr lang="ar-SA" sz="2400" dirty="0">
                        <a:solidFill>
                          <a:srgbClr val="0070C0"/>
                        </a:solidFill>
                      </a:endParaRPr>
                    </a:p>
                  </a:txBody>
                  <a:tcPr marT="45793" marB="45793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dirty="0">
                          <a:solidFill>
                            <a:srgbClr val="0070C0"/>
                          </a:solidFill>
                        </a:rPr>
                        <a:t>4</a:t>
                      </a:r>
                      <a:r>
                        <a:rPr lang="en-US" sz="2400" i="1" dirty="0">
                          <a:solidFill>
                            <a:srgbClr val="0070C0"/>
                          </a:solidFill>
                        </a:rPr>
                        <a:t>n</a:t>
                      </a:r>
                      <a:r>
                        <a:rPr lang="en-US" sz="2400" dirty="0">
                          <a:solidFill>
                            <a:srgbClr val="0070C0"/>
                          </a:solidFill>
                        </a:rPr>
                        <a:t> + 2</a:t>
                      </a:r>
                      <a:endParaRPr lang="ar-SA" sz="2400" dirty="0">
                        <a:solidFill>
                          <a:srgbClr val="0070C0"/>
                        </a:solidFill>
                      </a:endParaRPr>
                    </a:p>
                  </a:txBody>
                  <a:tcPr marT="45793" marB="45793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i="1" dirty="0">
                          <a:solidFill>
                            <a:srgbClr val="0070C0"/>
                          </a:solidFill>
                        </a:rPr>
                        <a:t>n</a:t>
                      </a:r>
                      <a:endParaRPr lang="ar-SA" sz="2400" i="1" dirty="0">
                        <a:solidFill>
                          <a:srgbClr val="0070C0"/>
                        </a:solidFill>
                      </a:endParaRPr>
                    </a:p>
                  </a:txBody>
                  <a:tcPr marT="45793" marB="45793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0215647"/>
              </p:ext>
            </p:extLst>
          </p:nvPr>
        </p:nvGraphicFramePr>
        <p:xfrm>
          <a:off x="1628555" y="2105670"/>
          <a:ext cx="2307205" cy="457346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4544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27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875">
                <a:tc>
                  <a:txBody>
                    <a:bodyPr/>
                    <a:lstStyle/>
                    <a:p>
                      <a:pPr algn="ctr" rtl="1"/>
                      <a:r>
                        <a:rPr lang="en-US" sz="2400" dirty="0">
                          <a:solidFill>
                            <a:srgbClr val="0070C0"/>
                          </a:solidFill>
                        </a:rPr>
                        <a:t>6</a:t>
                      </a:r>
                      <a:endParaRPr lang="ar-SA" sz="2400" dirty="0">
                        <a:solidFill>
                          <a:srgbClr val="0070C0"/>
                        </a:solidFill>
                      </a:endParaRPr>
                    </a:p>
                  </a:txBody>
                  <a:tcPr marL="91444" marR="91444" marT="45793" marB="45793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dirty="0">
                          <a:solidFill>
                            <a:srgbClr val="0070C0"/>
                          </a:solidFill>
                        </a:rPr>
                        <a:t>1</a:t>
                      </a:r>
                      <a:endParaRPr lang="ar-SA" sz="2400" dirty="0">
                        <a:solidFill>
                          <a:srgbClr val="0070C0"/>
                        </a:solidFill>
                      </a:endParaRPr>
                    </a:p>
                  </a:txBody>
                  <a:tcPr marL="91444" marR="91444" marT="45793" marB="45793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1749806" y="3429000"/>
            <a:ext cx="1524000" cy="461665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2400" b="1" dirty="0">
                <a:solidFill>
                  <a:srgbClr val="0070C0"/>
                </a:solidFill>
                <a:latin typeface="+mj-lt"/>
                <a:cs typeface="Arial" panose="020B0604020202020204" pitchFamily="34" charset="0"/>
              </a:rPr>
              <a:t>Examples</a:t>
            </a:r>
          </a:p>
        </p:txBody>
      </p:sp>
      <p:pic>
        <p:nvPicPr>
          <p:cNvPr id="21" name="Picture 3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23792" y="2137029"/>
            <a:ext cx="4955053" cy="1193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3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3806" y="3573016"/>
            <a:ext cx="6264696" cy="3049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06619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9DA1AE6-0086-42E5-B4BF-BE7C713E24B0}" type="slidenum">
              <a: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itchFamily="34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en-US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 Cen MT" pitchFamily="34" charset="0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37338" y="404664"/>
            <a:ext cx="772583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rgbClr val="FF0000"/>
                </a:solidFill>
              </a:rPr>
              <a:t>Nomenclature of Aromatic Compounds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 l="2731" t="33334" r="6772" b="6059"/>
          <a:stretch>
            <a:fillRect/>
          </a:stretch>
        </p:blipFill>
        <p:spPr bwMode="auto">
          <a:xfrm>
            <a:off x="3143672" y="2420888"/>
            <a:ext cx="6633319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/>
          <a:srcRect l="9776" t="19579" r="10374" b="12762"/>
          <a:stretch>
            <a:fillRect/>
          </a:stretch>
        </p:blipFill>
        <p:spPr bwMode="auto">
          <a:xfrm>
            <a:off x="3940051" y="4511889"/>
            <a:ext cx="5040560" cy="2213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623392" y="1556792"/>
            <a:ext cx="1101722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n-US" altLang="en-US" sz="2400" b="1" dirty="0" err="1">
                <a:solidFill>
                  <a:srgbClr val="FF0000"/>
                </a:solidFill>
                <a:cs typeface="Arial" charset="0"/>
              </a:rPr>
              <a:t>Monosubstituted</a:t>
            </a:r>
            <a:r>
              <a:rPr lang="en-US" altLang="en-US" sz="2400" b="1" dirty="0">
                <a:solidFill>
                  <a:srgbClr val="FF0000"/>
                </a:solidFill>
                <a:cs typeface="Arial" charset="0"/>
              </a:rPr>
              <a:t> benzenes </a:t>
            </a:r>
            <a:r>
              <a:rPr lang="en-US" altLang="en-US" sz="2400" dirty="0">
                <a:cs typeface="Arial" charset="0"/>
              </a:rPr>
              <a:t>that do not have common names accepted by IUPAC are named as derivatives of benzene. 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199456" y="3903439"/>
            <a:ext cx="8001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30188" indent="-230188" algn="just"/>
            <a:r>
              <a:rPr lang="en-US" altLang="en-US" sz="2400" dirty="0">
                <a:solidFill>
                  <a:srgbClr val="00B050"/>
                </a:solidFill>
                <a:cs typeface="Arial" charset="0"/>
              </a:rPr>
              <a:t>Common names are accepted by IUPAC (parent compounds). </a:t>
            </a:r>
          </a:p>
        </p:txBody>
      </p:sp>
    </p:spTree>
    <p:extLst>
      <p:ext uri="{BB962C8B-B14F-4D97-AF65-F5344CB8AC3E}">
        <p14:creationId xmlns:p14="http://schemas.microsoft.com/office/powerpoint/2010/main" val="3238900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Student presentation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AcademicPresentation2</Template>
  <TotalTime>0</TotalTime>
  <Words>1261</Words>
  <Application>Microsoft Office PowerPoint</Application>
  <PresentationFormat>شاشة عريضة</PresentationFormat>
  <Paragraphs>175</Paragraphs>
  <Slides>29</Slides>
  <Notes>1</Notes>
  <HiddenSlides>0</HiddenSlides>
  <MMClips>0</MMClips>
  <ScaleCrop>false</ScaleCrop>
  <HeadingPairs>
    <vt:vector size="8" baseType="variant">
      <vt:variant>
        <vt:lpstr>الخطوط المستخدمة</vt:lpstr>
      </vt:variant>
      <vt:variant>
        <vt:i4>7</vt:i4>
      </vt:variant>
      <vt:variant>
        <vt:lpstr>نسق</vt:lpstr>
      </vt:variant>
      <vt:variant>
        <vt:i4>1</vt:i4>
      </vt:variant>
      <vt:variant>
        <vt:lpstr>خوادم OLE مضمنة</vt:lpstr>
      </vt:variant>
      <vt:variant>
        <vt:i4>2</vt:i4>
      </vt:variant>
      <vt:variant>
        <vt:lpstr>عناوين الشرائح</vt:lpstr>
      </vt:variant>
      <vt:variant>
        <vt:i4>29</vt:i4>
      </vt:variant>
    </vt:vector>
  </HeadingPairs>
  <TitlesOfParts>
    <vt:vector size="39" baseType="lpstr">
      <vt:lpstr>Arial</vt:lpstr>
      <vt:lpstr>Calibri</vt:lpstr>
      <vt:lpstr>Courier New</vt:lpstr>
      <vt:lpstr>Times New Roman</vt:lpstr>
      <vt:lpstr>Tw Cen MT</vt:lpstr>
      <vt:lpstr>Wingdings</vt:lpstr>
      <vt:lpstr>Wingdings 2</vt:lpstr>
      <vt:lpstr>1_Student presentation</vt:lpstr>
      <vt:lpstr>ChemSketch</vt:lpstr>
      <vt:lpstr>CS ChemDraw Drawing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2014-02-04T19:43:31Z</dcterms:created>
  <dcterms:modified xsi:type="dcterms:W3CDTF">2025-09-13T18:40:41Z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TC101671251033</vt:lpwstr>
  </property>
</Properties>
</file>