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1"/>
  </p:sldMasterIdLst>
  <p:notesMasterIdLst>
    <p:notesMasterId r:id="rId25"/>
  </p:notesMasterIdLst>
  <p:sldIdLst>
    <p:sldId id="269" r:id="rId2"/>
    <p:sldId id="319" r:id="rId3"/>
    <p:sldId id="315" r:id="rId4"/>
    <p:sldId id="316" r:id="rId5"/>
    <p:sldId id="344" r:id="rId6"/>
    <p:sldId id="270" r:id="rId7"/>
    <p:sldId id="271" r:id="rId8"/>
    <p:sldId id="275" r:id="rId9"/>
    <p:sldId id="323" r:id="rId10"/>
    <p:sldId id="324" r:id="rId11"/>
    <p:sldId id="325" r:id="rId12"/>
    <p:sldId id="320" r:id="rId13"/>
    <p:sldId id="276" r:id="rId14"/>
    <p:sldId id="277" r:id="rId15"/>
    <p:sldId id="278" r:id="rId16"/>
    <p:sldId id="279" r:id="rId17"/>
    <p:sldId id="280" r:id="rId18"/>
    <p:sldId id="350" r:id="rId19"/>
    <p:sldId id="281" r:id="rId20"/>
    <p:sldId id="345" r:id="rId21"/>
    <p:sldId id="321" r:id="rId22"/>
    <p:sldId id="348" r:id="rId23"/>
    <p:sldId id="347" r:id="rId24"/>
  </p:sldIdLst>
  <p:sldSz cx="9144000" cy="6858000" type="screen4x3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60"/>
    <p:restoredTop sz="94693"/>
  </p:normalViewPr>
  <p:slideViewPr>
    <p:cSldViewPr>
      <p:cViewPr varScale="1">
        <p:scale>
          <a:sx n="98" d="100"/>
          <a:sy n="98" d="100"/>
        </p:scale>
        <p:origin x="92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2D4F08BC-4848-4F5A-AF26-9D3A986DB41B}" type="datetimeFigureOut">
              <a:rPr lang="en-US" smtClean="0"/>
              <a:pPr/>
              <a:t>1/7/25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0780F0-B37D-428F-92B3-58A613D900A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014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8FA73-AF66-427B-8466-0D51F82437A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8FA73-AF66-427B-8466-0D51F82437A7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8FA73-AF66-427B-8466-0D51F82437A7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8FA73-AF66-427B-8466-0D51F82437A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9465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8FA73-AF66-427B-8466-0D51F82437A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8FA73-AF66-427B-8466-0D51F82437A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8FA73-AF66-427B-8466-0D51F82437A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8FA73-AF66-427B-8466-0D51F82437A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8FA73-AF66-427B-8466-0D51F82437A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8FA73-AF66-427B-8466-0D51F82437A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8FA73-AF66-427B-8466-0D51F82437A7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2B416-F25C-45B2-9736-7D14B8BAC1D3}" type="datetimeFigureOut">
              <a:rPr lang="en-US" smtClean="0"/>
              <a:pPr/>
              <a:t>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D4551-388C-4C55-B84F-A2137CE365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778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2B416-F25C-45B2-9736-7D14B8BAC1D3}" type="datetimeFigureOut">
              <a:rPr lang="en-US" smtClean="0"/>
              <a:pPr/>
              <a:t>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D4551-388C-4C55-B84F-A2137CE365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309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2B416-F25C-45B2-9736-7D14B8BAC1D3}" type="datetimeFigureOut">
              <a:rPr lang="en-US" smtClean="0"/>
              <a:pPr/>
              <a:t>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D4551-388C-4C55-B84F-A2137CE365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918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2B416-F25C-45B2-9736-7D14B8BAC1D3}" type="datetimeFigureOut">
              <a:rPr lang="en-US" smtClean="0"/>
              <a:pPr/>
              <a:t>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D4551-388C-4C55-B84F-A2137CE365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467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2B416-F25C-45B2-9736-7D14B8BAC1D3}" type="datetimeFigureOut">
              <a:rPr lang="en-US" smtClean="0"/>
              <a:pPr/>
              <a:t>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D4551-388C-4C55-B84F-A2137CE365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930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2B416-F25C-45B2-9736-7D14B8BAC1D3}" type="datetimeFigureOut">
              <a:rPr lang="en-US" smtClean="0"/>
              <a:pPr/>
              <a:t>1/7/25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D4551-388C-4C55-B84F-A2137CE365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463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2B416-F25C-45B2-9736-7D14B8BAC1D3}" type="datetimeFigureOut">
              <a:rPr lang="en-US" smtClean="0"/>
              <a:pPr/>
              <a:t>1/7/25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D4551-388C-4C55-B84F-A2137CE365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494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2B416-F25C-45B2-9736-7D14B8BAC1D3}" type="datetimeFigureOut">
              <a:rPr lang="en-US" smtClean="0"/>
              <a:pPr/>
              <a:t>1/7/25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D4551-388C-4C55-B84F-A2137CE365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984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2B416-F25C-45B2-9736-7D14B8BAC1D3}" type="datetimeFigureOut">
              <a:rPr lang="en-US" smtClean="0"/>
              <a:pPr/>
              <a:t>1/7/25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D4551-388C-4C55-B84F-A2137CE365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714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2B416-F25C-45B2-9736-7D14B8BAC1D3}" type="datetimeFigureOut">
              <a:rPr lang="en-US" smtClean="0"/>
              <a:pPr/>
              <a:t>1/7/25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D4551-388C-4C55-B84F-A2137CE365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881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2B416-F25C-45B2-9736-7D14B8BAC1D3}" type="datetimeFigureOut">
              <a:rPr lang="en-US" smtClean="0"/>
              <a:pPr/>
              <a:t>1/7/25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D4551-388C-4C55-B84F-A2137CE365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380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2B416-F25C-45B2-9736-7D14B8BAC1D3}" type="datetimeFigureOut">
              <a:rPr lang="en-US" smtClean="0"/>
              <a:pPr/>
              <a:t>1/7/25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2D4551-388C-4C55-B84F-A2137CE365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958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Freeform: Shape 8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2" y="1999615"/>
            <a:ext cx="6858000" cy="2764028"/>
          </a:xfrm>
        </p:spPr>
        <p:txBody>
          <a:bodyPr anchor="ctr">
            <a:normAutofit/>
          </a:bodyPr>
          <a:lstStyle/>
          <a:p>
            <a:r>
              <a:rPr lang="en-US" sz="63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Concentrations based on Weight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le 1">
            <a:extLst>
              <a:ext uri="{FF2B5EF4-FFF2-40B4-BE49-F238E27FC236}">
                <a16:creationId xmlns:a16="http://schemas.microsoft.com/office/drawing/2014/main" id="{9B70289F-8777-D446-B443-FCF876CF8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123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B7E6E-D143-5D43-94AB-85CD3712C9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725" y="1066800"/>
            <a:ext cx="8210550" cy="549116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dextrose (also called D-glucose, C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solution with a mass of  2.00 × 10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g has 15.8 g of dextrose dissolved in it. What is the mass/mass percent concentration of the solution?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4F65304A-1114-EE42-9A4A-3CC774C58FCF}"/>
              </a:ext>
            </a:extLst>
          </p:cNvPr>
          <p:cNvGrpSpPr/>
          <p:nvPr/>
        </p:nvGrpSpPr>
        <p:grpSpPr>
          <a:xfrm>
            <a:off x="704148" y="3442536"/>
            <a:ext cx="5206348" cy="971110"/>
            <a:chOff x="866073" y="3061536"/>
            <a:chExt cx="5206348" cy="971110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183C1950-A0AA-5845-8AC0-A7FC9BD1D35A}"/>
                </a:ext>
              </a:extLst>
            </p:cNvPr>
            <p:cNvSpPr txBox="1"/>
            <p:nvPr/>
          </p:nvSpPr>
          <p:spPr>
            <a:xfrm>
              <a:off x="1800304" y="3386315"/>
              <a:ext cx="2209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No. of </a:t>
              </a:r>
              <a:r>
                <a:rPr lang="en-US" dirty="0">
                  <a:solidFill>
                    <a:srgbClr val="C00000"/>
                  </a:solidFill>
                </a:rPr>
                <a:t>solution</a:t>
              </a:r>
            </a:p>
            <a:p>
              <a:endParaRPr lang="en-US" dirty="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72AFA34B-8664-DE45-A68B-19FAD1747C07}"/>
                </a:ext>
              </a:extLst>
            </p:cNvPr>
            <p:cNvSpPr txBox="1"/>
            <p:nvPr/>
          </p:nvSpPr>
          <p:spPr>
            <a:xfrm>
              <a:off x="3862621" y="3196259"/>
              <a:ext cx="2209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x100</a:t>
              </a:r>
              <a:endParaRPr lang="en-US" dirty="0">
                <a:solidFill>
                  <a:srgbClr val="C00000"/>
                </a:solidFill>
              </a:endParaRPr>
            </a:p>
            <a:p>
              <a:endParaRPr lang="en-US" dirty="0"/>
            </a:p>
          </p:txBody>
        </p: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47A955A2-8E1A-5F42-A3A0-E3F77D3CC5CD}"/>
                </a:ext>
              </a:extLst>
            </p:cNvPr>
            <p:cNvGrpSpPr/>
            <p:nvPr/>
          </p:nvGrpSpPr>
          <p:grpSpPr>
            <a:xfrm>
              <a:off x="866073" y="3061536"/>
              <a:ext cx="3473579" cy="741436"/>
              <a:chOff x="866073" y="3061536"/>
              <a:chExt cx="3473579" cy="741436"/>
            </a:xfrm>
          </p:grpSpPr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1AC806A0-F2EC-2642-B6F7-5F17E088CECC}"/>
                  </a:ext>
                </a:extLst>
              </p:cNvPr>
              <p:cNvSpPr txBox="1"/>
              <p:nvPr/>
            </p:nvSpPr>
            <p:spPr>
              <a:xfrm>
                <a:off x="1672652" y="3061536"/>
                <a:ext cx="2667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no. of gram of </a:t>
                </a:r>
                <a:r>
                  <a:rPr lang="en-US" dirty="0">
                    <a:solidFill>
                      <a:srgbClr val="C00000"/>
                    </a:solidFill>
                  </a:rPr>
                  <a:t>solute</a:t>
                </a:r>
              </a:p>
              <a:p>
                <a:endParaRPr lang="en-US" dirty="0"/>
              </a:p>
            </p:txBody>
          </p: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D85C586E-75A5-4546-8686-768349BDF98E}"/>
                  </a:ext>
                </a:extLst>
              </p:cNvPr>
              <p:cNvCxnSpPr>
                <a:stCxn id="23" idx="1"/>
              </p:cNvCxnSpPr>
              <p:nvPr/>
            </p:nvCxnSpPr>
            <p:spPr>
              <a:xfrm flipV="1">
                <a:off x="1672652" y="3381785"/>
                <a:ext cx="2133600" cy="29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B7BF199C-CED2-2349-A2ED-18F525ACF3B4}"/>
                  </a:ext>
                </a:extLst>
              </p:cNvPr>
              <p:cNvSpPr txBox="1"/>
              <p:nvPr/>
            </p:nvSpPr>
            <p:spPr>
              <a:xfrm>
                <a:off x="866073" y="3156641"/>
                <a:ext cx="2667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w/w=</a:t>
                </a:r>
                <a:endParaRPr lang="en-US" dirty="0">
                  <a:solidFill>
                    <a:srgbClr val="C00000"/>
                  </a:solidFill>
                </a:endParaRPr>
              </a:p>
              <a:p>
                <a:endParaRPr lang="en-US" dirty="0"/>
              </a:p>
            </p:txBody>
          </p:sp>
        </p:grp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38F1E0A0-5AEC-EF45-9676-39FE64724622}"/>
              </a:ext>
            </a:extLst>
          </p:cNvPr>
          <p:cNvGrpSpPr/>
          <p:nvPr/>
        </p:nvGrpSpPr>
        <p:grpSpPr>
          <a:xfrm>
            <a:off x="466725" y="4385851"/>
            <a:ext cx="3144031" cy="935752"/>
            <a:chOff x="866073" y="3045068"/>
            <a:chExt cx="3144031" cy="781054"/>
          </a:xfrm>
        </p:grpSpPr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2CEDD722-18E2-FD40-B22F-0BA1B7A1F891}"/>
                </a:ext>
              </a:extLst>
            </p:cNvPr>
            <p:cNvSpPr txBox="1"/>
            <p:nvPr/>
          </p:nvSpPr>
          <p:spPr>
            <a:xfrm>
              <a:off x="1800304" y="3386315"/>
              <a:ext cx="2209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C00000"/>
                  </a:solidFill>
                </a:rPr>
                <a:t>2 x10</a:t>
              </a:r>
              <a:r>
                <a:rPr lang="en-US" baseline="30000" dirty="0">
                  <a:solidFill>
                    <a:srgbClr val="C00000"/>
                  </a:solidFill>
                </a:rPr>
                <a:t>2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4E9F5E66-FB33-F942-AF8C-49AD4696F359}"/>
                </a:ext>
              </a:extLst>
            </p:cNvPr>
            <p:cNvSpPr txBox="1"/>
            <p:nvPr/>
          </p:nvSpPr>
          <p:spPr>
            <a:xfrm>
              <a:off x="2938775" y="3179791"/>
              <a:ext cx="74763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x100</a:t>
              </a:r>
              <a:endParaRPr lang="en-US" dirty="0">
                <a:solidFill>
                  <a:srgbClr val="C00000"/>
                </a:solidFill>
              </a:endParaRPr>
            </a:p>
            <a:p>
              <a:endParaRPr lang="en-US" dirty="0"/>
            </a:p>
          </p:txBody>
        </p: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DB956D4D-0CC5-BC4A-BA58-A8B9FD6B59C3}"/>
                </a:ext>
              </a:extLst>
            </p:cNvPr>
            <p:cNvGrpSpPr/>
            <p:nvPr/>
          </p:nvGrpSpPr>
          <p:grpSpPr>
            <a:xfrm>
              <a:off x="866073" y="3045068"/>
              <a:ext cx="2904423" cy="646331"/>
              <a:chOff x="866073" y="3045068"/>
              <a:chExt cx="2904423" cy="646331"/>
            </a:xfrm>
          </p:grpSpPr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2A93EC9C-4DE6-AB42-9553-519A4A40CC4F}"/>
                  </a:ext>
                </a:extLst>
              </p:cNvPr>
              <p:cNvSpPr txBox="1"/>
              <p:nvPr/>
            </p:nvSpPr>
            <p:spPr>
              <a:xfrm>
                <a:off x="1781410" y="3045068"/>
                <a:ext cx="198908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>
                    <a:solidFill>
                      <a:srgbClr val="C00000"/>
                    </a:solidFill>
                  </a:rPr>
                  <a:t>15.8</a:t>
                </a:r>
              </a:p>
              <a:p>
                <a:endParaRPr lang="en-US" dirty="0"/>
              </a:p>
            </p:txBody>
          </p: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F30482FE-7031-4049-9DB8-3809D0CAED0D}"/>
                  </a:ext>
                </a:extLst>
              </p:cNvPr>
              <p:cNvCxnSpPr>
                <a:cxnSpLocks/>
                <a:stCxn id="36" idx="1"/>
              </p:cNvCxnSpPr>
              <p:nvPr/>
            </p:nvCxnSpPr>
            <p:spPr>
              <a:xfrm flipV="1">
                <a:off x="1781410" y="3357594"/>
                <a:ext cx="1046812" cy="1064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132B83E5-0A68-4244-B814-41295A04914D}"/>
                  </a:ext>
                </a:extLst>
              </p:cNvPr>
              <p:cNvSpPr txBox="1"/>
              <p:nvPr/>
            </p:nvSpPr>
            <p:spPr>
              <a:xfrm>
                <a:off x="866073" y="3156641"/>
                <a:ext cx="2667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w/w=</a:t>
                </a:r>
                <a:endParaRPr lang="en-US" dirty="0">
                  <a:solidFill>
                    <a:srgbClr val="C00000"/>
                  </a:solidFill>
                </a:endParaRPr>
              </a:p>
            </p:txBody>
          </p:sp>
        </p:grp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EEFD9AD6-8CFB-AA42-94D5-0C04672266F8}"/>
              </a:ext>
            </a:extLst>
          </p:cNvPr>
          <p:cNvSpPr txBox="1"/>
          <p:nvPr/>
        </p:nvSpPr>
        <p:spPr>
          <a:xfrm>
            <a:off x="676275" y="5321603"/>
            <a:ext cx="1863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w/w= 7.9% w/w</a:t>
            </a:r>
          </a:p>
        </p:txBody>
      </p:sp>
    </p:spTree>
    <p:extLst>
      <p:ext uri="{BB962C8B-B14F-4D97-AF65-F5344CB8AC3E}">
        <p14:creationId xmlns:p14="http://schemas.microsoft.com/office/powerpoint/2010/main" val="1295568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C89E477-6CDB-8647-9805-C127DF4DD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-124867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15E649-82C7-FE44-8661-FB4803A33E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90600"/>
            <a:ext cx="7886700" cy="5643563"/>
          </a:xfrm>
        </p:spPr>
        <p:txBody>
          <a:bodyPr/>
          <a:lstStyle/>
          <a:p>
            <a:r>
              <a:rPr lang="en-US" dirty="0"/>
              <a:t>What is the amount (in g) of hydrogen peroxide (H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/>
              <a:t>) needed to make a 6.00 kg , 3.00 % (by mass) 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/>
              <a:t> solution?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w/w=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wt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solute/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wt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solution )  * 100</a:t>
            </a:r>
          </a:p>
          <a:p>
            <a:pPr marL="0" indent="0"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3= (x/ 6000)* 100</a:t>
            </a:r>
          </a:p>
          <a:p>
            <a:pPr marL="0" indent="0"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X= (3 * 6000)/100</a:t>
            </a:r>
          </a:p>
          <a:p>
            <a:pPr marL="0" indent="0"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X= 180g of 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709401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315A3AC-283E-254A-99E2-06E5C6996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-124867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 (4)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88AA57-4973-5D4D-8390-4D8A88D40E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7800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how you would prepare 30 g of a 20 percent (w/w) solution of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KCl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water.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8DACE02-F62B-624C-B58D-1C3A1E5E0B37}"/>
              </a:ext>
            </a:extLst>
          </p:cNvPr>
          <p:cNvGrpSpPr/>
          <p:nvPr/>
        </p:nvGrpSpPr>
        <p:grpSpPr>
          <a:xfrm>
            <a:off x="1019155" y="2397177"/>
            <a:ext cx="4074384" cy="734691"/>
            <a:chOff x="628650" y="2951296"/>
            <a:chExt cx="4074384" cy="734691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62FF0A56-CEF6-8345-815A-E78A85C2F1B6}"/>
                </a:ext>
              </a:extLst>
            </p:cNvPr>
            <p:cNvSpPr txBox="1"/>
            <p:nvPr/>
          </p:nvSpPr>
          <p:spPr>
            <a:xfrm>
              <a:off x="628650" y="3131864"/>
              <a:ext cx="8191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W/W=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9A24BDB-F9FD-AD42-89E5-9F6E027E441E}"/>
                </a:ext>
              </a:extLst>
            </p:cNvPr>
            <p:cNvSpPr txBox="1"/>
            <p:nvPr/>
          </p:nvSpPr>
          <p:spPr>
            <a:xfrm>
              <a:off x="1403109" y="2951296"/>
              <a:ext cx="14889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Wt</a:t>
              </a:r>
              <a:r>
                <a:rPr lang="en-US" baseline="-25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of solute 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35954483-75DC-6C44-BD3B-BABA22E08D46}"/>
                </a:ext>
              </a:extLst>
            </p:cNvPr>
            <p:cNvSpPr txBox="1"/>
            <p:nvPr/>
          </p:nvSpPr>
          <p:spPr>
            <a:xfrm>
              <a:off x="1434339" y="3316655"/>
              <a:ext cx="17975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Wt</a:t>
              </a:r>
              <a:r>
                <a:rPr lang="en-US" baseline="-25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of solution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EF31EC3-6B2B-7944-9AC7-30A747289416}"/>
                </a:ext>
              </a:extLst>
            </p:cNvPr>
            <p:cNvSpPr txBox="1"/>
            <p:nvPr/>
          </p:nvSpPr>
          <p:spPr>
            <a:xfrm>
              <a:off x="2905464" y="3064640"/>
              <a:ext cx="17975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 100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CD509D8C-883E-1A46-8676-664C80D744D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61197" y="3320628"/>
              <a:ext cx="1444267" cy="275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05B992C-DE04-C544-B0C6-B63A33B154C4}"/>
              </a:ext>
            </a:extLst>
          </p:cNvPr>
          <p:cNvGrpSpPr/>
          <p:nvPr/>
        </p:nvGrpSpPr>
        <p:grpSpPr>
          <a:xfrm>
            <a:off x="1096816" y="3160756"/>
            <a:ext cx="4074384" cy="734691"/>
            <a:chOff x="628650" y="2951296"/>
            <a:chExt cx="4074384" cy="734691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0A4AD4BE-EE41-F848-9AF9-76F31B05DD06}"/>
                </a:ext>
              </a:extLst>
            </p:cNvPr>
            <p:cNvSpPr txBox="1"/>
            <p:nvPr/>
          </p:nvSpPr>
          <p:spPr>
            <a:xfrm>
              <a:off x="628650" y="3131864"/>
              <a:ext cx="8191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20 =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4CFD502-DE55-2C49-AE0F-21791E4FE0DD}"/>
                </a:ext>
              </a:extLst>
            </p:cNvPr>
            <p:cNvSpPr txBox="1"/>
            <p:nvPr/>
          </p:nvSpPr>
          <p:spPr>
            <a:xfrm>
              <a:off x="1403109" y="2951296"/>
              <a:ext cx="14889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0BBFBF3C-7E59-C847-8BAE-0C77C34F96F1}"/>
                </a:ext>
              </a:extLst>
            </p:cNvPr>
            <p:cNvSpPr txBox="1"/>
            <p:nvPr/>
          </p:nvSpPr>
          <p:spPr>
            <a:xfrm>
              <a:off x="1434339" y="3316655"/>
              <a:ext cx="17975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30 g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E0B39EC2-B455-464C-975D-E63106EA45AC}"/>
                </a:ext>
              </a:extLst>
            </p:cNvPr>
            <p:cNvSpPr txBox="1"/>
            <p:nvPr/>
          </p:nvSpPr>
          <p:spPr>
            <a:xfrm>
              <a:off x="2905464" y="3064640"/>
              <a:ext cx="17975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* 100</a:t>
              </a:r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8201A494-A2A2-494D-BEC8-E97C4C0FF26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461197" y="3320628"/>
              <a:ext cx="1444267" cy="275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E93D6CA2-D002-E643-B6A2-C9C516696FC4}"/>
              </a:ext>
            </a:extLst>
          </p:cNvPr>
          <p:cNvSpPr txBox="1"/>
          <p:nvPr/>
        </p:nvSpPr>
        <p:spPr>
          <a:xfrm>
            <a:off x="1506390" y="3975613"/>
            <a:ext cx="3265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Wt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solute = (20 * 30)/ 100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9F24D7E-558F-2240-9441-D02229D1CE4A}"/>
              </a:ext>
            </a:extLst>
          </p:cNvPr>
          <p:cNvSpPr txBox="1"/>
          <p:nvPr/>
        </p:nvSpPr>
        <p:spPr>
          <a:xfrm>
            <a:off x="1510138" y="4482851"/>
            <a:ext cx="32656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Wt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solute = 6 g of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KCl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5AF5158-5B5E-BD42-AFF1-8C47C7D44955}"/>
              </a:ext>
            </a:extLst>
          </p:cNvPr>
          <p:cNvSpPr txBox="1"/>
          <p:nvPr/>
        </p:nvSpPr>
        <p:spPr>
          <a:xfrm>
            <a:off x="1575095" y="4969265"/>
            <a:ext cx="46922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Wt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solvent  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wt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solution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wt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solute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2990013-C960-DF41-8E3F-F91F3AA07F61}"/>
              </a:ext>
            </a:extLst>
          </p:cNvPr>
          <p:cNvSpPr txBox="1"/>
          <p:nvPr/>
        </p:nvSpPr>
        <p:spPr>
          <a:xfrm>
            <a:off x="1616884" y="5375211"/>
            <a:ext cx="46922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Wt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solvent  = 30g – 6g 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F355474-2321-B241-8D40-E74D601FBED6}"/>
              </a:ext>
            </a:extLst>
          </p:cNvPr>
          <p:cNvSpPr txBox="1"/>
          <p:nvPr/>
        </p:nvSpPr>
        <p:spPr>
          <a:xfrm>
            <a:off x="1637702" y="5732281"/>
            <a:ext cx="46922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Wt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solvent  = 24 g of water </a:t>
            </a:r>
          </a:p>
        </p:txBody>
      </p:sp>
    </p:spTree>
    <p:extLst>
      <p:ext uri="{BB962C8B-B14F-4D97-AF65-F5344CB8AC3E}">
        <p14:creationId xmlns:p14="http://schemas.microsoft.com/office/powerpoint/2010/main" val="1596660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0" grpId="0"/>
      <p:bldP spid="3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Molality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the no. of moles of solute per 1000 g of solvent</a:t>
            </a: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endPara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in physical calculations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58937" y="2826627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no. of moles of solute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711337" y="3189408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1000 g of solvent</a:t>
            </a:r>
          </a:p>
          <a:p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10800000" flipH="1">
            <a:off x="4558937" y="3168807"/>
            <a:ext cx="2667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4530" y="1981200"/>
            <a:ext cx="78867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Calculate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molality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concentrated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solution 28% w/w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w/w % :  In the stock HCl solution is not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pure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only 28% HCl by weight</a:t>
            </a:r>
          </a:p>
          <a:p>
            <a:pPr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Stock solution  of HCl is 28 g in100 g solution</a:t>
            </a:r>
          </a:p>
          <a:p>
            <a:pPr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weight of the water (solvent) = 100 – 28</a:t>
            </a:r>
          </a:p>
          <a:p>
            <a:pPr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		= 72 g</a:t>
            </a:r>
          </a:p>
          <a:p>
            <a:pPr algn="ctr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43200" y="2652458"/>
            <a:ext cx="6687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m =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99094" y="2438400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no. of moles of solute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551494" y="2856132"/>
            <a:ext cx="23159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1000 g of solvent</a:t>
            </a:r>
          </a:p>
          <a:p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3382067" y="2843495"/>
            <a:ext cx="2531627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0"/>
            <a:ext cx="8042276" cy="4800599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 g of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present in 72 g of solvent</a:t>
            </a:r>
          </a:p>
          <a:p>
            <a:pPr algn="ctr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 g HCl			72 g of solvent</a:t>
            </a:r>
          </a:p>
          <a:p>
            <a:pPr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?				1000g</a:t>
            </a:r>
          </a:p>
          <a:p>
            <a:pPr algn="ctr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HCl = (28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1000) / 72</a:t>
            </a:r>
          </a:p>
          <a:p>
            <a:pPr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= 388.9 g</a:t>
            </a:r>
          </a:p>
          <a:p>
            <a:pPr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no. of moles of HCl = wt / MW</a:t>
            </a:r>
          </a:p>
          <a:p>
            <a:pPr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MW= 1 + 35.5 = 36.5</a:t>
            </a:r>
          </a:p>
          <a:p>
            <a:pPr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no. of moles of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388.9 / 36.5 = 10.62 mole</a:t>
            </a:r>
          </a:p>
          <a:p>
            <a:pPr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molality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no. of moles</a:t>
            </a:r>
          </a:p>
          <a:p>
            <a:pPr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   = 10.65 m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429000" y="2667000"/>
            <a:ext cx="1600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3429000" y="2973622"/>
            <a:ext cx="1600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What's the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molality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if you had 2 moles of solute dissolved into 1 L of solvent</a:t>
            </a:r>
          </a:p>
          <a:p>
            <a:pPr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liter of solvent is equal to 1000 g of solvent when the density (specific gravity)is not given </a:t>
            </a:r>
          </a:p>
          <a:p>
            <a:pPr algn="just">
              <a:buNone/>
            </a:pPr>
            <a:endParaRPr lang="en-US" sz="26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m = 2 / 1 = 2 m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Molality</a:t>
            </a: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cont’ed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mole fraction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also called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molar fraction,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denotes the number of moles of solute as a proportion of the total number of moles in a solution</a:t>
            </a: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 sol. containing n</a:t>
            </a:r>
            <a:r>
              <a:rPr lang="en-US" baseline="-2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moles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compound 1, n</a:t>
            </a:r>
            <a:r>
              <a:rPr lang="en-US" baseline="-2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moles of compound 2, n</a:t>
            </a:r>
            <a:r>
              <a:rPr lang="en-US" baseline="-2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moles of compound 3		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the mole fraction of compound 2 equals:</a:t>
            </a:r>
          </a:p>
          <a:p>
            <a:pPr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MF</a:t>
            </a:r>
            <a:r>
              <a:rPr lang="en-US" baseline="-2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</a:t>
            </a:r>
            <a:r>
              <a:rPr lang="en-US" baseline="-2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(n</a:t>
            </a:r>
            <a:r>
              <a:rPr lang="en-US" baseline="-2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n</a:t>
            </a:r>
            <a:r>
              <a:rPr lang="en-US" baseline="-2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n</a:t>
            </a:r>
            <a:r>
              <a:rPr lang="en-US" baseline="-2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" name="Right Arrow 3"/>
          <p:cNvSpPr/>
          <p:nvPr/>
        </p:nvSpPr>
        <p:spPr>
          <a:xfrm>
            <a:off x="1676400" y="5562600"/>
            <a:ext cx="8382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EBBA96C-D997-D146-8747-0E0EF8BA6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-150084"/>
            <a:ext cx="78867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B173FD-B6E9-D943-8705-28D42BCBC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38200"/>
            <a:ext cx="7886700" cy="57150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 g of ethyl alcohol (molar mass 46g mol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is dissolved in 54 g of water (molar mass 18g mol-1). Calculate the mol fraction of ethyl alcohol and water in solution? 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Given: 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wt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ethyl alcohol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23g                        MW 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Ethyl alcohol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46g mol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wt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H2o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54g                                  MW 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H2O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18g mol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</a:p>
          <a:p>
            <a:pPr marL="0" indent="0">
              <a:buNone/>
            </a:pPr>
            <a:endParaRPr lang="en-US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MF</a:t>
            </a:r>
            <a:r>
              <a:rPr lang="en-US" baseline="-2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Ethyl</a:t>
            </a:r>
            <a:r>
              <a:rPr lang="en-US" baseline="-2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alcohol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aseline="-2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Ethyl </a:t>
            </a:r>
            <a:r>
              <a:rPr lang="en-US" baseline="-2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alchol</a:t>
            </a:r>
            <a:r>
              <a:rPr lang="en-US" baseline="-2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(n </a:t>
            </a:r>
            <a:r>
              <a:rPr lang="en-US" baseline="-2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Ethyl </a:t>
            </a:r>
            <a:r>
              <a:rPr lang="en-US" baseline="-2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alchol</a:t>
            </a:r>
            <a:r>
              <a:rPr lang="en-US" baseline="-2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n</a:t>
            </a:r>
            <a:r>
              <a:rPr lang="en-US" baseline="-2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H2O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no. of mole (Ethyl) =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wt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MW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= 23g / 46g mol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no. of mole (Ethyl) = 0.5 mol   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no. of mole (H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O) =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wt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MW 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= 54g / 18g mol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no. of mole (H</a:t>
            </a:r>
            <a:r>
              <a:rPr lang="en-US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O) = 3 mol   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MF</a:t>
            </a:r>
            <a:r>
              <a:rPr lang="en-US" baseline="-2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Ethyl</a:t>
            </a:r>
            <a:r>
              <a:rPr lang="en-US" baseline="-2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alcohol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0.5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(0.5 + 3)           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MF</a:t>
            </a:r>
            <a:r>
              <a:rPr lang="en-US" baseline="-2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Ethyl</a:t>
            </a:r>
            <a:r>
              <a:rPr lang="en-US" baseline="-2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alcohol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0.5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3.5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MF</a:t>
            </a:r>
            <a:r>
              <a:rPr lang="en-US" baseline="-2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Ethyl</a:t>
            </a:r>
            <a:r>
              <a:rPr lang="en-US" baseline="-2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alcohol =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0.1429            and                MF</a:t>
            </a:r>
            <a:r>
              <a:rPr lang="en-US" baseline="-2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H2O =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0.857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564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78867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Calculate the mole fraction of concentrated HCl solution 28% w/w HCl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No. of moles = wt /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Mwt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100  g of solution :</a:t>
            </a:r>
          </a:p>
          <a:p>
            <a:pPr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 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36.5 = 0.767 moles of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</a:p>
          <a:p>
            <a:pPr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72 g H</a:t>
            </a:r>
            <a:r>
              <a:rPr lang="en-US" baseline="-2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/ 18 = 4 moles of H</a:t>
            </a:r>
            <a:r>
              <a:rPr lang="en-US" baseline="-2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pPr algn="ctr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MF</a:t>
            </a:r>
            <a:r>
              <a:rPr lang="en-US" baseline="-2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=0.767 / (0.767 + 4) = 0.161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44D4E1-C1CB-E344-A424-ED68A0846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3581400"/>
            <a:ext cx="7944130" cy="656946"/>
          </a:xfrm>
        </p:spPr>
        <p:txBody>
          <a:bodyPr vert="horz" lIns="91440" tIns="45720" rIns="91440" bIns="45720" rtlCol="0" anchor="t">
            <a:normAutofit/>
          </a:bodyPr>
          <a:lstStyle/>
          <a:p>
            <a:pPr defTabSz="914400"/>
            <a:r>
              <a:rPr lang="en-US" sz="3500" b="1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previous lecture</a:t>
            </a:r>
          </a:p>
        </p:txBody>
      </p:sp>
    </p:spTree>
    <p:extLst>
      <p:ext uri="{BB962C8B-B14F-4D97-AF65-F5344CB8AC3E}">
        <p14:creationId xmlns:p14="http://schemas.microsoft.com/office/powerpoint/2010/main" val="20467438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1CCF921-B170-D646-B4BA-550E11889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52400"/>
            <a:ext cx="788670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 (3)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37DDB-50EF-874F-A2A1-933D64A13E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371601"/>
            <a:ext cx="8839200" cy="5333999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Determine the mole fraction of CH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OH and 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in a solution prepared by dissolving 5.5 g of alcohol in 40 g of 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O. Mw of 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is 18 and Mw of CH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OH is 32.?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mole fraction?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 = CH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OH + 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Wt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CH3OH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5.5 g             &amp;  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Wt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H2O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40g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Mw 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H2o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18 molar           &amp;          Mw 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CH3OH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32 molar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en-US" dirty="0"/>
          </a:p>
          <a:p>
            <a:pPr marL="0" indent="0" algn="just">
              <a:lnSpc>
                <a:spcPct val="12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Moles of CH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OH = 5.5 / 32 = 0.17 mole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Moles of 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= 40 / 18 = 2.2 moles</a:t>
            </a:r>
          </a:p>
          <a:p>
            <a:pPr algn="just">
              <a:lnSpc>
                <a:spcPct val="12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Therefore, according to the equation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mole fraction of CH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OH = 0.17 / 2.2 + 0.17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mole fraction of CH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OH = 0.073</a:t>
            </a:r>
          </a:p>
          <a:p>
            <a:pPr marL="0" indent="0">
              <a:buNone/>
            </a:pP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1844278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B2F7992-6725-8843-A609-F1143CA7A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152400"/>
            <a:ext cx="7886700" cy="927074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 (4)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313B2-721D-9A46-8A9E-210357838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9087" y="533400"/>
            <a:ext cx="8505825" cy="663416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Q. The molality of an aqueous solution of sugar (C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is 1.62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Calculate the mole fractions of sugar and water.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Given:    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molality = 1.62 m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Solution: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Molality=  no. of moles solute / 1000g of solvent 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Therefore: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no. of moles </a:t>
            </a:r>
            <a:r>
              <a:rPr lang="en-US" sz="2000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C12H22O11</a:t>
            </a:r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1.62 mol</a:t>
            </a:r>
            <a:b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1000 g of water 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Calculate the moles of water present: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no. of mole of water=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wt</a:t>
            </a:r>
            <a:r>
              <a:rPr lang="en-US" sz="20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/MW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=1000 g / 18.0152 g/mol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no. of mole of water    =55.50868 mol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Determine the mole fraction of the sugar: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MF 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C12H22O11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1.62 mol / (1.62 mol + 55.50868 mol) 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= 0.028357 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can  also calculate the mole fraction of the water by subtraction.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MF 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H2o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55.5 mol / (1.62 mol + 55.50868 mol) = 0.971 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86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90C4B-3172-3848-B795-0DA7ECE1F7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Q1: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many grams of water must be used to dissolve 100.0 grams of sucrose (C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to prepare a 0.020 mole fraction of sucrose in the solution?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6572C57-14E6-374E-A36E-A04724E2A4AB}"/>
              </a:ext>
            </a:extLst>
          </p:cNvPr>
          <p:cNvSpPr txBox="1">
            <a:spLocks/>
          </p:cNvSpPr>
          <p:nvPr/>
        </p:nvSpPr>
        <p:spPr>
          <a:xfrm>
            <a:off x="533400" y="152400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 Turn……</a:t>
            </a:r>
          </a:p>
        </p:txBody>
      </p:sp>
    </p:spTree>
    <p:extLst>
      <p:ext uri="{BB962C8B-B14F-4D97-AF65-F5344CB8AC3E}">
        <p14:creationId xmlns:p14="http://schemas.microsoft.com/office/powerpoint/2010/main" val="29710422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2FC3B92-E846-B149-A1F4-423BBE344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667000"/>
            <a:ext cx="8229600" cy="47297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72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Do you have questions?</a:t>
            </a:r>
          </a:p>
        </p:txBody>
      </p:sp>
    </p:spTree>
    <p:extLst>
      <p:ext uri="{BB962C8B-B14F-4D97-AF65-F5344CB8AC3E}">
        <p14:creationId xmlns:p14="http://schemas.microsoft.com/office/powerpoint/2010/main" val="3204302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5157F6-409C-3A46-A736-35812B009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304800"/>
            <a:ext cx="8134350" cy="5872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Determine the molarity for each of the following solutions:</a:t>
            </a:r>
          </a:p>
          <a:p>
            <a:pPr marL="0" indent="0">
              <a:buNone/>
            </a:pPr>
            <a:endParaRPr lang="en-US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0.444 mol of CoCl</a:t>
            </a:r>
            <a:r>
              <a:rPr lang="en-US" baseline="-25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in 0.654 L of solution</a:t>
            </a: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 startAt="2"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98.0 g of phosphoric acid, H</a:t>
            </a:r>
            <a:r>
              <a:rPr lang="en-US" baseline="-25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baseline="-25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in 1.00 L of solution</a:t>
            </a:r>
          </a:p>
          <a:p>
            <a:pPr marL="457200" indent="-457200">
              <a:buAutoNum type="arabicPeriod" startAt="2"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7× 10</a:t>
            </a:r>
            <a:r>
              <a:rPr lang="en-US" baseline="30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−3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mol of I</a:t>
            </a:r>
            <a:r>
              <a:rPr lang="en-US" baseline="-25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in 100.0 mL of solution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829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5157F6-409C-3A46-A736-35812B009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304800"/>
            <a:ext cx="8134350" cy="58721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Determine the molarity for each of the following solutions: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0.444 mol of CoCl</a:t>
            </a:r>
            <a:r>
              <a:rPr lang="en-US" baseline="-25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in 0.654 L of solution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M= 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no. of moles of solute       = 0.444/0.654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volume of solution (L)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M= 0.679 molar </a:t>
            </a: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 startAt="2"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98.0 g of phosphoric acid, H</a:t>
            </a:r>
            <a:r>
              <a:rPr lang="en-US" baseline="-25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</a:t>
            </a:r>
            <a:r>
              <a:rPr lang="en-US" baseline="-25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in 1.00 L of solution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no. of mole=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Wt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MWT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= 98 / 97.994 =  1 mol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M = no. of mole / volume (L)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M= 1 molar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7× 10</a:t>
            </a:r>
            <a:r>
              <a:rPr lang="en-US" baseline="30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−3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mol of I</a:t>
            </a:r>
            <a:r>
              <a:rPr lang="en-US" baseline="-25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in 100.0 mL of solution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M = no. of mole / volume (L)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M= 7× 10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−3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/0.1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M=0.070 molar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C5AF2F1-7926-474E-A49A-A007E58A9F18}"/>
              </a:ext>
            </a:extLst>
          </p:cNvPr>
          <p:cNvCxnSpPr/>
          <p:nvPr/>
        </p:nvCxnSpPr>
        <p:spPr>
          <a:xfrm>
            <a:off x="1447800" y="1295400"/>
            <a:ext cx="1981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0706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Freeform: Shape 8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5818" y="0"/>
            <a:ext cx="7472363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Freeform: Shape 10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0"/>
            <a:ext cx="7461504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2" y="1999615"/>
            <a:ext cx="6858000" cy="2764028"/>
          </a:xfrm>
        </p:spPr>
        <p:txBody>
          <a:bodyPr anchor="ctr">
            <a:normAutofit/>
          </a:bodyPr>
          <a:lstStyle/>
          <a:p>
            <a:r>
              <a:rPr lang="en-US" sz="63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Concentrations based on Weight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88920" y="5524786"/>
            <a:ext cx="356616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35151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356411" y="530942"/>
            <a:ext cx="6431178" cy="1788310"/>
          </a:xfrm>
        </p:spPr>
        <p:txBody>
          <a:bodyPr anchor="b">
            <a:normAutofit/>
          </a:bodyPr>
          <a:lstStyle/>
          <a:p>
            <a:pPr algn="ctr"/>
            <a:r>
              <a:rPr lang="en-US" sz="4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Concentrations based on weight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7150" y="2901142"/>
            <a:ext cx="6869699" cy="3288286"/>
          </a:xfrm>
        </p:spPr>
        <p:txBody>
          <a:bodyPr anchor="ctr"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include:</a:t>
            </a:r>
          </a:p>
          <a:p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Weight/weight % (w/w%)</a:t>
            </a:r>
          </a:p>
          <a:p>
            <a:pPr marL="342900" lvl="1" indent="0">
              <a:buNone/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Molality (m)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Weight/weight %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24000"/>
            <a:ext cx="7886700" cy="4652963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weight in g of a solute per 100g of solution.</a:t>
            </a: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% w/w =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 % w/w=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calculate the volume of stock solution required for a given preparation you must know its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density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specific gravity</a:t>
            </a:r>
          </a:p>
          <a:p>
            <a:endParaRPr lang="en-US" b="1" i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None/>
            </a:pP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=density = weight per unit volume</a:t>
            </a:r>
          </a:p>
          <a:p>
            <a:pPr algn="ctr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SG= specific gravity = density relative to water. </a:t>
            </a:r>
          </a:p>
          <a:p>
            <a:pPr algn="ctr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Density of water is 1 g/ml, SG is numerically equal to density.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514600" y="2212930"/>
            <a:ext cx="259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809875" y="1852715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no. of gram of solute</a:t>
            </a:r>
          </a:p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929560" y="2203232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100g of solution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22BC686-F9D7-1B44-9401-7CDB4D92F209}"/>
              </a:ext>
            </a:extLst>
          </p:cNvPr>
          <p:cNvSpPr txBox="1"/>
          <p:nvPr/>
        </p:nvSpPr>
        <p:spPr>
          <a:xfrm>
            <a:off x="2438400" y="2548806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no. of gram of solute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949980-E2C2-1C46-84F9-2E592E4BC048}"/>
              </a:ext>
            </a:extLst>
          </p:cNvPr>
          <p:cNvSpPr txBox="1"/>
          <p:nvPr/>
        </p:nvSpPr>
        <p:spPr>
          <a:xfrm>
            <a:off x="2445583" y="2838457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no. gram of solution</a:t>
            </a:r>
          </a:p>
          <a:p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5516870-E790-D346-87F7-BBD65171E798}"/>
              </a:ext>
            </a:extLst>
          </p:cNvPr>
          <p:cNvSpPr txBox="1"/>
          <p:nvPr/>
        </p:nvSpPr>
        <p:spPr>
          <a:xfrm>
            <a:off x="4574810" y="2635577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 100</a:t>
            </a:r>
            <a:endParaRPr lang="en-US" dirty="0">
              <a:solidFill>
                <a:srgbClr val="C00000"/>
              </a:solidFill>
            </a:endParaRPr>
          </a:p>
          <a:p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02026CB-B851-6447-B381-9288E9499D28}"/>
              </a:ext>
            </a:extLst>
          </p:cNvPr>
          <p:cNvCxnSpPr/>
          <p:nvPr/>
        </p:nvCxnSpPr>
        <p:spPr>
          <a:xfrm>
            <a:off x="2514600" y="2871971"/>
            <a:ext cx="19431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w/w % </a:t>
            </a:r>
            <a:r>
              <a:rPr lang="en-US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cont’ed</a:t>
            </a:r>
            <a:endParaRPr lang="en-US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of the above relationships between the weight, density, and % w/w</a:t>
            </a:r>
          </a:p>
          <a:p>
            <a:pPr algn="ctr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wt</a:t>
            </a:r>
            <a:r>
              <a:rPr lang="en-US" sz="3200" baseline="-20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Vol</a:t>
            </a:r>
            <a:r>
              <a:rPr lang="en-US" sz="3200" baseline="-20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 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3200" baseline="-20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g/ml</a:t>
            </a:r>
            <a:r>
              <a:rPr lang="en-US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× % w/w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Where:</a:t>
            </a:r>
          </a:p>
          <a:p>
            <a:pPr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wt</a:t>
            </a:r>
            <a:r>
              <a:rPr lang="en-US" sz="2400" baseline="-20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weight of pure substance required in g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</a:t>
            </a:r>
            <a:r>
              <a:rPr lang="en-US" sz="2400" baseline="-200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volume of stock solution needed in ml</a:t>
            </a:r>
          </a:p>
          <a:p>
            <a:pPr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w/w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fraction of total weight that is pure substance as a 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decimal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4F511BC-4F28-2B40-AEF8-F04DDFF8E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1236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 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0F66C-21B0-E249-91E0-84AF57D583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375" y="1809833"/>
            <a:ext cx="7981950" cy="579596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saline solution with a mass of 355 g has 36.5 g of NaCl dissolved in it.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Q: What is the mass/mass percent concentration of the solution?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W/W%</a:t>
            </a:r>
          </a:p>
          <a:p>
            <a:pPr marL="0" indent="0"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Solution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W/W% =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w/w%=                    ×100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= 10.3% w/w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B6D829D-954F-5A44-83A8-1B6C7B76ACBE}"/>
              </a:ext>
            </a:extLst>
          </p:cNvPr>
          <p:cNvSpPr txBox="1"/>
          <p:nvPr/>
        </p:nvSpPr>
        <p:spPr>
          <a:xfrm>
            <a:off x="2057400" y="4625649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no. of gram of </a:t>
            </a:r>
            <a:r>
              <a:rPr lang="en-US" dirty="0">
                <a:solidFill>
                  <a:srgbClr val="C00000"/>
                </a:solidFill>
              </a:rPr>
              <a:t>solute</a:t>
            </a:r>
          </a:p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E6076F1-0A2F-0746-A468-18B4B982B362}"/>
              </a:ext>
            </a:extLst>
          </p:cNvPr>
          <p:cNvSpPr txBox="1"/>
          <p:nvPr/>
        </p:nvSpPr>
        <p:spPr>
          <a:xfrm>
            <a:off x="2091128" y="4945898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100g of </a:t>
            </a:r>
            <a:r>
              <a:rPr lang="en-US" dirty="0">
                <a:solidFill>
                  <a:srgbClr val="C00000"/>
                </a:solidFill>
              </a:rPr>
              <a:t>solution</a:t>
            </a:r>
          </a:p>
          <a:p>
            <a:endParaRPr lang="en-US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43A446C-FEE0-3E4B-A8DD-CE956EFA1368}"/>
              </a:ext>
            </a:extLst>
          </p:cNvPr>
          <p:cNvCxnSpPr>
            <a:stCxn id="11" idx="1"/>
          </p:cNvCxnSpPr>
          <p:nvPr/>
        </p:nvCxnSpPr>
        <p:spPr>
          <a:xfrm flipV="1">
            <a:off x="2057400" y="4945898"/>
            <a:ext cx="2133600" cy="29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C1CED3A-67EE-D747-8C4D-0846134A755F}"/>
              </a:ext>
            </a:extLst>
          </p:cNvPr>
          <p:cNvCxnSpPr>
            <a:cxnSpLocks/>
          </p:cNvCxnSpPr>
          <p:nvPr/>
        </p:nvCxnSpPr>
        <p:spPr>
          <a:xfrm flipV="1">
            <a:off x="1546486" y="5830897"/>
            <a:ext cx="914400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324A4493-73D9-AF4E-9E7E-F85C8A831F38}"/>
              </a:ext>
            </a:extLst>
          </p:cNvPr>
          <p:cNvSpPr txBox="1"/>
          <p:nvPr/>
        </p:nvSpPr>
        <p:spPr>
          <a:xfrm>
            <a:off x="4533900" y="4772816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OR </a:t>
            </a:r>
            <a:endParaRPr lang="en-US" dirty="0">
              <a:solidFill>
                <a:srgbClr val="C00000"/>
              </a:solidFill>
            </a:endParaRPr>
          </a:p>
          <a:p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5EAAC12-4A4C-F942-B0C1-4279C7B48F6B}"/>
              </a:ext>
            </a:extLst>
          </p:cNvPr>
          <p:cNvSpPr txBox="1"/>
          <p:nvPr/>
        </p:nvSpPr>
        <p:spPr>
          <a:xfrm>
            <a:off x="5054183" y="4628566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no. of gram of </a:t>
            </a:r>
            <a:r>
              <a:rPr lang="en-US" dirty="0">
                <a:solidFill>
                  <a:srgbClr val="C00000"/>
                </a:solidFill>
              </a:rPr>
              <a:t>solute</a:t>
            </a:r>
          </a:p>
          <a:p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1D7F813-A06D-9C4C-B9C6-A1FF693E20C0}"/>
              </a:ext>
            </a:extLst>
          </p:cNvPr>
          <p:cNvSpPr txBox="1"/>
          <p:nvPr/>
        </p:nvSpPr>
        <p:spPr>
          <a:xfrm>
            <a:off x="5087911" y="4948815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No. of </a:t>
            </a:r>
            <a:r>
              <a:rPr lang="en-US" dirty="0">
                <a:solidFill>
                  <a:srgbClr val="C00000"/>
                </a:solidFill>
              </a:rPr>
              <a:t>solution</a:t>
            </a:r>
          </a:p>
          <a:p>
            <a:endParaRPr lang="en-US" dirty="0"/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2DD80CD-7261-1942-826F-4010F8AE6B81}"/>
              </a:ext>
            </a:extLst>
          </p:cNvPr>
          <p:cNvCxnSpPr>
            <a:stCxn id="20" idx="1"/>
          </p:cNvCxnSpPr>
          <p:nvPr/>
        </p:nvCxnSpPr>
        <p:spPr>
          <a:xfrm flipV="1">
            <a:off x="5054183" y="4948815"/>
            <a:ext cx="2133600" cy="29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103B3068-2773-C04E-8845-3D9258EB8E1E}"/>
              </a:ext>
            </a:extLst>
          </p:cNvPr>
          <p:cNvSpPr txBox="1"/>
          <p:nvPr/>
        </p:nvSpPr>
        <p:spPr>
          <a:xfrm>
            <a:off x="7264609" y="4715470"/>
            <a:ext cx="2209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x100</a:t>
            </a:r>
            <a:endParaRPr lang="en-US" dirty="0">
              <a:solidFill>
                <a:srgbClr val="C00000"/>
              </a:solidFill>
            </a:endParaRPr>
          </a:p>
          <a:p>
            <a:endParaRPr lang="en-US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B220F9B-760A-D644-B541-461623C72FA4}"/>
              </a:ext>
            </a:extLst>
          </p:cNvPr>
          <p:cNvSpPr txBox="1"/>
          <p:nvPr/>
        </p:nvSpPr>
        <p:spPr>
          <a:xfrm>
            <a:off x="1690142" y="5787122"/>
            <a:ext cx="7532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355 g</a:t>
            </a:r>
            <a:endParaRPr lang="en-US" dirty="0">
              <a:solidFill>
                <a:srgbClr val="C00000"/>
              </a:solidFill>
            </a:endParaRPr>
          </a:p>
          <a:p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99F2BAD-9531-324C-8354-DA5565C3C970}"/>
              </a:ext>
            </a:extLst>
          </p:cNvPr>
          <p:cNvSpPr txBox="1"/>
          <p:nvPr/>
        </p:nvSpPr>
        <p:spPr>
          <a:xfrm>
            <a:off x="1565146" y="5411849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36.5</a:t>
            </a:r>
          </a:p>
        </p:txBody>
      </p:sp>
    </p:spTree>
    <p:extLst>
      <p:ext uri="{BB962C8B-B14F-4D97-AF65-F5344CB8AC3E}">
        <p14:creationId xmlns:p14="http://schemas.microsoft.com/office/powerpoint/2010/main" val="3672900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9" grpId="0"/>
      <p:bldP spid="19" grpId="1"/>
      <p:bldP spid="20" grpId="0"/>
      <p:bldP spid="21" grpId="0"/>
      <p:bldP spid="23" grpId="0"/>
      <p:bldP spid="25" grpId="0"/>
      <p:bldP spid="26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1015</Words>
  <Application>Microsoft Macintosh PowerPoint</Application>
  <PresentationFormat>On-screen Show (4:3)</PresentationFormat>
  <Paragraphs>229</Paragraphs>
  <Slides>23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Office Theme</vt:lpstr>
      <vt:lpstr>Concentrations based on Weight</vt:lpstr>
      <vt:lpstr>From previous lecture</vt:lpstr>
      <vt:lpstr>PowerPoint Presentation</vt:lpstr>
      <vt:lpstr>PowerPoint Presentation</vt:lpstr>
      <vt:lpstr>Concentrations based on Weight</vt:lpstr>
      <vt:lpstr>Concentrations based on weight</vt:lpstr>
      <vt:lpstr>Weight/weight %</vt:lpstr>
      <vt:lpstr>w/w % cont’ed</vt:lpstr>
      <vt:lpstr>Example (1)</vt:lpstr>
      <vt:lpstr>Example (2)</vt:lpstr>
      <vt:lpstr>Example (3)</vt:lpstr>
      <vt:lpstr>Example (4)</vt:lpstr>
      <vt:lpstr>Molality (m)</vt:lpstr>
      <vt:lpstr>Example (1)</vt:lpstr>
      <vt:lpstr>Example</vt:lpstr>
      <vt:lpstr>Example 2</vt:lpstr>
      <vt:lpstr>Molality cont’ed</vt:lpstr>
      <vt:lpstr>Example (1)</vt:lpstr>
      <vt:lpstr>Example (2)</vt:lpstr>
      <vt:lpstr>Example (3)</vt:lpstr>
      <vt:lpstr>Example (4)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Concentrations based on Weight</dc:title>
  <dc:creator>Mona Ghazi Alharbi</dc:creator>
  <cp:lastModifiedBy>Mona Ghazi Alharbi</cp:lastModifiedBy>
  <cp:revision>3</cp:revision>
  <dcterms:created xsi:type="dcterms:W3CDTF">2025-01-07T05:03:57Z</dcterms:created>
  <dcterms:modified xsi:type="dcterms:W3CDTF">2025-01-07T08:22:10Z</dcterms:modified>
</cp:coreProperties>
</file>