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32"/>
  </p:notesMasterIdLst>
  <p:sldIdLst>
    <p:sldId id="256" r:id="rId5"/>
    <p:sldId id="379" r:id="rId6"/>
    <p:sldId id="433" r:id="rId7"/>
    <p:sldId id="471" r:id="rId8"/>
    <p:sldId id="472" r:id="rId9"/>
    <p:sldId id="473" r:id="rId10"/>
    <p:sldId id="474" r:id="rId11"/>
    <p:sldId id="475" r:id="rId12"/>
    <p:sldId id="476" r:id="rId13"/>
    <p:sldId id="477" r:id="rId14"/>
    <p:sldId id="478" r:id="rId15"/>
    <p:sldId id="479" r:id="rId16"/>
    <p:sldId id="480" r:id="rId17"/>
    <p:sldId id="481" r:id="rId18"/>
    <p:sldId id="482" r:id="rId19"/>
    <p:sldId id="483" r:id="rId20"/>
    <p:sldId id="484" r:id="rId21"/>
    <p:sldId id="485" r:id="rId22"/>
    <p:sldId id="486" r:id="rId23"/>
    <p:sldId id="487" r:id="rId24"/>
    <p:sldId id="488" r:id="rId25"/>
    <p:sldId id="489" r:id="rId26"/>
    <p:sldId id="490" r:id="rId27"/>
    <p:sldId id="491" r:id="rId28"/>
    <p:sldId id="492" r:id="rId29"/>
    <p:sldId id="493" r:id="rId30"/>
    <p:sldId id="326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00"/>
    <a:srgbClr val="0099FF"/>
    <a:srgbClr val="B9B9B9"/>
    <a:srgbClr val="66FFFF"/>
    <a:srgbClr val="95D8C6"/>
    <a:srgbClr val="E6E6E6"/>
    <a:srgbClr val="FF826E"/>
    <a:srgbClr val="CCC4EE"/>
    <a:srgbClr val="B340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النمط المتوس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نمط متوسط 3 - تمييز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نمط فاتح 2 - تميي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5758FB7-9AC5-4552-8A53-C91805E547FA}" styleName="نمط ذو نسُق 1 - تمييز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44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3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BFC64D-63E5-4204-B187-1D9E76FF3327}" type="doc">
      <dgm:prSet loTypeId="urn:microsoft.com/office/officeart/2008/layout/HorizontalMultiLevelHierarchy" loCatId="hierarchy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pPr rtl="1"/>
          <a:endParaRPr lang="ar-SA"/>
        </a:p>
      </dgm:t>
    </dgm:pt>
    <dgm:pt modelId="{EAB256EC-61DE-4727-8ECD-FE62F9D453CD}">
      <dgm:prSet phldrT="[نص]" custT="1"/>
      <dgm:spPr/>
      <dgm:t>
        <a:bodyPr/>
        <a:lstStyle/>
        <a:p>
          <a:pPr rtl="1"/>
          <a:r>
            <a:rPr lang="ar-SA" sz="3200" b="1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العائد والخطر</a:t>
          </a:r>
          <a:endParaRPr lang="ar-SA" sz="3200" b="1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C70F540E-8EB1-4C92-997F-6FED0F3A6341}" type="parTrans" cxnId="{20FCA3A6-A012-4FF6-838E-A5945C1FF697}">
      <dgm:prSet/>
      <dgm:spPr/>
      <dgm:t>
        <a:bodyPr/>
        <a:lstStyle/>
        <a:p>
          <a:pPr rtl="1"/>
          <a:endParaRPr lang="ar-SA" b="0">
            <a:solidFill>
              <a:schemeClr val="tx1"/>
            </a:solidFill>
            <a:cs typeface="PT Bold Heading" panose="02010400000000000000" pitchFamily="2" charset="-78"/>
          </a:endParaRPr>
        </a:p>
      </dgm:t>
    </dgm:pt>
    <dgm:pt modelId="{21D013F7-24D3-4B42-AE93-F7BF4F1EC6BD}" type="sibTrans" cxnId="{20FCA3A6-A012-4FF6-838E-A5945C1FF697}">
      <dgm:prSet/>
      <dgm:spPr/>
      <dgm:t>
        <a:bodyPr/>
        <a:lstStyle/>
        <a:p>
          <a:pPr rtl="1"/>
          <a:endParaRPr lang="ar-SA" b="0">
            <a:solidFill>
              <a:schemeClr val="tx1"/>
            </a:solidFill>
            <a:cs typeface="PT Bold Heading" panose="02010400000000000000" pitchFamily="2" charset="-78"/>
          </a:endParaRPr>
        </a:p>
      </dgm:t>
    </dgm:pt>
    <dgm:pt modelId="{1BDC89A9-2E65-4776-83C3-2FD352712F3A}">
      <dgm:prSet phldrT="[نص]" custT="1"/>
      <dgm:spPr/>
      <dgm:t>
        <a:bodyPr/>
        <a:lstStyle/>
        <a:p>
          <a:pPr rtl="1"/>
          <a:r>
            <a:rPr lang="ar-SA" sz="2400" b="1" dirty="0">
              <a:latin typeface="Sakkal Majalla" panose="02000000000000000000" pitchFamily="2" charset="-78"/>
              <a:cs typeface="Sakkal Majalla" panose="02000000000000000000" pitchFamily="2" charset="-78"/>
            </a:rPr>
            <a:t>أصل واحد</a:t>
          </a:r>
        </a:p>
      </dgm:t>
    </dgm:pt>
    <dgm:pt modelId="{3947438E-A859-4C0C-87E8-ABE8D1E0900E}" type="parTrans" cxnId="{C1E12106-E75F-46E3-A3BB-471FF249D50E}">
      <dgm:prSet/>
      <dgm:spPr/>
      <dgm:t>
        <a:bodyPr/>
        <a:lstStyle/>
        <a:p>
          <a:pPr rtl="1"/>
          <a:endParaRPr lang="ar-SA" b="0">
            <a:solidFill>
              <a:schemeClr val="tx1"/>
            </a:solidFill>
            <a:cs typeface="PT Bold Heading" panose="02010400000000000000" pitchFamily="2" charset="-78"/>
          </a:endParaRPr>
        </a:p>
      </dgm:t>
    </dgm:pt>
    <dgm:pt modelId="{5C39319C-8B56-44A6-9770-4C243C3E428E}" type="sibTrans" cxnId="{C1E12106-E75F-46E3-A3BB-471FF249D50E}">
      <dgm:prSet/>
      <dgm:spPr/>
      <dgm:t>
        <a:bodyPr/>
        <a:lstStyle/>
        <a:p>
          <a:pPr rtl="1"/>
          <a:endParaRPr lang="ar-SA" b="0">
            <a:solidFill>
              <a:schemeClr val="tx1"/>
            </a:solidFill>
            <a:cs typeface="PT Bold Heading" panose="02010400000000000000" pitchFamily="2" charset="-78"/>
          </a:endParaRPr>
        </a:p>
      </dgm:t>
    </dgm:pt>
    <dgm:pt modelId="{168951D9-2AFE-49CB-9367-35BF5D4616C6}">
      <dgm:prSet phldrT="[نص]" custT="1"/>
      <dgm:spPr/>
      <dgm:t>
        <a:bodyPr/>
        <a:lstStyle/>
        <a:p>
          <a:pPr rtl="1"/>
          <a:r>
            <a:rPr lang="ar-SA" sz="2400" b="1" dirty="0">
              <a:latin typeface="Sakkal Majalla" panose="02000000000000000000" pitchFamily="2" charset="-78"/>
              <a:cs typeface="Sakkal Majalla" panose="02000000000000000000" pitchFamily="2" charset="-78"/>
            </a:rPr>
            <a:t>محفظة استثمارية (الدرس القادم)</a:t>
          </a:r>
        </a:p>
      </dgm:t>
    </dgm:pt>
    <dgm:pt modelId="{17526884-3AA8-448B-8D8C-A1FB72CCAFC1}" type="parTrans" cxnId="{FCD255BA-AC1B-4552-8AE5-C29CF5C730B5}">
      <dgm:prSet/>
      <dgm:spPr/>
      <dgm:t>
        <a:bodyPr/>
        <a:lstStyle/>
        <a:p>
          <a:pPr rtl="1"/>
          <a:endParaRPr lang="ar-SA" b="0">
            <a:solidFill>
              <a:schemeClr val="tx1"/>
            </a:solidFill>
            <a:cs typeface="PT Bold Heading" panose="02010400000000000000" pitchFamily="2" charset="-78"/>
          </a:endParaRPr>
        </a:p>
      </dgm:t>
    </dgm:pt>
    <dgm:pt modelId="{2A550CD0-CE00-4DA4-B720-2ADA37BC739F}" type="sibTrans" cxnId="{FCD255BA-AC1B-4552-8AE5-C29CF5C730B5}">
      <dgm:prSet/>
      <dgm:spPr/>
      <dgm:t>
        <a:bodyPr/>
        <a:lstStyle/>
        <a:p>
          <a:pPr rtl="1"/>
          <a:endParaRPr lang="ar-SA" b="0">
            <a:solidFill>
              <a:schemeClr val="tx1"/>
            </a:solidFill>
            <a:cs typeface="PT Bold Heading" panose="02010400000000000000" pitchFamily="2" charset="-78"/>
          </a:endParaRPr>
        </a:p>
      </dgm:t>
    </dgm:pt>
    <dgm:pt modelId="{14F3D5D3-8827-4647-8A1A-AF929D5345BE}">
      <dgm:prSet custT="1"/>
      <dgm:spPr/>
      <dgm:t>
        <a:bodyPr/>
        <a:lstStyle/>
        <a:p>
          <a:pPr rtl="1"/>
          <a:r>
            <a:rPr lang="ar-SA" sz="2400" b="1" dirty="0">
              <a:latin typeface="Sakkal Majalla" panose="02000000000000000000" pitchFamily="2" charset="-78"/>
              <a:cs typeface="Sakkal Majalla" panose="02000000000000000000" pitchFamily="2" charset="-78"/>
            </a:rPr>
            <a:t>بيانات تاريخية</a:t>
          </a:r>
        </a:p>
      </dgm:t>
    </dgm:pt>
    <dgm:pt modelId="{E5FC7C57-0A20-4FA4-BB04-43DA03E021BD}" type="parTrans" cxnId="{6BC6767C-DEBA-4E8D-96D4-DC2895C55D21}">
      <dgm:prSet/>
      <dgm:spPr/>
      <dgm:t>
        <a:bodyPr/>
        <a:lstStyle/>
        <a:p>
          <a:pPr rtl="1"/>
          <a:endParaRPr lang="ar-SA" b="0">
            <a:solidFill>
              <a:schemeClr val="tx1"/>
            </a:solidFill>
            <a:cs typeface="PT Bold Heading" panose="02010400000000000000" pitchFamily="2" charset="-78"/>
          </a:endParaRPr>
        </a:p>
      </dgm:t>
    </dgm:pt>
    <dgm:pt modelId="{623CA47D-4E56-4888-963E-73863DF52D58}" type="sibTrans" cxnId="{6BC6767C-DEBA-4E8D-96D4-DC2895C55D21}">
      <dgm:prSet/>
      <dgm:spPr/>
      <dgm:t>
        <a:bodyPr/>
        <a:lstStyle/>
        <a:p>
          <a:pPr rtl="1"/>
          <a:endParaRPr lang="ar-SA" b="0">
            <a:solidFill>
              <a:schemeClr val="tx1"/>
            </a:solidFill>
            <a:cs typeface="PT Bold Heading" panose="02010400000000000000" pitchFamily="2" charset="-78"/>
          </a:endParaRPr>
        </a:p>
      </dgm:t>
    </dgm:pt>
    <dgm:pt modelId="{B893E79E-DBA6-4C80-B716-C7E5B81EC8F3}">
      <dgm:prSet custT="1"/>
      <dgm:spPr/>
      <dgm:t>
        <a:bodyPr/>
        <a:lstStyle/>
        <a:p>
          <a:pPr rtl="1"/>
          <a:r>
            <a:rPr lang="ar-SA" sz="2400" b="1" dirty="0">
              <a:latin typeface="Sakkal Majalla" panose="02000000000000000000" pitchFamily="2" charset="-78"/>
              <a:cs typeface="Sakkal Majalla" panose="02000000000000000000" pitchFamily="2" charset="-78"/>
            </a:rPr>
            <a:t>توقعات مستقبلية</a:t>
          </a:r>
        </a:p>
      </dgm:t>
    </dgm:pt>
    <dgm:pt modelId="{9857F78B-57F7-4E8A-B66F-5708CC81D917}" type="parTrans" cxnId="{83687B64-0362-4788-A3B8-A9ACFD0A1A68}">
      <dgm:prSet/>
      <dgm:spPr/>
      <dgm:t>
        <a:bodyPr/>
        <a:lstStyle/>
        <a:p>
          <a:pPr rtl="1"/>
          <a:endParaRPr lang="ar-SA" b="0">
            <a:solidFill>
              <a:schemeClr val="tx1"/>
            </a:solidFill>
            <a:cs typeface="PT Bold Heading" panose="02010400000000000000" pitchFamily="2" charset="-78"/>
          </a:endParaRPr>
        </a:p>
      </dgm:t>
    </dgm:pt>
    <dgm:pt modelId="{A16FFF30-67DD-40D5-9FAF-DCFB6B1AB27F}" type="sibTrans" cxnId="{83687B64-0362-4788-A3B8-A9ACFD0A1A68}">
      <dgm:prSet/>
      <dgm:spPr/>
      <dgm:t>
        <a:bodyPr/>
        <a:lstStyle/>
        <a:p>
          <a:pPr rtl="1"/>
          <a:endParaRPr lang="ar-SA" b="0">
            <a:solidFill>
              <a:schemeClr val="tx1"/>
            </a:solidFill>
            <a:cs typeface="PT Bold Heading" panose="02010400000000000000" pitchFamily="2" charset="-78"/>
          </a:endParaRPr>
        </a:p>
      </dgm:t>
    </dgm:pt>
    <dgm:pt modelId="{249D4668-00EF-4AE6-B9A0-896F9323669C}">
      <dgm:prSet custT="1"/>
      <dgm:spPr/>
      <dgm:t>
        <a:bodyPr/>
        <a:lstStyle/>
        <a:p>
          <a:pPr rtl="1"/>
          <a:r>
            <a:rPr lang="ar-SA" sz="2400" b="1" dirty="0">
              <a:latin typeface="Sakkal Majalla" panose="02000000000000000000" pitchFamily="2" charset="-78"/>
              <a:cs typeface="Sakkal Majalla" panose="02000000000000000000" pitchFamily="2" charset="-78"/>
            </a:rPr>
            <a:t>متوسط العائد</a:t>
          </a:r>
        </a:p>
      </dgm:t>
    </dgm:pt>
    <dgm:pt modelId="{D6D8177C-0B0A-46F0-8851-179A878E20F9}" type="parTrans" cxnId="{206CEE21-A71A-4786-99A3-6B0A0A40B2D0}">
      <dgm:prSet/>
      <dgm:spPr/>
      <dgm:t>
        <a:bodyPr/>
        <a:lstStyle/>
        <a:p>
          <a:pPr rtl="1"/>
          <a:endParaRPr lang="ar-SA"/>
        </a:p>
      </dgm:t>
    </dgm:pt>
    <dgm:pt modelId="{169AADD3-6181-4AC7-80D0-1A2A6558778A}" type="sibTrans" cxnId="{206CEE21-A71A-4786-99A3-6B0A0A40B2D0}">
      <dgm:prSet/>
      <dgm:spPr/>
      <dgm:t>
        <a:bodyPr/>
        <a:lstStyle/>
        <a:p>
          <a:pPr rtl="1"/>
          <a:endParaRPr lang="ar-SA"/>
        </a:p>
      </dgm:t>
    </dgm:pt>
    <dgm:pt modelId="{638D2BD4-6B02-453C-982B-7649684E170E}">
      <dgm:prSet custT="1"/>
      <dgm:spPr/>
      <dgm:t>
        <a:bodyPr/>
        <a:lstStyle/>
        <a:p>
          <a:pPr rtl="1">
            <a:lnSpc>
              <a:spcPct val="100000"/>
            </a:lnSpc>
          </a:pPr>
          <a:r>
            <a:rPr lang="ar-SA" sz="2400" b="1" dirty="0">
              <a:latin typeface="Sakkal Majalla" panose="02000000000000000000" pitchFamily="2" charset="-78"/>
              <a:cs typeface="Sakkal Majalla" panose="02000000000000000000" pitchFamily="2" charset="-78"/>
            </a:rPr>
            <a:t>التباين، </a:t>
          </a:r>
          <a:r>
            <a:rPr lang="ar-SA" sz="2400" b="1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الانحراف المعياري</a:t>
          </a:r>
          <a:endParaRPr lang="ar-SA" sz="2400" b="1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857F3B6A-8345-433E-BC37-5445B36DA297}" type="parTrans" cxnId="{BA8BCE6F-895D-49EE-9030-CFC706462532}">
      <dgm:prSet/>
      <dgm:spPr/>
      <dgm:t>
        <a:bodyPr/>
        <a:lstStyle/>
        <a:p>
          <a:pPr rtl="1"/>
          <a:endParaRPr lang="ar-SA"/>
        </a:p>
      </dgm:t>
    </dgm:pt>
    <dgm:pt modelId="{79473AAE-CFF7-48F2-A80D-28B70299DF1F}" type="sibTrans" cxnId="{BA8BCE6F-895D-49EE-9030-CFC706462532}">
      <dgm:prSet/>
      <dgm:spPr/>
      <dgm:t>
        <a:bodyPr/>
        <a:lstStyle/>
        <a:p>
          <a:pPr rtl="1"/>
          <a:endParaRPr lang="ar-SA"/>
        </a:p>
      </dgm:t>
    </dgm:pt>
    <dgm:pt modelId="{AE0EA4D8-5151-4C80-887F-89B28B780420}">
      <dgm:prSet custT="1"/>
      <dgm:spPr/>
      <dgm:t>
        <a:bodyPr/>
        <a:lstStyle/>
        <a:p>
          <a:pPr rtl="1"/>
          <a:r>
            <a:rPr lang="ar-SA" sz="2400" b="1" dirty="0">
              <a:latin typeface="Sakkal Majalla" panose="02000000000000000000" pitchFamily="2" charset="-78"/>
              <a:cs typeface="Sakkal Majalla" panose="02000000000000000000" pitchFamily="2" charset="-78"/>
            </a:rPr>
            <a:t>العائد المتوقع</a:t>
          </a:r>
        </a:p>
      </dgm:t>
    </dgm:pt>
    <dgm:pt modelId="{FF76A856-54FA-41FB-90CD-4400428C731E}" type="parTrans" cxnId="{84BA6223-4AC3-4D65-B2BA-381DE609AFCD}">
      <dgm:prSet/>
      <dgm:spPr/>
      <dgm:t>
        <a:bodyPr/>
        <a:lstStyle/>
        <a:p>
          <a:pPr rtl="1"/>
          <a:endParaRPr lang="ar-SA"/>
        </a:p>
      </dgm:t>
    </dgm:pt>
    <dgm:pt modelId="{1FE8AFF1-DE43-4FAC-BC9E-F5BA7A7FDC08}" type="sibTrans" cxnId="{84BA6223-4AC3-4D65-B2BA-381DE609AFCD}">
      <dgm:prSet/>
      <dgm:spPr/>
      <dgm:t>
        <a:bodyPr/>
        <a:lstStyle/>
        <a:p>
          <a:pPr rtl="1"/>
          <a:endParaRPr lang="ar-SA"/>
        </a:p>
      </dgm:t>
    </dgm:pt>
    <dgm:pt modelId="{45862F87-0DDD-4EAC-9908-CBE0E2A24EA2}">
      <dgm:prSet custT="1"/>
      <dgm:spPr/>
      <dgm:t>
        <a:bodyPr/>
        <a:lstStyle/>
        <a:p>
          <a:pPr rtl="1"/>
          <a:r>
            <a:rPr lang="ar-SA" sz="2400" b="1" dirty="0">
              <a:latin typeface="Sakkal Majalla" panose="02000000000000000000" pitchFamily="2" charset="-78"/>
              <a:cs typeface="Sakkal Majalla" panose="02000000000000000000" pitchFamily="2" charset="-78"/>
            </a:rPr>
            <a:t>التباين، الانحراف المعياري</a:t>
          </a:r>
        </a:p>
      </dgm:t>
    </dgm:pt>
    <dgm:pt modelId="{94B403BB-1EB6-46FB-A6BA-B5A3A33AAFC6}" type="parTrans" cxnId="{BA21CAE5-97E7-45A1-9A7B-1F32F32886F8}">
      <dgm:prSet/>
      <dgm:spPr/>
      <dgm:t>
        <a:bodyPr/>
        <a:lstStyle/>
        <a:p>
          <a:pPr rtl="1"/>
          <a:endParaRPr lang="ar-SA"/>
        </a:p>
      </dgm:t>
    </dgm:pt>
    <dgm:pt modelId="{75299F47-4794-4A2E-975D-1D171E74052A}" type="sibTrans" cxnId="{BA21CAE5-97E7-45A1-9A7B-1F32F32886F8}">
      <dgm:prSet/>
      <dgm:spPr/>
      <dgm:t>
        <a:bodyPr/>
        <a:lstStyle/>
        <a:p>
          <a:pPr rtl="1"/>
          <a:endParaRPr lang="ar-SA"/>
        </a:p>
      </dgm:t>
    </dgm:pt>
    <dgm:pt modelId="{A406B4E3-2753-46E4-A7B7-C07BC7B0F6D8}" type="pres">
      <dgm:prSet presAssocID="{68BFC64D-63E5-4204-B187-1D9E76FF3327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B907BCCD-3828-4130-88EA-CAC69B282DBD}" type="pres">
      <dgm:prSet presAssocID="{EAB256EC-61DE-4727-8ECD-FE62F9D453CD}" presName="root1" presStyleCnt="0"/>
      <dgm:spPr/>
      <dgm:t>
        <a:bodyPr/>
        <a:lstStyle/>
        <a:p>
          <a:pPr rtl="1"/>
          <a:endParaRPr lang="ar-SA"/>
        </a:p>
      </dgm:t>
    </dgm:pt>
    <dgm:pt modelId="{D64F324C-F74C-4CDA-A1D6-A9A4FB4CDC2B}" type="pres">
      <dgm:prSet presAssocID="{EAB256EC-61DE-4727-8ECD-FE62F9D453CD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621DE95B-B8F8-4E1C-A954-D2C87B822B4E}" type="pres">
      <dgm:prSet presAssocID="{EAB256EC-61DE-4727-8ECD-FE62F9D453CD}" presName="level2hierChild" presStyleCnt="0"/>
      <dgm:spPr/>
      <dgm:t>
        <a:bodyPr/>
        <a:lstStyle/>
        <a:p>
          <a:pPr rtl="1"/>
          <a:endParaRPr lang="ar-SA"/>
        </a:p>
      </dgm:t>
    </dgm:pt>
    <dgm:pt modelId="{8DE0784C-D507-4382-B7D3-49DF7B176EBD}" type="pres">
      <dgm:prSet presAssocID="{3947438E-A859-4C0C-87E8-ABE8D1E0900E}" presName="conn2-1" presStyleLbl="parChTrans1D2" presStyleIdx="0" presStyleCnt="2"/>
      <dgm:spPr/>
      <dgm:t>
        <a:bodyPr/>
        <a:lstStyle/>
        <a:p>
          <a:pPr rtl="1"/>
          <a:endParaRPr lang="ar-SA"/>
        </a:p>
      </dgm:t>
    </dgm:pt>
    <dgm:pt modelId="{3CE28465-F8DD-4B73-8688-5C415E672B90}" type="pres">
      <dgm:prSet presAssocID="{3947438E-A859-4C0C-87E8-ABE8D1E0900E}" presName="connTx" presStyleLbl="parChTrans1D2" presStyleIdx="0" presStyleCnt="2"/>
      <dgm:spPr/>
      <dgm:t>
        <a:bodyPr/>
        <a:lstStyle/>
        <a:p>
          <a:pPr rtl="1"/>
          <a:endParaRPr lang="ar-SA"/>
        </a:p>
      </dgm:t>
    </dgm:pt>
    <dgm:pt modelId="{B7B789C3-ADE9-45BC-B2F0-8013C9BF29AE}" type="pres">
      <dgm:prSet presAssocID="{1BDC89A9-2E65-4776-83C3-2FD352712F3A}" presName="root2" presStyleCnt="0"/>
      <dgm:spPr/>
      <dgm:t>
        <a:bodyPr/>
        <a:lstStyle/>
        <a:p>
          <a:pPr rtl="1"/>
          <a:endParaRPr lang="ar-SA"/>
        </a:p>
      </dgm:t>
    </dgm:pt>
    <dgm:pt modelId="{6FFF57FD-7230-4B72-9AC4-8EC6707D5B04}" type="pres">
      <dgm:prSet presAssocID="{1BDC89A9-2E65-4776-83C3-2FD352712F3A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7E43AC98-6BAA-447B-BAB1-D4D8D3851B99}" type="pres">
      <dgm:prSet presAssocID="{1BDC89A9-2E65-4776-83C3-2FD352712F3A}" presName="level3hierChild" presStyleCnt="0"/>
      <dgm:spPr/>
      <dgm:t>
        <a:bodyPr/>
        <a:lstStyle/>
        <a:p>
          <a:pPr rtl="1"/>
          <a:endParaRPr lang="ar-SA"/>
        </a:p>
      </dgm:t>
    </dgm:pt>
    <dgm:pt modelId="{F6AB8F9A-51CF-4159-B3F7-F41476B9252C}" type="pres">
      <dgm:prSet presAssocID="{E5FC7C57-0A20-4FA4-BB04-43DA03E021BD}" presName="conn2-1" presStyleLbl="parChTrans1D3" presStyleIdx="0" presStyleCnt="2"/>
      <dgm:spPr/>
      <dgm:t>
        <a:bodyPr/>
        <a:lstStyle/>
        <a:p>
          <a:pPr rtl="1"/>
          <a:endParaRPr lang="ar-SA"/>
        </a:p>
      </dgm:t>
    </dgm:pt>
    <dgm:pt modelId="{AD2D1DBA-3A92-4BEB-8129-1EF4525E53E7}" type="pres">
      <dgm:prSet presAssocID="{E5FC7C57-0A20-4FA4-BB04-43DA03E021BD}" presName="connTx" presStyleLbl="parChTrans1D3" presStyleIdx="0" presStyleCnt="2"/>
      <dgm:spPr/>
      <dgm:t>
        <a:bodyPr/>
        <a:lstStyle/>
        <a:p>
          <a:pPr rtl="1"/>
          <a:endParaRPr lang="ar-SA"/>
        </a:p>
      </dgm:t>
    </dgm:pt>
    <dgm:pt modelId="{8A0216C7-4439-43C5-AEC5-92A122BEF185}" type="pres">
      <dgm:prSet presAssocID="{14F3D5D3-8827-4647-8A1A-AF929D5345BE}" presName="root2" presStyleCnt="0"/>
      <dgm:spPr/>
      <dgm:t>
        <a:bodyPr/>
        <a:lstStyle/>
        <a:p>
          <a:pPr rtl="1"/>
          <a:endParaRPr lang="ar-SA"/>
        </a:p>
      </dgm:t>
    </dgm:pt>
    <dgm:pt modelId="{67B84D8F-C161-49EF-84A7-6ED70DCD8028}" type="pres">
      <dgm:prSet presAssocID="{14F3D5D3-8827-4647-8A1A-AF929D5345BE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B1AFB8AD-1625-4DC6-9A11-B0E17C43A943}" type="pres">
      <dgm:prSet presAssocID="{14F3D5D3-8827-4647-8A1A-AF929D5345BE}" presName="level3hierChild" presStyleCnt="0"/>
      <dgm:spPr/>
      <dgm:t>
        <a:bodyPr/>
        <a:lstStyle/>
        <a:p>
          <a:pPr rtl="1"/>
          <a:endParaRPr lang="ar-SA"/>
        </a:p>
      </dgm:t>
    </dgm:pt>
    <dgm:pt modelId="{1B205C4A-B60A-47C7-A7B0-0E6BDA76221D}" type="pres">
      <dgm:prSet presAssocID="{D6D8177C-0B0A-46F0-8851-179A878E20F9}" presName="conn2-1" presStyleLbl="parChTrans1D4" presStyleIdx="0" presStyleCnt="4"/>
      <dgm:spPr/>
      <dgm:t>
        <a:bodyPr/>
        <a:lstStyle/>
        <a:p>
          <a:pPr rtl="1"/>
          <a:endParaRPr lang="ar-SA"/>
        </a:p>
      </dgm:t>
    </dgm:pt>
    <dgm:pt modelId="{2217AD09-108D-445B-9E7D-7A066806F0AF}" type="pres">
      <dgm:prSet presAssocID="{D6D8177C-0B0A-46F0-8851-179A878E20F9}" presName="connTx" presStyleLbl="parChTrans1D4" presStyleIdx="0" presStyleCnt="4"/>
      <dgm:spPr/>
      <dgm:t>
        <a:bodyPr/>
        <a:lstStyle/>
        <a:p>
          <a:pPr rtl="1"/>
          <a:endParaRPr lang="ar-SA"/>
        </a:p>
      </dgm:t>
    </dgm:pt>
    <dgm:pt modelId="{6F15DA41-1352-4129-B08B-830C8656297C}" type="pres">
      <dgm:prSet presAssocID="{249D4668-00EF-4AE6-B9A0-896F9323669C}" presName="root2" presStyleCnt="0"/>
      <dgm:spPr/>
      <dgm:t>
        <a:bodyPr/>
        <a:lstStyle/>
        <a:p>
          <a:pPr rtl="1"/>
          <a:endParaRPr lang="ar-SA"/>
        </a:p>
      </dgm:t>
    </dgm:pt>
    <dgm:pt modelId="{06BAF0CE-622D-42A7-904C-B6C2F1D151A8}" type="pres">
      <dgm:prSet presAssocID="{249D4668-00EF-4AE6-B9A0-896F9323669C}" presName="LevelTwoTextNode" presStyleLbl="node4" presStyleIdx="0" presStyleCnt="4" custScaleX="13388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69A66D49-22AB-41C3-BC46-647B46A641C9}" type="pres">
      <dgm:prSet presAssocID="{249D4668-00EF-4AE6-B9A0-896F9323669C}" presName="level3hierChild" presStyleCnt="0"/>
      <dgm:spPr/>
      <dgm:t>
        <a:bodyPr/>
        <a:lstStyle/>
        <a:p>
          <a:pPr rtl="1"/>
          <a:endParaRPr lang="ar-SA"/>
        </a:p>
      </dgm:t>
    </dgm:pt>
    <dgm:pt modelId="{0D8333E6-2319-449C-B020-24DD551DD845}" type="pres">
      <dgm:prSet presAssocID="{857F3B6A-8345-433E-BC37-5445B36DA297}" presName="conn2-1" presStyleLbl="parChTrans1D4" presStyleIdx="1" presStyleCnt="4"/>
      <dgm:spPr/>
      <dgm:t>
        <a:bodyPr/>
        <a:lstStyle/>
        <a:p>
          <a:pPr rtl="1"/>
          <a:endParaRPr lang="ar-SA"/>
        </a:p>
      </dgm:t>
    </dgm:pt>
    <dgm:pt modelId="{9207F06B-7CE4-40F9-92EC-2A4D5C9FB9F4}" type="pres">
      <dgm:prSet presAssocID="{857F3B6A-8345-433E-BC37-5445B36DA297}" presName="connTx" presStyleLbl="parChTrans1D4" presStyleIdx="1" presStyleCnt="4"/>
      <dgm:spPr/>
      <dgm:t>
        <a:bodyPr/>
        <a:lstStyle/>
        <a:p>
          <a:pPr rtl="1"/>
          <a:endParaRPr lang="ar-SA"/>
        </a:p>
      </dgm:t>
    </dgm:pt>
    <dgm:pt modelId="{4CD9B6A5-DCD9-4BC7-B7DA-82202757DFD5}" type="pres">
      <dgm:prSet presAssocID="{638D2BD4-6B02-453C-982B-7649684E170E}" presName="root2" presStyleCnt="0"/>
      <dgm:spPr/>
      <dgm:t>
        <a:bodyPr/>
        <a:lstStyle/>
        <a:p>
          <a:pPr rtl="1"/>
          <a:endParaRPr lang="ar-SA"/>
        </a:p>
      </dgm:t>
    </dgm:pt>
    <dgm:pt modelId="{AD13610C-97F1-49BA-9E1A-B0A17659E5D2}" type="pres">
      <dgm:prSet presAssocID="{638D2BD4-6B02-453C-982B-7649684E170E}" presName="LevelTwoTextNode" presStyleLbl="node4" presStyleIdx="1" presStyleCnt="4" custScaleX="13477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4FB0DBB5-79F0-4808-8B4B-2F74CE8EEF42}" type="pres">
      <dgm:prSet presAssocID="{638D2BD4-6B02-453C-982B-7649684E170E}" presName="level3hierChild" presStyleCnt="0"/>
      <dgm:spPr/>
      <dgm:t>
        <a:bodyPr/>
        <a:lstStyle/>
        <a:p>
          <a:pPr rtl="1"/>
          <a:endParaRPr lang="ar-SA"/>
        </a:p>
      </dgm:t>
    </dgm:pt>
    <dgm:pt modelId="{ACEA6F24-C445-4BF0-AF49-F861F7B67838}" type="pres">
      <dgm:prSet presAssocID="{9857F78B-57F7-4E8A-B66F-5708CC81D917}" presName="conn2-1" presStyleLbl="parChTrans1D3" presStyleIdx="1" presStyleCnt="2"/>
      <dgm:spPr/>
      <dgm:t>
        <a:bodyPr/>
        <a:lstStyle/>
        <a:p>
          <a:pPr rtl="1"/>
          <a:endParaRPr lang="ar-SA"/>
        </a:p>
      </dgm:t>
    </dgm:pt>
    <dgm:pt modelId="{2B832A20-3A8D-4077-87FE-E0C14167051D}" type="pres">
      <dgm:prSet presAssocID="{9857F78B-57F7-4E8A-B66F-5708CC81D917}" presName="connTx" presStyleLbl="parChTrans1D3" presStyleIdx="1" presStyleCnt="2"/>
      <dgm:spPr/>
      <dgm:t>
        <a:bodyPr/>
        <a:lstStyle/>
        <a:p>
          <a:pPr rtl="1"/>
          <a:endParaRPr lang="ar-SA"/>
        </a:p>
      </dgm:t>
    </dgm:pt>
    <dgm:pt modelId="{41B4C621-706F-4535-B4CC-6ABE6B011A85}" type="pres">
      <dgm:prSet presAssocID="{B893E79E-DBA6-4C80-B716-C7E5B81EC8F3}" presName="root2" presStyleCnt="0"/>
      <dgm:spPr/>
      <dgm:t>
        <a:bodyPr/>
        <a:lstStyle/>
        <a:p>
          <a:pPr rtl="1"/>
          <a:endParaRPr lang="ar-SA"/>
        </a:p>
      </dgm:t>
    </dgm:pt>
    <dgm:pt modelId="{0F47CA1C-0F82-4B4E-9FFE-C2458D5715A5}" type="pres">
      <dgm:prSet presAssocID="{B893E79E-DBA6-4C80-B716-C7E5B81EC8F3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BBDFB53-AC70-4FFE-BDBE-B698F866DA67}" type="pres">
      <dgm:prSet presAssocID="{B893E79E-DBA6-4C80-B716-C7E5B81EC8F3}" presName="level3hierChild" presStyleCnt="0"/>
      <dgm:spPr/>
      <dgm:t>
        <a:bodyPr/>
        <a:lstStyle/>
        <a:p>
          <a:pPr rtl="1"/>
          <a:endParaRPr lang="ar-SA"/>
        </a:p>
      </dgm:t>
    </dgm:pt>
    <dgm:pt modelId="{FCC7BCDA-5243-44E1-90B9-F7362BE49B48}" type="pres">
      <dgm:prSet presAssocID="{FF76A856-54FA-41FB-90CD-4400428C731E}" presName="conn2-1" presStyleLbl="parChTrans1D4" presStyleIdx="2" presStyleCnt="4"/>
      <dgm:spPr/>
      <dgm:t>
        <a:bodyPr/>
        <a:lstStyle/>
        <a:p>
          <a:pPr rtl="1"/>
          <a:endParaRPr lang="ar-SA"/>
        </a:p>
      </dgm:t>
    </dgm:pt>
    <dgm:pt modelId="{30F9AE50-95A5-4FC6-8FDF-EF4A5FCF70B5}" type="pres">
      <dgm:prSet presAssocID="{FF76A856-54FA-41FB-90CD-4400428C731E}" presName="connTx" presStyleLbl="parChTrans1D4" presStyleIdx="2" presStyleCnt="4"/>
      <dgm:spPr/>
      <dgm:t>
        <a:bodyPr/>
        <a:lstStyle/>
        <a:p>
          <a:pPr rtl="1"/>
          <a:endParaRPr lang="ar-SA"/>
        </a:p>
      </dgm:t>
    </dgm:pt>
    <dgm:pt modelId="{5E2F0E22-66CC-4D60-8852-089F9DD7669E}" type="pres">
      <dgm:prSet presAssocID="{AE0EA4D8-5151-4C80-887F-89B28B780420}" presName="root2" presStyleCnt="0"/>
      <dgm:spPr/>
      <dgm:t>
        <a:bodyPr/>
        <a:lstStyle/>
        <a:p>
          <a:pPr rtl="1"/>
          <a:endParaRPr lang="ar-SA"/>
        </a:p>
      </dgm:t>
    </dgm:pt>
    <dgm:pt modelId="{5CF12ACC-1CA3-421D-8FFD-6659A36231C4}" type="pres">
      <dgm:prSet presAssocID="{AE0EA4D8-5151-4C80-887F-89B28B780420}" presName="LevelTwoTextNode" presStyleLbl="node4" presStyleIdx="2" presStyleCnt="4" custScaleX="13403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D5C1884C-5387-4BF3-96BB-5A6FBD7277E3}" type="pres">
      <dgm:prSet presAssocID="{AE0EA4D8-5151-4C80-887F-89B28B780420}" presName="level3hierChild" presStyleCnt="0"/>
      <dgm:spPr/>
      <dgm:t>
        <a:bodyPr/>
        <a:lstStyle/>
        <a:p>
          <a:pPr rtl="1"/>
          <a:endParaRPr lang="ar-SA"/>
        </a:p>
      </dgm:t>
    </dgm:pt>
    <dgm:pt modelId="{FB336EE5-E6FC-48F6-9E50-7AF73ABDC64B}" type="pres">
      <dgm:prSet presAssocID="{94B403BB-1EB6-46FB-A6BA-B5A3A33AAFC6}" presName="conn2-1" presStyleLbl="parChTrans1D4" presStyleIdx="3" presStyleCnt="4"/>
      <dgm:spPr/>
      <dgm:t>
        <a:bodyPr/>
        <a:lstStyle/>
        <a:p>
          <a:pPr rtl="1"/>
          <a:endParaRPr lang="ar-SA"/>
        </a:p>
      </dgm:t>
    </dgm:pt>
    <dgm:pt modelId="{F218C404-6BC2-49BD-BD1C-1B1C55DE1714}" type="pres">
      <dgm:prSet presAssocID="{94B403BB-1EB6-46FB-A6BA-B5A3A33AAFC6}" presName="connTx" presStyleLbl="parChTrans1D4" presStyleIdx="3" presStyleCnt="4"/>
      <dgm:spPr/>
      <dgm:t>
        <a:bodyPr/>
        <a:lstStyle/>
        <a:p>
          <a:pPr rtl="1"/>
          <a:endParaRPr lang="ar-SA"/>
        </a:p>
      </dgm:t>
    </dgm:pt>
    <dgm:pt modelId="{C2CADCC1-45D6-44BE-AA2E-8856B8223D7C}" type="pres">
      <dgm:prSet presAssocID="{45862F87-0DDD-4EAC-9908-CBE0E2A24EA2}" presName="root2" presStyleCnt="0"/>
      <dgm:spPr/>
      <dgm:t>
        <a:bodyPr/>
        <a:lstStyle/>
        <a:p>
          <a:pPr rtl="1"/>
          <a:endParaRPr lang="ar-SA"/>
        </a:p>
      </dgm:t>
    </dgm:pt>
    <dgm:pt modelId="{2C6C22FB-1B82-496C-B727-FD2AF10C2B9D}" type="pres">
      <dgm:prSet presAssocID="{45862F87-0DDD-4EAC-9908-CBE0E2A24EA2}" presName="LevelTwoTextNode" presStyleLbl="node4" presStyleIdx="3" presStyleCnt="4" custScaleX="13509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631E2F16-E173-4A18-8EFD-995496B6251B}" type="pres">
      <dgm:prSet presAssocID="{45862F87-0DDD-4EAC-9908-CBE0E2A24EA2}" presName="level3hierChild" presStyleCnt="0"/>
      <dgm:spPr/>
      <dgm:t>
        <a:bodyPr/>
        <a:lstStyle/>
        <a:p>
          <a:pPr rtl="1"/>
          <a:endParaRPr lang="ar-SA"/>
        </a:p>
      </dgm:t>
    </dgm:pt>
    <dgm:pt modelId="{7BB8FE27-A474-4457-8949-DED4FF9D9CD2}" type="pres">
      <dgm:prSet presAssocID="{17526884-3AA8-448B-8D8C-A1FB72CCAFC1}" presName="conn2-1" presStyleLbl="parChTrans1D2" presStyleIdx="1" presStyleCnt="2"/>
      <dgm:spPr/>
      <dgm:t>
        <a:bodyPr/>
        <a:lstStyle/>
        <a:p>
          <a:pPr rtl="1"/>
          <a:endParaRPr lang="ar-SA"/>
        </a:p>
      </dgm:t>
    </dgm:pt>
    <dgm:pt modelId="{77689FC3-92EB-4D4B-9E2B-9ECAE6DBCB3D}" type="pres">
      <dgm:prSet presAssocID="{17526884-3AA8-448B-8D8C-A1FB72CCAFC1}" presName="connTx" presStyleLbl="parChTrans1D2" presStyleIdx="1" presStyleCnt="2"/>
      <dgm:spPr/>
      <dgm:t>
        <a:bodyPr/>
        <a:lstStyle/>
        <a:p>
          <a:pPr rtl="1"/>
          <a:endParaRPr lang="ar-SA"/>
        </a:p>
      </dgm:t>
    </dgm:pt>
    <dgm:pt modelId="{E3615462-D56E-48BE-8D0E-03985FC40B31}" type="pres">
      <dgm:prSet presAssocID="{168951D9-2AFE-49CB-9367-35BF5D4616C6}" presName="root2" presStyleCnt="0"/>
      <dgm:spPr/>
      <dgm:t>
        <a:bodyPr/>
        <a:lstStyle/>
        <a:p>
          <a:pPr rtl="1"/>
          <a:endParaRPr lang="ar-SA"/>
        </a:p>
      </dgm:t>
    </dgm:pt>
    <dgm:pt modelId="{C75D27B9-B498-4ABB-8C42-DE9417FA08C3}" type="pres">
      <dgm:prSet presAssocID="{168951D9-2AFE-49CB-9367-35BF5D4616C6}" presName="LevelTwoTextNode" presStyleLbl="node2" presStyleIdx="1" presStyleCnt="2" custScaleY="153586" custLinFactY="54569" custLinFactNeighborY="1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FF041CF-D501-4381-A76D-AE02919EE015}" type="pres">
      <dgm:prSet presAssocID="{168951D9-2AFE-49CB-9367-35BF5D4616C6}" presName="level3hierChild" presStyleCnt="0"/>
      <dgm:spPr/>
      <dgm:t>
        <a:bodyPr/>
        <a:lstStyle/>
        <a:p>
          <a:pPr rtl="1"/>
          <a:endParaRPr lang="ar-SA"/>
        </a:p>
      </dgm:t>
    </dgm:pt>
  </dgm:ptLst>
  <dgm:cxnLst>
    <dgm:cxn modelId="{4C74B310-9E08-4E0A-B2C3-5884AB8A33FA}" type="presOf" srcId="{AE0EA4D8-5151-4C80-887F-89B28B780420}" destId="{5CF12ACC-1CA3-421D-8FFD-6659A36231C4}" srcOrd="0" destOrd="0" presId="urn:microsoft.com/office/officeart/2008/layout/HorizontalMultiLevelHierarchy"/>
    <dgm:cxn modelId="{C48C8B63-DD2C-425F-8750-9EC78F528200}" type="presOf" srcId="{9857F78B-57F7-4E8A-B66F-5708CC81D917}" destId="{ACEA6F24-C445-4BF0-AF49-F861F7B67838}" srcOrd="0" destOrd="0" presId="urn:microsoft.com/office/officeart/2008/layout/HorizontalMultiLevelHierarchy"/>
    <dgm:cxn modelId="{862F261F-9DC8-4FC4-AA5E-672D2C909BF3}" type="presOf" srcId="{168951D9-2AFE-49CB-9367-35BF5D4616C6}" destId="{C75D27B9-B498-4ABB-8C42-DE9417FA08C3}" srcOrd="0" destOrd="0" presId="urn:microsoft.com/office/officeart/2008/layout/HorizontalMultiLevelHierarchy"/>
    <dgm:cxn modelId="{20FCA3A6-A012-4FF6-838E-A5945C1FF697}" srcId="{68BFC64D-63E5-4204-B187-1D9E76FF3327}" destId="{EAB256EC-61DE-4727-8ECD-FE62F9D453CD}" srcOrd="0" destOrd="0" parTransId="{C70F540E-8EB1-4C92-997F-6FED0F3A6341}" sibTransId="{21D013F7-24D3-4B42-AE93-F7BF4F1EC6BD}"/>
    <dgm:cxn modelId="{161A48F2-FD9F-4091-8926-C76F20397ED9}" type="presOf" srcId="{638D2BD4-6B02-453C-982B-7649684E170E}" destId="{AD13610C-97F1-49BA-9E1A-B0A17659E5D2}" srcOrd="0" destOrd="0" presId="urn:microsoft.com/office/officeart/2008/layout/HorizontalMultiLevelHierarchy"/>
    <dgm:cxn modelId="{03EC67D2-6DA6-4E72-8292-9C76423B5B9F}" type="presOf" srcId="{B893E79E-DBA6-4C80-B716-C7E5B81EC8F3}" destId="{0F47CA1C-0F82-4B4E-9FFE-C2458D5715A5}" srcOrd="0" destOrd="0" presId="urn:microsoft.com/office/officeart/2008/layout/HorizontalMultiLevelHierarchy"/>
    <dgm:cxn modelId="{F32FE7CB-18BC-4BB9-843A-664A9D7F2624}" type="presOf" srcId="{94B403BB-1EB6-46FB-A6BA-B5A3A33AAFC6}" destId="{F218C404-6BC2-49BD-BD1C-1B1C55DE1714}" srcOrd="1" destOrd="0" presId="urn:microsoft.com/office/officeart/2008/layout/HorizontalMultiLevelHierarchy"/>
    <dgm:cxn modelId="{EE3D7CE8-C03C-45E8-BEE0-3649DD772FA1}" type="presOf" srcId="{E5FC7C57-0A20-4FA4-BB04-43DA03E021BD}" destId="{AD2D1DBA-3A92-4BEB-8129-1EF4525E53E7}" srcOrd="1" destOrd="0" presId="urn:microsoft.com/office/officeart/2008/layout/HorizontalMultiLevelHierarchy"/>
    <dgm:cxn modelId="{1C0BC226-D6A0-4453-BDB0-F455630DA73E}" type="presOf" srcId="{9857F78B-57F7-4E8A-B66F-5708CC81D917}" destId="{2B832A20-3A8D-4077-87FE-E0C14167051D}" srcOrd="1" destOrd="0" presId="urn:microsoft.com/office/officeart/2008/layout/HorizontalMultiLevelHierarchy"/>
    <dgm:cxn modelId="{206CEE21-A71A-4786-99A3-6B0A0A40B2D0}" srcId="{14F3D5D3-8827-4647-8A1A-AF929D5345BE}" destId="{249D4668-00EF-4AE6-B9A0-896F9323669C}" srcOrd="0" destOrd="0" parTransId="{D6D8177C-0B0A-46F0-8851-179A878E20F9}" sibTransId="{169AADD3-6181-4AC7-80D0-1A2A6558778A}"/>
    <dgm:cxn modelId="{84BA6223-4AC3-4D65-B2BA-381DE609AFCD}" srcId="{B893E79E-DBA6-4C80-B716-C7E5B81EC8F3}" destId="{AE0EA4D8-5151-4C80-887F-89B28B780420}" srcOrd="0" destOrd="0" parTransId="{FF76A856-54FA-41FB-90CD-4400428C731E}" sibTransId="{1FE8AFF1-DE43-4FAC-BC9E-F5BA7A7FDC08}"/>
    <dgm:cxn modelId="{7AAE566C-2135-4839-93DA-BE85AD0367B5}" type="presOf" srcId="{68BFC64D-63E5-4204-B187-1D9E76FF3327}" destId="{A406B4E3-2753-46E4-A7B7-C07BC7B0F6D8}" srcOrd="0" destOrd="0" presId="urn:microsoft.com/office/officeart/2008/layout/HorizontalMultiLevelHierarchy"/>
    <dgm:cxn modelId="{8B513371-A19B-4DC5-A585-44C23B5A6E49}" type="presOf" srcId="{FF76A856-54FA-41FB-90CD-4400428C731E}" destId="{30F9AE50-95A5-4FC6-8FDF-EF4A5FCF70B5}" srcOrd="1" destOrd="0" presId="urn:microsoft.com/office/officeart/2008/layout/HorizontalMultiLevelHierarchy"/>
    <dgm:cxn modelId="{06313C53-49BF-43AC-9348-6B1757697360}" type="presOf" srcId="{17526884-3AA8-448B-8D8C-A1FB72CCAFC1}" destId="{7BB8FE27-A474-4457-8949-DED4FF9D9CD2}" srcOrd="0" destOrd="0" presId="urn:microsoft.com/office/officeart/2008/layout/HorizontalMultiLevelHierarchy"/>
    <dgm:cxn modelId="{83687B64-0362-4788-A3B8-A9ACFD0A1A68}" srcId="{1BDC89A9-2E65-4776-83C3-2FD352712F3A}" destId="{B893E79E-DBA6-4C80-B716-C7E5B81EC8F3}" srcOrd="1" destOrd="0" parTransId="{9857F78B-57F7-4E8A-B66F-5708CC81D917}" sibTransId="{A16FFF30-67DD-40D5-9FAF-DCFB6B1AB27F}"/>
    <dgm:cxn modelId="{29917F36-091E-4C5D-BB73-5B950EDD3EAA}" type="presOf" srcId="{3947438E-A859-4C0C-87E8-ABE8D1E0900E}" destId="{3CE28465-F8DD-4B73-8688-5C415E672B90}" srcOrd="1" destOrd="0" presId="urn:microsoft.com/office/officeart/2008/layout/HorizontalMultiLevelHierarchy"/>
    <dgm:cxn modelId="{60DB817A-31FD-4532-86AF-BB04A4A1BF63}" type="presOf" srcId="{17526884-3AA8-448B-8D8C-A1FB72CCAFC1}" destId="{77689FC3-92EB-4D4B-9E2B-9ECAE6DBCB3D}" srcOrd="1" destOrd="0" presId="urn:microsoft.com/office/officeart/2008/layout/HorizontalMultiLevelHierarchy"/>
    <dgm:cxn modelId="{C926488B-09E0-4281-9DC8-8275E42EA8F8}" type="presOf" srcId="{3947438E-A859-4C0C-87E8-ABE8D1E0900E}" destId="{8DE0784C-D507-4382-B7D3-49DF7B176EBD}" srcOrd="0" destOrd="0" presId="urn:microsoft.com/office/officeart/2008/layout/HorizontalMultiLevelHierarchy"/>
    <dgm:cxn modelId="{279F9D52-ED47-4DD3-A418-C4256293AADE}" type="presOf" srcId="{D6D8177C-0B0A-46F0-8851-179A878E20F9}" destId="{2217AD09-108D-445B-9E7D-7A066806F0AF}" srcOrd="1" destOrd="0" presId="urn:microsoft.com/office/officeart/2008/layout/HorizontalMultiLevelHierarchy"/>
    <dgm:cxn modelId="{6BC6767C-DEBA-4E8D-96D4-DC2895C55D21}" srcId="{1BDC89A9-2E65-4776-83C3-2FD352712F3A}" destId="{14F3D5D3-8827-4647-8A1A-AF929D5345BE}" srcOrd="0" destOrd="0" parTransId="{E5FC7C57-0A20-4FA4-BB04-43DA03E021BD}" sibTransId="{623CA47D-4E56-4888-963E-73863DF52D58}"/>
    <dgm:cxn modelId="{C1E12106-E75F-46E3-A3BB-471FF249D50E}" srcId="{EAB256EC-61DE-4727-8ECD-FE62F9D453CD}" destId="{1BDC89A9-2E65-4776-83C3-2FD352712F3A}" srcOrd="0" destOrd="0" parTransId="{3947438E-A859-4C0C-87E8-ABE8D1E0900E}" sibTransId="{5C39319C-8B56-44A6-9770-4C243C3E428E}"/>
    <dgm:cxn modelId="{E1BF2F69-76AF-468F-8755-1A6B19011FAC}" type="presOf" srcId="{857F3B6A-8345-433E-BC37-5445B36DA297}" destId="{0D8333E6-2319-449C-B020-24DD551DD845}" srcOrd="0" destOrd="0" presId="urn:microsoft.com/office/officeart/2008/layout/HorizontalMultiLevelHierarchy"/>
    <dgm:cxn modelId="{FCD255BA-AC1B-4552-8AE5-C29CF5C730B5}" srcId="{EAB256EC-61DE-4727-8ECD-FE62F9D453CD}" destId="{168951D9-2AFE-49CB-9367-35BF5D4616C6}" srcOrd="1" destOrd="0" parTransId="{17526884-3AA8-448B-8D8C-A1FB72CCAFC1}" sibTransId="{2A550CD0-CE00-4DA4-B720-2ADA37BC739F}"/>
    <dgm:cxn modelId="{215F9391-BAD9-4AED-B22A-22056B4B9F2F}" type="presOf" srcId="{EAB256EC-61DE-4727-8ECD-FE62F9D453CD}" destId="{D64F324C-F74C-4CDA-A1D6-A9A4FB4CDC2B}" srcOrd="0" destOrd="0" presId="urn:microsoft.com/office/officeart/2008/layout/HorizontalMultiLevelHierarchy"/>
    <dgm:cxn modelId="{B48A8463-9528-4430-9160-E757FAE460E6}" type="presOf" srcId="{857F3B6A-8345-433E-BC37-5445B36DA297}" destId="{9207F06B-7CE4-40F9-92EC-2A4D5C9FB9F4}" srcOrd="1" destOrd="0" presId="urn:microsoft.com/office/officeart/2008/layout/HorizontalMultiLevelHierarchy"/>
    <dgm:cxn modelId="{A1B883C0-EE6F-4FA9-83EB-05B877F3D3E1}" type="presOf" srcId="{14F3D5D3-8827-4647-8A1A-AF929D5345BE}" destId="{67B84D8F-C161-49EF-84A7-6ED70DCD8028}" srcOrd="0" destOrd="0" presId="urn:microsoft.com/office/officeart/2008/layout/HorizontalMultiLevelHierarchy"/>
    <dgm:cxn modelId="{B13F9C1A-6842-401A-AC3E-29DCAB43D385}" type="presOf" srcId="{FF76A856-54FA-41FB-90CD-4400428C731E}" destId="{FCC7BCDA-5243-44E1-90B9-F7362BE49B48}" srcOrd="0" destOrd="0" presId="urn:microsoft.com/office/officeart/2008/layout/HorizontalMultiLevelHierarchy"/>
    <dgm:cxn modelId="{76005495-1319-4555-A4EB-5E37AA595421}" type="presOf" srcId="{1BDC89A9-2E65-4776-83C3-2FD352712F3A}" destId="{6FFF57FD-7230-4B72-9AC4-8EC6707D5B04}" srcOrd="0" destOrd="0" presId="urn:microsoft.com/office/officeart/2008/layout/HorizontalMultiLevelHierarchy"/>
    <dgm:cxn modelId="{AA9AA594-5418-40E4-91FF-A9CD91A0B024}" type="presOf" srcId="{94B403BB-1EB6-46FB-A6BA-B5A3A33AAFC6}" destId="{FB336EE5-E6FC-48F6-9E50-7AF73ABDC64B}" srcOrd="0" destOrd="0" presId="urn:microsoft.com/office/officeart/2008/layout/HorizontalMultiLevelHierarchy"/>
    <dgm:cxn modelId="{548B9237-E3C8-49A1-8705-285BDC59EE97}" type="presOf" srcId="{D6D8177C-0B0A-46F0-8851-179A878E20F9}" destId="{1B205C4A-B60A-47C7-A7B0-0E6BDA76221D}" srcOrd="0" destOrd="0" presId="urn:microsoft.com/office/officeart/2008/layout/HorizontalMultiLevelHierarchy"/>
    <dgm:cxn modelId="{C50DC3DB-4DE8-4E7F-B2F9-A5313CD27032}" type="presOf" srcId="{45862F87-0DDD-4EAC-9908-CBE0E2A24EA2}" destId="{2C6C22FB-1B82-496C-B727-FD2AF10C2B9D}" srcOrd="0" destOrd="0" presId="urn:microsoft.com/office/officeart/2008/layout/HorizontalMultiLevelHierarchy"/>
    <dgm:cxn modelId="{BA8BCE6F-895D-49EE-9030-CFC706462532}" srcId="{14F3D5D3-8827-4647-8A1A-AF929D5345BE}" destId="{638D2BD4-6B02-453C-982B-7649684E170E}" srcOrd="1" destOrd="0" parTransId="{857F3B6A-8345-433E-BC37-5445B36DA297}" sibTransId="{79473AAE-CFF7-48F2-A80D-28B70299DF1F}"/>
    <dgm:cxn modelId="{BA21CAE5-97E7-45A1-9A7B-1F32F32886F8}" srcId="{B893E79E-DBA6-4C80-B716-C7E5B81EC8F3}" destId="{45862F87-0DDD-4EAC-9908-CBE0E2A24EA2}" srcOrd="1" destOrd="0" parTransId="{94B403BB-1EB6-46FB-A6BA-B5A3A33AAFC6}" sibTransId="{75299F47-4794-4A2E-975D-1D171E74052A}"/>
    <dgm:cxn modelId="{D7F1C21F-9A46-46ED-B98E-86DCAB3A8888}" type="presOf" srcId="{249D4668-00EF-4AE6-B9A0-896F9323669C}" destId="{06BAF0CE-622D-42A7-904C-B6C2F1D151A8}" srcOrd="0" destOrd="0" presId="urn:microsoft.com/office/officeart/2008/layout/HorizontalMultiLevelHierarchy"/>
    <dgm:cxn modelId="{83AE949D-B06E-426C-9AC6-E738A78CAF70}" type="presOf" srcId="{E5FC7C57-0A20-4FA4-BB04-43DA03E021BD}" destId="{F6AB8F9A-51CF-4159-B3F7-F41476B9252C}" srcOrd="0" destOrd="0" presId="urn:microsoft.com/office/officeart/2008/layout/HorizontalMultiLevelHierarchy"/>
    <dgm:cxn modelId="{BA45973C-3EFE-4E2D-BB51-67165C3C4B14}" type="presParOf" srcId="{A406B4E3-2753-46E4-A7B7-C07BC7B0F6D8}" destId="{B907BCCD-3828-4130-88EA-CAC69B282DBD}" srcOrd="0" destOrd="0" presId="urn:microsoft.com/office/officeart/2008/layout/HorizontalMultiLevelHierarchy"/>
    <dgm:cxn modelId="{0A64F93B-E8B9-4477-B27F-D7105182DABC}" type="presParOf" srcId="{B907BCCD-3828-4130-88EA-CAC69B282DBD}" destId="{D64F324C-F74C-4CDA-A1D6-A9A4FB4CDC2B}" srcOrd="0" destOrd="0" presId="urn:microsoft.com/office/officeart/2008/layout/HorizontalMultiLevelHierarchy"/>
    <dgm:cxn modelId="{B8B8ED00-9A17-4F0F-A316-0D904FB586E3}" type="presParOf" srcId="{B907BCCD-3828-4130-88EA-CAC69B282DBD}" destId="{621DE95B-B8F8-4E1C-A954-D2C87B822B4E}" srcOrd="1" destOrd="0" presId="urn:microsoft.com/office/officeart/2008/layout/HorizontalMultiLevelHierarchy"/>
    <dgm:cxn modelId="{0E3A4F63-647E-465E-A0BD-FF39DDBB772D}" type="presParOf" srcId="{621DE95B-B8F8-4E1C-A954-D2C87B822B4E}" destId="{8DE0784C-D507-4382-B7D3-49DF7B176EBD}" srcOrd="0" destOrd="0" presId="urn:microsoft.com/office/officeart/2008/layout/HorizontalMultiLevelHierarchy"/>
    <dgm:cxn modelId="{F16CFFC1-41ED-4369-8579-1D492F87B231}" type="presParOf" srcId="{8DE0784C-D507-4382-B7D3-49DF7B176EBD}" destId="{3CE28465-F8DD-4B73-8688-5C415E672B90}" srcOrd="0" destOrd="0" presId="urn:microsoft.com/office/officeart/2008/layout/HorizontalMultiLevelHierarchy"/>
    <dgm:cxn modelId="{5AC24F7C-9708-44CC-A1C5-6A0255E23BA6}" type="presParOf" srcId="{621DE95B-B8F8-4E1C-A954-D2C87B822B4E}" destId="{B7B789C3-ADE9-45BC-B2F0-8013C9BF29AE}" srcOrd="1" destOrd="0" presId="urn:microsoft.com/office/officeart/2008/layout/HorizontalMultiLevelHierarchy"/>
    <dgm:cxn modelId="{E8251E85-E44C-4540-B559-91AF4593FFA4}" type="presParOf" srcId="{B7B789C3-ADE9-45BC-B2F0-8013C9BF29AE}" destId="{6FFF57FD-7230-4B72-9AC4-8EC6707D5B04}" srcOrd="0" destOrd="0" presId="urn:microsoft.com/office/officeart/2008/layout/HorizontalMultiLevelHierarchy"/>
    <dgm:cxn modelId="{70560C62-B7E0-4BC8-A60D-33DFDE806CFD}" type="presParOf" srcId="{B7B789C3-ADE9-45BC-B2F0-8013C9BF29AE}" destId="{7E43AC98-6BAA-447B-BAB1-D4D8D3851B99}" srcOrd="1" destOrd="0" presId="urn:microsoft.com/office/officeart/2008/layout/HorizontalMultiLevelHierarchy"/>
    <dgm:cxn modelId="{B85F0BB5-F5FD-459D-8926-FCFA0A8B9D0D}" type="presParOf" srcId="{7E43AC98-6BAA-447B-BAB1-D4D8D3851B99}" destId="{F6AB8F9A-51CF-4159-B3F7-F41476B9252C}" srcOrd="0" destOrd="0" presId="urn:microsoft.com/office/officeart/2008/layout/HorizontalMultiLevelHierarchy"/>
    <dgm:cxn modelId="{15BDC08B-6D59-4250-BA43-2855B4237334}" type="presParOf" srcId="{F6AB8F9A-51CF-4159-B3F7-F41476B9252C}" destId="{AD2D1DBA-3A92-4BEB-8129-1EF4525E53E7}" srcOrd="0" destOrd="0" presId="urn:microsoft.com/office/officeart/2008/layout/HorizontalMultiLevelHierarchy"/>
    <dgm:cxn modelId="{81626162-40CA-4C0E-B7DB-45D34EF03FD4}" type="presParOf" srcId="{7E43AC98-6BAA-447B-BAB1-D4D8D3851B99}" destId="{8A0216C7-4439-43C5-AEC5-92A122BEF185}" srcOrd="1" destOrd="0" presId="urn:microsoft.com/office/officeart/2008/layout/HorizontalMultiLevelHierarchy"/>
    <dgm:cxn modelId="{D1188B93-1DCD-4820-8EDC-9416298B7971}" type="presParOf" srcId="{8A0216C7-4439-43C5-AEC5-92A122BEF185}" destId="{67B84D8F-C161-49EF-84A7-6ED70DCD8028}" srcOrd="0" destOrd="0" presId="urn:microsoft.com/office/officeart/2008/layout/HorizontalMultiLevelHierarchy"/>
    <dgm:cxn modelId="{B78F0EFA-E6F1-430F-BB22-5D41A493A351}" type="presParOf" srcId="{8A0216C7-4439-43C5-AEC5-92A122BEF185}" destId="{B1AFB8AD-1625-4DC6-9A11-B0E17C43A943}" srcOrd="1" destOrd="0" presId="urn:microsoft.com/office/officeart/2008/layout/HorizontalMultiLevelHierarchy"/>
    <dgm:cxn modelId="{C07E1D5D-5553-44E4-A96A-33FE8548D33A}" type="presParOf" srcId="{B1AFB8AD-1625-4DC6-9A11-B0E17C43A943}" destId="{1B205C4A-B60A-47C7-A7B0-0E6BDA76221D}" srcOrd="0" destOrd="0" presId="urn:microsoft.com/office/officeart/2008/layout/HorizontalMultiLevelHierarchy"/>
    <dgm:cxn modelId="{48378EEE-A741-4501-936A-7A3ECE70C67A}" type="presParOf" srcId="{1B205C4A-B60A-47C7-A7B0-0E6BDA76221D}" destId="{2217AD09-108D-445B-9E7D-7A066806F0AF}" srcOrd="0" destOrd="0" presId="urn:microsoft.com/office/officeart/2008/layout/HorizontalMultiLevelHierarchy"/>
    <dgm:cxn modelId="{05100CFC-7CD5-40D5-B9FA-B85DD8FD9094}" type="presParOf" srcId="{B1AFB8AD-1625-4DC6-9A11-B0E17C43A943}" destId="{6F15DA41-1352-4129-B08B-830C8656297C}" srcOrd="1" destOrd="0" presId="urn:microsoft.com/office/officeart/2008/layout/HorizontalMultiLevelHierarchy"/>
    <dgm:cxn modelId="{31D19924-168F-42B4-9450-ECCEC2D795B8}" type="presParOf" srcId="{6F15DA41-1352-4129-B08B-830C8656297C}" destId="{06BAF0CE-622D-42A7-904C-B6C2F1D151A8}" srcOrd="0" destOrd="0" presId="urn:microsoft.com/office/officeart/2008/layout/HorizontalMultiLevelHierarchy"/>
    <dgm:cxn modelId="{A4679EEE-7050-4D09-800C-8872DAEC123F}" type="presParOf" srcId="{6F15DA41-1352-4129-B08B-830C8656297C}" destId="{69A66D49-22AB-41C3-BC46-647B46A641C9}" srcOrd="1" destOrd="0" presId="urn:microsoft.com/office/officeart/2008/layout/HorizontalMultiLevelHierarchy"/>
    <dgm:cxn modelId="{6BAC1CFA-9CB5-4A41-89F2-73C5DDE609BF}" type="presParOf" srcId="{B1AFB8AD-1625-4DC6-9A11-B0E17C43A943}" destId="{0D8333E6-2319-449C-B020-24DD551DD845}" srcOrd="2" destOrd="0" presId="urn:microsoft.com/office/officeart/2008/layout/HorizontalMultiLevelHierarchy"/>
    <dgm:cxn modelId="{DE5C38A2-5937-4D18-AAAD-1A911747F0DF}" type="presParOf" srcId="{0D8333E6-2319-449C-B020-24DD551DD845}" destId="{9207F06B-7CE4-40F9-92EC-2A4D5C9FB9F4}" srcOrd="0" destOrd="0" presId="urn:microsoft.com/office/officeart/2008/layout/HorizontalMultiLevelHierarchy"/>
    <dgm:cxn modelId="{6CECF093-5ACA-4B1C-A0BB-C67A3AB2073B}" type="presParOf" srcId="{B1AFB8AD-1625-4DC6-9A11-B0E17C43A943}" destId="{4CD9B6A5-DCD9-4BC7-B7DA-82202757DFD5}" srcOrd="3" destOrd="0" presId="urn:microsoft.com/office/officeart/2008/layout/HorizontalMultiLevelHierarchy"/>
    <dgm:cxn modelId="{36384F30-E13D-4719-8747-93D233A37A8B}" type="presParOf" srcId="{4CD9B6A5-DCD9-4BC7-B7DA-82202757DFD5}" destId="{AD13610C-97F1-49BA-9E1A-B0A17659E5D2}" srcOrd="0" destOrd="0" presId="urn:microsoft.com/office/officeart/2008/layout/HorizontalMultiLevelHierarchy"/>
    <dgm:cxn modelId="{4FE97096-4781-4E3B-9C8E-8B564FBD87E8}" type="presParOf" srcId="{4CD9B6A5-DCD9-4BC7-B7DA-82202757DFD5}" destId="{4FB0DBB5-79F0-4808-8B4B-2F74CE8EEF42}" srcOrd="1" destOrd="0" presId="urn:microsoft.com/office/officeart/2008/layout/HorizontalMultiLevelHierarchy"/>
    <dgm:cxn modelId="{AED65636-51FA-4ED8-BD62-8DDF890FB1BD}" type="presParOf" srcId="{7E43AC98-6BAA-447B-BAB1-D4D8D3851B99}" destId="{ACEA6F24-C445-4BF0-AF49-F861F7B67838}" srcOrd="2" destOrd="0" presId="urn:microsoft.com/office/officeart/2008/layout/HorizontalMultiLevelHierarchy"/>
    <dgm:cxn modelId="{DD95BBC1-DAE5-4AE8-9691-F8E59C03ACA8}" type="presParOf" srcId="{ACEA6F24-C445-4BF0-AF49-F861F7B67838}" destId="{2B832A20-3A8D-4077-87FE-E0C14167051D}" srcOrd="0" destOrd="0" presId="urn:microsoft.com/office/officeart/2008/layout/HorizontalMultiLevelHierarchy"/>
    <dgm:cxn modelId="{8D9F3CA4-F052-4534-8F01-E333981B82E5}" type="presParOf" srcId="{7E43AC98-6BAA-447B-BAB1-D4D8D3851B99}" destId="{41B4C621-706F-4535-B4CC-6ABE6B011A85}" srcOrd="3" destOrd="0" presId="urn:microsoft.com/office/officeart/2008/layout/HorizontalMultiLevelHierarchy"/>
    <dgm:cxn modelId="{D293FECF-945E-4032-9E8A-9728D0FD08EF}" type="presParOf" srcId="{41B4C621-706F-4535-B4CC-6ABE6B011A85}" destId="{0F47CA1C-0F82-4B4E-9FFE-C2458D5715A5}" srcOrd="0" destOrd="0" presId="urn:microsoft.com/office/officeart/2008/layout/HorizontalMultiLevelHierarchy"/>
    <dgm:cxn modelId="{ECB9E415-0249-4C29-87BC-C74DA2D4DE8D}" type="presParOf" srcId="{41B4C621-706F-4535-B4CC-6ABE6B011A85}" destId="{CBBDFB53-AC70-4FFE-BDBE-B698F866DA67}" srcOrd="1" destOrd="0" presId="urn:microsoft.com/office/officeart/2008/layout/HorizontalMultiLevelHierarchy"/>
    <dgm:cxn modelId="{45724E39-D2D3-4DE5-A117-40581A3F6C1E}" type="presParOf" srcId="{CBBDFB53-AC70-4FFE-BDBE-B698F866DA67}" destId="{FCC7BCDA-5243-44E1-90B9-F7362BE49B48}" srcOrd="0" destOrd="0" presId="urn:microsoft.com/office/officeart/2008/layout/HorizontalMultiLevelHierarchy"/>
    <dgm:cxn modelId="{4D28EA24-6F57-4706-A9E4-B930CCB760C6}" type="presParOf" srcId="{FCC7BCDA-5243-44E1-90B9-F7362BE49B48}" destId="{30F9AE50-95A5-4FC6-8FDF-EF4A5FCF70B5}" srcOrd="0" destOrd="0" presId="urn:microsoft.com/office/officeart/2008/layout/HorizontalMultiLevelHierarchy"/>
    <dgm:cxn modelId="{8D6EA333-4BC9-4EB8-AAED-7410AC9B2C9D}" type="presParOf" srcId="{CBBDFB53-AC70-4FFE-BDBE-B698F866DA67}" destId="{5E2F0E22-66CC-4D60-8852-089F9DD7669E}" srcOrd="1" destOrd="0" presId="urn:microsoft.com/office/officeart/2008/layout/HorizontalMultiLevelHierarchy"/>
    <dgm:cxn modelId="{1AFC7679-ADBA-474E-A6A2-69168D4EB3AD}" type="presParOf" srcId="{5E2F0E22-66CC-4D60-8852-089F9DD7669E}" destId="{5CF12ACC-1CA3-421D-8FFD-6659A36231C4}" srcOrd="0" destOrd="0" presId="urn:microsoft.com/office/officeart/2008/layout/HorizontalMultiLevelHierarchy"/>
    <dgm:cxn modelId="{8864DD62-00F4-4301-979E-597734412AE3}" type="presParOf" srcId="{5E2F0E22-66CC-4D60-8852-089F9DD7669E}" destId="{D5C1884C-5387-4BF3-96BB-5A6FBD7277E3}" srcOrd="1" destOrd="0" presId="urn:microsoft.com/office/officeart/2008/layout/HorizontalMultiLevelHierarchy"/>
    <dgm:cxn modelId="{F36B9BE2-515F-4502-9E33-CCACE8E5E9E8}" type="presParOf" srcId="{CBBDFB53-AC70-4FFE-BDBE-B698F866DA67}" destId="{FB336EE5-E6FC-48F6-9E50-7AF73ABDC64B}" srcOrd="2" destOrd="0" presId="urn:microsoft.com/office/officeart/2008/layout/HorizontalMultiLevelHierarchy"/>
    <dgm:cxn modelId="{B5CCD2A3-5F44-47CC-8E95-E11E8D58504B}" type="presParOf" srcId="{FB336EE5-E6FC-48F6-9E50-7AF73ABDC64B}" destId="{F218C404-6BC2-49BD-BD1C-1B1C55DE1714}" srcOrd="0" destOrd="0" presId="urn:microsoft.com/office/officeart/2008/layout/HorizontalMultiLevelHierarchy"/>
    <dgm:cxn modelId="{3CEC7CC5-6C43-4DAA-AD07-68C1A7E11AC6}" type="presParOf" srcId="{CBBDFB53-AC70-4FFE-BDBE-B698F866DA67}" destId="{C2CADCC1-45D6-44BE-AA2E-8856B8223D7C}" srcOrd="3" destOrd="0" presId="urn:microsoft.com/office/officeart/2008/layout/HorizontalMultiLevelHierarchy"/>
    <dgm:cxn modelId="{5A54AA8A-A089-445F-A0B2-E67EBC4DD3A5}" type="presParOf" srcId="{C2CADCC1-45D6-44BE-AA2E-8856B8223D7C}" destId="{2C6C22FB-1B82-496C-B727-FD2AF10C2B9D}" srcOrd="0" destOrd="0" presId="urn:microsoft.com/office/officeart/2008/layout/HorizontalMultiLevelHierarchy"/>
    <dgm:cxn modelId="{9091D265-1F2E-4072-8F9B-F1DBCFACAD9B}" type="presParOf" srcId="{C2CADCC1-45D6-44BE-AA2E-8856B8223D7C}" destId="{631E2F16-E173-4A18-8EFD-995496B6251B}" srcOrd="1" destOrd="0" presId="urn:microsoft.com/office/officeart/2008/layout/HorizontalMultiLevelHierarchy"/>
    <dgm:cxn modelId="{38316266-01D2-40AE-93F0-180626CD70E6}" type="presParOf" srcId="{621DE95B-B8F8-4E1C-A954-D2C87B822B4E}" destId="{7BB8FE27-A474-4457-8949-DED4FF9D9CD2}" srcOrd="2" destOrd="0" presId="urn:microsoft.com/office/officeart/2008/layout/HorizontalMultiLevelHierarchy"/>
    <dgm:cxn modelId="{F174A6EF-2738-4560-AF84-B66B78DE988B}" type="presParOf" srcId="{7BB8FE27-A474-4457-8949-DED4FF9D9CD2}" destId="{77689FC3-92EB-4D4B-9E2B-9ECAE6DBCB3D}" srcOrd="0" destOrd="0" presId="urn:microsoft.com/office/officeart/2008/layout/HorizontalMultiLevelHierarchy"/>
    <dgm:cxn modelId="{5B89BCD7-4D16-46BD-BD62-82E390FCC552}" type="presParOf" srcId="{621DE95B-B8F8-4E1C-A954-D2C87B822B4E}" destId="{E3615462-D56E-48BE-8D0E-03985FC40B31}" srcOrd="3" destOrd="0" presId="urn:microsoft.com/office/officeart/2008/layout/HorizontalMultiLevelHierarchy"/>
    <dgm:cxn modelId="{075A4E74-6125-41F2-AA3A-0C8464663742}" type="presParOf" srcId="{E3615462-D56E-48BE-8D0E-03985FC40B31}" destId="{C75D27B9-B498-4ABB-8C42-DE9417FA08C3}" srcOrd="0" destOrd="0" presId="urn:microsoft.com/office/officeart/2008/layout/HorizontalMultiLevelHierarchy"/>
    <dgm:cxn modelId="{F08DD314-DCAA-4614-801A-76907C1D01EE}" type="presParOf" srcId="{E3615462-D56E-48BE-8D0E-03985FC40B31}" destId="{CFF041CF-D501-4381-A76D-AE02919EE015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B8FE27-A474-4457-8949-DED4FF9D9CD2}">
      <dsp:nvSpPr>
        <dsp:cNvPr id="0" name=""/>
        <dsp:cNvSpPr/>
      </dsp:nvSpPr>
      <dsp:spPr>
        <a:xfrm>
          <a:off x="636152" y="2448250"/>
          <a:ext cx="411772" cy="13625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5886" y="0"/>
              </a:lnTo>
              <a:lnTo>
                <a:pt x="205886" y="1362545"/>
              </a:lnTo>
              <a:lnTo>
                <a:pt x="411772" y="1362545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b="0" kern="1200">
            <a:solidFill>
              <a:schemeClr val="tx1"/>
            </a:solidFill>
            <a:cs typeface="PT Bold Heading" panose="02010400000000000000" pitchFamily="2" charset="-78"/>
          </a:endParaRPr>
        </a:p>
      </dsp:txBody>
      <dsp:txXfrm>
        <a:off x="806453" y="3093938"/>
        <a:ext cx="71170" cy="71170"/>
      </dsp:txXfrm>
    </dsp:sp>
    <dsp:sp modelId="{FB336EE5-E6FC-48F6-9E50-7AF73ABDC64B}">
      <dsp:nvSpPr>
        <dsp:cNvPr id="0" name=""/>
        <dsp:cNvSpPr/>
      </dsp:nvSpPr>
      <dsp:spPr>
        <a:xfrm>
          <a:off x="5577420" y="2672384"/>
          <a:ext cx="411772" cy="3923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5886" y="0"/>
              </a:lnTo>
              <a:lnTo>
                <a:pt x="205886" y="392313"/>
              </a:lnTo>
              <a:lnTo>
                <a:pt x="411772" y="392313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5769087" y="2854322"/>
        <a:ext cx="28437" cy="28437"/>
      </dsp:txXfrm>
    </dsp:sp>
    <dsp:sp modelId="{FCC7BCDA-5243-44E1-90B9-F7362BE49B48}">
      <dsp:nvSpPr>
        <dsp:cNvPr id="0" name=""/>
        <dsp:cNvSpPr/>
      </dsp:nvSpPr>
      <dsp:spPr>
        <a:xfrm>
          <a:off x="5577420" y="2280070"/>
          <a:ext cx="411772" cy="392313"/>
        </a:xfrm>
        <a:custGeom>
          <a:avLst/>
          <a:gdLst/>
          <a:ahLst/>
          <a:cxnLst/>
          <a:rect l="0" t="0" r="0" b="0"/>
          <a:pathLst>
            <a:path>
              <a:moveTo>
                <a:pt x="0" y="392313"/>
              </a:moveTo>
              <a:lnTo>
                <a:pt x="205886" y="392313"/>
              </a:lnTo>
              <a:lnTo>
                <a:pt x="205886" y="0"/>
              </a:lnTo>
              <a:lnTo>
                <a:pt x="411772" y="0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5769087" y="2462008"/>
        <a:ext cx="28437" cy="28437"/>
      </dsp:txXfrm>
    </dsp:sp>
    <dsp:sp modelId="{ACEA6F24-C445-4BF0-AF49-F861F7B67838}">
      <dsp:nvSpPr>
        <dsp:cNvPr id="0" name=""/>
        <dsp:cNvSpPr/>
      </dsp:nvSpPr>
      <dsp:spPr>
        <a:xfrm>
          <a:off x="3106786" y="1887757"/>
          <a:ext cx="411772" cy="7846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5886" y="0"/>
              </a:lnTo>
              <a:lnTo>
                <a:pt x="205886" y="784627"/>
              </a:lnTo>
              <a:lnTo>
                <a:pt x="411772" y="784627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b="0" kern="1200">
            <a:solidFill>
              <a:schemeClr val="tx1"/>
            </a:solidFill>
            <a:cs typeface="PT Bold Heading" panose="02010400000000000000" pitchFamily="2" charset="-78"/>
          </a:endParaRPr>
        </a:p>
      </dsp:txBody>
      <dsp:txXfrm>
        <a:off x="3290519" y="2257917"/>
        <a:ext cx="44305" cy="44305"/>
      </dsp:txXfrm>
    </dsp:sp>
    <dsp:sp modelId="{0D8333E6-2319-449C-B020-24DD551DD845}">
      <dsp:nvSpPr>
        <dsp:cNvPr id="0" name=""/>
        <dsp:cNvSpPr/>
      </dsp:nvSpPr>
      <dsp:spPr>
        <a:xfrm>
          <a:off x="5577420" y="1103130"/>
          <a:ext cx="411772" cy="3923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5886" y="0"/>
              </a:lnTo>
              <a:lnTo>
                <a:pt x="205886" y="392313"/>
              </a:lnTo>
              <a:lnTo>
                <a:pt x="411772" y="392313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5769087" y="1285068"/>
        <a:ext cx="28437" cy="28437"/>
      </dsp:txXfrm>
    </dsp:sp>
    <dsp:sp modelId="{1B205C4A-B60A-47C7-A7B0-0E6BDA76221D}">
      <dsp:nvSpPr>
        <dsp:cNvPr id="0" name=""/>
        <dsp:cNvSpPr/>
      </dsp:nvSpPr>
      <dsp:spPr>
        <a:xfrm>
          <a:off x="5577420" y="710816"/>
          <a:ext cx="411772" cy="392313"/>
        </a:xfrm>
        <a:custGeom>
          <a:avLst/>
          <a:gdLst/>
          <a:ahLst/>
          <a:cxnLst/>
          <a:rect l="0" t="0" r="0" b="0"/>
          <a:pathLst>
            <a:path>
              <a:moveTo>
                <a:pt x="0" y="392313"/>
              </a:moveTo>
              <a:lnTo>
                <a:pt x="205886" y="392313"/>
              </a:lnTo>
              <a:lnTo>
                <a:pt x="205886" y="0"/>
              </a:lnTo>
              <a:lnTo>
                <a:pt x="411772" y="0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5769087" y="892754"/>
        <a:ext cx="28437" cy="28437"/>
      </dsp:txXfrm>
    </dsp:sp>
    <dsp:sp modelId="{F6AB8F9A-51CF-4159-B3F7-F41476B9252C}">
      <dsp:nvSpPr>
        <dsp:cNvPr id="0" name=""/>
        <dsp:cNvSpPr/>
      </dsp:nvSpPr>
      <dsp:spPr>
        <a:xfrm>
          <a:off x="3106786" y="1103130"/>
          <a:ext cx="411772" cy="784627"/>
        </a:xfrm>
        <a:custGeom>
          <a:avLst/>
          <a:gdLst/>
          <a:ahLst/>
          <a:cxnLst/>
          <a:rect l="0" t="0" r="0" b="0"/>
          <a:pathLst>
            <a:path>
              <a:moveTo>
                <a:pt x="0" y="784627"/>
              </a:moveTo>
              <a:lnTo>
                <a:pt x="205886" y="784627"/>
              </a:lnTo>
              <a:lnTo>
                <a:pt x="205886" y="0"/>
              </a:lnTo>
              <a:lnTo>
                <a:pt x="411772" y="0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b="0" kern="1200">
            <a:solidFill>
              <a:schemeClr val="tx1"/>
            </a:solidFill>
            <a:cs typeface="PT Bold Heading" panose="02010400000000000000" pitchFamily="2" charset="-78"/>
          </a:endParaRPr>
        </a:p>
      </dsp:txBody>
      <dsp:txXfrm>
        <a:off x="3290519" y="1473290"/>
        <a:ext cx="44305" cy="44305"/>
      </dsp:txXfrm>
    </dsp:sp>
    <dsp:sp modelId="{8DE0784C-D507-4382-B7D3-49DF7B176EBD}">
      <dsp:nvSpPr>
        <dsp:cNvPr id="0" name=""/>
        <dsp:cNvSpPr/>
      </dsp:nvSpPr>
      <dsp:spPr>
        <a:xfrm>
          <a:off x="636152" y="1887757"/>
          <a:ext cx="411772" cy="560493"/>
        </a:xfrm>
        <a:custGeom>
          <a:avLst/>
          <a:gdLst/>
          <a:ahLst/>
          <a:cxnLst/>
          <a:rect l="0" t="0" r="0" b="0"/>
          <a:pathLst>
            <a:path>
              <a:moveTo>
                <a:pt x="0" y="560493"/>
              </a:moveTo>
              <a:lnTo>
                <a:pt x="205886" y="560493"/>
              </a:lnTo>
              <a:lnTo>
                <a:pt x="205886" y="0"/>
              </a:lnTo>
              <a:lnTo>
                <a:pt x="411772" y="0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b="0" kern="1200">
            <a:solidFill>
              <a:schemeClr val="tx1"/>
            </a:solidFill>
            <a:cs typeface="PT Bold Heading" panose="02010400000000000000" pitchFamily="2" charset="-78"/>
          </a:endParaRPr>
        </a:p>
      </dsp:txBody>
      <dsp:txXfrm>
        <a:off x="824651" y="2150616"/>
        <a:ext cx="34774" cy="34774"/>
      </dsp:txXfrm>
    </dsp:sp>
    <dsp:sp modelId="{D64F324C-F74C-4CDA-A1D6-A9A4FB4CDC2B}">
      <dsp:nvSpPr>
        <dsp:cNvPr id="0" name=""/>
        <dsp:cNvSpPr/>
      </dsp:nvSpPr>
      <dsp:spPr>
        <a:xfrm rot="16200000">
          <a:off x="-1329544" y="2134399"/>
          <a:ext cx="3303692" cy="62770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b="1" kern="1200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العائد والخطر</a:t>
          </a:r>
          <a:endParaRPr lang="ar-SA" sz="3200" b="1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-1329544" y="2134399"/>
        <a:ext cx="3303692" cy="627701"/>
      </dsp:txXfrm>
    </dsp:sp>
    <dsp:sp modelId="{6FFF57FD-7230-4B72-9AC4-8EC6707D5B04}">
      <dsp:nvSpPr>
        <dsp:cNvPr id="0" name=""/>
        <dsp:cNvSpPr/>
      </dsp:nvSpPr>
      <dsp:spPr>
        <a:xfrm>
          <a:off x="1047924" y="1573906"/>
          <a:ext cx="2058861" cy="62770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3"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أصل واحد</a:t>
          </a:r>
        </a:p>
      </dsp:txBody>
      <dsp:txXfrm>
        <a:off x="1047924" y="1573906"/>
        <a:ext cx="2058861" cy="627701"/>
      </dsp:txXfrm>
    </dsp:sp>
    <dsp:sp modelId="{67B84D8F-C161-49EF-84A7-6ED70DCD8028}">
      <dsp:nvSpPr>
        <dsp:cNvPr id="0" name=""/>
        <dsp:cNvSpPr/>
      </dsp:nvSpPr>
      <dsp:spPr>
        <a:xfrm>
          <a:off x="3518558" y="789279"/>
          <a:ext cx="2058861" cy="62770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4"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بيانات تاريخية</a:t>
          </a:r>
        </a:p>
      </dsp:txBody>
      <dsp:txXfrm>
        <a:off x="3518558" y="789279"/>
        <a:ext cx="2058861" cy="627701"/>
      </dsp:txXfrm>
    </dsp:sp>
    <dsp:sp modelId="{06BAF0CE-622D-42A7-904C-B6C2F1D151A8}">
      <dsp:nvSpPr>
        <dsp:cNvPr id="0" name=""/>
        <dsp:cNvSpPr/>
      </dsp:nvSpPr>
      <dsp:spPr>
        <a:xfrm>
          <a:off x="5989192" y="396965"/>
          <a:ext cx="2756527" cy="62770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5"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متوسط العائد</a:t>
          </a:r>
        </a:p>
      </dsp:txBody>
      <dsp:txXfrm>
        <a:off x="5989192" y="396965"/>
        <a:ext cx="2756527" cy="627701"/>
      </dsp:txXfrm>
    </dsp:sp>
    <dsp:sp modelId="{AD13610C-97F1-49BA-9E1A-B0A17659E5D2}">
      <dsp:nvSpPr>
        <dsp:cNvPr id="0" name=""/>
        <dsp:cNvSpPr/>
      </dsp:nvSpPr>
      <dsp:spPr>
        <a:xfrm>
          <a:off x="5989192" y="1181592"/>
          <a:ext cx="2774892" cy="62770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5"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التباين، </a:t>
          </a:r>
          <a:r>
            <a:rPr lang="ar-SA" sz="2400" b="1" kern="1200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الانحراف المعياري</a:t>
          </a:r>
          <a:endParaRPr lang="ar-SA" sz="2400" b="1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5989192" y="1181592"/>
        <a:ext cx="2774892" cy="627701"/>
      </dsp:txXfrm>
    </dsp:sp>
    <dsp:sp modelId="{0F47CA1C-0F82-4B4E-9FFE-C2458D5715A5}">
      <dsp:nvSpPr>
        <dsp:cNvPr id="0" name=""/>
        <dsp:cNvSpPr/>
      </dsp:nvSpPr>
      <dsp:spPr>
        <a:xfrm>
          <a:off x="3518558" y="2358533"/>
          <a:ext cx="2058861" cy="62770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4"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توقعات مستقبلية</a:t>
          </a:r>
        </a:p>
      </dsp:txBody>
      <dsp:txXfrm>
        <a:off x="3518558" y="2358533"/>
        <a:ext cx="2058861" cy="627701"/>
      </dsp:txXfrm>
    </dsp:sp>
    <dsp:sp modelId="{5CF12ACC-1CA3-421D-8FFD-6659A36231C4}">
      <dsp:nvSpPr>
        <dsp:cNvPr id="0" name=""/>
        <dsp:cNvSpPr/>
      </dsp:nvSpPr>
      <dsp:spPr>
        <a:xfrm>
          <a:off x="5989192" y="1966219"/>
          <a:ext cx="2759512" cy="62770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5"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العائد المتوقع</a:t>
          </a:r>
        </a:p>
      </dsp:txBody>
      <dsp:txXfrm>
        <a:off x="5989192" y="1966219"/>
        <a:ext cx="2759512" cy="627701"/>
      </dsp:txXfrm>
    </dsp:sp>
    <dsp:sp modelId="{2C6C22FB-1B82-496C-B727-FD2AF10C2B9D}">
      <dsp:nvSpPr>
        <dsp:cNvPr id="0" name=""/>
        <dsp:cNvSpPr/>
      </dsp:nvSpPr>
      <dsp:spPr>
        <a:xfrm>
          <a:off x="5989192" y="2750846"/>
          <a:ext cx="2781377" cy="62770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5"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التباين، الانحراف المعياري</a:t>
          </a:r>
        </a:p>
      </dsp:txBody>
      <dsp:txXfrm>
        <a:off x="5989192" y="2750846"/>
        <a:ext cx="2781377" cy="627701"/>
      </dsp:txXfrm>
    </dsp:sp>
    <dsp:sp modelId="{C75D27B9-B498-4ABB-8C42-DE9417FA08C3}">
      <dsp:nvSpPr>
        <dsp:cNvPr id="0" name=""/>
        <dsp:cNvSpPr/>
      </dsp:nvSpPr>
      <dsp:spPr>
        <a:xfrm>
          <a:off x="1047924" y="3328765"/>
          <a:ext cx="2058861" cy="96406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3"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محفظة استثمارية (الدرس القادم)</a:t>
          </a:r>
        </a:p>
      </dsp:txBody>
      <dsp:txXfrm>
        <a:off x="1047924" y="3328765"/>
        <a:ext cx="2058861" cy="9640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19331-4BDF-4E56-9029-698398FA5D34}" type="datetimeFigureOut">
              <a:rPr lang="en-GB" smtClean="0"/>
              <a:t>05/04/2022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01106A-63F7-471F-ABE4-1F8412FF9F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431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205C3EB-E067-429F-A6EE-0F6C7D489CDD}"/>
              </a:ext>
            </a:extLst>
          </p:cNvPr>
          <p:cNvGrpSpPr/>
          <p:nvPr userDrawn="1"/>
        </p:nvGrpSpPr>
        <p:grpSpPr>
          <a:xfrm>
            <a:off x="504497" y="1082566"/>
            <a:ext cx="11067393" cy="5076496"/>
            <a:chOff x="504497" y="1082566"/>
            <a:chExt cx="11067393" cy="5076496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EF1178E9-1E90-43B6-BADB-C453A5DA8CD8}"/>
                </a:ext>
              </a:extLst>
            </p:cNvPr>
            <p:cNvSpPr/>
            <p:nvPr/>
          </p:nvSpPr>
          <p:spPr>
            <a:xfrm>
              <a:off x="504497" y="1082566"/>
              <a:ext cx="11067393" cy="50764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1CDC70B-3B54-4C10-8D11-ECB5EA9887CB}"/>
                </a:ext>
              </a:extLst>
            </p:cNvPr>
            <p:cNvSpPr/>
            <p:nvPr/>
          </p:nvSpPr>
          <p:spPr>
            <a:xfrm>
              <a:off x="819807" y="1355835"/>
              <a:ext cx="10436772" cy="4562178"/>
            </a:xfrm>
            <a:prstGeom prst="rect">
              <a:avLst/>
            </a:prstGeom>
            <a:solidFill>
              <a:schemeClr val="bg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" name="Isosceles Triangle 7">
              <a:extLst>
                <a:ext uri="{FF2B5EF4-FFF2-40B4-BE49-F238E27FC236}">
                  <a16:creationId xmlns:a16="http://schemas.microsoft.com/office/drawing/2014/main" id="{ACBD8AD9-7C98-4E03-9400-3212125C5BC6}"/>
                </a:ext>
              </a:extLst>
            </p:cNvPr>
            <p:cNvSpPr/>
            <p:nvPr/>
          </p:nvSpPr>
          <p:spPr>
            <a:xfrm>
              <a:off x="504497" y="3268717"/>
              <a:ext cx="4424855" cy="2890345"/>
            </a:xfrm>
            <a:prstGeom prst="triangle">
              <a:avLst>
                <a:gd name="adj" fmla="val 0"/>
              </a:avLst>
            </a:prstGeom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0.emf"/><Relationship Id="rId4" Type="http://schemas.openxmlformats.org/officeDocument/2006/relationships/oleObject" Target="../embeddings/oleObject1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1.emf"/><Relationship Id="rId4" Type="http://schemas.openxmlformats.org/officeDocument/2006/relationships/package" Target="../embeddings/Microsoft_Excel_Worksheet2.xlsx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0.emf"/><Relationship Id="rId4" Type="http://schemas.openxmlformats.org/officeDocument/2006/relationships/package" Target="../embeddings/Microsoft_Excel_Worksheet.xlsx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1.emf"/><Relationship Id="rId4" Type="http://schemas.openxmlformats.org/officeDocument/2006/relationships/package" Target="../embeddings/Microsoft_Excel_Worksheet1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BC667C2-5917-478C-B32D-4431786A66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6044" y="2332444"/>
            <a:ext cx="8679915" cy="1748729"/>
          </a:xfrm>
        </p:spPr>
        <p:txBody>
          <a:bodyPr anchor="ctr">
            <a:noAutofit/>
          </a:bodyPr>
          <a:lstStyle/>
          <a:p>
            <a:r>
              <a:rPr lang="en-GB" sz="3200" b="1" kern="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2411</a:t>
            </a:r>
            <a:r>
              <a:rPr lang="ar-SA" sz="3200" b="1" kern="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مال</a:t>
            </a:r>
            <a:r>
              <a:rPr lang="en-US" sz="3200" b="1" kern="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/>
            </a:r>
            <a:br>
              <a:rPr lang="en-US" sz="3200" b="1" kern="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SA" sz="3200" b="1" kern="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مقدمة في </a:t>
            </a:r>
            <a:r>
              <a:rPr lang="ar-SA" sz="3200" b="1" kern="0" dirty="0" smtClean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الاستثمار</a:t>
            </a:r>
            <a:br>
              <a:rPr lang="ar-SA" sz="3200" b="1" kern="0" dirty="0" smtClean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SA" sz="3200" b="1" kern="0" dirty="0" smtClean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/>
            </a:r>
            <a:br>
              <a:rPr lang="ar-SA" sz="3200" b="1" kern="0" dirty="0" smtClean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SA" sz="3200" b="1" kern="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/>
            </a:r>
            <a:br>
              <a:rPr lang="ar-SA" sz="3200" b="1" kern="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SA" sz="3200" b="1" kern="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المحاضرة الثالثة</a:t>
            </a:r>
            <a:br>
              <a:rPr lang="ar-SA" sz="3200" b="1" kern="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SA" sz="32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أساسيات العائد والمخاطرة</a:t>
            </a:r>
            <a:endParaRPr lang="ar-SA" sz="3200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4" name="Picture 15">
            <a:extLst>
              <a:ext uri="{FF2B5EF4-FFF2-40B4-BE49-F238E27FC236}">
                <a16:creationId xmlns:a16="http://schemas.microsoft.com/office/drawing/2014/main" id="{AF838472-B53A-49C3-8F80-A3519617703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905" y="272581"/>
            <a:ext cx="1704611" cy="717950"/>
          </a:xfrm>
          <a:prstGeom prst="rect">
            <a:avLst/>
          </a:prstGeom>
        </p:spPr>
      </p:pic>
      <p:sp>
        <p:nvSpPr>
          <p:cNvPr id="5" name="مستطيل 6">
            <a:extLst>
              <a:ext uri="{FF2B5EF4-FFF2-40B4-BE49-F238E27FC236}">
                <a16:creationId xmlns:a16="http://schemas.microsoft.com/office/drawing/2014/main" id="{D93ADBD8-3E2A-40C7-8A8B-7F8AF5185FF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2" y="6327647"/>
            <a:ext cx="12192000" cy="338328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جامعة الملك سعود – كلية الدراسات التطبيقية وخدمة المجتمع – 2411مال – مقدمة في الاستثمار– المحاضرة الثالثة</a:t>
            </a:r>
          </a:p>
        </p:txBody>
      </p:sp>
    </p:spTree>
    <p:extLst>
      <p:ext uri="{BB962C8B-B14F-4D97-AF65-F5344CB8AC3E}">
        <p14:creationId xmlns:p14="http://schemas.microsoft.com/office/powerpoint/2010/main" val="42565553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5">
            <a:extLst>
              <a:ext uri="{FF2B5EF4-FFF2-40B4-BE49-F238E27FC236}">
                <a16:creationId xmlns:a16="http://schemas.microsoft.com/office/drawing/2014/main" id="{4EDF1CB5-2256-43C9-BAF0-4A70F07951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905" y="272581"/>
            <a:ext cx="1704611" cy="717950"/>
          </a:xfrm>
          <a:prstGeom prst="rect">
            <a:avLst/>
          </a:prstGeom>
        </p:spPr>
      </p:pic>
      <p:sp>
        <p:nvSpPr>
          <p:cNvPr id="16" name="مستطيل 15">
            <a:extLst>
              <a:ext uri="{FF2B5EF4-FFF2-40B4-BE49-F238E27FC236}">
                <a16:creationId xmlns:a16="http://schemas.microsoft.com/office/drawing/2014/main" id="{820ED2F9-8B46-4701-92A9-4ECA9F7EA313}"/>
              </a:ext>
            </a:extLst>
          </p:cNvPr>
          <p:cNvSpPr/>
          <p:nvPr/>
        </p:nvSpPr>
        <p:spPr>
          <a:xfrm>
            <a:off x="9803124" y="1013397"/>
            <a:ext cx="2388876" cy="52685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10A59F78-AECD-436B-BE68-C7A59EF24C55}"/>
              </a:ext>
            </a:extLst>
          </p:cNvPr>
          <p:cNvSpPr txBox="1"/>
          <p:nvPr/>
        </p:nvSpPr>
        <p:spPr>
          <a:xfrm>
            <a:off x="9836062" y="2746340"/>
            <a:ext cx="2323000" cy="133113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280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أولاً: حساب متوسط العائد</a:t>
            </a:r>
          </a:p>
        </p:txBody>
      </p:sp>
      <p:sp>
        <p:nvSpPr>
          <p:cNvPr id="14" name="مستطيل 13">
            <a:extLst>
              <a:ext uri="{FF2B5EF4-FFF2-40B4-BE49-F238E27FC236}">
                <a16:creationId xmlns:a16="http://schemas.microsoft.com/office/drawing/2014/main" id="{CA155530-A660-487A-8EFA-89967DF4EC9D}"/>
              </a:ext>
            </a:extLst>
          </p:cNvPr>
          <p:cNvSpPr/>
          <p:nvPr/>
        </p:nvSpPr>
        <p:spPr>
          <a:xfrm>
            <a:off x="9622463" y="1013397"/>
            <a:ext cx="94558" cy="5268518"/>
          </a:xfrm>
          <a:prstGeom prst="rect">
            <a:avLst/>
          </a:prstGeom>
          <a:solidFill>
            <a:schemeClr val="bg1">
              <a:lumMod val="75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7" name="مستطيل 6">
            <a:extLst>
              <a:ext uri="{FF2B5EF4-FFF2-40B4-BE49-F238E27FC236}">
                <a16:creationId xmlns:a16="http://schemas.microsoft.com/office/drawing/2014/main" id="{E4C41F62-44B4-4782-85F3-AED2B75E71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2" y="6327647"/>
            <a:ext cx="12192000" cy="338328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جامعة الملك سعود – كلية الدراسات التطبيقية وخدمة المجتمع – 2411مال – مقدمة في الاستثمار– المحاضرة الثالثة</a:t>
            </a:r>
          </a:p>
        </p:txBody>
      </p:sp>
      <p:sp>
        <p:nvSpPr>
          <p:cNvPr id="2" name="مستطيل 1">
            <a:extLst>
              <a:ext uri="{FF2B5EF4-FFF2-40B4-BE49-F238E27FC236}">
                <a16:creationId xmlns:a16="http://schemas.microsoft.com/office/drawing/2014/main" id="{AC9AD792-4548-4825-9F74-88AF7B83F709}"/>
              </a:ext>
            </a:extLst>
          </p:cNvPr>
          <p:cNvSpPr/>
          <p:nvPr/>
        </p:nvSpPr>
        <p:spPr>
          <a:xfrm>
            <a:off x="5483494" y="945915"/>
            <a:ext cx="12250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11125" algn="ctr" rtl="1"/>
            <a:r>
              <a:rPr lang="ar-SA" sz="3600" b="1" dirty="0">
                <a:solidFill>
                  <a:schemeClr val="accent5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تطبيق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2ABB70C8-AFFD-4AB0-BFA6-FBE97621FB7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24158" y="1615112"/>
                <a:ext cx="7043405" cy="3593591"/>
              </a:xfrm>
              <a:solidFill>
                <a:schemeClr val="bg1"/>
              </a:solidFill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𝑅</m:t>
                          </m:r>
                        </m:e>
                      </m:ba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box>
                        <m:box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/>
                                </a:rPr>
                                <m:t>𝑛</m:t>
                              </m:r>
                            </m:den>
                          </m:f>
                        </m:e>
                      </m:box>
                      <m:nary>
                        <m:naryPr>
                          <m:chr m:val="∑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sz="2400" b="0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  <a:p>
                <a:pPr marL="0" indent="0">
                  <a:buNone/>
                </a:pPr>
                <a:endParaRPr lang="en-US" sz="2400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  <a:p>
                <a:pPr marL="0" indent="0" algn="just" rtl="1">
                  <a:buNone/>
                </a:pPr>
                <a:r>
                  <a:rPr lang="ar-SA" sz="2400" dirty="0">
                    <a:solidFill>
                      <a:srgbClr val="0000FF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وبالتطبيق على المثال العملي، نجد:</a:t>
                </a:r>
              </a:p>
              <a:p>
                <a:pPr marL="0" indent="0" algn="ctr" rtl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en-US" sz="2400" i="1">
                              <a:latin typeface="Cambria Math"/>
                            </a:rPr>
                            <m:t>𝑅</m:t>
                          </m:r>
                        </m:e>
                      </m:bar>
                      <m:r>
                        <a:rPr lang="en-US" sz="2400" i="1">
                          <a:latin typeface="Cambria Math"/>
                        </a:rPr>
                        <m:t>=</m:t>
                      </m:r>
                      <m:box>
                        <m:box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ar-SA" sz="2400" b="0" i="1" smtClean="0">
                                  <a:latin typeface="Cambria Math"/>
                                </a:rPr>
                                <m:t>4</m:t>
                              </m:r>
                            </m:den>
                          </m:f>
                        </m:e>
                      </m:box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16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%+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15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%+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12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%+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5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%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12</m:t>
                      </m:r>
                      <m:r>
                        <a:rPr lang="en-US" sz="2400" b="0" i="1" smtClean="0">
                          <a:latin typeface="Cambria Math"/>
                        </a:rPr>
                        <m:t>%</m:t>
                      </m:r>
                    </m:oMath>
                  </m:oMathPara>
                </a14:m>
                <a:endParaRPr lang="fr-FR" sz="2400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</mc:Choice>
        <mc:Fallback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2ABB70C8-AFFD-4AB0-BFA6-FBE97621FB7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24158" y="1615112"/>
                <a:ext cx="7043405" cy="3593591"/>
              </a:xfrm>
              <a:blipFill>
                <a:blip r:embed="rId3"/>
                <a:stretch>
                  <a:fillRect r="-1298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70227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5">
            <a:extLst>
              <a:ext uri="{FF2B5EF4-FFF2-40B4-BE49-F238E27FC236}">
                <a16:creationId xmlns:a16="http://schemas.microsoft.com/office/drawing/2014/main" id="{4EDF1CB5-2256-43C9-BAF0-4A70F07951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905" y="272581"/>
            <a:ext cx="1704611" cy="717950"/>
          </a:xfrm>
          <a:prstGeom prst="rect">
            <a:avLst/>
          </a:prstGeom>
        </p:spPr>
      </p:pic>
      <p:sp>
        <p:nvSpPr>
          <p:cNvPr id="16" name="مستطيل 15">
            <a:extLst>
              <a:ext uri="{FF2B5EF4-FFF2-40B4-BE49-F238E27FC236}">
                <a16:creationId xmlns:a16="http://schemas.microsoft.com/office/drawing/2014/main" id="{820ED2F9-8B46-4701-92A9-4ECA9F7EA313}"/>
              </a:ext>
            </a:extLst>
          </p:cNvPr>
          <p:cNvSpPr/>
          <p:nvPr/>
        </p:nvSpPr>
        <p:spPr>
          <a:xfrm>
            <a:off x="9803124" y="1013397"/>
            <a:ext cx="2388876" cy="52685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10A59F78-AECD-436B-BE68-C7A59EF24C55}"/>
              </a:ext>
            </a:extLst>
          </p:cNvPr>
          <p:cNvSpPr txBox="1"/>
          <p:nvPr/>
        </p:nvSpPr>
        <p:spPr>
          <a:xfrm>
            <a:off x="10120083" y="2519731"/>
            <a:ext cx="1824254" cy="26237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280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ثانياً: حساب خطر الاستثمار في أسهم شركة (العالم)</a:t>
            </a:r>
          </a:p>
        </p:txBody>
      </p:sp>
      <p:sp>
        <p:nvSpPr>
          <p:cNvPr id="14" name="مستطيل 13">
            <a:extLst>
              <a:ext uri="{FF2B5EF4-FFF2-40B4-BE49-F238E27FC236}">
                <a16:creationId xmlns:a16="http://schemas.microsoft.com/office/drawing/2014/main" id="{CA155530-A660-487A-8EFA-89967DF4EC9D}"/>
              </a:ext>
            </a:extLst>
          </p:cNvPr>
          <p:cNvSpPr/>
          <p:nvPr/>
        </p:nvSpPr>
        <p:spPr>
          <a:xfrm>
            <a:off x="9622463" y="1013397"/>
            <a:ext cx="94558" cy="5268518"/>
          </a:xfrm>
          <a:prstGeom prst="rect">
            <a:avLst/>
          </a:prstGeom>
          <a:solidFill>
            <a:schemeClr val="bg1">
              <a:lumMod val="75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7" name="مستطيل 6">
            <a:extLst>
              <a:ext uri="{FF2B5EF4-FFF2-40B4-BE49-F238E27FC236}">
                <a16:creationId xmlns:a16="http://schemas.microsoft.com/office/drawing/2014/main" id="{E4C41F62-44B4-4782-85F3-AED2B75E71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2" y="6327647"/>
            <a:ext cx="12192000" cy="338328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جامعة الملك سعود – كلية الدراسات التطبيقية وخدمة المجتمع – 2411مال – مقدمة في الاستثمار– المحاضرة الثالثة</a:t>
            </a:r>
          </a:p>
        </p:txBody>
      </p:sp>
      <p:sp>
        <p:nvSpPr>
          <p:cNvPr id="2" name="مستطيل 1">
            <a:extLst>
              <a:ext uri="{FF2B5EF4-FFF2-40B4-BE49-F238E27FC236}">
                <a16:creationId xmlns:a16="http://schemas.microsoft.com/office/drawing/2014/main" id="{AC9AD792-4548-4825-9F74-88AF7B83F709}"/>
              </a:ext>
            </a:extLst>
          </p:cNvPr>
          <p:cNvSpPr/>
          <p:nvPr/>
        </p:nvSpPr>
        <p:spPr>
          <a:xfrm>
            <a:off x="5483492" y="854396"/>
            <a:ext cx="12250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11125" algn="ctr" rtl="1"/>
            <a:r>
              <a:rPr lang="ar-SA" sz="3600" b="1" dirty="0">
                <a:solidFill>
                  <a:schemeClr val="accent5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تطبيق </a:t>
            </a: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9ABDAD78-D4B1-4B98-91D8-DAC07232000A}"/>
              </a:ext>
            </a:extLst>
          </p:cNvPr>
          <p:cNvSpPr/>
          <p:nvPr/>
        </p:nvSpPr>
        <p:spPr>
          <a:xfrm>
            <a:off x="3244152" y="2075509"/>
            <a:ext cx="6096000" cy="295465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ar-SA" sz="2400" b="1" dirty="0">
                <a:solidFill>
                  <a:srgbClr val="0000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سنقوم بحساب كل من:</a:t>
            </a:r>
          </a:p>
          <a:p>
            <a:pPr marL="457200" indent="-457200" algn="r" rtl="1">
              <a:lnSpc>
                <a:spcPct val="200000"/>
              </a:lnSpc>
              <a:buFont typeface="+mj-lt"/>
              <a:buAutoNum type="arabicPeriod"/>
            </a:pP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التباين (</a:t>
            </a:r>
            <a:r>
              <a:rPr lang="en-US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Variance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)</a:t>
            </a:r>
          </a:p>
          <a:p>
            <a:pPr marL="457200" indent="-457200" algn="r" rtl="1">
              <a:lnSpc>
                <a:spcPct val="200000"/>
              </a:lnSpc>
              <a:buFont typeface="+mj-lt"/>
              <a:buAutoNum type="arabicPeriod"/>
            </a:pP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الانحراف المعياري (</a:t>
            </a:r>
            <a:r>
              <a:rPr lang="en-US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Standard Deviation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)</a:t>
            </a:r>
          </a:p>
          <a:p>
            <a:pPr marL="457200" indent="-457200" algn="r" rtl="1">
              <a:lnSpc>
                <a:spcPct val="200000"/>
              </a:lnSpc>
              <a:buFont typeface="+mj-lt"/>
              <a:buAutoNum type="arabicPeriod"/>
            </a:pP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معامل الاختلاف (</a:t>
            </a:r>
            <a:r>
              <a:rPr lang="en-US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Coef. Of Variation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663743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5">
            <a:extLst>
              <a:ext uri="{FF2B5EF4-FFF2-40B4-BE49-F238E27FC236}">
                <a16:creationId xmlns:a16="http://schemas.microsoft.com/office/drawing/2014/main" id="{4EDF1CB5-2256-43C9-BAF0-4A70F07951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905" y="272581"/>
            <a:ext cx="1704611" cy="717950"/>
          </a:xfrm>
          <a:prstGeom prst="rect">
            <a:avLst/>
          </a:prstGeom>
        </p:spPr>
      </p:pic>
      <p:sp>
        <p:nvSpPr>
          <p:cNvPr id="16" name="مستطيل 15">
            <a:extLst>
              <a:ext uri="{FF2B5EF4-FFF2-40B4-BE49-F238E27FC236}">
                <a16:creationId xmlns:a16="http://schemas.microsoft.com/office/drawing/2014/main" id="{820ED2F9-8B46-4701-92A9-4ECA9F7EA313}"/>
              </a:ext>
            </a:extLst>
          </p:cNvPr>
          <p:cNvSpPr/>
          <p:nvPr/>
        </p:nvSpPr>
        <p:spPr>
          <a:xfrm>
            <a:off x="9803124" y="1013397"/>
            <a:ext cx="2388876" cy="52685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10A59F78-AECD-436B-BE68-C7A59EF24C55}"/>
              </a:ext>
            </a:extLst>
          </p:cNvPr>
          <p:cNvSpPr txBox="1"/>
          <p:nvPr/>
        </p:nvSpPr>
        <p:spPr>
          <a:xfrm>
            <a:off x="10085435" y="2333381"/>
            <a:ext cx="1824254" cy="26237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280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ثانياً: حساب خطر الاستثمار في أسهم شركة (العالم)</a:t>
            </a:r>
          </a:p>
        </p:txBody>
      </p:sp>
      <p:sp>
        <p:nvSpPr>
          <p:cNvPr id="14" name="مستطيل 13">
            <a:extLst>
              <a:ext uri="{FF2B5EF4-FFF2-40B4-BE49-F238E27FC236}">
                <a16:creationId xmlns:a16="http://schemas.microsoft.com/office/drawing/2014/main" id="{CA155530-A660-487A-8EFA-89967DF4EC9D}"/>
              </a:ext>
            </a:extLst>
          </p:cNvPr>
          <p:cNvSpPr/>
          <p:nvPr/>
        </p:nvSpPr>
        <p:spPr>
          <a:xfrm>
            <a:off x="9622463" y="1013397"/>
            <a:ext cx="94558" cy="5268518"/>
          </a:xfrm>
          <a:prstGeom prst="rect">
            <a:avLst/>
          </a:prstGeom>
          <a:solidFill>
            <a:schemeClr val="bg1">
              <a:lumMod val="75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7" name="مستطيل 6">
            <a:extLst>
              <a:ext uri="{FF2B5EF4-FFF2-40B4-BE49-F238E27FC236}">
                <a16:creationId xmlns:a16="http://schemas.microsoft.com/office/drawing/2014/main" id="{E4C41F62-44B4-4782-85F3-AED2B75E71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2" y="6327647"/>
            <a:ext cx="12192000" cy="338328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جامعة الملك سعود – كلية الدراسات التطبيقية وخدمة المجتمع – 2411مال – مقدمة في الاستثمار– المحاضرة الثالثة</a:t>
            </a:r>
          </a:p>
        </p:txBody>
      </p:sp>
      <p:sp>
        <p:nvSpPr>
          <p:cNvPr id="2" name="مستطيل 1">
            <a:extLst>
              <a:ext uri="{FF2B5EF4-FFF2-40B4-BE49-F238E27FC236}">
                <a16:creationId xmlns:a16="http://schemas.microsoft.com/office/drawing/2014/main" id="{AC9AD792-4548-4825-9F74-88AF7B83F709}"/>
              </a:ext>
            </a:extLst>
          </p:cNvPr>
          <p:cNvSpPr/>
          <p:nvPr/>
        </p:nvSpPr>
        <p:spPr>
          <a:xfrm>
            <a:off x="5483492" y="854396"/>
            <a:ext cx="12250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11125" algn="ctr" rtl="1"/>
            <a:r>
              <a:rPr lang="ar-SA" sz="3600" b="1" dirty="0">
                <a:solidFill>
                  <a:schemeClr val="accent5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تطبيق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مستطيل 2">
                <a:extLst>
                  <a:ext uri="{FF2B5EF4-FFF2-40B4-BE49-F238E27FC236}">
                    <a16:creationId xmlns:a16="http://schemas.microsoft.com/office/drawing/2014/main" id="{729E975E-78D2-4791-B87C-CD70B64E7796}"/>
                  </a:ext>
                </a:extLst>
              </p:cNvPr>
              <p:cNvSpPr/>
              <p:nvPr/>
            </p:nvSpPr>
            <p:spPr>
              <a:xfrm>
                <a:off x="2906845" y="2909977"/>
                <a:ext cx="6096000" cy="231730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𝑉𝑎𝑟</m:t>
                      </m:r>
                      <m:r>
                        <a:rPr lang="en-US" sz="24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𝜎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/>
                        </a:rPr>
                        <m:t>=</m:t>
                      </m:r>
                      <m:box>
                        <m:box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1</m:t>
                              </m:r>
                            </m:den>
                          </m:f>
                        </m:e>
                      </m:box>
                      <m:nary>
                        <m:naryPr>
                          <m:chr m:val="∑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i="1">
                              <a:latin typeface="Cambria Math"/>
                            </a:rPr>
                            <m:t>𝑡</m:t>
                          </m:r>
                          <m:r>
                            <a:rPr lang="en-US" sz="2400" i="1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2400" i="1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sz="2400" i="1">
                              <a:latin typeface="Cambria Math"/>
                            </a:rPr>
                            <m:t>𝑡</m:t>
                          </m:r>
                          <m:r>
                            <a:rPr lang="en-US" sz="2400" i="1">
                              <a:latin typeface="Cambria Math"/>
                            </a:rPr>
                            <m:t>=</m:t>
                          </m:r>
                          <m:r>
                            <a:rPr lang="en-US" sz="24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en-US" sz="2400" i="1">
                                  <a:latin typeface="Cambria Math"/>
                                </a:rPr>
                                <m:t>−</m:t>
                              </m:r>
                              <m:bar>
                                <m:barPr>
                                  <m:pos m:val="top"/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</m:bar>
                              <m:r>
                                <a:rPr lang="en-US" sz="2400" i="1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2400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𝜎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/>
                        </a:rPr>
                        <m:t>=</m:t>
                      </m:r>
                      <m:box>
                        <m:box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/>
                                </a:rPr>
                                <m:t>4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1</m:t>
                              </m:r>
                            </m:den>
                          </m:f>
                        </m:e>
                      </m:box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.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16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.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.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15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.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.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.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.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05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.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eqArr>
                        </m:e>
                      </m:d>
                    </m:oMath>
                  </m:oMathPara>
                </a14:m>
                <a:endParaRPr lang="en-US" sz="2400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𝜎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0025</m:t>
                      </m:r>
                    </m:oMath>
                  </m:oMathPara>
                </a14:m>
                <a:endParaRPr lang="fr-FR" sz="2400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</mc:Choice>
        <mc:Fallback xmlns="">
          <p:sp>
            <p:nvSpPr>
              <p:cNvPr id="3" name="مستطيل 2">
                <a:extLst>
                  <a:ext uri="{FF2B5EF4-FFF2-40B4-BE49-F238E27FC236}">
                    <a16:creationId xmlns:a16="http://schemas.microsoft.com/office/drawing/2014/main" id="{729E975E-78D2-4791-B87C-CD70B64E779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6845" y="2909977"/>
                <a:ext cx="6096000" cy="231730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مستطيل 3">
            <a:extLst>
              <a:ext uri="{FF2B5EF4-FFF2-40B4-BE49-F238E27FC236}">
                <a16:creationId xmlns:a16="http://schemas.microsoft.com/office/drawing/2014/main" id="{F00DE006-91B0-483C-8006-E2E71814A8B1}"/>
              </a:ext>
            </a:extLst>
          </p:cNvPr>
          <p:cNvSpPr/>
          <p:nvPr/>
        </p:nvSpPr>
        <p:spPr>
          <a:xfrm>
            <a:off x="7017488" y="1630722"/>
            <a:ext cx="2107547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ar-SA" sz="2800" b="1" dirty="0">
                <a:solidFill>
                  <a:srgbClr val="0000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أولا: التباين </a:t>
            </a:r>
          </a:p>
        </p:txBody>
      </p:sp>
    </p:spTree>
    <p:extLst>
      <p:ext uri="{BB962C8B-B14F-4D97-AF65-F5344CB8AC3E}">
        <p14:creationId xmlns:p14="http://schemas.microsoft.com/office/powerpoint/2010/main" val="31986293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5">
            <a:extLst>
              <a:ext uri="{FF2B5EF4-FFF2-40B4-BE49-F238E27FC236}">
                <a16:creationId xmlns:a16="http://schemas.microsoft.com/office/drawing/2014/main" id="{4EDF1CB5-2256-43C9-BAF0-4A70F07951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905" y="272581"/>
            <a:ext cx="1704611" cy="717950"/>
          </a:xfrm>
          <a:prstGeom prst="rect">
            <a:avLst/>
          </a:prstGeom>
        </p:spPr>
      </p:pic>
      <p:sp>
        <p:nvSpPr>
          <p:cNvPr id="16" name="مستطيل 15">
            <a:extLst>
              <a:ext uri="{FF2B5EF4-FFF2-40B4-BE49-F238E27FC236}">
                <a16:creationId xmlns:a16="http://schemas.microsoft.com/office/drawing/2014/main" id="{820ED2F9-8B46-4701-92A9-4ECA9F7EA313}"/>
              </a:ext>
            </a:extLst>
          </p:cNvPr>
          <p:cNvSpPr/>
          <p:nvPr/>
        </p:nvSpPr>
        <p:spPr>
          <a:xfrm>
            <a:off x="9803124" y="1013397"/>
            <a:ext cx="2388876" cy="52685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10A59F78-AECD-436B-BE68-C7A59EF24C55}"/>
              </a:ext>
            </a:extLst>
          </p:cNvPr>
          <p:cNvSpPr txBox="1"/>
          <p:nvPr/>
        </p:nvSpPr>
        <p:spPr>
          <a:xfrm>
            <a:off x="10084392" y="2602288"/>
            <a:ext cx="1824254" cy="26237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en-US"/>
            </a:defPPr>
            <a:lvl1pPr algn="ctr" rtl="1">
              <a:lnSpc>
                <a:spcPct val="150000"/>
              </a:lnSpc>
              <a:defRPr sz="280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</a:lstStyle>
          <a:p>
            <a:r>
              <a:rPr lang="ar-SA" dirty="0"/>
              <a:t>ثانياً: حساب خطر الاستثمار في أسهم شركة (العالم)</a:t>
            </a:r>
          </a:p>
        </p:txBody>
      </p:sp>
      <p:sp>
        <p:nvSpPr>
          <p:cNvPr id="14" name="مستطيل 13">
            <a:extLst>
              <a:ext uri="{FF2B5EF4-FFF2-40B4-BE49-F238E27FC236}">
                <a16:creationId xmlns:a16="http://schemas.microsoft.com/office/drawing/2014/main" id="{CA155530-A660-487A-8EFA-89967DF4EC9D}"/>
              </a:ext>
            </a:extLst>
          </p:cNvPr>
          <p:cNvSpPr/>
          <p:nvPr/>
        </p:nvSpPr>
        <p:spPr>
          <a:xfrm>
            <a:off x="9622463" y="1013397"/>
            <a:ext cx="94558" cy="5268518"/>
          </a:xfrm>
          <a:prstGeom prst="rect">
            <a:avLst/>
          </a:prstGeom>
          <a:solidFill>
            <a:schemeClr val="bg1">
              <a:lumMod val="75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7" name="مستطيل 6">
            <a:extLst>
              <a:ext uri="{FF2B5EF4-FFF2-40B4-BE49-F238E27FC236}">
                <a16:creationId xmlns:a16="http://schemas.microsoft.com/office/drawing/2014/main" id="{E4C41F62-44B4-4782-85F3-AED2B75E71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2" y="6327647"/>
            <a:ext cx="12192000" cy="338328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جامعة الملك سعود – كلية الدراسات التطبيقية وخدمة المجتمع – 2411مال – مقدمة في الاستثمار– المحاضرة الثالثة</a:t>
            </a:r>
          </a:p>
        </p:txBody>
      </p:sp>
      <p:sp>
        <p:nvSpPr>
          <p:cNvPr id="2" name="مستطيل 1">
            <a:extLst>
              <a:ext uri="{FF2B5EF4-FFF2-40B4-BE49-F238E27FC236}">
                <a16:creationId xmlns:a16="http://schemas.microsoft.com/office/drawing/2014/main" id="{AC9AD792-4548-4825-9F74-88AF7B83F709}"/>
              </a:ext>
            </a:extLst>
          </p:cNvPr>
          <p:cNvSpPr/>
          <p:nvPr/>
        </p:nvSpPr>
        <p:spPr>
          <a:xfrm>
            <a:off x="5483492" y="854396"/>
            <a:ext cx="12250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11125" algn="ctr" rtl="1"/>
            <a:r>
              <a:rPr lang="ar-SA" sz="3600" b="1" dirty="0">
                <a:solidFill>
                  <a:schemeClr val="accent5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تطبيق </a:t>
            </a: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F00DE006-91B0-483C-8006-E2E71814A8B1}"/>
              </a:ext>
            </a:extLst>
          </p:cNvPr>
          <p:cNvSpPr/>
          <p:nvPr/>
        </p:nvSpPr>
        <p:spPr>
          <a:xfrm>
            <a:off x="6315740" y="1630722"/>
            <a:ext cx="2809295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ar-SA" sz="2800" b="1" dirty="0">
                <a:solidFill>
                  <a:srgbClr val="0000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ثانيا: الانحراف المعياري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80195426-93C6-49F3-B83E-B6077100B53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551814" y="2529985"/>
                <a:ext cx="6703278" cy="276840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lnSpcReduction="10000"/>
              </a:bodyPr>
              <a:lstStyle>
                <a:lvl1pPr marL="228600" indent="-228600" algn="r" defTabSz="685800" rtl="1" eaLnBrk="1" latinLnBrk="0" hangingPunct="1">
                  <a:lnSpc>
                    <a:spcPct val="110000"/>
                  </a:lnSpc>
                  <a:spcBef>
                    <a:spcPts val="700"/>
                  </a:spcBef>
                  <a:buClr>
                    <a:schemeClr val="tx2"/>
                  </a:buClr>
                  <a:buFont typeface="Arial" panose="020B0604020202020204" pitchFamily="34" charset="0"/>
                  <a:buChar char="•"/>
                  <a:defRPr sz="20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r" defTabSz="685800" rtl="1" eaLnBrk="1" latinLnBrk="0" hangingPunct="1">
                  <a:lnSpc>
                    <a:spcPct val="110000"/>
                  </a:lnSpc>
                  <a:spcBef>
                    <a:spcPts val="700"/>
                  </a:spcBef>
                  <a:buClr>
                    <a:schemeClr val="tx2"/>
                  </a:buClr>
                  <a:buFont typeface="Gill Sans MT" panose="020B0502020104020203" pitchFamily="34" charset="0"/>
                  <a:buChar char="–"/>
                  <a:defRPr sz="18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685800" rtl="1" eaLnBrk="1" latinLnBrk="0" hangingPunct="1">
                  <a:lnSpc>
                    <a:spcPct val="110000"/>
                  </a:lnSpc>
                  <a:spcBef>
                    <a:spcPts val="700"/>
                  </a:spcBef>
                  <a:buClr>
                    <a:schemeClr val="tx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685800" rtl="1" eaLnBrk="1" latinLnBrk="0" hangingPunct="1">
                  <a:lnSpc>
                    <a:spcPct val="110000"/>
                  </a:lnSpc>
                  <a:spcBef>
                    <a:spcPts val="700"/>
                  </a:spcBef>
                  <a:buClr>
                    <a:schemeClr val="tx2"/>
                  </a:buClr>
                  <a:buFont typeface="Gill Sans MT" panose="020B0502020104020203" pitchFamily="34" charset="0"/>
                  <a:buChar char="–"/>
                  <a:defRPr sz="14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685800" rtl="1" eaLnBrk="1" latinLnBrk="0" hangingPunct="1">
                  <a:lnSpc>
                    <a:spcPct val="110000"/>
                  </a:lnSpc>
                  <a:spcBef>
                    <a:spcPts val="700"/>
                  </a:spcBef>
                  <a:buClr>
                    <a:schemeClr val="tx2"/>
                  </a:buClr>
                  <a:buFont typeface="Arial" panose="020B0604020202020204" pitchFamily="34" charset="0"/>
                  <a:buChar char="•"/>
                  <a:defRPr sz="14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685800" rtl="1" eaLnBrk="1" latinLnBrk="0" hangingPunct="1">
                  <a:lnSpc>
                    <a:spcPct val="110000"/>
                  </a:lnSpc>
                  <a:spcBef>
                    <a:spcPts val="700"/>
                  </a:spcBef>
                  <a:buClr>
                    <a:schemeClr val="tx2"/>
                  </a:buClr>
                  <a:buFont typeface="Gill Sans MT" panose="020B0502020104020203" pitchFamily="34" charset="0"/>
                  <a:buChar char="–"/>
                  <a:defRPr sz="14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685800" rtl="1" eaLnBrk="1" latinLnBrk="0" hangingPunct="1">
                  <a:lnSpc>
                    <a:spcPct val="110000"/>
                  </a:lnSpc>
                  <a:spcBef>
                    <a:spcPts val="700"/>
                  </a:spcBef>
                  <a:buClr>
                    <a:schemeClr val="tx2"/>
                  </a:buClr>
                  <a:buFont typeface="Arial" panose="020B0604020202020204" pitchFamily="34" charset="0"/>
                  <a:buChar char="•"/>
                  <a:defRPr sz="14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685800" rtl="1" eaLnBrk="1" latinLnBrk="0" hangingPunct="1">
                  <a:lnSpc>
                    <a:spcPct val="110000"/>
                  </a:lnSpc>
                  <a:spcBef>
                    <a:spcPts val="700"/>
                  </a:spcBef>
                  <a:buClr>
                    <a:schemeClr val="tx2"/>
                  </a:buClr>
                  <a:buFont typeface="Gill Sans MT" panose="020B0502020104020203" pitchFamily="34" charset="0"/>
                  <a:buChar char="–"/>
                  <a:defRPr sz="1400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685800" rtl="1" eaLnBrk="1" latinLnBrk="0" hangingPunct="1">
                  <a:lnSpc>
                    <a:spcPct val="110000"/>
                  </a:lnSpc>
                  <a:spcBef>
                    <a:spcPts val="700"/>
                  </a:spcBef>
                  <a:buClr>
                    <a:schemeClr val="tx2"/>
                  </a:buClr>
                  <a:buFont typeface="Arial" panose="020B0604020202020204" pitchFamily="34" charset="0"/>
                  <a:buChar char="•"/>
                  <a:defRPr sz="1400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fontAlgn="auto">
                  <a:spcAft>
                    <a:spcPts val="0"/>
                  </a:spcAft>
                  <a:buNone/>
                </a:pPr>
                <a:r>
                  <a:rPr lang="ar-SA" sz="24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هو الجذر التربيعي للتباين، ويعتبر المقياس الأكثر مصداقية في التعبير</a:t>
                </a:r>
              </a:p>
              <a:p>
                <a:pPr marL="0" indent="0" algn="just" fontAlgn="auto">
                  <a:spcAft>
                    <a:spcPts val="0"/>
                  </a:spcAft>
                  <a:buNone/>
                </a:pPr>
                <a:r>
                  <a:rPr lang="ar-SA" sz="24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عن المخاطرة:</a:t>
                </a:r>
              </a:p>
              <a:p>
                <a:pPr marL="0" indent="0" algn="just" fontAlgn="auto">
                  <a:spcAft>
                    <a:spcPts val="0"/>
                  </a:spcAft>
                  <a:buNone/>
                </a:pPr>
                <a:endParaRPr lang="ar-SA" sz="2400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  <a:p>
                <a:pPr marL="0" indent="0" algn="just" fontAlgn="auto">
                  <a:spcAft>
                    <a:spcPts val="0"/>
                  </a:spcAft>
                  <a:buNone/>
                  <a:tabLst>
                    <a:tab pos="857250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</a:rPr>
                        <m:t>𝑆𝑇𝐷𝐸𝑉</m:t>
                      </m:r>
                      <m:r>
                        <a:rPr lang="en-US" sz="2400" i="1">
                          <a:latin typeface="Cambria Math"/>
                        </a:rPr>
                        <m:t>=</m:t>
                      </m:r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𝜎</m:t>
                      </m:r>
                      <m:r>
                        <a:rPr lang="en-US" sz="240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i="1" smtClean="0">
                              <a:latin typeface="Cambria Math"/>
                            </a:rPr>
                            <m:t>𝑉𝑎𝑟</m:t>
                          </m:r>
                        </m:e>
                      </m:rad>
                    </m:oMath>
                  </m:oMathPara>
                </a14:m>
                <a:endParaRPr lang="en-US" sz="2400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  <a:p>
                <a:pPr marL="0" indent="0" algn="just" fontAlgn="auto">
                  <a:spcAft>
                    <a:spcPts val="0"/>
                  </a:spcAft>
                  <a:buNone/>
                </a:pPr>
                <a:r>
                  <a:rPr lang="ar-SA" sz="2400" b="1" dirty="0">
                    <a:solidFill>
                      <a:srgbClr val="0000FF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ومن المثال السابق:</a:t>
                </a:r>
              </a:p>
              <a:p>
                <a:pPr marL="0" indent="0" algn="just" fontAlgn="auto">
                  <a:spcAft>
                    <a:spcPts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𝑆𝑇𝐷𝐸𝑉</m:t>
                      </m:r>
                      <m:r>
                        <a:rPr lang="en-US" sz="2400" i="1">
                          <a:latin typeface="Cambria Math"/>
                        </a:rPr>
                        <m:t>=</m:t>
                      </m:r>
                      <m:r>
                        <a:rPr lang="en-US" sz="2400" i="1">
                          <a:latin typeface="Cambria Math"/>
                          <a:ea typeface="Cambria Math"/>
                        </a:rPr>
                        <m:t>𝜎</m:t>
                      </m:r>
                      <m:r>
                        <a:rPr lang="en-US" sz="2400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i="1">
                              <a:latin typeface="Cambria Math"/>
                            </a:rPr>
                            <m:t>0</m:t>
                          </m:r>
                          <m:r>
                            <a:rPr lang="en-US" sz="2400" i="1">
                              <a:latin typeface="Cambria Math"/>
                            </a:rPr>
                            <m:t>.</m:t>
                          </m:r>
                          <m:r>
                            <a:rPr lang="en-US" sz="2400" i="1">
                              <a:latin typeface="Cambria Math"/>
                            </a:rPr>
                            <m:t>0025</m:t>
                          </m:r>
                          <m:r>
                            <m:rPr>
                              <m:nor/>
                            </m:rPr>
                            <a:rPr lang="en-US" sz="2400" dirty="0">
                              <a:latin typeface="Sakkal Majalla" panose="02000000000000000000" pitchFamily="2" charset="-78"/>
                              <a:cs typeface="Sakkal Majalla" panose="02000000000000000000" pitchFamily="2" charset="-78"/>
                            </a:rPr>
                            <m:t> </m:t>
                          </m:r>
                        </m:e>
                      </m:rad>
                      <m:r>
                        <a:rPr lang="en-US" sz="2400" i="1" smtClean="0">
                          <a:latin typeface="Cambria Math"/>
                        </a:rPr>
                        <m:t>=</m:t>
                      </m:r>
                      <m:r>
                        <a:rPr lang="en-US" sz="2400" i="1" smtClean="0">
                          <a:latin typeface="Cambria Math"/>
                        </a:rPr>
                        <m:t>0</m:t>
                      </m:r>
                      <m:r>
                        <a:rPr lang="en-US" sz="2400" i="1" smtClean="0">
                          <a:latin typeface="Cambria Math"/>
                        </a:rPr>
                        <m:t>.</m:t>
                      </m:r>
                      <m:r>
                        <a:rPr lang="en-US" sz="2400" i="1" smtClean="0">
                          <a:latin typeface="Cambria Math"/>
                        </a:rPr>
                        <m:t>050</m:t>
                      </m:r>
                    </m:oMath>
                  </m:oMathPara>
                </a14:m>
                <a:endParaRPr lang="en-US" sz="2400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  <a:p>
                <a:pPr algn="just" fontAlgn="auto">
                  <a:spcAft>
                    <a:spcPts val="0"/>
                  </a:spcAft>
                </a:pPr>
                <a:endParaRPr lang="ar-SA" dirty="0"/>
              </a:p>
              <a:p>
                <a:pPr algn="just" fontAlgn="auto">
                  <a:spcAft>
                    <a:spcPts val="0"/>
                  </a:spcAft>
                </a:pPr>
                <a:endParaRPr lang="fr-FR" dirty="0"/>
              </a:p>
            </p:txBody>
          </p:sp>
        </mc:Choice>
        <mc:Fallback xmlns="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80195426-93C6-49F3-B83E-B6077100B5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1814" y="2529985"/>
                <a:ext cx="6703278" cy="2768403"/>
              </a:xfrm>
              <a:prstGeom prst="rect">
                <a:avLst/>
              </a:prstGeom>
              <a:blipFill>
                <a:blip r:embed="rId3"/>
                <a:stretch>
                  <a:fillRect t="-1762" r="-1456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77766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5">
            <a:extLst>
              <a:ext uri="{FF2B5EF4-FFF2-40B4-BE49-F238E27FC236}">
                <a16:creationId xmlns:a16="http://schemas.microsoft.com/office/drawing/2014/main" id="{4EDF1CB5-2256-43C9-BAF0-4A70F07951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905" y="272581"/>
            <a:ext cx="1704611" cy="717950"/>
          </a:xfrm>
          <a:prstGeom prst="rect">
            <a:avLst/>
          </a:prstGeom>
        </p:spPr>
      </p:pic>
      <p:sp>
        <p:nvSpPr>
          <p:cNvPr id="16" name="مستطيل 15">
            <a:extLst>
              <a:ext uri="{FF2B5EF4-FFF2-40B4-BE49-F238E27FC236}">
                <a16:creationId xmlns:a16="http://schemas.microsoft.com/office/drawing/2014/main" id="{820ED2F9-8B46-4701-92A9-4ECA9F7EA313}"/>
              </a:ext>
            </a:extLst>
          </p:cNvPr>
          <p:cNvSpPr/>
          <p:nvPr/>
        </p:nvSpPr>
        <p:spPr>
          <a:xfrm>
            <a:off x="9803124" y="1013397"/>
            <a:ext cx="2388876" cy="52685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10A59F78-AECD-436B-BE68-C7A59EF24C55}"/>
              </a:ext>
            </a:extLst>
          </p:cNvPr>
          <p:cNvSpPr txBox="1"/>
          <p:nvPr/>
        </p:nvSpPr>
        <p:spPr>
          <a:xfrm>
            <a:off x="10085435" y="2335758"/>
            <a:ext cx="1824254" cy="26237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2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ثانياً: حساب خطر الاستثمار في أسهم شركة (العالم)</a:t>
            </a:r>
          </a:p>
        </p:txBody>
      </p:sp>
      <p:sp>
        <p:nvSpPr>
          <p:cNvPr id="14" name="مستطيل 13">
            <a:extLst>
              <a:ext uri="{FF2B5EF4-FFF2-40B4-BE49-F238E27FC236}">
                <a16:creationId xmlns:a16="http://schemas.microsoft.com/office/drawing/2014/main" id="{CA155530-A660-487A-8EFA-89967DF4EC9D}"/>
              </a:ext>
            </a:extLst>
          </p:cNvPr>
          <p:cNvSpPr/>
          <p:nvPr/>
        </p:nvSpPr>
        <p:spPr>
          <a:xfrm>
            <a:off x="9622463" y="1013397"/>
            <a:ext cx="94558" cy="5268518"/>
          </a:xfrm>
          <a:prstGeom prst="rect">
            <a:avLst/>
          </a:prstGeom>
          <a:solidFill>
            <a:schemeClr val="bg1">
              <a:lumMod val="75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7" name="مستطيل 6">
            <a:extLst>
              <a:ext uri="{FF2B5EF4-FFF2-40B4-BE49-F238E27FC236}">
                <a16:creationId xmlns:a16="http://schemas.microsoft.com/office/drawing/2014/main" id="{E4C41F62-44B4-4782-85F3-AED2B75E71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2" y="6327647"/>
            <a:ext cx="12192000" cy="338328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جامعة الملك سعود – كلية الدراسات التطبيقية وخدمة المجتمع – 2411مال – مقدمة في الاستثمار– المحاضرة الثالثة</a:t>
            </a:r>
          </a:p>
        </p:txBody>
      </p:sp>
      <p:sp>
        <p:nvSpPr>
          <p:cNvPr id="2" name="مستطيل 1">
            <a:extLst>
              <a:ext uri="{FF2B5EF4-FFF2-40B4-BE49-F238E27FC236}">
                <a16:creationId xmlns:a16="http://schemas.microsoft.com/office/drawing/2014/main" id="{AC9AD792-4548-4825-9F74-88AF7B83F709}"/>
              </a:ext>
            </a:extLst>
          </p:cNvPr>
          <p:cNvSpPr/>
          <p:nvPr/>
        </p:nvSpPr>
        <p:spPr>
          <a:xfrm>
            <a:off x="5483492" y="854396"/>
            <a:ext cx="12250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11125" algn="ctr" rtl="1"/>
            <a:r>
              <a:rPr lang="ar-SA" sz="3600" b="1" dirty="0">
                <a:solidFill>
                  <a:schemeClr val="accent5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تطبيق </a:t>
            </a: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F00DE006-91B0-483C-8006-E2E71814A8B1}"/>
              </a:ext>
            </a:extLst>
          </p:cNvPr>
          <p:cNvSpPr/>
          <p:nvPr/>
        </p:nvSpPr>
        <p:spPr>
          <a:xfrm>
            <a:off x="6334704" y="1851118"/>
            <a:ext cx="280929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ar-SA" sz="2400" b="1" dirty="0">
                <a:solidFill>
                  <a:srgbClr val="0000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ثالثا: معامل الاختلاف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مستطيل 2">
                <a:extLst>
                  <a:ext uri="{FF2B5EF4-FFF2-40B4-BE49-F238E27FC236}">
                    <a16:creationId xmlns:a16="http://schemas.microsoft.com/office/drawing/2014/main" id="{3C7F2070-53E5-42C7-8CF4-986C541C8E34}"/>
                  </a:ext>
                </a:extLst>
              </p:cNvPr>
              <p:cNvSpPr/>
              <p:nvPr/>
            </p:nvSpPr>
            <p:spPr>
              <a:xfrm>
                <a:off x="3047999" y="2796721"/>
                <a:ext cx="6096000" cy="258532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just" rtl="1"/>
                <a:r>
                  <a:rPr lang="ar-SA" sz="24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هو حاصل قسمة الانحراف المعياري على متوسط العائد</a:t>
                </a:r>
              </a:p>
              <a:p>
                <a:pPr algn="just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𝐶𝑉</m:t>
                      </m:r>
                      <m:r>
                        <a:rPr lang="en-US" sz="2400" i="1">
                          <a:latin typeface="Cambria Math"/>
                        </a:rPr>
                        <m:t>=</m:t>
                      </m:r>
                      <m:box>
                        <m:box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type m:val="lin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𝜎</m:t>
                              </m:r>
                            </m:num>
                            <m:den>
                              <m:bar>
                                <m:barPr>
                                  <m:pos m:val="top"/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</m:bar>
                            </m:den>
                          </m:f>
                        </m:e>
                      </m:box>
                    </m:oMath>
                  </m:oMathPara>
                </a14:m>
                <a:endParaRPr lang="ar-SA" sz="2400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  <a:p>
                <a:pPr algn="just" rtl="1"/>
                <a:endParaRPr lang="en-US" sz="2400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  <a:p>
                <a:pPr algn="just" rtl="1"/>
                <a:r>
                  <a:rPr lang="ar-SA" sz="2400" b="1" dirty="0">
                    <a:solidFill>
                      <a:srgbClr val="0000FF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ومن المثال السابق:</a:t>
                </a:r>
              </a:p>
              <a:p>
                <a:pPr algn="just" rtl="1"/>
                <a:endParaRPr lang="ar-SA" sz="2400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  <a:p>
                <a:pPr algn="just" rtl="1"/>
                <a:r>
                  <a:rPr lang="ar-SA" sz="2400" i="1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𝐶𝑉</m:t>
                    </m:r>
                    <m:r>
                      <a:rPr lang="en-US" sz="2400" i="1">
                        <a:latin typeface="Cambria Math"/>
                      </a:rPr>
                      <m:t>=</m:t>
                    </m:r>
                    <m:box>
                      <m:box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type m:val="lin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0</m:t>
                            </m:r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.</m:t>
                            </m:r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05</m:t>
                            </m:r>
                          </m:num>
                          <m:den>
                            <m:r>
                              <a:rPr lang="en-US" sz="2400" i="1">
                                <a:latin typeface="Cambria Math"/>
                              </a:rPr>
                              <m:t>0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.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12</m:t>
                            </m:r>
                          </m:den>
                        </m:f>
                        <m:r>
                          <a:rPr lang="en-US" sz="2400" i="1">
                            <a:latin typeface="Cambria Math"/>
                          </a:rPr>
                          <m:t>=</m:t>
                        </m:r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  <m:r>
                          <a:rPr lang="en-US" sz="2400" i="1">
                            <a:latin typeface="Cambria Math"/>
                          </a:rPr>
                          <m:t>.</m:t>
                        </m:r>
                        <m:r>
                          <a:rPr lang="en-US" sz="2400" i="1">
                            <a:latin typeface="Cambria Math"/>
                          </a:rPr>
                          <m:t>42</m:t>
                        </m:r>
                      </m:e>
                    </m:box>
                  </m:oMath>
                </a14:m>
                <a:endParaRPr lang="ar-SA" sz="2400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  <a:p>
                <a:pPr algn="just" rtl="1"/>
                <a:endParaRPr lang="ar-SA" dirty="0"/>
              </a:p>
            </p:txBody>
          </p:sp>
        </mc:Choice>
        <mc:Fallback xmlns="">
          <p:sp>
            <p:nvSpPr>
              <p:cNvPr id="3" name="مستطيل 2">
                <a:extLst>
                  <a:ext uri="{FF2B5EF4-FFF2-40B4-BE49-F238E27FC236}">
                    <a16:creationId xmlns:a16="http://schemas.microsoft.com/office/drawing/2014/main" id="{3C7F2070-53E5-42C7-8CF4-986C541C8E3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999" y="2796721"/>
                <a:ext cx="6096000" cy="2585323"/>
              </a:xfrm>
              <a:prstGeom prst="rect">
                <a:avLst/>
              </a:prstGeom>
              <a:blipFill>
                <a:blip r:embed="rId3"/>
                <a:stretch>
                  <a:fillRect t="-1887" r="-1500" b="-11321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86793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مستطيل 56">
            <a:extLst>
              <a:ext uri="{FF2B5EF4-FFF2-40B4-BE49-F238E27FC236}">
                <a16:creationId xmlns:a16="http://schemas.microsoft.com/office/drawing/2014/main" id="{5F6C1400-27D5-4886-894E-7111ACD43651}"/>
              </a:ext>
            </a:extLst>
          </p:cNvPr>
          <p:cNvSpPr/>
          <p:nvPr/>
        </p:nvSpPr>
        <p:spPr>
          <a:xfrm>
            <a:off x="0" y="1070295"/>
            <a:ext cx="9619861" cy="73571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id="{71F94998-291B-4BF5-9084-5B5B01FFD4F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985979" y="634807"/>
            <a:ext cx="6220046" cy="1651518"/>
          </a:xfrm>
        </p:spPr>
        <p:txBody>
          <a:bodyPr>
            <a:normAutofit/>
          </a:bodyPr>
          <a:lstStyle/>
          <a:p>
            <a:r>
              <a:rPr lang="ar-SA" sz="320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الحالة الثانية :</a:t>
            </a:r>
            <a:endParaRPr lang="fr-FR" sz="3200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8CE9C4F5-E5C5-4A46-A646-BD92F7EE0539}"/>
              </a:ext>
            </a:extLst>
          </p:cNvPr>
          <p:cNvSpPr/>
          <p:nvPr/>
        </p:nvSpPr>
        <p:spPr>
          <a:xfrm>
            <a:off x="9685176" y="1052528"/>
            <a:ext cx="2506823" cy="753485"/>
          </a:xfrm>
          <a:prstGeom prst="rect">
            <a:avLst/>
          </a:prstGeom>
          <a:solidFill>
            <a:srgbClr val="71C3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12" name="Picture 15">
            <a:extLst>
              <a:ext uri="{FF2B5EF4-FFF2-40B4-BE49-F238E27FC236}">
                <a16:creationId xmlns:a16="http://schemas.microsoft.com/office/drawing/2014/main" id="{5F0E481A-83A5-4FB5-932E-DF0E75D97E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905" y="272581"/>
            <a:ext cx="1704611" cy="717950"/>
          </a:xfrm>
          <a:prstGeom prst="rect">
            <a:avLst/>
          </a:prstGeom>
        </p:spPr>
      </p:pic>
      <p:sp>
        <p:nvSpPr>
          <p:cNvPr id="56" name="مستطيل 6">
            <a:extLst>
              <a:ext uri="{FF2B5EF4-FFF2-40B4-BE49-F238E27FC236}">
                <a16:creationId xmlns:a16="http://schemas.microsoft.com/office/drawing/2014/main" id="{F63E38DD-C725-4CC8-A408-F42E49EE85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2" y="6327647"/>
            <a:ext cx="12192000" cy="338328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جامعة الملك سعود – كلية الدراسات التطبيقية وخدمة المجتمع – 2411مال – مقدمة في الاستثمار– المحاضرة الثالثة</a:t>
            </a:r>
          </a:p>
        </p:txBody>
      </p:sp>
      <p:sp>
        <p:nvSpPr>
          <p:cNvPr id="3" name="مستطيل 2">
            <a:extLst>
              <a:ext uri="{FF2B5EF4-FFF2-40B4-BE49-F238E27FC236}">
                <a16:creationId xmlns:a16="http://schemas.microsoft.com/office/drawing/2014/main" id="{4B797B28-E702-4450-B830-155A6FE721D9}"/>
              </a:ext>
            </a:extLst>
          </p:cNvPr>
          <p:cNvSpPr/>
          <p:nvPr/>
        </p:nvSpPr>
        <p:spPr>
          <a:xfrm>
            <a:off x="1951540" y="2684660"/>
            <a:ext cx="8288924" cy="281615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SA" sz="2400" b="1" dirty="0">
                <a:solidFill>
                  <a:srgbClr val="0000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عدم توفر بيانات تاريخية: قياس العائد والمخاطرة انطلاقا من توقعات </a:t>
            </a:r>
            <a:r>
              <a:rPr lang="ar-SA" sz="2400" b="1" dirty="0" smtClean="0">
                <a:solidFill>
                  <a:srgbClr val="0000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مستقبلية</a:t>
            </a:r>
          </a:p>
          <a:p>
            <a:pPr marL="285750" lvl="0" indent="-285750" algn="just" rt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ar-SA" sz="24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كما سبق ذكره في التمهيد، فإنه قد لا يتوفر لدى المحلل المالي (أو المستثمر) بيانات تاريخية عن الأصل (أو المشروع) (مثلا لحداثة الأصل كسهم تم إصداره حديثا).</a:t>
            </a:r>
          </a:p>
          <a:p>
            <a:pPr marL="285750" lvl="0" indent="-285750" algn="just" rt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ar-SA" sz="24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في هذه الحالة يضع المستثمر تقديرا للعوائد وفق احتمالات معينة حسب الأوضاع الاقتصادية المستقبلية المتوقعة</a:t>
            </a:r>
            <a:r>
              <a:rPr lang="ar-SA" sz="2400" dirty="0" smtClean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ar-SA" sz="2400" dirty="0">
              <a:solidFill>
                <a:prstClr val="black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108007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5">
            <a:extLst>
              <a:ext uri="{FF2B5EF4-FFF2-40B4-BE49-F238E27FC236}">
                <a16:creationId xmlns:a16="http://schemas.microsoft.com/office/drawing/2014/main" id="{4EDF1CB5-2256-43C9-BAF0-4A70F07951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905" y="272581"/>
            <a:ext cx="1704611" cy="717950"/>
          </a:xfrm>
          <a:prstGeom prst="rect">
            <a:avLst/>
          </a:prstGeom>
        </p:spPr>
      </p:pic>
      <p:sp>
        <p:nvSpPr>
          <p:cNvPr id="16" name="مستطيل 15">
            <a:extLst>
              <a:ext uri="{FF2B5EF4-FFF2-40B4-BE49-F238E27FC236}">
                <a16:creationId xmlns:a16="http://schemas.microsoft.com/office/drawing/2014/main" id="{820ED2F9-8B46-4701-92A9-4ECA9F7EA313}"/>
              </a:ext>
            </a:extLst>
          </p:cNvPr>
          <p:cNvSpPr/>
          <p:nvPr/>
        </p:nvSpPr>
        <p:spPr>
          <a:xfrm>
            <a:off x="9803124" y="1013397"/>
            <a:ext cx="2388876" cy="52685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10A59F78-AECD-436B-BE68-C7A59EF24C55}"/>
              </a:ext>
            </a:extLst>
          </p:cNvPr>
          <p:cNvSpPr txBox="1"/>
          <p:nvPr/>
        </p:nvSpPr>
        <p:spPr>
          <a:xfrm>
            <a:off x="9869000" y="3070575"/>
            <a:ext cx="2323000" cy="115416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2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العائد المتوقع</a:t>
            </a:r>
            <a:br>
              <a:rPr lang="ar-SA" sz="2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en-US" sz="2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estimated return </a:t>
            </a:r>
            <a:endParaRPr lang="ar-SA" sz="2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4" name="مستطيل 13">
            <a:extLst>
              <a:ext uri="{FF2B5EF4-FFF2-40B4-BE49-F238E27FC236}">
                <a16:creationId xmlns:a16="http://schemas.microsoft.com/office/drawing/2014/main" id="{CA155530-A660-487A-8EFA-89967DF4EC9D}"/>
              </a:ext>
            </a:extLst>
          </p:cNvPr>
          <p:cNvSpPr/>
          <p:nvPr/>
        </p:nvSpPr>
        <p:spPr>
          <a:xfrm>
            <a:off x="9622463" y="1013397"/>
            <a:ext cx="94558" cy="5268518"/>
          </a:xfrm>
          <a:prstGeom prst="rect">
            <a:avLst/>
          </a:prstGeom>
          <a:solidFill>
            <a:schemeClr val="bg1">
              <a:lumMod val="75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7" name="مستطيل 6">
            <a:extLst>
              <a:ext uri="{FF2B5EF4-FFF2-40B4-BE49-F238E27FC236}">
                <a16:creationId xmlns:a16="http://schemas.microsoft.com/office/drawing/2014/main" id="{E4C41F62-44B4-4782-85F3-AED2B75E71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2" y="6327647"/>
            <a:ext cx="12192000" cy="338328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جامعة الملك سعود – كلية الدراسات التطبيقية وخدمة المجتمع – 2411مال – مقدمة في الاستثمار– المحاضرة الثالثة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عنصر نائب للمحتوى 2">
                <a:extLst>
                  <a:ext uri="{FF2B5EF4-FFF2-40B4-BE49-F238E27FC236}">
                    <a16:creationId xmlns:a16="http://schemas.microsoft.com/office/drawing/2014/main" id="{DED31E54-CA7A-4600-888C-00F71ADEADB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80783" y="1739808"/>
                <a:ext cx="8269887" cy="3593591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+…+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en-US" sz="2400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en-US" sz="24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d>
                      <m:r>
                        <a:rPr lang="en-US" sz="2400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n-US" sz="24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4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4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4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sz="24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sz="24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sz="2400" dirty="0">
                  <a:solidFill>
                    <a:srgbClr val="0000FF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  <a:p>
                <a:pPr marL="0" indent="0" rtl="1">
                  <a:buNone/>
                </a:pPr>
                <a:endParaRPr lang="ar-SA" sz="2400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  <a:p>
                <a:pPr marL="0" indent="0" rtl="1">
                  <a:buNone/>
                </a:pPr>
                <a:r>
                  <a:rPr lang="ar-SA" sz="2400" b="1" dirty="0">
                    <a:solidFill>
                      <a:srgbClr val="0000FF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b>
                        <m:r>
                          <a:rPr lang="en-US" sz="24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ar-SA" sz="2400" b="1" dirty="0">
                    <a:solidFill>
                      <a:srgbClr val="0000FF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): </a:t>
                </a:r>
                <a:r>
                  <a:rPr lang="ar-SA" sz="24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العائد المتوقع للاستثمار في الحالة (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ar-SA" sz="24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)</a:t>
                </a:r>
              </a:p>
              <a:p>
                <a:pPr marL="0" indent="0" rtl="1">
                  <a:buNone/>
                </a:pPr>
                <a:r>
                  <a:rPr lang="ar-SA" sz="2400" b="1" dirty="0">
                    <a:solidFill>
                      <a:srgbClr val="0000FF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24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ar-SA" sz="2400" b="1" dirty="0">
                    <a:solidFill>
                      <a:srgbClr val="0000FF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): </a:t>
                </a:r>
                <a:r>
                  <a:rPr lang="ar-SA" sz="24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احتمال حدوث الحالة (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ar-SA" sz="24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)</a:t>
                </a:r>
              </a:p>
            </p:txBody>
          </p:sp>
        </mc:Choice>
        <mc:Fallback xmlns="">
          <p:sp>
            <p:nvSpPr>
              <p:cNvPr id="11" name="عنصر نائب للمحتوى 2">
                <a:extLst>
                  <a:ext uri="{FF2B5EF4-FFF2-40B4-BE49-F238E27FC236}">
                    <a16:creationId xmlns:a16="http://schemas.microsoft.com/office/drawing/2014/main" id="{DED31E54-CA7A-4600-888C-00F71ADEADB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80783" y="1739808"/>
                <a:ext cx="8269887" cy="3593591"/>
              </a:xfrm>
              <a:blipFill>
                <a:blip r:embed="rId3"/>
                <a:stretch>
                  <a:fillRect r="-1179" b="-2034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43409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5">
            <a:extLst>
              <a:ext uri="{FF2B5EF4-FFF2-40B4-BE49-F238E27FC236}">
                <a16:creationId xmlns:a16="http://schemas.microsoft.com/office/drawing/2014/main" id="{4EDF1CB5-2256-43C9-BAF0-4A70F07951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905" y="272581"/>
            <a:ext cx="1704611" cy="717950"/>
          </a:xfrm>
          <a:prstGeom prst="rect">
            <a:avLst/>
          </a:prstGeom>
        </p:spPr>
      </p:pic>
      <p:sp>
        <p:nvSpPr>
          <p:cNvPr id="16" name="مستطيل 15">
            <a:extLst>
              <a:ext uri="{FF2B5EF4-FFF2-40B4-BE49-F238E27FC236}">
                <a16:creationId xmlns:a16="http://schemas.microsoft.com/office/drawing/2014/main" id="{820ED2F9-8B46-4701-92A9-4ECA9F7EA313}"/>
              </a:ext>
            </a:extLst>
          </p:cNvPr>
          <p:cNvSpPr/>
          <p:nvPr/>
        </p:nvSpPr>
        <p:spPr>
          <a:xfrm>
            <a:off x="9803124" y="1013397"/>
            <a:ext cx="2388876" cy="52685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10A59F78-AECD-436B-BE68-C7A59EF24C55}"/>
              </a:ext>
            </a:extLst>
          </p:cNvPr>
          <p:cNvSpPr txBox="1"/>
          <p:nvPr/>
        </p:nvSpPr>
        <p:spPr>
          <a:xfrm>
            <a:off x="9836062" y="2936556"/>
            <a:ext cx="2323000" cy="6848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2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المخاطرة </a:t>
            </a:r>
          </a:p>
        </p:txBody>
      </p:sp>
      <p:sp>
        <p:nvSpPr>
          <p:cNvPr id="14" name="مستطيل 13">
            <a:extLst>
              <a:ext uri="{FF2B5EF4-FFF2-40B4-BE49-F238E27FC236}">
                <a16:creationId xmlns:a16="http://schemas.microsoft.com/office/drawing/2014/main" id="{CA155530-A660-487A-8EFA-89967DF4EC9D}"/>
              </a:ext>
            </a:extLst>
          </p:cNvPr>
          <p:cNvSpPr/>
          <p:nvPr/>
        </p:nvSpPr>
        <p:spPr>
          <a:xfrm>
            <a:off x="9622463" y="1013397"/>
            <a:ext cx="94558" cy="5268518"/>
          </a:xfrm>
          <a:prstGeom prst="rect">
            <a:avLst/>
          </a:prstGeom>
          <a:solidFill>
            <a:schemeClr val="bg1">
              <a:lumMod val="75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7" name="مستطيل 6">
            <a:extLst>
              <a:ext uri="{FF2B5EF4-FFF2-40B4-BE49-F238E27FC236}">
                <a16:creationId xmlns:a16="http://schemas.microsoft.com/office/drawing/2014/main" id="{E4C41F62-44B4-4782-85F3-AED2B75E71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2" y="6327647"/>
            <a:ext cx="12192000" cy="338328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جامعة الملك سعود – كلية الدراسات التطبيقية وخدمة المجتمع – 2411مال – مقدمة في الاستثمار– المحاضرة الثالثة</a:t>
            </a: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EA55E5E4-9504-4DC0-819D-E73A689251EC}"/>
              </a:ext>
            </a:extLst>
          </p:cNvPr>
          <p:cNvSpPr/>
          <p:nvPr/>
        </p:nvSpPr>
        <p:spPr>
          <a:xfrm>
            <a:off x="3064469" y="1847797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كما في حالة البيانات التاريخية، فإن مقاييس الخطر تتمثل في:</a:t>
            </a:r>
          </a:p>
          <a:p>
            <a:pPr marL="457200" indent="-457200" algn="r" rtl="1">
              <a:lnSpc>
                <a:spcPct val="150000"/>
              </a:lnSpc>
              <a:buClr>
                <a:srgbClr val="0000FF"/>
              </a:buClr>
              <a:buFont typeface="+mj-lt"/>
              <a:buAutoNum type="arabicPeriod"/>
            </a:pP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التباين</a:t>
            </a:r>
          </a:p>
          <a:p>
            <a:pPr marL="457200" indent="-457200" algn="r" rtl="1">
              <a:lnSpc>
                <a:spcPct val="150000"/>
              </a:lnSpc>
              <a:buClr>
                <a:srgbClr val="0000FF"/>
              </a:buClr>
              <a:buFont typeface="+mj-lt"/>
              <a:buAutoNum type="arabicPeriod"/>
            </a:pP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الانحراف المعياري</a:t>
            </a:r>
          </a:p>
          <a:p>
            <a:pPr marL="457200" indent="-457200" algn="r" rtl="1">
              <a:lnSpc>
                <a:spcPct val="150000"/>
              </a:lnSpc>
              <a:buClr>
                <a:srgbClr val="0000FF"/>
              </a:buClr>
              <a:buFont typeface="+mj-lt"/>
              <a:buAutoNum type="arabicPeriod"/>
            </a:pP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معامل الاختلاف</a:t>
            </a:r>
            <a:r>
              <a:rPr lang="ar-SA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ar-SA" sz="24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     غير أن طريقة الحساب تختلف بين الحالتين (كما سيأتي شرحه)</a:t>
            </a:r>
          </a:p>
        </p:txBody>
      </p:sp>
    </p:spTree>
    <p:extLst>
      <p:ext uri="{BB962C8B-B14F-4D97-AF65-F5344CB8AC3E}">
        <p14:creationId xmlns:p14="http://schemas.microsoft.com/office/powerpoint/2010/main" val="11584047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5">
            <a:extLst>
              <a:ext uri="{FF2B5EF4-FFF2-40B4-BE49-F238E27FC236}">
                <a16:creationId xmlns:a16="http://schemas.microsoft.com/office/drawing/2014/main" id="{4EDF1CB5-2256-43C9-BAF0-4A70F07951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905" y="272581"/>
            <a:ext cx="1704611" cy="717950"/>
          </a:xfrm>
          <a:prstGeom prst="rect">
            <a:avLst/>
          </a:prstGeom>
        </p:spPr>
      </p:pic>
      <p:sp>
        <p:nvSpPr>
          <p:cNvPr id="16" name="مستطيل 15">
            <a:extLst>
              <a:ext uri="{FF2B5EF4-FFF2-40B4-BE49-F238E27FC236}">
                <a16:creationId xmlns:a16="http://schemas.microsoft.com/office/drawing/2014/main" id="{820ED2F9-8B46-4701-92A9-4ECA9F7EA313}"/>
              </a:ext>
            </a:extLst>
          </p:cNvPr>
          <p:cNvSpPr/>
          <p:nvPr/>
        </p:nvSpPr>
        <p:spPr>
          <a:xfrm>
            <a:off x="9803124" y="1013397"/>
            <a:ext cx="2388876" cy="52685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10A59F78-AECD-436B-BE68-C7A59EF24C55}"/>
              </a:ext>
            </a:extLst>
          </p:cNvPr>
          <p:cNvSpPr txBox="1"/>
          <p:nvPr/>
        </p:nvSpPr>
        <p:spPr>
          <a:xfrm>
            <a:off x="9836062" y="2851918"/>
            <a:ext cx="2323000" cy="85408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320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التباين</a:t>
            </a:r>
            <a:r>
              <a:rPr lang="ar-SA" sz="3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</a:p>
        </p:txBody>
      </p:sp>
      <p:sp>
        <p:nvSpPr>
          <p:cNvPr id="14" name="مستطيل 13">
            <a:extLst>
              <a:ext uri="{FF2B5EF4-FFF2-40B4-BE49-F238E27FC236}">
                <a16:creationId xmlns:a16="http://schemas.microsoft.com/office/drawing/2014/main" id="{CA155530-A660-487A-8EFA-89967DF4EC9D}"/>
              </a:ext>
            </a:extLst>
          </p:cNvPr>
          <p:cNvSpPr/>
          <p:nvPr/>
        </p:nvSpPr>
        <p:spPr>
          <a:xfrm>
            <a:off x="9622463" y="1013397"/>
            <a:ext cx="94558" cy="5268518"/>
          </a:xfrm>
          <a:prstGeom prst="rect">
            <a:avLst/>
          </a:prstGeom>
          <a:solidFill>
            <a:schemeClr val="bg1">
              <a:lumMod val="75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7" name="مستطيل 6">
            <a:extLst>
              <a:ext uri="{FF2B5EF4-FFF2-40B4-BE49-F238E27FC236}">
                <a16:creationId xmlns:a16="http://schemas.microsoft.com/office/drawing/2014/main" id="{E4C41F62-44B4-4782-85F3-AED2B75E71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2" y="6327647"/>
            <a:ext cx="12192000" cy="338328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جامعة الملك سعود – كلية الدراسات التطبيقية وخدمة المجتمع – 2411مال – مقدمة في الاستثمار– المحاضرة الثالثة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عنصر نائب للمحتوى 2">
                <a:extLst>
                  <a:ext uri="{FF2B5EF4-FFF2-40B4-BE49-F238E27FC236}">
                    <a16:creationId xmlns:a16="http://schemas.microsoft.com/office/drawing/2014/main" id="{7DEB3AD4-0E59-4B4D-94CA-460BDB9367B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324967" y="1482162"/>
                <a:ext cx="5922335" cy="3593591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 rtl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  <m:d>
                                    <m:dPr>
                                      <m:ctrlPr>
                                        <a:rPr lang="en-US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b>
                            <m:sSubPr>
                              <m:ctrlP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  <a:p>
                <a:pPr marL="0" indent="0" rtl="1">
                  <a:buNone/>
                </a:pPr>
                <a:endParaRPr lang="ar-SA" sz="2400" dirty="0">
                  <a:solidFill>
                    <a:schemeClr val="tx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  <a:p>
                <a:pPr marL="0" indent="0" rtl="1">
                  <a:buNone/>
                </a:pPr>
                <a:r>
                  <a:rPr lang="ar-SA" sz="2400" b="1" dirty="0">
                    <a:solidFill>
                      <a:srgbClr val="0000FF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(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𝑬</m:t>
                    </m:r>
                    <m:d>
                      <m:dPr>
                        <m:ctrlPr>
                          <a:rPr lang="en-US" sz="24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</m:d>
                  </m:oMath>
                </a14:m>
                <a:r>
                  <a:rPr lang="ar-SA" sz="2400" b="1" dirty="0">
                    <a:solidFill>
                      <a:srgbClr val="0000FF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): </a:t>
                </a:r>
                <a:r>
                  <a:rPr lang="ar-SA" sz="24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العائد المتوقع </a:t>
                </a:r>
              </a:p>
              <a:p>
                <a:pPr marL="0" indent="0" rtl="1">
                  <a:buNone/>
                </a:pPr>
                <a:r>
                  <a:rPr lang="ar-SA" sz="2400" b="1" dirty="0">
                    <a:solidFill>
                      <a:srgbClr val="0000FF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rgbClr val="0000FF"/>
                            </a:solidFill>
                            <a:latin typeface="Cambria Math"/>
                          </a:rPr>
                          <m:t>𝑹</m:t>
                        </m:r>
                      </m:e>
                      <m:sub>
                        <m:r>
                          <a:rPr lang="en-US" sz="2400" b="1" i="1">
                            <a:solidFill>
                              <a:srgbClr val="0000FF"/>
                            </a:solidFill>
                            <a:latin typeface="Cambria Math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ar-SA" sz="2400" b="1" dirty="0">
                    <a:solidFill>
                      <a:srgbClr val="0000FF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): </a:t>
                </a:r>
                <a:r>
                  <a:rPr lang="ar-SA" sz="24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القيم التي يمكن أن يأخذها العائد</a:t>
                </a:r>
                <a:endParaRPr lang="en-US" sz="2400" dirty="0">
                  <a:solidFill>
                    <a:schemeClr val="tx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  <a:p>
                <a:pPr marL="0" indent="0" rtl="1">
                  <a:buNone/>
                </a:pPr>
                <a:r>
                  <a:rPr lang="ar-SA" sz="2400" b="1" dirty="0">
                    <a:solidFill>
                      <a:srgbClr val="0000FF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rgbClr val="0000FF"/>
                            </a:solidFill>
                            <a:latin typeface="Cambria Math"/>
                          </a:rPr>
                          <m:t>𝑷</m:t>
                        </m:r>
                      </m:e>
                      <m:sub>
                        <m:r>
                          <a:rPr lang="en-US" sz="2400" b="1" i="1">
                            <a:solidFill>
                              <a:srgbClr val="0000FF"/>
                            </a:solidFill>
                            <a:latin typeface="Cambria Math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ar-SA" sz="2400" b="1" dirty="0">
                    <a:solidFill>
                      <a:srgbClr val="0000FF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): </a:t>
                </a:r>
                <a:r>
                  <a:rPr lang="ar-SA" sz="24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احتمالات حدوث كل قيمة من القيم الممكنة للعائد </a:t>
                </a:r>
                <a:endParaRPr lang="en-US" sz="2400" dirty="0">
                  <a:solidFill>
                    <a:schemeClr val="tx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  <a:p>
                <a:pPr marL="0" indent="0" rtl="1">
                  <a:buNone/>
                </a:pPr>
                <a:r>
                  <a:rPr lang="ar-SA" sz="2400" b="1" dirty="0">
                    <a:solidFill>
                      <a:srgbClr val="0000FF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(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rgbClr val="0000FF"/>
                        </a:solidFill>
                        <a:latin typeface="Cambria Math"/>
                      </a:rPr>
                      <m:t>𝒏</m:t>
                    </m:r>
                  </m:oMath>
                </a14:m>
                <a:r>
                  <a:rPr lang="ar-SA" sz="2400" b="1" dirty="0">
                    <a:solidFill>
                      <a:srgbClr val="0000FF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): </a:t>
                </a:r>
                <a:r>
                  <a:rPr lang="ar-SA" sz="24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عدد النتائج أو الحالات الممكنة</a:t>
                </a:r>
                <a:endParaRPr lang="en-US" sz="2400" dirty="0">
                  <a:solidFill>
                    <a:schemeClr val="tx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</mc:Choice>
        <mc:Fallback>
          <p:sp>
            <p:nvSpPr>
              <p:cNvPr id="9" name="عنصر نائب للمحتوى 2">
                <a:extLst>
                  <a:ext uri="{FF2B5EF4-FFF2-40B4-BE49-F238E27FC236}">
                    <a16:creationId xmlns:a16="http://schemas.microsoft.com/office/drawing/2014/main" id="{7DEB3AD4-0E59-4B4D-94CA-460BDB9367B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324967" y="1482162"/>
                <a:ext cx="5922335" cy="3593591"/>
              </a:xfrm>
              <a:blipFill>
                <a:blip r:embed="rId3"/>
                <a:stretch>
                  <a:fillRect r="-1235" b="-2542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35631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BB0F104F-A524-4929-8454-EF406D6F5AEA}"/>
              </a:ext>
            </a:extLst>
          </p:cNvPr>
          <p:cNvSpPr/>
          <p:nvPr/>
        </p:nvSpPr>
        <p:spPr>
          <a:xfrm>
            <a:off x="318259" y="1001744"/>
            <a:ext cx="11485984" cy="522071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6E76C6E5-C3DA-42D7-B1D4-766024C4B98E}"/>
              </a:ext>
            </a:extLst>
          </p:cNvPr>
          <p:cNvSpPr/>
          <p:nvPr/>
        </p:nvSpPr>
        <p:spPr>
          <a:xfrm>
            <a:off x="3084309" y="662665"/>
            <a:ext cx="5698184" cy="67815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6" name="عنوان 1">
            <a:extLst>
              <a:ext uri="{FF2B5EF4-FFF2-40B4-BE49-F238E27FC236}">
                <a16:creationId xmlns:a16="http://schemas.microsoft.com/office/drawing/2014/main" id="{900371B9-F023-4D5B-BFB1-8B71C0D25591}"/>
              </a:ext>
            </a:extLst>
          </p:cNvPr>
          <p:cNvSpPr txBox="1">
            <a:spLocks/>
          </p:cNvSpPr>
          <p:nvPr/>
        </p:nvSpPr>
        <p:spPr>
          <a:xfrm>
            <a:off x="3084309" y="441275"/>
            <a:ext cx="5698184" cy="854135"/>
          </a:xfrm>
          <a:prstGeom prst="rect">
            <a:avLst/>
          </a:prstGeom>
        </p:spPr>
        <p:txBody>
          <a:bodyPr vert="horz" lIns="91440" tIns="45720" rIns="91440" bIns="45720" rtlCol="1" anchor="b">
            <a:norm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z="3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طريقة أخرى لفهم التباين  </a:t>
            </a:r>
          </a:p>
        </p:txBody>
      </p:sp>
      <p:pic>
        <p:nvPicPr>
          <p:cNvPr id="12" name="Picture 15">
            <a:extLst>
              <a:ext uri="{FF2B5EF4-FFF2-40B4-BE49-F238E27FC236}">
                <a16:creationId xmlns:a16="http://schemas.microsoft.com/office/drawing/2014/main" id="{EDF95CB9-E652-455B-A74D-E1830FCA80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905" y="272581"/>
            <a:ext cx="1704611" cy="717950"/>
          </a:xfrm>
          <a:prstGeom prst="rect">
            <a:avLst/>
          </a:prstGeom>
        </p:spPr>
      </p:pic>
      <p:sp>
        <p:nvSpPr>
          <p:cNvPr id="18" name="مستطيل 6">
            <a:extLst>
              <a:ext uri="{FF2B5EF4-FFF2-40B4-BE49-F238E27FC236}">
                <a16:creationId xmlns:a16="http://schemas.microsoft.com/office/drawing/2014/main" id="{3834CAEC-73E0-422D-A923-588FC032726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2" y="6327647"/>
            <a:ext cx="12192000" cy="338328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جامعة الملك سعود – كلية الدراسات التطبيقية وخدمة المجتمع – 2411مال – مقدمة في الاستثمار– المحاضرة الثالثة</a:t>
            </a:r>
          </a:p>
        </p:txBody>
      </p:sp>
      <p:sp>
        <p:nvSpPr>
          <p:cNvPr id="9" name="مستطيل 8">
            <a:extLst>
              <a:ext uri="{FF2B5EF4-FFF2-40B4-BE49-F238E27FC236}">
                <a16:creationId xmlns:a16="http://schemas.microsoft.com/office/drawing/2014/main" id="{A3DD9D88-8C1C-40C7-9787-0FED191A882B}"/>
              </a:ext>
            </a:extLst>
          </p:cNvPr>
          <p:cNvSpPr/>
          <p:nvPr/>
        </p:nvSpPr>
        <p:spPr>
          <a:xfrm>
            <a:off x="1683520" y="1368637"/>
            <a:ext cx="807259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SA" sz="2400" b="1" dirty="0">
                <a:solidFill>
                  <a:srgbClr val="0000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تباين عوائد الأصل (أو خطر الاستثمار في الأصل):</a:t>
            </a:r>
          </a:p>
          <a:p>
            <a:pPr algn="just" rtl="1">
              <a:lnSpc>
                <a:spcPct val="150000"/>
              </a:lnSpc>
            </a:pP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هو مجموع مربعات انحرافات عوائد الأصل عن العائد المتوقع مرجحة باحتمالات حدوثها.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Content Placeholder 2">
                <a:extLst>
                  <a:ext uri="{FF2B5EF4-FFF2-40B4-BE49-F238E27FC236}">
                    <a16:creationId xmlns:a16="http://schemas.microsoft.com/office/drawing/2014/main" id="{0B7FCDB7-EDAF-4C2C-8425-D4B9E2A7414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397009" y="3547942"/>
                <a:ext cx="3237296" cy="2273308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r" defTabSz="685800" rtl="1" eaLnBrk="1" latinLnBrk="0" hangingPunct="1">
                  <a:lnSpc>
                    <a:spcPct val="110000"/>
                  </a:lnSpc>
                  <a:spcBef>
                    <a:spcPts val="700"/>
                  </a:spcBef>
                  <a:buClr>
                    <a:schemeClr val="tx2"/>
                  </a:buClr>
                  <a:buFont typeface="Arial" panose="020B0604020202020204" pitchFamily="34" charset="0"/>
                  <a:buChar char="•"/>
                  <a:defRPr sz="20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r" defTabSz="685800" rtl="1" eaLnBrk="1" latinLnBrk="0" hangingPunct="1">
                  <a:lnSpc>
                    <a:spcPct val="110000"/>
                  </a:lnSpc>
                  <a:spcBef>
                    <a:spcPts val="700"/>
                  </a:spcBef>
                  <a:buClr>
                    <a:schemeClr val="tx2"/>
                  </a:buClr>
                  <a:buFont typeface="Gill Sans MT" panose="020B0502020104020203" pitchFamily="34" charset="0"/>
                  <a:buChar char="–"/>
                  <a:defRPr sz="18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685800" rtl="1" eaLnBrk="1" latinLnBrk="0" hangingPunct="1">
                  <a:lnSpc>
                    <a:spcPct val="110000"/>
                  </a:lnSpc>
                  <a:spcBef>
                    <a:spcPts val="700"/>
                  </a:spcBef>
                  <a:buClr>
                    <a:schemeClr val="tx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685800" rtl="1" eaLnBrk="1" latinLnBrk="0" hangingPunct="1">
                  <a:lnSpc>
                    <a:spcPct val="110000"/>
                  </a:lnSpc>
                  <a:spcBef>
                    <a:spcPts val="700"/>
                  </a:spcBef>
                  <a:buClr>
                    <a:schemeClr val="tx2"/>
                  </a:buClr>
                  <a:buFont typeface="Gill Sans MT" panose="020B0502020104020203" pitchFamily="34" charset="0"/>
                  <a:buChar char="–"/>
                  <a:defRPr sz="14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685800" rtl="1" eaLnBrk="1" latinLnBrk="0" hangingPunct="1">
                  <a:lnSpc>
                    <a:spcPct val="110000"/>
                  </a:lnSpc>
                  <a:spcBef>
                    <a:spcPts val="700"/>
                  </a:spcBef>
                  <a:buClr>
                    <a:schemeClr val="tx2"/>
                  </a:buClr>
                  <a:buFont typeface="Arial" panose="020B0604020202020204" pitchFamily="34" charset="0"/>
                  <a:buChar char="•"/>
                  <a:defRPr sz="14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685800" rtl="1" eaLnBrk="1" latinLnBrk="0" hangingPunct="1">
                  <a:lnSpc>
                    <a:spcPct val="110000"/>
                  </a:lnSpc>
                  <a:spcBef>
                    <a:spcPts val="700"/>
                  </a:spcBef>
                  <a:buClr>
                    <a:schemeClr val="tx2"/>
                  </a:buClr>
                  <a:buFont typeface="Gill Sans MT" panose="020B0502020104020203" pitchFamily="34" charset="0"/>
                  <a:buChar char="–"/>
                  <a:defRPr sz="14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685800" rtl="1" eaLnBrk="1" latinLnBrk="0" hangingPunct="1">
                  <a:lnSpc>
                    <a:spcPct val="110000"/>
                  </a:lnSpc>
                  <a:spcBef>
                    <a:spcPts val="700"/>
                  </a:spcBef>
                  <a:buClr>
                    <a:schemeClr val="tx2"/>
                  </a:buClr>
                  <a:buFont typeface="Arial" panose="020B0604020202020204" pitchFamily="34" charset="0"/>
                  <a:buChar char="•"/>
                  <a:defRPr sz="14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685800" rtl="1" eaLnBrk="1" latinLnBrk="0" hangingPunct="1">
                  <a:lnSpc>
                    <a:spcPct val="110000"/>
                  </a:lnSpc>
                  <a:spcBef>
                    <a:spcPts val="700"/>
                  </a:spcBef>
                  <a:buClr>
                    <a:schemeClr val="tx2"/>
                  </a:buClr>
                  <a:buFont typeface="Gill Sans MT" panose="020B0502020104020203" pitchFamily="34" charset="0"/>
                  <a:buChar char="–"/>
                  <a:defRPr sz="1400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685800" rtl="1" eaLnBrk="1" latinLnBrk="0" hangingPunct="1">
                  <a:lnSpc>
                    <a:spcPct val="110000"/>
                  </a:lnSpc>
                  <a:spcBef>
                    <a:spcPts val="700"/>
                  </a:spcBef>
                  <a:buClr>
                    <a:schemeClr val="tx2"/>
                  </a:buClr>
                  <a:buFont typeface="Arial" panose="020B0604020202020204" pitchFamily="34" charset="0"/>
                  <a:buChar char="•"/>
                  <a:defRPr sz="1400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fontAlgn="auto">
                  <a:spcAft>
                    <a:spcPts val="0"/>
                  </a:spcAft>
                  <a:buNone/>
                </a:pPr>
                <a:r>
                  <a:rPr lang="ar-SA" dirty="0">
                    <a:solidFill>
                      <a:schemeClr val="tx1"/>
                    </a:solidFill>
                  </a:rPr>
                  <a:t>هو الجذر التربيعي للتباين</a:t>
                </a:r>
              </a:p>
              <a:p>
                <a:pPr marL="0" indent="0" fontAlgn="auto">
                  <a:spcAft>
                    <a:spcPts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nary>
                            <m:naryPr>
                              <m:chr m:val="∑"/>
                              <m:limLoc m:val="undOvr"/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𝑅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𝐸</m:t>
                                      </m:r>
                                      <m:d>
                                        <m:dPr>
                                          <m:ctrlPr>
                                            <a:rPr lang="en-US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𝑅</m:t>
                                          </m:r>
                                        </m:e>
                                      </m:d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∙</m:t>
                                  </m:r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e>
                      </m:rad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 algn="just" fontAlgn="auto">
                  <a:spcAft>
                    <a:spcPts val="0"/>
                  </a:spcAft>
                  <a:buNone/>
                </a:pPr>
                <a:endParaRPr lang="fr-FR" dirty="0"/>
              </a:p>
            </p:txBody>
          </p:sp>
        </mc:Choice>
        <mc:Fallback>
          <p:sp>
            <p:nvSpPr>
              <p:cNvPr id="13" name="Content Placeholder 2">
                <a:extLst>
                  <a:ext uri="{FF2B5EF4-FFF2-40B4-BE49-F238E27FC236}">
                    <a16:creationId xmlns:a16="http://schemas.microsoft.com/office/drawing/2014/main" id="{0B7FCDB7-EDAF-4C2C-8425-D4B9E2A741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7009" y="3547942"/>
                <a:ext cx="3237296" cy="2273308"/>
              </a:xfrm>
              <a:prstGeom prst="rect">
                <a:avLst/>
              </a:prstGeom>
              <a:blipFill>
                <a:blip r:embed="rId3"/>
                <a:stretch>
                  <a:fillRect t="-1072" r="-2072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ontent Placeholder 2">
                <a:extLst>
                  <a:ext uri="{FF2B5EF4-FFF2-40B4-BE49-F238E27FC236}">
                    <a16:creationId xmlns:a16="http://schemas.microsoft.com/office/drawing/2014/main" id="{233E7E15-35EF-4927-95FC-7296EE011E3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556903" y="3547942"/>
                <a:ext cx="3344599" cy="2273308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r" defTabSz="685800" rtl="1" eaLnBrk="1" latinLnBrk="0" hangingPunct="1">
                  <a:lnSpc>
                    <a:spcPct val="110000"/>
                  </a:lnSpc>
                  <a:spcBef>
                    <a:spcPts val="700"/>
                  </a:spcBef>
                  <a:buClr>
                    <a:schemeClr val="tx2"/>
                  </a:buClr>
                  <a:buFont typeface="Arial" panose="020B0604020202020204" pitchFamily="34" charset="0"/>
                  <a:buChar char="•"/>
                  <a:defRPr sz="20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r" defTabSz="685800" rtl="1" eaLnBrk="1" latinLnBrk="0" hangingPunct="1">
                  <a:lnSpc>
                    <a:spcPct val="110000"/>
                  </a:lnSpc>
                  <a:spcBef>
                    <a:spcPts val="700"/>
                  </a:spcBef>
                  <a:buClr>
                    <a:schemeClr val="tx2"/>
                  </a:buClr>
                  <a:buFont typeface="Gill Sans MT" panose="020B0502020104020203" pitchFamily="34" charset="0"/>
                  <a:buChar char="–"/>
                  <a:defRPr sz="18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685800" rtl="1" eaLnBrk="1" latinLnBrk="0" hangingPunct="1">
                  <a:lnSpc>
                    <a:spcPct val="110000"/>
                  </a:lnSpc>
                  <a:spcBef>
                    <a:spcPts val="700"/>
                  </a:spcBef>
                  <a:buClr>
                    <a:schemeClr val="tx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685800" rtl="1" eaLnBrk="1" latinLnBrk="0" hangingPunct="1">
                  <a:lnSpc>
                    <a:spcPct val="110000"/>
                  </a:lnSpc>
                  <a:spcBef>
                    <a:spcPts val="700"/>
                  </a:spcBef>
                  <a:buClr>
                    <a:schemeClr val="tx2"/>
                  </a:buClr>
                  <a:buFont typeface="Gill Sans MT" panose="020B0502020104020203" pitchFamily="34" charset="0"/>
                  <a:buChar char="–"/>
                  <a:defRPr sz="14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685800" rtl="1" eaLnBrk="1" latinLnBrk="0" hangingPunct="1">
                  <a:lnSpc>
                    <a:spcPct val="110000"/>
                  </a:lnSpc>
                  <a:spcBef>
                    <a:spcPts val="700"/>
                  </a:spcBef>
                  <a:buClr>
                    <a:schemeClr val="tx2"/>
                  </a:buClr>
                  <a:buFont typeface="Arial" panose="020B0604020202020204" pitchFamily="34" charset="0"/>
                  <a:buChar char="•"/>
                  <a:defRPr sz="14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685800" rtl="1" eaLnBrk="1" latinLnBrk="0" hangingPunct="1">
                  <a:lnSpc>
                    <a:spcPct val="110000"/>
                  </a:lnSpc>
                  <a:spcBef>
                    <a:spcPts val="700"/>
                  </a:spcBef>
                  <a:buClr>
                    <a:schemeClr val="tx2"/>
                  </a:buClr>
                  <a:buFont typeface="Gill Sans MT" panose="020B0502020104020203" pitchFamily="34" charset="0"/>
                  <a:buChar char="–"/>
                  <a:defRPr sz="14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685800" rtl="1" eaLnBrk="1" latinLnBrk="0" hangingPunct="1">
                  <a:lnSpc>
                    <a:spcPct val="110000"/>
                  </a:lnSpc>
                  <a:spcBef>
                    <a:spcPts val="700"/>
                  </a:spcBef>
                  <a:buClr>
                    <a:schemeClr val="tx2"/>
                  </a:buClr>
                  <a:buFont typeface="Arial" panose="020B0604020202020204" pitchFamily="34" charset="0"/>
                  <a:buChar char="•"/>
                  <a:defRPr sz="14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685800" rtl="1" eaLnBrk="1" latinLnBrk="0" hangingPunct="1">
                  <a:lnSpc>
                    <a:spcPct val="110000"/>
                  </a:lnSpc>
                  <a:spcBef>
                    <a:spcPts val="700"/>
                  </a:spcBef>
                  <a:buClr>
                    <a:schemeClr val="tx2"/>
                  </a:buClr>
                  <a:buFont typeface="Gill Sans MT" panose="020B0502020104020203" pitchFamily="34" charset="0"/>
                  <a:buChar char="–"/>
                  <a:defRPr sz="1400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685800" rtl="1" eaLnBrk="1" latinLnBrk="0" hangingPunct="1">
                  <a:lnSpc>
                    <a:spcPct val="110000"/>
                  </a:lnSpc>
                  <a:spcBef>
                    <a:spcPts val="700"/>
                  </a:spcBef>
                  <a:buClr>
                    <a:schemeClr val="tx2"/>
                  </a:buClr>
                  <a:buFont typeface="Arial" panose="020B0604020202020204" pitchFamily="34" charset="0"/>
                  <a:buChar char="•"/>
                  <a:defRPr sz="1400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ar-SA" sz="24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m:t>هو حاصل قسمة الانحراف</m:t>
                      </m:r>
                    </m:oMath>
                  </m:oMathPara>
                </a14:m>
                <a:endParaRPr lang="ar-SA" sz="2400" dirty="0">
                  <a:solidFill>
                    <a:schemeClr val="tx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ar-SA" sz="24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m:t> المعياري على العائد</m:t>
                      </m:r>
                      <m:r>
                        <m:rPr>
                          <m:nor/>
                        </m:rPr>
                        <a:rPr lang="ar-SA" sz="2400" b="0" i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m:t> المتوقع </m:t>
                      </m:r>
                    </m:oMath>
                  </m:oMathPara>
                </a14:m>
                <a:endParaRPr lang="ar-SA" sz="2400" dirty="0">
                  <a:solidFill>
                    <a:schemeClr val="tx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</mc:Choice>
        <mc:Fallback>
          <p:sp>
            <p:nvSpPr>
              <p:cNvPr id="14" name="Content Placeholder 2">
                <a:extLst>
                  <a:ext uri="{FF2B5EF4-FFF2-40B4-BE49-F238E27FC236}">
                    <a16:creationId xmlns:a16="http://schemas.microsoft.com/office/drawing/2014/main" id="{233E7E15-35EF-4927-95FC-7296EE011E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6903" y="3547942"/>
                <a:ext cx="3344599" cy="227330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itle 1">
            <a:extLst>
              <a:ext uri="{FF2B5EF4-FFF2-40B4-BE49-F238E27FC236}">
                <a16:creationId xmlns:a16="http://schemas.microsoft.com/office/drawing/2014/main" id="{72EBA993-11B6-46F2-BBF8-F38A28CBD1DC}"/>
              </a:ext>
            </a:extLst>
          </p:cNvPr>
          <p:cNvSpPr txBox="1">
            <a:spLocks/>
          </p:cNvSpPr>
          <p:nvPr/>
        </p:nvSpPr>
        <p:spPr>
          <a:xfrm>
            <a:off x="6841513" y="2939727"/>
            <a:ext cx="2286000" cy="60821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/>
          <a:lstStyle>
            <a:lvl1pPr algn="ctr" defTabSz="914400" rtl="1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ar-SA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الانحراف المعياري</a:t>
            </a:r>
            <a:endParaRPr lang="fr-FR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endParaRPr lang="ar-SA" sz="3600" dirty="0">
              <a:cs typeface="PT Bold Heading" panose="02010400000000000000" pitchFamily="2" charset="-78"/>
            </a:endParaRPr>
          </a:p>
          <a:p>
            <a:endParaRPr lang="fr-FR" sz="3600" dirty="0">
              <a:cs typeface="PT Bold Heading" panose="02010400000000000000" pitchFamily="2" charset="-78"/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49118080-DE57-40B9-A140-7EFBE6AEBA6F}"/>
              </a:ext>
            </a:extLst>
          </p:cNvPr>
          <p:cNvSpPr txBox="1">
            <a:spLocks/>
          </p:cNvSpPr>
          <p:nvPr/>
        </p:nvSpPr>
        <p:spPr>
          <a:xfrm>
            <a:off x="3052410" y="2939727"/>
            <a:ext cx="2286000" cy="60821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/>
          <a:lstStyle>
            <a:lvl1pPr algn="ctr" defTabSz="914400" rtl="1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ar-SA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معامل الاختلاف</a:t>
            </a:r>
            <a:endParaRPr lang="fr-FR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مستطيل 10">
            <a:extLst>
              <a:ext uri="{FF2B5EF4-FFF2-40B4-BE49-F238E27FC236}">
                <a16:creationId xmlns:a16="http://schemas.microsoft.com/office/drawing/2014/main" id="{EFE6424C-147C-47BE-B1DD-D5649F1FB565}"/>
              </a:ext>
            </a:extLst>
          </p:cNvPr>
          <p:cNvSpPr/>
          <p:nvPr/>
        </p:nvSpPr>
        <p:spPr>
          <a:xfrm>
            <a:off x="3052410" y="3704559"/>
            <a:ext cx="28490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SA" dirty="0"/>
          </a:p>
          <a:p>
            <a:endParaRPr lang="ar-S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مستطيل 18">
                <a:extLst>
                  <a:ext uri="{FF2B5EF4-FFF2-40B4-BE49-F238E27FC236}">
                    <a16:creationId xmlns:a16="http://schemas.microsoft.com/office/drawing/2014/main" id="{35B14552-0815-4C55-97D9-6AE39E1BC6A3}"/>
                  </a:ext>
                </a:extLst>
              </p:cNvPr>
              <p:cNvSpPr/>
              <p:nvPr/>
            </p:nvSpPr>
            <p:spPr>
              <a:xfrm>
                <a:off x="3741796" y="4718654"/>
                <a:ext cx="23115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𝐶𝑉</m:t>
                      </m:r>
                      <m:r>
                        <a:rPr lang="en-US" sz="2400" i="1">
                          <a:latin typeface="Cambria Math"/>
                        </a:rPr>
                        <m:t>=</m:t>
                      </m:r>
                      <m:box>
                        <m:box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type m:val="lin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𝜎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d>
                                <m: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</m:d>
                            </m:den>
                          </m:f>
                        </m:e>
                      </m:box>
                    </m:oMath>
                  </m:oMathPara>
                </a14:m>
                <a:endParaRPr lang="ar-SA" sz="2400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</mc:Choice>
        <mc:Fallback xmlns="">
          <p:sp>
            <p:nvSpPr>
              <p:cNvPr id="19" name="مستطيل 18">
                <a:extLst>
                  <a:ext uri="{FF2B5EF4-FFF2-40B4-BE49-F238E27FC236}">
                    <a16:creationId xmlns:a16="http://schemas.microsoft.com/office/drawing/2014/main" id="{35B14552-0815-4C55-97D9-6AE39E1BC6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1796" y="4718654"/>
                <a:ext cx="231154" cy="461665"/>
              </a:xfrm>
              <a:prstGeom prst="rect">
                <a:avLst/>
              </a:prstGeom>
              <a:blipFill>
                <a:blip r:embed="rId5"/>
                <a:stretch>
                  <a:fillRect l="-7895" t="-78947" r="-597368" b="-126316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6711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مستطيل 14">
            <a:extLst>
              <a:ext uri="{FF2B5EF4-FFF2-40B4-BE49-F238E27FC236}">
                <a16:creationId xmlns:a16="http://schemas.microsoft.com/office/drawing/2014/main" id="{D8A8BE06-8955-48E6-9641-BAEE24A012CF}"/>
              </a:ext>
            </a:extLst>
          </p:cNvPr>
          <p:cNvSpPr/>
          <p:nvPr/>
        </p:nvSpPr>
        <p:spPr>
          <a:xfrm>
            <a:off x="801636" y="1674226"/>
            <a:ext cx="3816220" cy="35584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93ACE14-E7DE-457B-822C-5CF43CC9E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7565" y="1079025"/>
            <a:ext cx="6842904" cy="5248622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ar-SA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ar-SA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ar-SA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44BADFC5-BDFB-4EC7-9738-AA94363199E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905" y="272581"/>
            <a:ext cx="1704611" cy="717950"/>
          </a:xfrm>
          <a:prstGeom prst="rect">
            <a:avLst/>
          </a:prstGeom>
        </p:spPr>
      </p:pic>
      <p:sp>
        <p:nvSpPr>
          <p:cNvPr id="17" name="مستطيل 6">
            <a:extLst>
              <a:ext uri="{FF2B5EF4-FFF2-40B4-BE49-F238E27FC236}">
                <a16:creationId xmlns:a16="http://schemas.microsoft.com/office/drawing/2014/main" id="{BA1F146A-31ED-43B9-BE99-C5B39AA34D2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2" y="6327647"/>
            <a:ext cx="12192000" cy="338328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جامعة الملك سعود – كلية الدراسات التطبيقية وخدمة المجتمع – 2411مال – مقدمة في الاستثمار– المحاضرة الثالثة</a:t>
            </a:r>
          </a:p>
        </p:txBody>
      </p:sp>
      <p:pic>
        <p:nvPicPr>
          <p:cNvPr id="18" name="صورة 17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A2796007-5A94-4264-931C-5B25895A40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3496" y="1905250"/>
            <a:ext cx="2833549" cy="3327465"/>
          </a:xfrm>
          <a:prstGeom prst="rect">
            <a:avLst/>
          </a:prstGeom>
        </p:spPr>
      </p:pic>
      <p:sp>
        <p:nvSpPr>
          <p:cNvPr id="2" name="مستطيل 1">
            <a:extLst>
              <a:ext uri="{FF2B5EF4-FFF2-40B4-BE49-F238E27FC236}">
                <a16:creationId xmlns:a16="http://schemas.microsoft.com/office/drawing/2014/main" id="{E4596415-7FE5-4858-AA57-94361568E6AB}"/>
              </a:ext>
            </a:extLst>
          </p:cNvPr>
          <p:cNvSpPr/>
          <p:nvPr/>
        </p:nvSpPr>
        <p:spPr>
          <a:xfrm>
            <a:off x="4178904" y="2029416"/>
            <a:ext cx="7098131" cy="3347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7188" indent="-357188" algn="r" rtl="1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ar-SA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التعرف على مفهوم العائد وكيفية حسابه في حالة توفر بيانات تاريخية وفي حالة توقعات مستقبلية (التوزيعات الاحتمالية).</a:t>
            </a:r>
          </a:p>
          <a:p>
            <a:pPr marL="357188" indent="-357188" algn="r" rtl="1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ar-SA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حساب متوسط العائد والعائد المتوقع.</a:t>
            </a:r>
          </a:p>
          <a:p>
            <a:pPr marL="357188" indent="-357188" algn="r" rtl="1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ar-SA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تقدير الخطر لسهم أو سند واحد فقط وحسابه في حالات مختلفة.</a:t>
            </a:r>
          </a:p>
          <a:p>
            <a:pPr marL="357188" indent="-357188" algn="r" rtl="1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ar-SA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المقصود بمعدل العائد على الاستثمار.</a:t>
            </a:r>
          </a:p>
          <a:p>
            <a:pPr marL="357188" indent="-357188" algn="r" rtl="1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ar-SA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مكونات العائد . </a:t>
            </a: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BCAEEAEA-0719-4DEE-9A32-AD01FB10FEFD}"/>
              </a:ext>
            </a:extLst>
          </p:cNvPr>
          <p:cNvSpPr/>
          <p:nvPr/>
        </p:nvSpPr>
        <p:spPr>
          <a:xfrm>
            <a:off x="8601716" y="1567751"/>
            <a:ext cx="25410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A" sz="2400" b="1" dirty="0">
                <a:solidFill>
                  <a:schemeClr val="accent5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سيكون الطالب قادراً على :</a:t>
            </a:r>
          </a:p>
        </p:txBody>
      </p:sp>
    </p:spTree>
    <p:extLst>
      <p:ext uri="{BB962C8B-B14F-4D97-AF65-F5344CB8AC3E}">
        <p14:creationId xmlns:p14="http://schemas.microsoft.com/office/powerpoint/2010/main" val="32268127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BB0F104F-A524-4929-8454-EF406D6F5AEA}"/>
              </a:ext>
            </a:extLst>
          </p:cNvPr>
          <p:cNvSpPr/>
          <p:nvPr/>
        </p:nvSpPr>
        <p:spPr>
          <a:xfrm>
            <a:off x="397814" y="1050351"/>
            <a:ext cx="11485984" cy="5315218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6E76C6E5-C3DA-42D7-B1D4-766024C4B98E}"/>
              </a:ext>
            </a:extLst>
          </p:cNvPr>
          <p:cNvSpPr/>
          <p:nvPr/>
        </p:nvSpPr>
        <p:spPr>
          <a:xfrm>
            <a:off x="3083591" y="378323"/>
            <a:ext cx="5698184" cy="67815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6" name="عنوان 1">
            <a:extLst>
              <a:ext uri="{FF2B5EF4-FFF2-40B4-BE49-F238E27FC236}">
                <a16:creationId xmlns:a16="http://schemas.microsoft.com/office/drawing/2014/main" id="{900371B9-F023-4D5B-BFB1-8B71C0D25591}"/>
              </a:ext>
            </a:extLst>
          </p:cNvPr>
          <p:cNvSpPr txBox="1">
            <a:spLocks/>
          </p:cNvSpPr>
          <p:nvPr/>
        </p:nvSpPr>
        <p:spPr>
          <a:xfrm>
            <a:off x="3246908" y="110811"/>
            <a:ext cx="5698184" cy="854135"/>
          </a:xfrm>
          <a:prstGeom prst="rect">
            <a:avLst/>
          </a:prstGeom>
        </p:spPr>
        <p:txBody>
          <a:bodyPr vert="horz" lIns="91440" tIns="45720" rIns="91440" bIns="45720" rtlCol="1" anchor="b">
            <a:norm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z="280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مثال تطبيقي </a:t>
            </a:r>
          </a:p>
        </p:txBody>
      </p:sp>
      <p:pic>
        <p:nvPicPr>
          <p:cNvPr id="12" name="Picture 15">
            <a:extLst>
              <a:ext uri="{FF2B5EF4-FFF2-40B4-BE49-F238E27FC236}">
                <a16:creationId xmlns:a16="http://schemas.microsoft.com/office/drawing/2014/main" id="{EDF95CB9-E652-455B-A74D-E1830FCA80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903" y="332401"/>
            <a:ext cx="1704611" cy="717950"/>
          </a:xfrm>
          <a:prstGeom prst="rect">
            <a:avLst/>
          </a:prstGeom>
        </p:spPr>
      </p:pic>
      <p:sp>
        <p:nvSpPr>
          <p:cNvPr id="18" name="مستطيل 6">
            <a:extLst>
              <a:ext uri="{FF2B5EF4-FFF2-40B4-BE49-F238E27FC236}">
                <a16:creationId xmlns:a16="http://schemas.microsoft.com/office/drawing/2014/main" id="{3834CAEC-73E0-422D-A923-588FC032726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6387467"/>
            <a:ext cx="12192000" cy="338328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جامعة الملك سعود – كلية الدراسات التطبيقية وخدمة المجتمع – 2411مال – مقدمة في الاستثمار– المحاضرة الثالثة</a:t>
            </a:r>
          </a:p>
        </p:txBody>
      </p:sp>
      <p:sp>
        <p:nvSpPr>
          <p:cNvPr id="2" name="مستطيل 1">
            <a:extLst>
              <a:ext uri="{FF2B5EF4-FFF2-40B4-BE49-F238E27FC236}">
                <a16:creationId xmlns:a16="http://schemas.microsoft.com/office/drawing/2014/main" id="{4B03F9A4-49F2-47F1-AE4E-152E074A18E3}"/>
              </a:ext>
            </a:extLst>
          </p:cNvPr>
          <p:cNvSpPr/>
          <p:nvPr/>
        </p:nvSpPr>
        <p:spPr>
          <a:xfrm>
            <a:off x="1088382" y="1129626"/>
            <a:ext cx="9688601" cy="2262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6838" indent="0" algn="just" rtl="1">
              <a:lnSpc>
                <a:spcPct val="150000"/>
              </a:lnSpc>
            </a:pP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يبين الجدول الموالي العائد المتوقع من سهم شركة (سابك) في ظل مجموعة من الأوضاع الاقتصادية المحتملة مع درجات احتمال حدوث كل </a:t>
            </a:r>
            <a:r>
              <a:rPr lang="ar-SA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حالة. </a:t>
            </a:r>
            <a:r>
              <a:rPr lang="ar-SA" sz="2400" b="1" dirty="0" smtClean="0">
                <a:solidFill>
                  <a:srgbClr val="0000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والمطلوب </a:t>
            </a:r>
            <a:r>
              <a:rPr lang="ar-SA" sz="2400" b="1" dirty="0">
                <a:solidFill>
                  <a:srgbClr val="0000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هو:</a:t>
            </a:r>
          </a:p>
          <a:p>
            <a:pPr marL="342900" indent="-457200" algn="just" rtl="1">
              <a:lnSpc>
                <a:spcPct val="150000"/>
              </a:lnSpc>
              <a:buClr>
                <a:srgbClr val="0000FF"/>
              </a:buClr>
              <a:buFont typeface="+mj-lt"/>
              <a:buAutoNum type="arabicPeriod"/>
            </a:pP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حساب العائد المتوقع من الاستثمار في سهم شركة سابك.</a:t>
            </a:r>
          </a:p>
          <a:p>
            <a:pPr marL="342900" indent="-457200" algn="just" rtl="1">
              <a:lnSpc>
                <a:spcPct val="150000"/>
              </a:lnSpc>
              <a:buClr>
                <a:srgbClr val="0000FF"/>
              </a:buClr>
              <a:buFont typeface="+mj-lt"/>
              <a:buAutoNum type="arabicPeriod"/>
            </a:pP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حساب درجة الخطر من الاستثمار في سهم الشركة (التباين، الانحراف المعياري، معامل الاختلاف).</a:t>
            </a:r>
          </a:p>
        </p:txBody>
      </p:sp>
      <p:sp>
        <p:nvSpPr>
          <p:cNvPr id="3" name="مستطيل 2">
            <a:extLst>
              <a:ext uri="{FF2B5EF4-FFF2-40B4-BE49-F238E27FC236}">
                <a16:creationId xmlns:a16="http://schemas.microsoft.com/office/drawing/2014/main" id="{E44D34BF-BD98-4EDE-AB6B-CDCDCDB1FEF4}"/>
              </a:ext>
            </a:extLst>
          </p:cNvPr>
          <p:cNvSpPr/>
          <p:nvPr/>
        </p:nvSpPr>
        <p:spPr>
          <a:xfrm>
            <a:off x="1228565" y="3477189"/>
            <a:ext cx="98244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2400" b="1" dirty="0">
                <a:solidFill>
                  <a:srgbClr val="0000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جدول يوضح الأوضاع الاقتصادية المتوقعة واحتمالات حدوثها ومعدل العائد المتوقع من السهم في كل حالة</a:t>
            </a:r>
          </a:p>
        </p:txBody>
      </p:sp>
      <p:graphicFrame>
        <p:nvGraphicFramePr>
          <p:cNvPr id="16" name="عنصر نائب للمحتوى 2">
            <a:extLst>
              <a:ext uri="{FF2B5EF4-FFF2-40B4-BE49-F238E27FC236}">
                <a16:creationId xmlns:a16="http://schemas.microsoft.com/office/drawing/2014/main" id="{EF1F8F86-BBC4-4F4F-8C37-AB70B96B15F2}"/>
              </a:ext>
            </a:extLst>
          </p:cNvPr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92681618"/>
              </p:ext>
            </p:extLst>
          </p:nvPr>
        </p:nvGraphicFramePr>
        <p:xfrm>
          <a:off x="3414828" y="4052357"/>
          <a:ext cx="5451956" cy="21934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ورقة عمل" r:id="rId4" imgW="3133881" imgH="1571454" progId="Excel.Sheet.12">
                  <p:embed/>
                </p:oleObj>
              </mc:Choice>
              <mc:Fallback>
                <p:oleObj name="ورقة عمل" r:id="rId4" imgW="3133881" imgH="1571454" progId="Excel.Sheet.12">
                  <p:embed/>
                  <p:pic>
                    <p:nvPicPr>
                      <p:cNvPr id="3" name="عنصر نائب للمحتوى 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414828" y="4052357"/>
                        <a:ext cx="5451956" cy="21934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92287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BB0F104F-A524-4929-8454-EF406D6F5AEA}"/>
              </a:ext>
            </a:extLst>
          </p:cNvPr>
          <p:cNvSpPr/>
          <p:nvPr/>
        </p:nvSpPr>
        <p:spPr>
          <a:xfrm>
            <a:off x="353009" y="990531"/>
            <a:ext cx="11485984" cy="522071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6E76C6E5-C3DA-42D7-B1D4-766024C4B98E}"/>
              </a:ext>
            </a:extLst>
          </p:cNvPr>
          <p:cNvSpPr/>
          <p:nvPr/>
        </p:nvSpPr>
        <p:spPr>
          <a:xfrm>
            <a:off x="3349951" y="662665"/>
            <a:ext cx="5187298" cy="67815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6" name="عنوان 1">
            <a:extLst>
              <a:ext uri="{FF2B5EF4-FFF2-40B4-BE49-F238E27FC236}">
                <a16:creationId xmlns:a16="http://schemas.microsoft.com/office/drawing/2014/main" id="{900371B9-F023-4D5B-BFB1-8B71C0D25591}"/>
              </a:ext>
            </a:extLst>
          </p:cNvPr>
          <p:cNvSpPr txBox="1">
            <a:spLocks/>
          </p:cNvSpPr>
          <p:nvPr/>
        </p:nvSpPr>
        <p:spPr>
          <a:xfrm>
            <a:off x="3246910" y="399531"/>
            <a:ext cx="5698184" cy="854135"/>
          </a:xfrm>
          <a:prstGeom prst="rect">
            <a:avLst/>
          </a:prstGeom>
        </p:spPr>
        <p:txBody>
          <a:bodyPr vert="horz" lIns="91440" tIns="45720" rIns="91440" bIns="45720" rtlCol="1" anchor="b">
            <a:norm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z="320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مثال تطبيقي </a:t>
            </a:r>
          </a:p>
        </p:txBody>
      </p:sp>
      <p:pic>
        <p:nvPicPr>
          <p:cNvPr id="12" name="Picture 15">
            <a:extLst>
              <a:ext uri="{FF2B5EF4-FFF2-40B4-BE49-F238E27FC236}">
                <a16:creationId xmlns:a16="http://schemas.microsoft.com/office/drawing/2014/main" id="{EDF95CB9-E652-455B-A74D-E1830FCA80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905" y="272581"/>
            <a:ext cx="1704611" cy="717950"/>
          </a:xfrm>
          <a:prstGeom prst="rect">
            <a:avLst/>
          </a:prstGeom>
        </p:spPr>
      </p:pic>
      <p:sp>
        <p:nvSpPr>
          <p:cNvPr id="18" name="مستطيل 6">
            <a:extLst>
              <a:ext uri="{FF2B5EF4-FFF2-40B4-BE49-F238E27FC236}">
                <a16:creationId xmlns:a16="http://schemas.microsoft.com/office/drawing/2014/main" id="{3834CAEC-73E0-422D-A923-588FC032726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2" y="6327647"/>
            <a:ext cx="12192000" cy="338328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جامعة الملك سعود – كلية الدراسات التطبيقية وخدمة المجتمع – 2411مال – مقدمة في الاستثمار– المحاضرة الثالثة</a:t>
            </a:r>
          </a:p>
        </p:txBody>
      </p:sp>
      <p:sp>
        <p:nvSpPr>
          <p:cNvPr id="9" name="مستطيل 8">
            <a:extLst>
              <a:ext uri="{FF2B5EF4-FFF2-40B4-BE49-F238E27FC236}">
                <a16:creationId xmlns:a16="http://schemas.microsoft.com/office/drawing/2014/main" id="{B1D384FA-BCF9-4610-B841-3184D3539DBC}"/>
              </a:ext>
            </a:extLst>
          </p:cNvPr>
          <p:cNvSpPr/>
          <p:nvPr/>
        </p:nvSpPr>
        <p:spPr>
          <a:xfrm>
            <a:off x="5400455" y="1538905"/>
            <a:ext cx="58053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400" dirty="0">
                <a:solidFill>
                  <a:srgbClr val="0000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حساب العائد المتوقع ومخاطر السهم (طريقة الجدول): </a:t>
            </a:r>
          </a:p>
        </p:txBody>
      </p:sp>
      <p:graphicFrame>
        <p:nvGraphicFramePr>
          <p:cNvPr id="13" name="عنصر نائب للمحتوى 2">
            <a:extLst>
              <a:ext uri="{FF2B5EF4-FFF2-40B4-BE49-F238E27FC236}">
                <a16:creationId xmlns:a16="http://schemas.microsoft.com/office/drawing/2014/main" id="{1C486EC9-27AD-4C77-9603-5A99032F4F6E}"/>
              </a:ext>
            </a:extLst>
          </p:cNvPr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77197777"/>
              </p:ext>
            </p:extLst>
          </p:nvPr>
        </p:nvGraphicFramePr>
        <p:xfrm>
          <a:off x="986171" y="2133304"/>
          <a:ext cx="10219661" cy="38099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Worksheet" r:id="rId4" imgW="6505575" imgH="2504902" progId="Excel.Sheet.12">
                  <p:embed/>
                </p:oleObj>
              </mc:Choice>
              <mc:Fallback>
                <p:oleObj name="Worksheet" r:id="rId4" imgW="6505575" imgH="2504902" progId="Excel.Sheet.12">
                  <p:embed/>
                  <p:pic>
                    <p:nvPicPr>
                      <p:cNvPr id="3" name="عنصر نائب للمحتوى 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86171" y="2133304"/>
                        <a:ext cx="10219661" cy="38099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681962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5">
            <a:extLst>
              <a:ext uri="{FF2B5EF4-FFF2-40B4-BE49-F238E27FC236}">
                <a16:creationId xmlns:a16="http://schemas.microsoft.com/office/drawing/2014/main" id="{4EDF1CB5-2256-43C9-BAF0-4A70F07951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905" y="272581"/>
            <a:ext cx="1704611" cy="717950"/>
          </a:xfrm>
          <a:prstGeom prst="rect">
            <a:avLst/>
          </a:prstGeom>
        </p:spPr>
      </p:pic>
      <p:sp>
        <p:nvSpPr>
          <p:cNvPr id="16" name="مستطيل 15">
            <a:extLst>
              <a:ext uri="{FF2B5EF4-FFF2-40B4-BE49-F238E27FC236}">
                <a16:creationId xmlns:a16="http://schemas.microsoft.com/office/drawing/2014/main" id="{820ED2F9-8B46-4701-92A9-4ECA9F7EA313}"/>
              </a:ext>
            </a:extLst>
          </p:cNvPr>
          <p:cNvSpPr/>
          <p:nvPr/>
        </p:nvSpPr>
        <p:spPr>
          <a:xfrm>
            <a:off x="9803124" y="1013397"/>
            <a:ext cx="2388876" cy="52685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10A59F78-AECD-436B-BE68-C7A59EF24C55}"/>
              </a:ext>
            </a:extLst>
          </p:cNvPr>
          <p:cNvSpPr txBox="1"/>
          <p:nvPr/>
        </p:nvSpPr>
        <p:spPr>
          <a:xfrm>
            <a:off x="9836062" y="2893603"/>
            <a:ext cx="2323000" cy="150810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320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إيجاد العائد المتوقع (حسابيا) </a:t>
            </a:r>
          </a:p>
        </p:txBody>
      </p:sp>
      <p:sp>
        <p:nvSpPr>
          <p:cNvPr id="14" name="مستطيل 13">
            <a:extLst>
              <a:ext uri="{FF2B5EF4-FFF2-40B4-BE49-F238E27FC236}">
                <a16:creationId xmlns:a16="http://schemas.microsoft.com/office/drawing/2014/main" id="{CA155530-A660-487A-8EFA-89967DF4EC9D}"/>
              </a:ext>
            </a:extLst>
          </p:cNvPr>
          <p:cNvSpPr/>
          <p:nvPr/>
        </p:nvSpPr>
        <p:spPr>
          <a:xfrm>
            <a:off x="9622463" y="1013397"/>
            <a:ext cx="94558" cy="5268518"/>
          </a:xfrm>
          <a:prstGeom prst="rect">
            <a:avLst/>
          </a:prstGeom>
          <a:solidFill>
            <a:schemeClr val="bg1">
              <a:lumMod val="75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7" name="مستطيل 6">
            <a:extLst>
              <a:ext uri="{FF2B5EF4-FFF2-40B4-BE49-F238E27FC236}">
                <a16:creationId xmlns:a16="http://schemas.microsoft.com/office/drawing/2014/main" id="{E4C41F62-44B4-4782-85F3-AED2B75E71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2" y="6327647"/>
            <a:ext cx="12192000" cy="338328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جامعة الملك سعود – كلية الدراسات التطبيقية وخدمة المجتمع – 2411مال – مقدمة في الاستثمار– المحاضرة الثالثة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عنصر نائب للمحتوى 2">
                <a:extLst>
                  <a:ext uri="{FF2B5EF4-FFF2-40B4-BE49-F238E27FC236}">
                    <a16:creationId xmlns:a16="http://schemas.microsoft.com/office/drawing/2014/main" id="{66D5BE6B-40EA-4460-95F2-D6F2E20086E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773327" y="1454921"/>
                <a:ext cx="6645349" cy="4525963"/>
              </a:xfrm>
              <a:solidFill>
                <a:schemeClr val="bg1"/>
              </a:solidFill>
            </p:spPr>
            <p:txBody>
              <a:bodyPr>
                <a:normAutofit/>
              </a:bodyPr>
              <a:lstStyle/>
              <a:p>
                <a:pPr algn="l" rtl="0">
                  <a:lnSpc>
                    <a:spcPct val="250000"/>
                  </a:lnSpc>
                </a:pP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+…+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en-US" sz="2400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  <a:p>
                <a:pPr algn="l" rtl="0">
                  <a:lnSpc>
                    <a:spcPct val="250000"/>
                  </a:lnSpc>
                </a:pP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15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US" sz="24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+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04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endParaRPr lang="en-US" sz="2400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  <a:p>
                <a:pPr algn="l" rtl="0">
                  <a:lnSpc>
                    <a:spcPct val="250000"/>
                  </a:lnSpc>
                </a:pP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11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%</m:t>
                    </m:r>
                  </m:oMath>
                </a14:m>
                <a:endParaRPr lang="en-US" sz="2400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  <a:p>
                <a:pPr marL="0" indent="0" algn="l" rtl="0">
                  <a:lnSpc>
                    <a:spcPct val="200000"/>
                  </a:lnSpc>
                  <a:buNone/>
                </a:pPr>
                <a:endParaRPr lang="ar-SA" sz="2400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</mc:Choice>
        <mc:Fallback>
          <p:sp>
            <p:nvSpPr>
              <p:cNvPr id="10" name="عنصر نائب للمحتوى 2">
                <a:extLst>
                  <a:ext uri="{FF2B5EF4-FFF2-40B4-BE49-F238E27FC236}">
                    <a16:creationId xmlns:a16="http://schemas.microsoft.com/office/drawing/2014/main" id="{66D5BE6B-40EA-4460-95F2-D6F2E20086E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773327" y="1454921"/>
                <a:ext cx="6645349" cy="4525963"/>
              </a:xfrm>
              <a:blipFill>
                <a:blip r:embed="rId3"/>
                <a:stretch>
                  <a:fillRect l="-1468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52414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5">
            <a:extLst>
              <a:ext uri="{FF2B5EF4-FFF2-40B4-BE49-F238E27FC236}">
                <a16:creationId xmlns:a16="http://schemas.microsoft.com/office/drawing/2014/main" id="{4EDF1CB5-2256-43C9-BAF0-4A70F07951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905" y="272581"/>
            <a:ext cx="1704611" cy="717950"/>
          </a:xfrm>
          <a:prstGeom prst="rect">
            <a:avLst/>
          </a:prstGeom>
        </p:spPr>
      </p:pic>
      <p:sp>
        <p:nvSpPr>
          <p:cNvPr id="16" name="مستطيل 15">
            <a:extLst>
              <a:ext uri="{FF2B5EF4-FFF2-40B4-BE49-F238E27FC236}">
                <a16:creationId xmlns:a16="http://schemas.microsoft.com/office/drawing/2014/main" id="{820ED2F9-8B46-4701-92A9-4ECA9F7EA313}"/>
              </a:ext>
            </a:extLst>
          </p:cNvPr>
          <p:cNvSpPr/>
          <p:nvPr/>
        </p:nvSpPr>
        <p:spPr>
          <a:xfrm>
            <a:off x="9803124" y="1013397"/>
            <a:ext cx="2388876" cy="52685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10A59F78-AECD-436B-BE68-C7A59EF24C55}"/>
              </a:ext>
            </a:extLst>
          </p:cNvPr>
          <p:cNvSpPr txBox="1"/>
          <p:nvPr/>
        </p:nvSpPr>
        <p:spPr>
          <a:xfrm>
            <a:off x="9638960" y="3140877"/>
            <a:ext cx="2717204" cy="6848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2800" dirty="0" smtClean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حساب التباين </a:t>
            </a:r>
            <a:endParaRPr lang="ar-SA" sz="2800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4" name="مستطيل 13">
            <a:extLst>
              <a:ext uri="{FF2B5EF4-FFF2-40B4-BE49-F238E27FC236}">
                <a16:creationId xmlns:a16="http://schemas.microsoft.com/office/drawing/2014/main" id="{CA155530-A660-487A-8EFA-89967DF4EC9D}"/>
              </a:ext>
            </a:extLst>
          </p:cNvPr>
          <p:cNvSpPr/>
          <p:nvPr/>
        </p:nvSpPr>
        <p:spPr>
          <a:xfrm>
            <a:off x="9622463" y="1013397"/>
            <a:ext cx="94558" cy="5268518"/>
          </a:xfrm>
          <a:prstGeom prst="rect">
            <a:avLst/>
          </a:prstGeom>
          <a:solidFill>
            <a:schemeClr val="bg1">
              <a:lumMod val="75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7" name="مستطيل 6">
            <a:extLst>
              <a:ext uri="{FF2B5EF4-FFF2-40B4-BE49-F238E27FC236}">
                <a16:creationId xmlns:a16="http://schemas.microsoft.com/office/drawing/2014/main" id="{E4C41F62-44B4-4782-85F3-AED2B75E71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2" y="6327647"/>
            <a:ext cx="12192000" cy="338328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جامعة الملك سعود – كلية الدراسات التطبيقية وخدمة المجتمع – 2411مال – مقدمة في الاستثمار– المحاضرة الثالثة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عنصر نائب للمحتوى 2">
                <a:extLst>
                  <a:ext uri="{FF2B5EF4-FFF2-40B4-BE49-F238E27FC236}">
                    <a16:creationId xmlns:a16="http://schemas.microsoft.com/office/drawing/2014/main" id="{0E8E4EFC-9D7B-4F12-80E5-2C432E73670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356864" y="2231064"/>
                <a:ext cx="5797712" cy="3189231"/>
              </a:xfrm>
            </p:spPr>
            <p:txBody>
              <a:bodyPr>
                <a:noAutofit/>
              </a:bodyPr>
              <a:lstStyle/>
              <a:p>
                <a:pPr algn="l" rtl="0"/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limLoc m:val="undOvr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  <m:d>
                                  <m:d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</m:e>
                                </m:d>
                              </m:e>
                            </m:d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endParaRPr lang="en-US" sz="2400" i="1" dirty="0" smtClean="0">
                  <a:latin typeface="Sakkal Majalla" panose="02000000000000000000" pitchFamily="2" charset="-78"/>
                </a:endParaRPr>
              </a:p>
              <a:p>
                <a:pPr marL="0" indent="0" algn="l" rtl="0">
                  <a:buNone/>
                </a:pPr>
                <a:endParaRPr lang="en-US" sz="2400" i="1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  <a:p>
                <a:pPr marL="0" indent="0" algn="l" rtl="0"/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15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11</m:t>
                            </m:r>
                          </m:e>
                        </m:d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11</m:t>
                            </m:r>
                          </m:e>
                        </m:d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04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11</m:t>
                            </m:r>
                          </m:e>
                        </m:d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endParaRPr lang="en-US" sz="2400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  <a:p>
                <a:pPr marL="0" indent="0" algn="l" rtl="0"/>
                <a:endParaRPr lang="en-US" sz="2400" i="1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  <a:p>
                <a:pPr marL="0" indent="0" algn="l" rtl="0"/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01</m:t>
                    </m:r>
                  </m:oMath>
                </a14:m>
                <a:endParaRPr lang="ar-SA" sz="2400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</mc:Choice>
        <mc:Fallback>
          <p:sp>
            <p:nvSpPr>
              <p:cNvPr id="11" name="عنصر نائب للمحتوى 2">
                <a:extLst>
                  <a:ext uri="{FF2B5EF4-FFF2-40B4-BE49-F238E27FC236}">
                    <a16:creationId xmlns:a16="http://schemas.microsoft.com/office/drawing/2014/main" id="{0E8E4EFC-9D7B-4F12-80E5-2C432E73670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356864" y="2231064"/>
                <a:ext cx="5797712" cy="3189231"/>
              </a:xfrm>
              <a:blipFill>
                <a:blip r:embed="rId3"/>
                <a:stretch>
                  <a:fillRect l="-1682" t="-18164" b="-4015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68679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5">
            <a:extLst>
              <a:ext uri="{FF2B5EF4-FFF2-40B4-BE49-F238E27FC236}">
                <a16:creationId xmlns:a16="http://schemas.microsoft.com/office/drawing/2014/main" id="{4EDF1CB5-2256-43C9-BAF0-4A70F07951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905" y="272581"/>
            <a:ext cx="1704611" cy="717950"/>
          </a:xfrm>
          <a:prstGeom prst="rect">
            <a:avLst/>
          </a:prstGeom>
        </p:spPr>
      </p:pic>
      <p:sp>
        <p:nvSpPr>
          <p:cNvPr id="16" name="مستطيل 15">
            <a:extLst>
              <a:ext uri="{FF2B5EF4-FFF2-40B4-BE49-F238E27FC236}">
                <a16:creationId xmlns:a16="http://schemas.microsoft.com/office/drawing/2014/main" id="{820ED2F9-8B46-4701-92A9-4ECA9F7EA313}"/>
              </a:ext>
            </a:extLst>
          </p:cNvPr>
          <p:cNvSpPr/>
          <p:nvPr/>
        </p:nvSpPr>
        <p:spPr>
          <a:xfrm>
            <a:off x="9803124" y="1013397"/>
            <a:ext cx="2388876" cy="52685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10A59F78-AECD-436B-BE68-C7A59EF24C55}"/>
              </a:ext>
            </a:extLst>
          </p:cNvPr>
          <p:cNvSpPr txBox="1"/>
          <p:nvPr/>
        </p:nvSpPr>
        <p:spPr>
          <a:xfrm>
            <a:off x="9870710" y="2982089"/>
            <a:ext cx="2323000" cy="133113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280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حساب</a:t>
            </a:r>
          </a:p>
          <a:p>
            <a:pPr algn="ctr" rtl="1">
              <a:lnSpc>
                <a:spcPct val="150000"/>
              </a:lnSpc>
            </a:pPr>
            <a:r>
              <a:rPr lang="ar-SA" sz="280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الانحراف المعياري </a:t>
            </a:r>
          </a:p>
        </p:txBody>
      </p:sp>
      <p:sp>
        <p:nvSpPr>
          <p:cNvPr id="14" name="مستطيل 13">
            <a:extLst>
              <a:ext uri="{FF2B5EF4-FFF2-40B4-BE49-F238E27FC236}">
                <a16:creationId xmlns:a16="http://schemas.microsoft.com/office/drawing/2014/main" id="{CA155530-A660-487A-8EFA-89967DF4EC9D}"/>
              </a:ext>
            </a:extLst>
          </p:cNvPr>
          <p:cNvSpPr/>
          <p:nvPr/>
        </p:nvSpPr>
        <p:spPr>
          <a:xfrm>
            <a:off x="9622463" y="1013397"/>
            <a:ext cx="94558" cy="5268518"/>
          </a:xfrm>
          <a:prstGeom prst="rect">
            <a:avLst/>
          </a:prstGeom>
          <a:solidFill>
            <a:schemeClr val="bg1">
              <a:lumMod val="75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7" name="مستطيل 6">
            <a:extLst>
              <a:ext uri="{FF2B5EF4-FFF2-40B4-BE49-F238E27FC236}">
                <a16:creationId xmlns:a16="http://schemas.microsoft.com/office/drawing/2014/main" id="{E4C41F62-44B4-4782-85F3-AED2B75E71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2" y="6327647"/>
            <a:ext cx="12192000" cy="338328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جامعة الملك سعود – كلية الدراسات التطبيقية وخدمة المجتمع – 2411مال – مقدمة في الاستثمار– المحاضرة الثالثة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عنصر نائب للمحتوى 2">
                <a:extLst>
                  <a:ext uri="{FF2B5EF4-FFF2-40B4-BE49-F238E27FC236}">
                    <a16:creationId xmlns:a16="http://schemas.microsoft.com/office/drawing/2014/main" id="{31244E1F-1133-4B20-8EEA-C90700A6E95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784668" y="1582282"/>
                <a:ext cx="3880884" cy="2514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r" defTabSz="685800" rtl="1" eaLnBrk="1" latinLnBrk="0" hangingPunct="1">
                  <a:lnSpc>
                    <a:spcPct val="110000"/>
                  </a:lnSpc>
                  <a:spcBef>
                    <a:spcPts val="700"/>
                  </a:spcBef>
                  <a:buClr>
                    <a:schemeClr val="tx2"/>
                  </a:buClr>
                  <a:buFont typeface="Arial" panose="020B0604020202020204" pitchFamily="34" charset="0"/>
                  <a:buChar char="•"/>
                  <a:defRPr sz="20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r" defTabSz="685800" rtl="1" eaLnBrk="1" latinLnBrk="0" hangingPunct="1">
                  <a:lnSpc>
                    <a:spcPct val="110000"/>
                  </a:lnSpc>
                  <a:spcBef>
                    <a:spcPts val="700"/>
                  </a:spcBef>
                  <a:buClr>
                    <a:schemeClr val="tx2"/>
                  </a:buClr>
                  <a:buFont typeface="Gill Sans MT" panose="020B0502020104020203" pitchFamily="34" charset="0"/>
                  <a:buChar char="–"/>
                  <a:defRPr sz="18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685800" rtl="1" eaLnBrk="1" latinLnBrk="0" hangingPunct="1">
                  <a:lnSpc>
                    <a:spcPct val="110000"/>
                  </a:lnSpc>
                  <a:spcBef>
                    <a:spcPts val="700"/>
                  </a:spcBef>
                  <a:buClr>
                    <a:schemeClr val="tx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685800" rtl="1" eaLnBrk="1" latinLnBrk="0" hangingPunct="1">
                  <a:lnSpc>
                    <a:spcPct val="110000"/>
                  </a:lnSpc>
                  <a:spcBef>
                    <a:spcPts val="700"/>
                  </a:spcBef>
                  <a:buClr>
                    <a:schemeClr val="tx2"/>
                  </a:buClr>
                  <a:buFont typeface="Gill Sans MT" panose="020B0502020104020203" pitchFamily="34" charset="0"/>
                  <a:buChar char="–"/>
                  <a:defRPr sz="14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685800" rtl="1" eaLnBrk="1" latinLnBrk="0" hangingPunct="1">
                  <a:lnSpc>
                    <a:spcPct val="110000"/>
                  </a:lnSpc>
                  <a:spcBef>
                    <a:spcPts val="700"/>
                  </a:spcBef>
                  <a:buClr>
                    <a:schemeClr val="tx2"/>
                  </a:buClr>
                  <a:buFont typeface="Arial" panose="020B0604020202020204" pitchFamily="34" charset="0"/>
                  <a:buChar char="•"/>
                  <a:defRPr sz="14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685800" rtl="1" eaLnBrk="1" latinLnBrk="0" hangingPunct="1">
                  <a:lnSpc>
                    <a:spcPct val="110000"/>
                  </a:lnSpc>
                  <a:spcBef>
                    <a:spcPts val="700"/>
                  </a:spcBef>
                  <a:buClr>
                    <a:schemeClr val="tx2"/>
                  </a:buClr>
                  <a:buFont typeface="Gill Sans MT" panose="020B0502020104020203" pitchFamily="34" charset="0"/>
                  <a:buChar char="–"/>
                  <a:defRPr sz="14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685800" rtl="1" eaLnBrk="1" latinLnBrk="0" hangingPunct="1">
                  <a:lnSpc>
                    <a:spcPct val="110000"/>
                  </a:lnSpc>
                  <a:spcBef>
                    <a:spcPts val="700"/>
                  </a:spcBef>
                  <a:buClr>
                    <a:schemeClr val="tx2"/>
                  </a:buClr>
                  <a:buFont typeface="Arial" panose="020B0604020202020204" pitchFamily="34" charset="0"/>
                  <a:buChar char="•"/>
                  <a:defRPr sz="14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685800" rtl="1" eaLnBrk="1" latinLnBrk="0" hangingPunct="1">
                  <a:lnSpc>
                    <a:spcPct val="110000"/>
                  </a:lnSpc>
                  <a:spcBef>
                    <a:spcPts val="700"/>
                  </a:spcBef>
                  <a:buClr>
                    <a:schemeClr val="tx2"/>
                  </a:buClr>
                  <a:buFont typeface="Gill Sans MT" panose="020B0502020104020203" pitchFamily="34" charset="0"/>
                  <a:buChar char="–"/>
                  <a:defRPr sz="1400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685800" rtl="1" eaLnBrk="1" latinLnBrk="0" hangingPunct="1">
                  <a:lnSpc>
                    <a:spcPct val="110000"/>
                  </a:lnSpc>
                  <a:spcBef>
                    <a:spcPts val="700"/>
                  </a:spcBef>
                  <a:buClr>
                    <a:schemeClr val="tx2"/>
                  </a:buClr>
                  <a:buFont typeface="Arial" panose="020B0604020202020204" pitchFamily="34" charset="0"/>
                  <a:buChar char="•"/>
                  <a:defRPr sz="1400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571500" indent="-342900" algn="l" rtl="0" fontAlgn="auto">
                  <a:lnSpc>
                    <a:spcPct val="150000"/>
                  </a:lnSpc>
                  <a:spcAft>
                    <a:spcPts val="0"/>
                  </a:spcAft>
                  <a:buClr>
                    <a:srgbClr val="0000FF"/>
                  </a:buClr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8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p>
                            <m:r>
                              <a:rPr lang="en-US" sz="28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sz="2800" dirty="0">
                  <a:solidFill>
                    <a:schemeClr val="tx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  <a:p>
                <a:pPr indent="0" algn="l" rtl="0" fontAlgn="auto">
                  <a:lnSpc>
                    <a:spcPct val="150000"/>
                  </a:lnSpc>
                  <a:spcAft>
                    <a:spcPts val="0"/>
                  </a:spcAft>
                  <a:buClr>
                    <a:srgbClr val="0000FF"/>
                  </a:buClr>
                  <a:buNone/>
                </a:pPr>
                <a:endParaRPr lang="en-US" sz="2800" i="1" dirty="0">
                  <a:solidFill>
                    <a:schemeClr val="tx1"/>
                  </a:solidFill>
                  <a:latin typeface="Sakkal Majalla" panose="02000000000000000000" pitchFamily="2" charset="-78"/>
                  <a:ea typeface="Cambria Math" panose="02040503050406030204" pitchFamily="18" charset="0"/>
                  <a:cs typeface="Sakkal Majalla" panose="02000000000000000000" pitchFamily="2" charset="-78"/>
                </a:endParaRPr>
              </a:p>
              <a:p>
                <a:pPr algn="l" rtl="0" fontAlgn="auto">
                  <a:lnSpc>
                    <a:spcPct val="150000"/>
                  </a:lnSpc>
                  <a:spcAft>
                    <a:spcPts val="0"/>
                  </a:spcAft>
                  <a:buClr>
                    <a:srgbClr val="0000FF"/>
                  </a:buClr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  <m:r>
                      <a:rPr lang="en-US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01</m:t>
                        </m:r>
                        <m:r>
                          <m:rPr>
                            <m:nor/>
                          </m:rPr>
                          <a:rPr lang="ar-SA" sz="2800" dirty="0">
                            <a:solidFill>
                              <a:schemeClr val="tx1"/>
                            </a:solidFill>
                            <a:latin typeface="Sakkal Majalla" panose="02000000000000000000" pitchFamily="2" charset="-78"/>
                            <a:cs typeface="Sakkal Majalla" panose="02000000000000000000" pitchFamily="2" charset="-78"/>
                          </a:rPr>
                          <m:t> </m:t>
                        </m:r>
                      </m:e>
                    </m:rad>
                  </m:oMath>
                </a14:m>
                <a:endParaRPr lang="en-US" sz="2800" dirty="0">
                  <a:solidFill>
                    <a:schemeClr val="tx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  <a:p>
                <a:pPr algn="l" rtl="0" fontAlgn="auto">
                  <a:lnSpc>
                    <a:spcPct val="150000"/>
                  </a:lnSpc>
                  <a:spcAft>
                    <a:spcPts val="0"/>
                  </a:spcAft>
                  <a:buClr>
                    <a:srgbClr val="0000FF"/>
                  </a:buClr>
                  <a:buFont typeface="Wingdings" panose="05000000000000000000" pitchFamily="2" charset="2"/>
                  <a:buChar char="§"/>
                </a:pPr>
                <a:endParaRPr lang="en-US" sz="2800" i="1" dirty="0">
                  <a:solidFill>
                    <a:schemeClr val="tx1"/>
                  </a:solidFill>
                  <a:latin typeface="Sakkal Majalla" panose="02000000000000000000" pitchFamily="2" charset="-78"/>
                  <a:ea typeface="Cambria Math" panose="02040503050406030204" pitchFamily="18" charset="0"/>
                  <a:cs typeface="Sakkal Majalla" panose="02000000000000000000" pitchFamily="2" charset="-78"/>
                </a:endParaRPr>
              </a:p>
              <a:p>
                <a:pPr algn="l" rtl="0" fontAlgn="auto">
                  <a:lnSpc>
                    <a:spcPct val="150000"/>
                  </a:lnSpc>
                  <a:spcAft>
                    <a:spcPts val="0"/>
                  </a:spcAft>
                  <a:buClr>
                    <a:srgbClr val="0000FF"/>
                  </a:buClr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  <m:r>
                      <a:rPr lang="en-US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034</m:t>
                    </m:r>
                  </m:oMath>
                </a14:m>
                <a:endParaRPr lang="ar-SA" sz="2800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</mc:Choice>
        <mc:Fallback>
          <p:sp>
            <p:nvSpPr>
              <p:cNvPr id="10" name="عنصر نائب للمحتوى 2">
                <a:extLst>
                  <a:ext uri="{FF2B5EF4-FFF2-40B4-BE49-F238E27FC236}">
                    <a16:creationId xmlns:a16="http://schemas.microsoft.com/office/drawing/2014/main" id="{31244E1F-1133-4B20-8EEA-C90700A6E9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4668" y="1582282"/>
                <a:ext cx="3880884" cy="2514600"/>
              </a:xfrm>
              <a:prstGeom prst="rect">
                <a:avLst/>
              </a:prstGeom>
              <a:blipFill>
                <a:blip r:embed="rId3"/>
                <a:stretch>
                  <a:fillRect l="-2830" b="-52427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68544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5">
            <a:extLst>
              <a:ext uri="{FF2B5EF4-FFF2-40B4-BE49-F238E27FC236}">
                <a16:creationId xmlns:a16="http://schemas.microsoft.com/office/drawing/2014/main" id="{4EDF1CB5-2256-43C9-BAF0-4A70F07951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905" y="272581"/>
            <a:ext cx="1704611" cy="717950"/>
          </a:xfrm>
          <a:prstGeom prst="rect">
            <a:avLst/>
          </a:prstGeom>
        </p:spPr>
      </p:pic>
      <p:sp>
        <p:nvSpPr>
          <p:cNvPr id="16" name="مستطيل 15">
            <a:extLst>
              <a:ext uri="{FF2B5EF4-FFF2-40B4-BE49-F238E27FC236}">
                <a16:creationId xmlns:a16="http://schemas.microsoft.com/office/drawing/2014/main" id="{820ED2F9-8B46-4701-92A9-4ECA9F7EA313}"/>
              </a:ext>
            </a:extLst>
          </p:cNvPr>
          <p:cNvSpPr/>
          <p:nvPr/>
        </p:nvSpPr>
        <p:spPr>
          <a:xfrm>
            <a:off x="9803124" y="1013397"/>
            <a:ext cx="2388876" cy="52685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10A59F78-AECD-436B-BE68-C7A59EF24C55}"/>
              </a:ext>
            </a:extLst>
          </p:cNvPr>
          <p:cNvSpPr txBox="1"/>
          <p:nvPr/>
        </p:nvSpPr>
        <p:spPr>
          <a:xfrm>
            <a:off x="9836062" y="2893603"/>
            <a:ext cx="2323000" cy="150810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320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حساب</a:t>
            </a:r>
          </a:p>
          <a:p>
            <a:pPr algn="ctr" rtl="1">
              <a:lnSpc>
                <a:spcPct val="150000"/>
              </a:lnSpc>
            </a:pPr>
            <a:r>
              <a:rPr lang="ar-SA" sz="320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معامل </a:t>
            </a:r>
            <a:r>
              <a:rPr lang="ar-SA" sz="3200" dirty="0" smtClean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الاختلاف</a:t>
            </a:r>
            <a:endParaRPr lang="ar-SA" sz="3200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4" name="مستطيل 13">
            <a:extLst>
              <a:ext uri="{FF2B5EF4-FFF2-40B4-BE49-F238E27FC236}">
                <a16:creationId xmlns:a16="http://schemas.microsoft.com/office/drawing/2014/main" id="{CA155530-A660-487A-8EFA-89967DF4EC9D}"/>
              </a:ext>
            </a:extLst>
          </p:cNvPr>
          <p:cNvSpPr/>
          <p:nvPr/>
        </p:nvSpPr>
        <p:spPr>
          <a:xfrm>
            <a:off x="9622463" y="1013397"/>
            <a:ext cx="94558" cy="5268518"/>
          </a:xfrm>
          <a:prstGeom prst="rect">
            <a:avLst/>
          </a:prstGeom>
          <a:solidFill>
            <a:schemeClr val="bg1">
              <a:lumMod val="75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7" name="مستطيل 6">
            <a:extLst>
              <a:ext uri="{FF2B5EF4-FFF2-40B4-BE49-F238E27FC236}">
                <a16:creationId xmlns:a16="http://schemas.microsoft.com/office/drawing/2014/main" id="{E4C41F62-44B4-4782-85F3-AED2B75E71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2" y="6327647"/>
            <a:ext cx="12192000" cy="338328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جامعة الملك سعود – كلية الدراسات التطبيقية وخدمة المجتمع – 2411مال – مقدمة في الاستثمار– المحاضرة الثالثة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عنصر نائب للمحتوى 2">
                <a:extLst>
                  <a:ext uri="{FF2B5EF4-FFF2-40B4-BE49-F238E27FC236}">
                    <a16:creationId xmlns:a16="http://schemas.microsoft.com/office/drawing/2014/main" id="{C1397502-850F-458F-861C-7EFD686AA5E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646966" y="1524000"/>
                <a:ext cx="5954233" cy="4525963"/>
              </a:xfrm>
            </p:spPr>
            <p:txBody>
              <a:bodyPr>
                <a:normAutofit/>
              </a:bodyPr>
              <a:lstStyle/>
              <a:p>
                <a:pPr indent="19050" algn="l" rtl="0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</a:rPr>
                      <m:t>𝐶𝑉</m:t>
                    </m:r>
                    <m:r>
                      <a:rPr lang="en-US" sz="2800" i="1" smtClean="0">
                        <a:latin typeface="Cambria Math"/>
                      </a:rPr>
                      <m:t>=</m:t>
                    </m:r>
                    <m:box>
                      <m:box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type m:val="lin"/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𝜎</m:t>
                            </m:r>
                          </m:num>
                          <m:den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  <m:d>
                              <m:d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</m:d>
                          </m:den>
                        </m:f>
                      </m:e>
                    </m:box>
                  </m:oMath>
                </a14:m>
                <a:endParaRPr lang="en-US" sz="2800" i="1" dirty="0">
                  <a:latin typeface="Sakkal Majalla" panose="02000000000000000000" pitchFamily="2" charset="-78"/>
                  <a:ea typeface="Cambria Math" panose="02040503050406030204" pitchFamily="18" charset="0"/>
                  <a:cs typeface="Sakkal Majalla" panose="02000000000000000000" pitchFamily="2" charset="-78"/>
                </a:endParaRPr>
              </a:p>
              <a:p>
                <a:pPr algn="l" rtl="0">
                  <a:lnSpc>
                    <a:spcPct val="150000"/>
                  </a:lnSpc>
                </a:pPr>
                <a:endParaRPr lang="en-US" sz="2800" b="0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  <a:p>
                <a:pPr algn="l" rtl="0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𝐶𝑉</m:t>
                    </m:r>
                    <m:r>
                      <a:rPr lang="en-US" sz="2800" i="1">
                        <a:latin typeface="Cambria Math"/>
                      </a:rPr>
                      <m:t>=</m:t>
                    </m:r>
                    <m:box>
                      <m:box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type m:val="lin"/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034</m:t>
                            </m:r>
                            <m:r>
                              <m:rPr>
                                <m:nor/>
                              </m:rPr>
                              <a:rPr lang="ar-SA" sz="2800" dirty="0">
                                <a:latin typeface="Sakkal Majalla" panose="02000000000000000000" pitchFamily="2" charset="-78"/>
                                <a:cs typeface="Sakkal Majalla" panose="02000000000000000000" pitchFamily="2" charset="-78"/>
                              </a:rPr>
                              <m:t> </m:t>
                            </m:r>
                          </m:num>
                          <m:den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11</m:t>
                            </m:r>
                          </m:den>
                        </m:f>
                      </m:e>
                    </m:box>
                  </m:oMath>
                </a14:m>
                <a:endParaRPr lang="en-US" sz="2800" b="0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  <a:p>
                <a:pPr algn="l" rtl="0">
                  <a:lnSpc>
                    <a:spcPct val="150000"/>
                  </a:lnSpc>
                </a:pPr>
                <a:endParaRPr lang="en-US" sz="2800" b="0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  <a:p>
                <a:pPr algn="l" rtl="0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𝐶𝑉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29</m:t>
                    </m:r>
                  </m:oMath>
                </a14:m>
                <a:endParaRPr lang="en-US" sz="2800" i="1" dirty="0">
                  <a:latin typeface="Sakkal Majalla" panose="02000000000000000000" pitchFamily="2" charset="-78"/>
                  <a:ea typeface="Cambria Math" panose="02040503050406030204" pitchFamily="18" charset="0"/>
                  <a:cs typeface="Sakkal Majalla" panose="02000000000000000000" pitchFamily="2" charset="-78"/>
                </a:endParaRPr>
              </a:p>
            </p:txBody>
          </p:sp>
        </mc:Choice>
        <mc:Fallback xmlns="">
          <p:sp>
            <p:nvSpPr>
              <p:cNvPr id="9" name="عنصر نائب للمحتوى 2">
                <a:extLst>
                  <a:ext uri="{FF2B5EF4-FFF2-40B4-BE49-F238E27FC236}">
                    <a16:creationId xmlns:a16="http://schemas.microsoft.com/office/drawing/2014/main" id="{C1397502-850F-458F-861C-7EFD686AA5E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46966" y="1524000"/>
                <a:ext cx="5954233" cy="4525963"/>
              </a:xfrm>
              <a:blipFill>
                <a:blip r:embed="rId3"/>
                <a:stretch>
                  <a:fillRect l="-2149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11596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BB0F104F-A524-4929-8454-EF406D6F5AEA}"/>
              </a:ext>
            </a:extLst>
          </p:cNvPr>
          <p:cNvSpPr/>
          <p:nvPr/>
        </p:nvSpPr>
        <p:spPr>
          <a:xfrm>
            <a:off x="397816" y="990531"/>
            <a:ext cx="11485984" cy="522071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6E76C6E5-C3DA-42D7-B1D4-766024C4B98E}"/>
              </a:ext>
            </a:extLst>
          </p:cNvPr>
          <p:cNvSpPr/>
          <p:nvPr/>
        </p:nvSpPr>
        <p:spPr>
          <a:xfrm>
            <a:off x="3084309" y="662665"/>
            <a:ext cx="5698184" cy="67815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6" name="عنوان 1">
            <a:extLst>
              <a:ext uri="{FF2B5EF4-FFF2-40B4-BE49-F238E27FC236}">
                <a16:creationId xmlns:a16="http://schemas.microsoft.com/office/drawing/2014/main" id="{900371B9-F023-4D5B-BFB1-8B71C0D25591}"/>
              </a:ext>
            </a:extLst>
          </p:cNvPr>
          <p:cNvSpPr txBox="1">
            <a:spLocks/>
          </p:cNvSpPr>
          <p:nvPr/>
        </p:nvSpPr>
        <p:spPr>
          <a:xfrm>
            <a:off x="3246909" y="371772"/>
            <a:ext cx="5698184" cy="854135"/>
          </a:xfrm>
          <a:prstGeom prst="rect">
            <a:avLst/>
          </a:prstGeom>
        </p:spPr>
        <p:txBody>
          <a:bodyPr vert="horz" lIns="91440" tIns="45720" rIns="91440" bIns="45720" rtlCol="1" anchor="b">
            <a:norm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z="2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ملاحظة ختامية نهائية</a:t>
            </a:r>
          </a:p>
        </p:txBody>
      </p:sp>
      <p:pic>
        <p:nvPicPr>
          <p:cNvPr id="12" name="Picture 15">
            <a:extLst>
              <a:ext uri="{FF2B5EF4-FFF2-40B4-BE49-F238E27FC236}">
                <a16:creationId xmlns:a16="http://schemas.microsoft.com/office/drawing/2014/main" id="{EDF95CB9-E652-455B-A74D-E1830FCA80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905" y="272581"/>
            <a:ext cx="1704611" cy="717950"/>
          </a:xfrm>
          <a:prstGeom prst="rect">
            <a:avLst/>
          </a:prstGeom>
        </p:spPr>
      </p:pic>
      <p:sp>
        <p:nvSpPr>
          <p:cNvPr id="18" name="مستطيل 6">
            <a:extLst>
              <a:ext uri="{FF2B5EF4-FFF2-40B4-BE49-F238E27FC236}">
                <a16:creationId xmlns:a16="http://schemas.microsoft.com/office/drawing/2014/main" id="{3834CAEC-73E0-422D-A923-588FC032726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2" y="6327647"/>
            <a:ext cx="12192000" cy="338328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جامعة الملك سعود – كلية الدراسات التطبيقية وخدمة المجتمع – 2411مال – مقدمة في الاستثمار– المحاضرة الثالثة</a:t>
            </a:r>
          </a:p>
        </p:txBody>
      </p:sp>
      <p:sp>
        <p:nvSpPr>
          <p:cNvPr id="7" name="مستطيل 6">
            <a:extLst>
              <a:ext uri="{FF2B5EF4-FFF2-40B4-BE49-F238E27FC236}">
                <a16:creationId xmlns:a16="http://schemas.microsoft.com/office/drawing/2014/main" id="{B6ECF764-857C-43AE-9F95-91CE86AF96FF}"/>
              </a:ext>
            </a:extLst>
          </p:cNvPr>
          <p:cNvSpPr/>
          <p:nvPr/>
        </p:nvSpPr>
        <p:spPr>
          <a:xfrm>
            <a:off x="1443753" y="1966620"/>
            <a:ext cx="9304495" cy="28161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SA" sz="2400" dirty="0">
                <a:solidFill>
                  <a:srgbClr val="0000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إذا كان لدينا مشروعان استثماريان، ونرغب في المفاضلة بينهما، فإننا نواجه الحالات التالية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إذا تساوى المشروعان في العائد، فإنه يتم تفضيل المشروع ذو الخطر الأدنى (تباين وانحراف معياري أقل).</a:t>
            </a:r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إذا تساوى المشروعان في درجة الخطر، يتم تفضيل المشروع ذو العائد الأعلى.</a:t>
            </a:r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إذا كان أحد المشروعين أكبر في عائده وفي درجة خطره، فإنه يتم التفضيل بينهما على أساس معامل الاختلاف (</a:t>
            </a:r>
            <a:r>
              <a:rPr lang="en-US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COVAR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)، بحيث نفضل المشروع ذو معامل الاختلاف الأقل.</a:t>
            </a:r>
          </a:p>
        </p:txBody>
      </p:sp>
    </p:spTree>
    <p:extLst>
      <p:ext uri="{BB962C8B-B14F-4D97-AF65-F5344CB8AC3E}">
        <p14:creationId xmlns:p14="http://schemas.microsoft.com/office/powerpoint/2010/main" val="28834840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BC667C2-5917-478C-B32D-4431786A66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6042" y="2189272"/>
            <a:ext cx="8679915" cy="1748729"/>
          </a:xfrm>
        </p:spPr>
        <p:txBody>
          <a:bodyPr>
            <a:normAutofit/>
          </a:bodyPr>
          <a:lstStyle/>
          <a:p>
            <a:r>
              <a:rPr lang="ar-SA" b="1" kern="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انتهت المحاضرة الثالثة</a:t>
            </a:r>
            <a:endParaRPr lang="ar-SA" dirty="0">
              <a:solidFill>
                <a:schemeClr val="bg1"/>
              </a:solidFill>
            </a:endParaRPr>
          </a:p>
        </p:txBody>
      </p:sp>
      <p:pic>
        <p:nvPicPr>
          <p:cNvPr id="4" name="Picture 15">
            <a:extLst>
              <a:ext uri="{FF2B5EF4-FFF2-40B4-BE49-F238E27FC236}">
                <a16:creationId xmlns:a16="http://schemas.microsoft.com/office/drawing/2014/main" id="{AF838472-B53A-49C3-8F80-A3519617703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905" y="272581"/>
            <a:ext cx="1704611" cy="717950"/>
          </a:xfrm>
          <a:prstGeom prst="rect">
            <a:avLst/>
          </a:prstGeom>
        </p:spPr>
      </p:pic>
      <p:sp>
        <p:nvSpPr>
          <p:cNvPr id="6" name="مستطيل 6">
            <a:extLst>
              <a:ext uri="{FF2B5EF4-FFF2-40B4-BE49-F238E27FC236}">
                <a16:creationId xmlns:a16="http://schemas.microsoft.com/office/drawing/2014/main" id="{1A7F1072-B300-4BC5-B08F-BD6335FA35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2" y="6327647"/>
            <a:ext cx="12192000" cy="338328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جامعة الملك سعود – كلية الدراسات التطبيقية وخدمة المجتمع – 2411مال – مقدمة في الاستثمار– المحاضرة الثالثة</a:t>
            </a:r>
          </a:p>
        </p:txBody>
      </p:sp>
    </p:spTree>
    <p:extLst>
      <p:ext uri="{BB962C8B-B14F-4D97-AF65-F5344CB8AC3E}">
        <p14:creationId xmlns:p14="http://schemas.microsoft.com/office/powerpoint/2010/main" val="327257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BB0F104F-A524-4929-8454-EF406D6F5AEA}"/>
              </a:ext>
            </a:extLst>
          </p:cNvPr>
          <p:cNvSpPr/>
          <p:nvPr/>
        </p:nvSpPr>
        <p:spPr>
          <a:xfrm>
            <a:off x="326572" y="990532"/>
            <a:ext cx="11485984" cy="522071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6E76C6E5-C3DA-42D7-B1D4-766024C4B98E}"/>
              </a:ext>
            </a:extLst>
          </p:cNvPr>
          <p:cNvSpPr/>
          <p:nvPr/>
        </p:nvSpPr>
        <p:spPr>
          <a:xfrm>
            <a:off x="3084309" y="662665"/>
            <a:ext cx="5698184" cy="67815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عنوان 1">
            <a:extLst>
              <a:ext uri="{FF2B5EF4-FFF2-40B4-BE49-F238E27FC236}">
                <a16:creationId xmlns:a16="http://schemas.microsoft.com/office/drawing/2014/main" id="{900371B9-F023-4D5B-BFB1-8B71C0D25591}"/>
              </a:ext>
            </a:extLst>
          </p:cNvPr>
          <p:cNvSpPr txBox="1">
            <a:spLocks/>
          </p:cNvSpPr>
          <p:nvPr/>
        </p:nvSpPr>
        <p:spPr>
          <a:xfrm>
            <a:off x="3220471" y="434240"/>
            <a:ext cx="5698184" cy="854135"/>
          </a:xfrm>
          <a:prstGeom prst="rect">
            <a:avLst/>
          </a:prstGeom>
        </p:spPr>
        <p:txBody>
          <a:bodyPr vert="horz" lIns="91440" tIns="45720" rIns="91440" bIns="45720" rtlCol="1" anchor="b">
            <a:norm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z="2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سياسات الاستثمار في الأوراق المالية</a:t>
            </a:r>
          </a:p>
        </p:txBody>
      </p:sp>
      <p:pic>
        <p:nvPicPr>
          <p:cNvPr id="12" name="Picture 15">
            <a:extLst>
              <a:ext uri="{FF2B5EF4-FFF2-40B4-BE49-F238E27FC236}">
                <a16:creationId xmlns:a16="http://schemas.microsoft.com/office/drawing/2014/main" id="{EDF95CB9-E652-455B-A74D-E1830FCA80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905" y="272581"/>
            <a:ext cx="1704611" cy="717950"/>
          </a:xfrm>
          <a:prstGeom prst="rect">
            <a:avLst/>
          </a:prstGeom>
        </p:spPr>
      </p:pic>
      <p:sp>
        <p:nvSpPr>
          <p:cNvPr id="18" name="مستطيل 6">
            <a:extLst>
              <a:ext uri="{FF2B5EF4-FFF2-40B4-BE49-F238E27FC236}">
                <a16:creationId xmlns:a16="http://schemas.microsoft.com/office/drawing/2014/main" id="{3834CAEC-73E0-422D-A923-588FC032726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2" y="6327647"/>
            <a:ext cx="12192000" cy="338328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جامعة الملك سعود – كلية الدراسات التطبيقية وخدمة المجتمع – 2411مال – مقدمة في الاستثمار– المحاضرة الثالثة</a:t>
            </a:r>
          </a:p>
        </p:txBody>
      </p:sp>
      <p:graphicFrame>
        <p:nvGraphicFramePr>
          <p:cNvPr id="30" name="عنصر نائب للمحتوى 6">
            <a:extLst>
              <a:ext uri="{FF2B5EF4-FFF2-40B4-BE49-F238E27FC236}">
                <a16:creationId xmlns:a16="http://schemas.microsoft.com/office/drawing/2014/main" id="{1ABCBC41-A5C3-4EA7-93AF-63ECBB57C7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4120842"/>
              </p:ext>
            </p:extLst>
          </p:nvPr>
        </p:nvGraphicFramePr>
        <p:xfrm>
          <a:off x="1680053" y="1485754"/>
          <a:ext cx="8779021" cy="44970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81165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dgm id="{D64F324C-F74C-4CDA-A1D6-A9A4FB4CDC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>
                                            <p:graphicEl>
                                              <a:dgm id="{D64F324C-F74C-4CDA-A1D6-A9A4FB4CDC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>
                                            <p:graphicEl>
                                              <a:dgm id="{D64F324C-F74C-4CDA-A1D6-A9A4FB4CDC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>
                                            <p:graphicEl>
                                              <a:dgm id="{D64F324C-F74C-4CDA-A1D6-A9A4FB4CDC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dgm id="{8DE0784C-D507-4382-B7D3-49DF7B176E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">
                                            <p:graphicEl>
                                              <a:dgm id="{8DE0784C-D507-4382-B7D3-49DF7B176E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">
                                            <p:graphicEl>
                                              <a:dgm id="{8DE0784C-D507-4382-B7D3-49DF7B176E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">
                                            <p:graphicEl>
                                              <a:dgm id="{8DE0784C-D507-4382-B7D3-49DF7B176E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dgm id="{6FFF57FD-7230-4B72-9AC4-8EC6707D5B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">
                                            <p:graphicEl>
                                              <a:dgm id="{6FFF57FD-7230-4B72-9AC4-8EC6707D5B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">
                                            <p:graphicEl>
                                              <a:dgm id="{6FFF57FD-7230-4B72-9AC4-8EC6707D5B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">
                                            <p:graphicEl>
                                              <a:dgm id="{6FFF57FD-7230-4B72-9AC4-8EC6707D5B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dgm id="{7BB8FE27-A474-4457-8949-DED4FF9D9C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0">
                                            <p:graphicEl>
                                              <a:dgm id="{7BB8FE27-A474-4457-8949-DED4FF9D9C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">
                                            <p:graphicEl>
                                              <a:dgm id="{7BB8FE27-A474-4457-8949-DED4FF9D9C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">
                                            <p:graphicEl>
                                              <a:dgm id="{7BB8FE27-A474-4457-8949-DED4FF9D9C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dgm id="{C75D27B9-B498-4ABB-8C42-DE9417FA08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0">
                                            <p:graphicEl>
                                              <a:dgm id="{C75D27B9-B498-4ABB-8C42-DE9417FA08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">
                                            <p:graphicEl>
                                              <a:dgm id="{C75D27B9-B498-4ABB-8C42-DE9417FA08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">
                                            <p:graphicEl>
                                              <a:dgm id="{C75D27B9-B498-4ABB-8C42-DE9417FA08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dgm id="{F6AB8F9A-51CF-4159-B3F7-F41476B925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0">
                                            <p:graphicEl>
                                              <a:dgm id="{F6AB8F9A-51CF-4159-B3F7-F41476B925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">
                                            <p:graphicEl>
                                              <a:dgm id="{F6AB8F9A-51CF-4159-B3F7-F41476B925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">
                                            <p:graphicEl>
                                              <a:dgm id="{F6AB8F9A-51CF-4159-B3F7-F41476B925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dgm id="{67B84D8F-C161-49EF-84A7-6ED70DCD80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0">
                                            <p:graphicEl>
                                              <a:dgm id="{67B84D8F-C161-49EF-84A7-6ED70DCD80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">
                                            <p:graphicEl>
                                              <a:dgm id="{67B84D8F-C161-49EF-84A7-6ED70DCD80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">
                                            <p:graphicEl>
                                              <a:dgm id="{67B84D8F-C161-49EF-84A7-6ED70DCD80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dgm id="{ACEA6F24-C445-4BF0-AF49-F861F7B678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0">
                                            <p:graphicEl>
                                              <a:dgm id="{ACEA6F24-C445-4BF0-AF49-F861F7B678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0">
                                            <p:graphicEl>
                                              <a:dgm id="{ACEA6F24-C445-4BF0-AF49-F861F7B678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0">
                                            <p:graphicEl>
                                              <a:dgm id="{ACEA6F24-C445-4BF0-AF49-F861F7B678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dgm id="{0F47CA1C-0F82-4B4E-9FFE-C2458D5715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0">
                                            <p:graphicEl>
                                              <a:dgm id="{0F47CA1C-0F82-4B4E-9FFE-C2458D5715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">
                                            <p:graphicEl>
                                              <a:dgm id="{0F47CA1C-0F82-4B4E-9FFE-C2458D5715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">
                                            <p:graphicEl>
                                              <a:dgm id="{0F47CA1C-0F82-4B4E-9FFE-C2458D5715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dgm id="{1B205C4A-B60A-47C7-A7B0-0E6BDA7622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0">
                                            <p:graphicEl>
                                              <a:dgm id="{1B205C4A-B60A-47C7-A7B0-0E6BDA7622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0">
                                            <p:graphicEl>
                                              <a:dgm id="{1B205C4A-B60A-47C7-A7B0-0E6BDA7622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0">
                                            <p:graphicEl>
                                              <a:dgm id="{1B205C4A-B60A-47C7-A7B0-0E6BDA7622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dgm id="{06BAF0CE-622D-42A7-904C-B6C2F1D151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0">
                                            <p:graphicEl>
                                              <a:dgm id="{06BAF0CE-622D-42A7-904C-B6C2F1D151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0">
                                            <p:graphicEl>
                                              <a:dgm id="{06BAF0CE-622D-42A7-904C-B6C2F1D151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0">
                                            <p:graphicEl>
                                              <a:dgm id="{06BAF0CE-622D-42A7-904C-B6C2F1D151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dgm id="{0D8333E6-2319-449C-B020-24DD551DD8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0">
                                            <p:graphicEl>
                                              <a:dgm id="{0D8333E6-2319-449C-B020-24DD551DD8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0">
                                            <p:graphicEl>
                                              <a:dgm id="{0D8333E6-2319-449C-B020-24DD551DD8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0">
                                            <p:graphicEl>
                                              <a:dgm id="{0D8333E6-2319-449C-B020-24DD551DD8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dgm id="{AD13610C-97F1-49BA-9E1A-B0A17659E5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0">
                                            <p:graphicEl>
                                              <a:dgm id="{AD13610C-97F1-49BA-9E1A-B0A17659E5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0">
                                            <p:graphicEl>
                                              <a:dgm id="{AD13610C-97F1-49BA-9E1A-B0A17659E5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0">
                                            <p:graphicEl>
                                              <a:dgm id="{AD13610C-97F1-49BA-9E1A-B0A17659E5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dgm id="{FCC7BCDA-5243-44E1-90B9-F7362BE49B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0">
                                            <p:graphicEl>
                                              <a:dgm id="{FCC7BCDA-5243-44E1-90B9-F7362BE49B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0">
                                            <p:graphicEl>
                                              <a:dgm id="{FCC7BCDA-5243-44E1-90B9-F7362BE49B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0">
                                            <p:graphicEl>
                                              <a:dgm id="{FCC7BCDA-5243-44E1-90B9-F7362BE49B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dgm id="{5CF12ACC-1CA3-421D-8FFD-6659A36231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0">
                                            <p:graphicEl>
                                              <a:dgm id="{5CF12ACC-1CA3-421D-8FFD-6659A36231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0">
                                            <p:graphicEl>
                                              <a:dgm id="{5CF12ACC-1CA3-421D-8FFD-6659A36231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0">
                                            <p:graphicEl>
                                              <a:dgm id="{5CF12ACC-1CA3-421D-8FFD-6659A36231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dgm id="{FB336EE5-E6FC-48F6-9E50-7AF73ABDC6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0">
                                            <p:graphicEl>
                                              <a:dgm id="{FB336EE5-E6FC-48F6-9E50-7AF73ABDC6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0">
                                            <p:graphicEl>
                                              <a:dgm id="{FB336EE5-E6FC-48F6-9E50-7AF73ABDC6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0">
                                            <p:graphicEl>
                                              <a:dgm id="{FB336EE5-E6FC-48F6-9E50-7AF73ABDC6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dgm id="{2C6C22FB-1B82-496C-B727-FD2AF10C2B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0">
                                            <p:graphicEl>
                                              <a:dgm id="{2C6C22FB-1B82-496C-B727-FD2AF10C2B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0">
                                            <p:graphicEl>
                                              <a:dgm id="{2C6C22FB-1B82-496C-B727-FD2AF10C2B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0">
                                            <p:graphicEl>
                                              <a:dgm id="{2C6C22FB-1B82-496C-B727-FD2AF10C2B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0" grpId="0">
        <p:bldSub>
          <a:bldDgm bld="lvl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BB0F104F-A524-4929-8454-EF406D6F5AEA}"/>
              </a:ext>
            </a:extLst>
          </p:cNvPr>
          <p:cNvSpPr/>
          <p:nvPr/>
        </p:nvSpPr>
        <p:spPr>
          <a:xfrm>
            <a:off x="353010" y="1019633"/>
            <a:ext cx="11485984" cy="522071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6E76C6E5-C3DA-42D7-B1D4-766024C4B98E}"/>
              </a:ext>
            </a:extLst>
          </p:cNvPr>
          <p:cNvSpPr/>
          <p:nvPr/>
        </p:nvSpPr>
        <p:spPr>
          <a:xfrm>
            <a:off x="2777383" y="662665"/>
            <a:ext cx="6005110" cy="67815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عنوان 1">
            <a:extLst>
              <a:ext uri="{FF2B5EF4-FFF2-40B4-BE49-F238E27FC236}">
                <a16:creationId xmlns:a16="http://schemas.microsoft.com/office/drawing/2014/main" id="{900371B9-F023-4D5B-BFB1-8B71C0D25591}"/>
              </a:ext>
            </a:extLst>
          </p:cNvPr>
          <p:cNvSpPr txBox="1">
            <a:spLocks/>
          </p:cNvSpPr>
          <p:nvPr/>
        </p:nvSpPr>
        <p:spPr>
          <a:xfrm>
            <a:off x="3197945" y="436446"/>
            <a:ext cx="5698184" cy="854135"/>
          </a:xfrm>
          <a:prstGeom prst="rect">
            <a:avLst/>
          </a:prstGeom>
        </p:spPr>
        <p:txBody>
          <a:bodyPr vert="horz" lIns="91440" tIns="45720" rIns="91440" bIns="45720" rtlCol="1" anchor="b">
            <a:norm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z="32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سياسات الاستثمار  في الأوراق المالية</a:t>
            </a:r>
          </a:p>
        </p:txBody>
      </p:sp>
      <p:pic>
        <p:nvPicPr>
          <p:cNvPr id="12" name="Picture 15">
            <a:extLst>
              <a:ext uri="{FF2B5EF4-FFF2-40B4-BE49-F238E27FC236}">
                <a16:creationId xmlns:a16="http://schemas.microsoft.com/office/drawing/2014/main" id="{EDF95CB9-E652-455B-A74D-E1830FCA80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905" y="272581"/>
            <a:ext cx="1704611" cy="717950"/>
          </a:xfrm>
          <a:prstGeom prst="rect">
            <a:avLst/>
          </a:prstGeom>
        </p:spPr>
      </p:pic>
      <p:sp>
        <p:nvSpPr>
          <p:cNvPr id="18" name="مستطيل 6">
            <a:extLst>
              <a:ext uri="{FF2B5EF4-FFF2-40B4-BE49-F238E27FC236}">
                <a16:creationId xmlns:a16="http://schemas.microsoft.com/office/drawing/2014/main" id="{3834CAEC-73E0-422D-A923-588FC032726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2" y="6327647"/>
            <a:ext cx="12192000" cy="338328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جامعة الملك سعود – كلية الدراسات التطبيقية وخدمة المجتمع – 2411مال – مقدمة في الاستثمار– المحاضرة الثالثة</a:t>
            </a:r>
          </a:p>
        </p:txBody>
      </p:sp>
      <p:sp>
        <p:nvSpPr>
          <p:cNvPr id="3" name="مستطيل 2">
            <a:extLst>
              <a:ext uri="{FF2B5EF4-FFF2-40B4-BE49-F238E27FC236}">
                <a16:creationId xmlns:a16="http://schemas.microsoft.com/office/drawing/2014/main" id="{544E70DF-029B-4560-BB7B-6DA8A2C1844B}"/>
              </a:ext>
            </a:extLst>
          </p:cNvPr>
          <p:cNvSpPr/>
          <p:nvPr/>
        </p:nvSpPr>
        <p:spPr>
          <a:xfrm>
            <a:off x="1442295" y="2475826"/>
            <a:ext cx="930741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rt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ar-SA" sz="2400" dirty="0">
                <a:latin typeface="Sakkal Majalla" panose="02000000000000000000" pitchFamily="2" charset="-78"/>
                <a:ea typeface="Tahoma" panose="020B0604030504040204" pitchFamily="34" charset="0"/>
                <a:cs typeface="Sakkal Majalla" panose="02000000000000000000" pitchFamily="2" charset="-78"/>
              </a:rPr>
              <a:t>إذا توفرت لدينا </a:t>
            </a:r>
            <a:r>
              <a:rPr lang="ar-SA" sz="2400" b="1" dirty="0">
                <a:solidFill>
                  <a:srgbClr val="0000FF"/>
                </a:solidFill>
                <a:latin typeface="Sakkal Majalla" panose="02000000000000000000" pitchFamily="2" charset="-78"/>
                <a:ea typeface="Tahoma" panose="020B0604030504040204" pitchFamily="34" charset="0"/>
                <a:cs typeface="Sakkal Majalla" panose="02000000000000000000" pitchFamily="2" charset="-78"/>
              </a:rPr>
              <a:t>بيانات تاريخية </a:t>
            </a:r>
            <a:r>
              <a:rPr lang="ar-SA" sz="2400" dirty="0">
                <a:latin typeface="Sakkal Majalla" panose="02000000000000000000" pitchFamily="2" charset="-78"/>
                <a:ea typeface="Tahoma" panose="020B0604030504040204" pitchFamily="34" charset="0"/>
                <a:cs typeface="Sakkal Majalla" panose="02000000000000000000" pitchFamily="2" charset="-78"/>
              </a:rPr>
              <a:t>عن أصل معين (سهم مثلاً)، فإنه يمكن إيجاد العائد (متوسط العائد) والمخاطر بناء على تلك البيانات.</a:t>
            </a:r>
          </a:p>
          <a:p>
            <a:pPr marL="342900" indent="-342900" algn="just" rt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ar-SA" sz="2400" dirty="0">
                <a:latin typeface="Sakkal Majalla" panose="02000000000000000000" pitchFamily="2" charset="-78"/>
                <a:ea typeface="Tahoma" panose="020B0604030504040204" pitchFamily="34" charset="0"/>
                <a:cs typeface="Sakkal Majalla" panose="02000000000000000000" pitchFamily="2" charset="-78"/>
              </a:rPr>
              <a:t>في حالات أخرى، وعندما لا تتوفر البيانات التاريخية، فإن المستثمر يستطيع تقدير </a:t>
            </a:r>
            <a:r>
              <a:rPr lang="ar-SA" sz="2400" b="1" dirty="0">
                <a:solidFill>
                  <a:srgbClr val="0000FF"/>
                </a:solidFill>
                <a:latin typeface="Sakkal Majalla" panose="02000000000000000000" pitchFamily="2" charset="-78"/>
                <a:ea typeface="Tahoma" panose="020B0604030504040204" pitchFamily="34" charset="0"/>
                <a:cs typeface="Sakkal Majalla" panose="02000000000000000000" pitchFamily="2" charset="-78"/>
              </a:rPr>
              <a:t>توقعات مستقبلية </a:t>
            </a:r>
            <a:r>
              <a:rPr lang="ar-SA" sz="2400" dirty="0">
                <a:latin typeface="Sakkal Majalla" panose="02000000000000000000" pitchFamily="2" charset="-78"/>
                <a:ea typeface="Tahoma" panose="020B0604030504040204" pitchFamily="34" charset="0"/>
                <a:cs typeface="Sakkal Majalla" panose="02000000000000000000" pitchFamily="2" charset="-78"/>
              </a:rPr>
              <a:t>أو الحصول عليها من جهات أخرى ومن خلالها يمكنه إيجاد العائد (العائد المتوقع) والمخاطر المتوقعة.</a:t>
            </a:r>
          </a:p>
        </p:txBody>
      </p:sp>
      <p:pic>
        <p:nvPicPr>
          <p:cNvPr id="1026" name="Picture 2" descr="Investing - Free business icons">
            <a:extLst>
              <a:ext uri="{FF2B5EF4-FFF2-40B4-BE49-F238E27FC236}">
                <a16:creationId xmlns:a16="http://schemas.microsoft.com/office/drawing/2014/main" id="{BFA9BFFB-D7EB-42C5-9A4D-F662B2CA86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7383" y="678293"/>
            <a:ext cx="682680" cy="682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7783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مستطيل 56">
            <a:extLst>
              <a:ext uri="{FF2B5EF4-FFF2-40B4-BE49-F238E27FC236}">
                <a16:creationId xmlns:a16="http://schemas.microsoft.com/office/drawing/2014/main" id="{5F6C1400-27D5-4886-894E-7111ACD43651}"/>
              </a:ext>
            </a:extLst>
          </p:cNvPr>
          <p:cNvSpPr/>
          <p:nvPr/>
        </p:nvSpPr>
        <p:spPr>
          <a:xfrm>
            <a:off x="0" y="1070295"/>
            <a:ext cx="9619861" cy="73571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id="{71F94998-291B-4BF5-9084-5B5B01FFD4F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275606" y="639026"/>
            <a:ext cx="8251166" cy="1651518"/>
          </a:xfrm>
        </p:spPr>
        <p:txBody>
          <a:bodyPr>
            <a:normAutofit/>
          </a:bodyPr>
          <a:lstStyle/>
          <a:p>
            <a:r>
              <a:rPr lang="ar-SA" sz="3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قياس العائد والمخاطرة باستخدام البيانات التاريخية</a:t>
            </a:r>
            <a:endParaRPr lang="fr-FR" sz="36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8CE9C4F5-E5C5-4A46-A646-BD92F7EE0539}"/>
              </a:ext>
            </a:extLst>
          </p:cNvPr>
          <p:cNvSpPr/>
          <p:nvPr/>
        </p:nvSpPr>
        <p:spPr>
          <a:xfrm>
            <a:off x="9685176" y="1052528"/>
            <a:ext cx="2506823" cy="75348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12" name="Picture 15">
            <a:extLst>
              <a:ext uri="{FF2B5EF4-FFF2-40B4-BE49-F238E27FC236}">
                <a16:creationId xmlns:a16="http://schemas.microsoft.com/office/drawing/2014/main" id="{5F0E481A-83A5-4FB5-932E-DF0E75D97E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905" y="272581"/>
            <a:ext cx="1704611" cy="717950"/>
          </a:xfrm>
          <a:prstGeom prst="rect">
            <a:avLst/>
          </a:prstGeom>
        </p:spPr>
      </p:pic>
      <p:sp>
        <p:nvSpPr>
          <p:cNvPr id="56" name="مستطيل 6">
            <a:extLst>
              <a:ext uri="{FF2B5EF4-FFF2-40B4-BE49-F238E27FC236}">
                <a16:creationId xmlns:a16="http://schemas.microsoft.com/office/drawing/2014/main" id="{F63E38DD-C725-4CC8-A408-F42E49EE85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2" y="6327647"/>
            <a:ext cx="12192000" cy="338328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جامعة الملك سعود – كلية الدراسات التطبيقية وخدمة المجتمع – 2411مال – مقدمة في الاستثمار– المحاضرة الثالثة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مستطيل 3">
                <a:extLst>
                  <a:ext uri="{FF2B5EF4-FFF2-40B4-BE49-F238E27FC236}">
                    <a16:creationId xmlns:a16="http://schemas.microsoft.com/office/drawing/2014/main" id="{DB09C04E-1A55-4103-88A5-DF1AF1A84C84}"/>
                  </a:ext>
                </a:extLst>
              </p:cNvPr>
              <p:cNvSpPr/>
              <p:nvPr/>
            </p:nvSpPr>
            <p:spPr>
              <a:xfrm>
                <a:off x="1075709" y="2137359"/>
                <a:ext cx="8636517" cy="385894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:pPr algn="r" rtl="1">
                  <a:lnSpc>
                    <a:spcPct val="150000"/>
                  </a:lnSpc>
                </a:pPr>
                <a:r>
                  <a:rPr lang="ar-SA" sz="2400" b="1" dirty="0">
                    <a:solidFill>
                      <a:srgbClr val="0000FF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متوسط </a:t>
                </a:r>
                <a:r>
                  <a:rPr lang="ar-SA" sz="2400" b="1" dirty="0" smtClean="0">
                    <a:solidFill>
                      <a:srgbClr val="0000FF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العائد</a:t>
                </a:r>
                <a:r>
                  <a:rPr lang="ar-SA" sz="2400" b="1" dirty="0" smtClean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:</a:t>
                </a:r>
                <a:endParaRPr lang="ar-SA" sz="2400" dirty="0" smtClean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  <a:p>
                <a:pPr algn="r" rtl="1">
                  <a:lnSpc>
                    <a:spcPct val="150000"/>
                  </a:lnSpc>
                </a:pPr>
                <a:r>
                  <a:rPr lang="ar-SA" sz="2400" dirty="0" smtClean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عادة </a:t>
                </a:r>
                <a:r>
                  <a:rPr lang="ar-SA" sz="24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ما يتم قياس عائد أصل استثماري في حالة توفر بيانات تاريخية عنه باستخدام </a:t>
                </a:r>
                <a:r>
                  <a:rPr lang="ar-SA" sz="2400" b="1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متوسط العائد</a:t>
                </a:r>
                <a:r>
                  <a:rPr lang="ar-SA" sz="24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:</a:t>
                </a:r>
              </a:p>
              <a:p>
                <a:pPr algn="r" rtl="1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en-US" sz="2400" i="1">
                              <a:latin typeface="Cambria Math"/>
                            </a:rPr>
                            <m:t>𝑅</m:t>
                          </m:r>
                        </m:e>
                      </m:bar>
                      <m:r>
                        <a:rPr lang="en-US" sz="2400" i="1">
                          <a:latin typeface="Cambria Math"/>
                        </a:rPr>
                        <m:t>=</m:t>
                      </m:r>
                      <m:box>
                        <m:box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/>
                                </a:rPr>
                                <m:t>𝑛</m:t>
                              </m:r>
                            </m:den>
                          </m:f>
                        </m:e>
                      </m:box>
                      <m:nary>
                        <m:naryPr>
                          <m:chr m:val="∑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i="1">
                              <a:latin typeface="Cambria Math"/>
                            </a:rPr>
                            <m:t>𝑡</m:t>
                          </m:r>
                          <m:r>
                            <a:rPr lang="en-US" sz="2400" i="1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2400" i="1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sz="2400" i="1">
                              <a:latin typeface="Cambria Math"/>
                            </a:rPr>
                            <m:t>𝑡</m:t>
                          </m:r>
                          <m:r>
                            <a:rPr lang="en-US" sz="2400" i="1">
                              <a:latin typeface="Cambria Math"/>
                            </a:rPr>
                            <m:t>=</m:t>
                          </m:r>
                          <m:r>
                            <a:rPr lang="en-US" sz="24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ar-SA" sz="2400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  <a:p>
                <a:pPr algn="r" rtl="1">
                  <a:lnSpc>
                    <a:spcPct val="150000"/>
                  </a:lnSpc>
                </a:pPr>
                <a:r>
                  <a:rPr lang="ar-SA" sz="2400" b="1" dirty="0">
                    <a:solidFill>
                      <a:srgbClr val="0000FF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rgbClr val="0000FF"/>
                            </a:solidFill>
                            <a:latin typeface="Cambria Math"/>
                          </a:rPr>
                          <m:t>𝑹</m:t>
                        </m:r>
                      </m:e>
                      <m:sub>
                        <m:r>
                          <a:rPr lang="en-US" sz="2400" b="1" i="1">
                            <a:solidFill>
                              <a:srgbClr val="0000FF"/>
                            </a:solidFill>
                            <a:latin typeface="Cambria Math"/>
                          </a:rPr>
                          <m:t>𝒕</m:t>
                        </m:r>
                      </m:sub>
                    </m:sSub>
                  </m:oMath>
                </a14:m>
                <a:r>
                  <a:rPr lang="ar-SA" sz="2400" b="1" dirty="0">
                    <a:solidFill>
                      <a:srgbClr val="0000FF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): </a:t>
                </a:r>
                <a:r>
                  <a:rPr lang="ar-SA" sz="24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العائد الفعلي في السنة (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𝑡</m:t>
                    </m:r>
                  </m:oMath>
                </a14:m>
                <a:r>
                  <a:rPr lang="ar-SA" sz="24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).</a:t>
                </a:r>
                <a:endParaRPr lang="en-US" sz="2400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  <a:p>
                <a:pPr algn="r" rtl="1">
                  <a:lnSpc>
                    <a:spcPct val="150000"/>
                  </a:lnSpc>
                </a:pPr>
                <a:r>
                  <a:rPr lang="ar-SA" sz="2400" b="1" dirty="0">
                    <a:solidFill>
                      <a:srgbClr val="0000FF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(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rgbClr val="0000FF"/>
                        </a:solidFill>
                        <a:latin typeface="Cambria Math"/>
                      </a:rPr>
                      <m:t>𝒏</m:t>
                    </m:r>
                  </m:oMath>
                </a14:m>
                <a:r>
                  <a:rPr lang="ar-SA" sz="2400" b="1" dirty="0">
                    <a:solidFill>
                      <a:srgbClr val="0000FF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): </a:t>
                </a:r>
                <a:r>
                  <a:rPr lang="ar-SA" sz="24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عدد السنوات.</a:t>
                </a:r>
              </a:p>
            </p:txBody>
          </p:sp>
        </mc:Choice>
        <mc:Fallback>
          <p:sp>
            <p:nvSpPr>
              <p:cNvPr id="4" name="مستطيل 3">
                <a:extLst>
                  <a:ext uri="{FF2B5EF4-FFF2-40B4-BE49-F238E27FC236}">
                    <a16:creationId xmlns:a16="http://schemas.microsoft.com/office/drawing/2014/main" id="{DB09C04E-1A55-4103-88A5-DF1AF1A84C8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709" y="2137359"/>
                <a:ext cx="8636517" cy="3858942"/>
              </a:xfrm>
              <a:prstGeom prst="rect">
                <a:avLst/>
              </a:prstGeom>
              <a:blipFill>
                <a:blip r:embed="rId3"/>
                <a:stretch>
                  <a:fillRect r="-1129" b="-1896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8474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مستطيل 2">
                <a:extLst>
                  <a:ext uri="{FF2B5EF4-FFF2-40B4-BE49-F238E27FC236}">
                    <a16:creationId xmlns:a16="http://schemas.microsoft.com/office/drawing/2014/main" id="{4B797B28-E702-4450-B830-155A6FE721D9}"/>
                  </a:ext>
                </a:extLst>
              </p:cNvPr>
              <p:cNvSpPr/>
              <p:nvPr/>
            </p:nvSpPr>
            <p:spPr>
              <a:xfrm>
                <a:off x="1188792" y="1703253"/>
                <a:ext cx="8496384" cy="397031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:pPr algn="just" rtl="1">
                  <a:lnSpc>
                    <a:spcPct val="150000"/>
                  </a:lnSpc>
                </a:pPr>
                <a:r>
                  <a:rPr lang="ar-SA" sz="2400" b="1" dirty="0">
                    <a:solidFill>
                      <a:srgbClr val="0000FF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يتم حساب الخطر باستخدام مجموعة من المقاييس، هي</a:t>
                </a:r>
                <a:r>
                  <a:rPr lang="ar-SA" sz="2400" b="1" dirty="0" smtClean="0">
                    <a:solidFill>
                      <a:srgbClr val="0000FF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:</a:t>
                </a:r>
                <a:endParaRPr lang="ar-SA" sz="2400" b="1" dirty="0">
                  <a:solidFill>
                    <a:srgbClr val="0000FF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  <a:p>
                <a:pPr algn="just" rtl="1">
                  <a:lnSpc>
                    <a:spcPct val="150000"/>
                  </a:lnSpc>
                </a:pPr>
                <a:r>
                  <a:rPr lang="ar-SA" sz="2400" b="1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أولاً: أساليب إحصائية بسيطة </a:t>
                </a:r>
              </a:p>
              <a:p>
                <a:pPr algn="just" rtl="1">
                  <a:lnSpc>
                    <a:spcPct val="150000"/>
                  </a:lnSpc>
                </a:pPr>
                <a:r>
                  <a:rPr lang="ar-SA" sz="24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1- المدى : كلما كان المدى واسعاُ كلما دل على حدة تقلبات العائد وبالتالي ارتفاع المخاطرة</a:t>
                </a:r>
                <a:r>
                  <a:rPr lang="ar-SA" sz="2400" dirty="0" smtClean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.</a:t>
                </a:r>
                <a:endParaRPr lang="ar-SA" sz="2400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  <a:p>
                <a:pPr algn="just" rtl="1">
                  <a:lnSpc>
                    <a:spcPct val="150000"/>
                  </a:lnSpc>
                </a:pPr>
                <a:r>
                  <a:rPr lang="ar-SA" sz="2400" b="1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ثانيا: أساليب إحصائية متقدمة</a:t>
                </a:r>
              </a:p>
              <a:p>
                <a:pPr marL="457200" indent="-457200" algn="just" rtl="1">
                  <a:lnSpc>
                    <a:spcPct val="150000"/>
                  </a:lnSpc>
                  <a:buClr>
                    <a:srgbClr val="0000FF"/>
                  </a:buClr>
                  <a:buFont typeface="+mj-lt"/>
                  <a:buAutoNum type="arabicPeriod"/>
                </a:pPr>
                <a:r>
                  <a:rPr lang="ar-SA" sz="24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التباين (</a:t>
                </a:r>
                <a:r>
                  <a:rPr lang="en-US" sz="24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Variance</a:t>
                </a:r>
                <a:r>
                  <a:rPr lang="ar-SA" sz="24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) ويرمز له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ar-SA" sz="24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)</a:t>
                </a:r>
              </a:p>
              <a:p>
                <a:pPr marL="457200" indent="-457200" algn="just" rtl="1">
                  <a:lnSpc>
                    <a:spcPct val="150000"/>
                  </a:lnSpc>
                  <a:buClr>
                    <a:srgbClr val="0000FF"/>
                  </a:buClr>
                  <a:buFont typeface="+mj-lt"/>
                  <a:buAutoNum type="arabicPeriod"/>
                </a:pPr>
                <a:r>
                  <a:rPr lang="ar-SA" sz="24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الانحراف المعياري (</a:t>
                </a:r>
                <a:r>
                  <a:rPr lang="en-US" sz="24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Standard Deviation</a:t>
                </a:r>
                <a:r>
                  <a:rPr lang="ar-SA" sz="24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)</a:t>
                </a:r>
              </a:p>
              <a:p>
                <a:pPr marL="457200" indent="-457200" algn="just" rtl="1">
                  <a:lnSpc>
                    <a:spcPct val="150000"/>
                  </a:lnSpc>
                  <a:buClr>
                    <a:srgbClr val="0000FF"/>
                  </a:buClr>
                  <a:buFont typeface="+mj-lt"/>
                  <a:buAutoNum type="arabicPeriod"/>
                </a:pPr>
                <a:r>
                  <a:rPr lang="ar-SA" sz="24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معامل الاختلاف (</a:t>
                </a:r>
                <a:r>
                  <a:rPr lang="en-US" sz="2400" dirty="0" err="1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Coef</a:t>
                </a:r>
                <a:r>
                  <a:rPr lang="en-US" sz="24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. Of Variation</a:t>
                </a:r>
                <a:r>
                  <a:rPr lang="ar-SA" sz="24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)</a:t>
                </a:r>
              </a:p>
            </p:txBody>
          </p:sp>
        </mc:Choice>
        <mc:Fallback>
          <p:sp>
            <p:nvSpPr>
              <p:cNvPr id="3" name="مستطيل 2">
                <a:extLst>
                  <a:ext uri="{FF2B5EF4-FFF2-40B4-BE49-F238E27FC236}">
                    <a16:creationId xmlns:a16="http://schemas.microsoft.com/office/drawing/2014/main" id="{4B797B28-E702-4450-B830-155A6FE721D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8792" y="1703253"/>
                <a:ext cx="8496384" cy="3970318"/>
              </a:xfrm>
              <a:prstGeom prst="rect">
                <a:avLst/>
              </a:prstGeom>
              <a:blipFill>
                <a:blip r:embed="rId2"/>
                <a:stretch>
                  <a:fillRect r="-1578" b="-2607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مستطيل 56">
            <a:extLst>
              <a:ext uri="{FF2B5EF4-FFF2-40B4-BE49-F238E27FC236}">
                <a16:creationId xmlns:a16="http://schemas.microsoft.com/office/drawing/2014/main" id="{5F6C1400-27D5-4886-894E-7111ACD43651}"/>
              </a:ext>
            </a:extLst>
          </p:cNvPr>
          <p:cNvSpPr/>
          <p:nvPr/>
        </p:nvSpPr>
        <p:spPr>
          <a:xfrm>
            <a:off x="0" y="1070295"/>
            <a:ext cx="9619861" cy="73571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id="{71F94998-291B-4BF5-9084-5B5B01FFD4F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275606" y="639026"/>
            <a:ext cx="8251166" cy="1651518"/>
          </a:xfrm>
        </p:spPr>
        <p:txBody>
          <a:bodyPr>
            <a:normAutofit/>
          </a:bodyPr>
          <a:lstStyle/>
          <a:p>
            <a:r>
              <a:rPr lang="ar-SA" sz="3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مقاييس الخطر </a:t>
            </a:r>
            <a:endParaRPr lang="fr-FR" sz="36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8CE9C4F5-E5C5-4A46-A646-BD92F7EE0539}"/>
              </a:ext>
            </a:extLst>
          </p:cNvPr>
          <p:cNvSpPr/>
          <p:nvPr/>
        </p:nvSpPr>
        <p:spPr>
          <a:xfrm>
            <a:off x="9685176" y="1070295"/>
            <a:ext cx="2506823" cy="73571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12" name="Picture 15">
            <a:extLst>
              <a:ext uri="{FF2B5EF4-FFF2-40B4-BE49-F238E27FC236}">
                <a16:creationId xmlns:a16="http://schemas.microsoft.com/office/drawing/2014/main" id="{5F0E481A-83A5-4FB5-932E-DF0E75D97E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905" y="272581"/>
            <a:ext cx="1704611" cy="717950"/>
          </a:xfrm>
          <a:prstGeom prst="rect">
            <a:avLst/>
          </a:prstGeom>
        </p:spPr>
      </p:pic>
      <p:sp>
        <p:nvSpPr>
          <p:cNvPr id="56" name="مستطيل 6">
            <a:extLst>
              <a:ext uri="{FF2B5EF4-FFF2-40B4-BE49-F238E27FC236}">
                <a16:creationId xmlns:a16="http://schemas.microsoft.com/office/drawing/2014/main" id="{F63E38DD-C725-4CC8-A408-F42E49EE85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2" y="6327647"/>
            <a:ext cx="12192000" cy="338328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جامعة الملك سعود – كلية الدراسات التطبيقية وخدمة المجتمع – 2411مال – مقدمة في الاستثمار– المحاضرة الثالثة</a:t>
            </a: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8BE2E0A3-EB4D-43E8-806A-2BEE9FC37AAB}"/>
              </a:ext>
            </a:extLst>
          </p:cNvPr>
          <p:cNvSpPr/>
          <p:nvPr/>
        </p:nvSpPr>
        <p:spPr>
          <a:xfrm>
            <a:off x="3336019" y="5726716"/>
            <a:ext cx="6283842" cy="4770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 rtl="1"/>
            <a:r>
              <a:rPr lang="ar-SA" sz="25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(في علم الإحصاء، تسمى المقاييس أعلاه «مقاييس التشتت»)</a:t>
            </a:r>
          </a:p>
        </p:txBody>
      </p:sp>
      <p:pic>
        <p:nvPicPr>
          <p:cNvPr id="2050" name="Picture 2" descr="Risk Management Software">
            <a:extLst>
              <a:ext uri="{FF2B5EF4-FFF2-40B4-BE49-F238E27FC236}">
                <a16:creationId xmlns:a16="http://schemas.microsoft.com/office/drawing/2014/main" id="{D99B531F-BADD-4951-96DD-5DE37CD02A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561" y="1173054"/>
            <a:ext cx="530199" cy="530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6276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BB0F104F-A524-4929-8454-EF406D6F5AEA}"/>
              </a:ext>
            </a:extLst>
          </p:cNvPr>
          <p:cNvSpPr/>
          <p:nvPr/>
        </p:nvSpPr>
        <p:spPr>
          <a:xfrm>
            <a:off x="326572" y="990532"/>
            <a:ext cx="11485984" cy="522071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6E76C6E5-C3DA-42D7-B1D4-766024C4B98E}"/>
              </a:ext>
            </a:extLst>
          </p:cNvPr>
          <p:cNvSpPr/>
          <p:nvPr/>
        </p:nvSpPr>
        <p:spPr>
          <a:xfrm>
            <a:off x="3084309" y="662665"/>
            <a:ext cx="5698184" cy="67815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عنوان 1">
            <a:extLst>
              <a:ext uri="{FF2B5EF4-FFF2-40B4-BE49-F238E27FC236}">
                <a16:creationId xmlns:a16="http://schemas.microsoft.com/office/drawing/2014/main" id="{900371B9-F023-4D5B-BFB1-8B71C0D25591}"/>
              </a:ext>
            </a:extLst>
          </p:cNvPr>
          <p:cNvSpPr txBox="1">
            <a:spLocks/>
          </p:cNvSpPr>
          <p:nvPr/>
        </p:nvSpPr>
        <p:spPr>
          <a:xfrm>
            <a:off x="3084309" y="441275"/>
            <a:ext cx="5698184" cy="854135"/>
          </a:xfrm>
          <a:prstGeom prst="rect">
            <a:avLst/>
          </a:prstGeom>
        </p:spPr>
        <p:txBody>
          <a:bodyPr vert="horz" lIns="91440" tIns="45720" rIns="91440" bIns="45720" rtlCol="1" anchor="b">
            <a:norm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z="32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مقاييس الخطر</a:t>
            </a:r>
          </a:p>
        </p:txBody>
      </p:sp>
      <p:pic>
        <p:nvPicPr>
          <p:cNvPr id="12" name="Picture 15">
            <a:extLst>
              <a:ext uri="{FF2B5EF4-FFF2-40B4-BE49-F238E27FC236}">
                <a16:creationId xmlns:a16="http://schemas.microsoft.com/office/drawing/2014/main" id="{EDF95CB9-E652-455B-A74D-E1830FCA80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905" y="272581"/>
            <a:ext cx="1704611" cy="717950"/>
          </a:xfrm>
          <a:prstGeom prst="rect">
            <a:avLst/>
          </a:prstGeom>
        </p:spPr>
      </p:pic>
      <p:sp>
        <p:nvSpPr>
          <p:cNvPr id="18" name="مستطيل 6">
            <a:extLst>
              <a:ext uri="{FF2B5EF4-FFF2-40B4-BE49-F238E27FC236}">
                <a16:creationId xmlns:a16="http://schemas.microsoft.com/office/drawing/2014/main" id="{3834CAEC-73E0-422D-A923-588FC032726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2" y="6327647"/>
            <a:ext cx="12192000" cy="338328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جامعة الملك سعود – كلية الدراسات التطبيقية وخدمة المجتمع – 2411مال – مقدمة في الاستثمار– المحاضرة الثالثة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2E94AF23-EDA2-458D-B655-9A943E30168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971390" y="2720394"/>
                <a:ext cx="3158685" cy="2794590"/>
              </a:xfrm>
              <a:solidFill>
                <a:schemeClr val="accent5">
                  <a:lumMod val="40000"/>
                  <a:lumOff val="60000"/>
                </a:schemeClr>
              </a:solidFill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b="0" i="1" smtClean="0">
                              <a:latin typeface="Cambria Math"/>
                              <a:ea typeface="Cambria Math"/>
                            </a:rPr>
                            <m:t>𝜎</m:t>
                          </m:r>
                        </m:e>
                        <m:sup>
                          <m:r>
                            <a:rPr lang="en-US" sz="2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/>
                        </a:rPr>
                        <m:t>=</m:t>
                      </m:r>
                      <m:box>
                        <m:box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2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2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2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22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200" b="0" i="1" smtClean="0">
                                  <a:latin typeface="Cambria Math"/>
                                </a:rPr>
                                <m:t>1</m:t>
                              </m:r>
                            </m:den>
                          </m:f>
                        </m:e>
                      </m:box>
                      <m:nary>
                        <m:naryPr>
                          <m:chr m:val="∑"/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200" i="1">
                              <a:latin typeface="Cambria Math"/>
                            </a:rPr>
                            <m:t>𝑡</m:t>
                          </m:r>
                          <m:r>
                            <a:rPr lang="en-US" sz="2200" i="1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2200" i="1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sz="2200" i="1">
                              <a:latin typeface="Cambria Math"/>
                            </a:rPr>
                            <m:t>𝑡</m:t>
                          </m:r>
                          <m:r>
                            <a:rPr lang="en-US" sz="2200" i="1">
                              <a:latin typeface="Cambria Math"/>
                            </a:rPr>
                            <m:t>=</m:t>
                          </m:r>
                          <m:r>
                            <a:rPr lang="en-US" sz="22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2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i="1"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sz="2200" i="1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sz="2200" i="1">
                                      <a:latin typeface="Cambria Math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en-US" sz="2200" i="1">
                                  <a:latin typeface="Cambria Math"/>
                                </a:rPr>
                                <m:t>−</m:t>
                              </m:r>
                              <m:bar>
                                <m:barPr>
                                  <m:pos m:val="top"/>
                                  <m:ctrlP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a:rPr lang="en-US" sz="2200" i="1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</m:bar>
                              <m:r>
                                <a:rPr lang="en-US" sz="2200" i="1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2200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  <a:p>
                <a:r>
                  <a:rPr lang="ar-SA" sz="22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(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200" i="1">
                            <a:latin typeface="Cambria Math"/>
                          </a:rPr>
                          <m:t>𝑅</m:t>
                        </m:r>
                      </m:e>
                    </m:bar>
                  </m:oMath>
                </a14:m>
                <a:r>
                  <a:rPr lang="ar-SA" sz="22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): متوسط العائد</a:t>
                </a:r>
              </a:p>
              <a:p>
                <a:r>
                  <a:rPr lang="ar-SA" sz="22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ar-SA" sz="22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): العائد الفعلي في السنة (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ar-SA" sz="22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).</a:t>
                </a:r>
                <a:endParaRPr lang="en-US" sz="2200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  <a:p>
                <a:r>
                  <a:rPr lang="ar-SA" sz="22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(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ar-SA" sz="22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): عدد السنوات.</a:t>
                </a:r>
                <a:endParaRPr lang="en-US" sz="2200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</mc:Choice>
        <mc:Fallback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2E94AF23-EDA2-458D-B655-9A943E30168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971390" y="2720394"/>
                <a:ext cx="3158685" cy="2794590"/>
              </a:xfrm>
              <a:blipFill>
                <a:blip r:embed="rId3"/>
                <a:stretch>
                  <a:fillRect r="-2703" b="-5882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90EC6203-4467-47D9-A907-D5EE4849FFF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544783" y="2720395"/>
                <a:ext cx="3237296" cy="2794589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r" defTabSz="685800" rtl="1" eaLnBrk="1" latinLnBrk="0" hangingPunct="1">
                  <a:lnSpc>
                    <a:spcPct val="110000"/>
                  </a:lnSpc>
                  <a:spcBef>
                    <a:spcPts val="700"/>
                  </a:spcBef>
                  <a:buClr>
                    <a:schemeClr val="tx2"/>
                  </a:buClr>
                  <a:buFont typeface="Arial" panose="020B0604020202020204" pitchFamily="34" charset="0"/>
                  <a:buChar char="•"/>
                  <a:defRPr sz="20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r" defTabSz="685800" rtl="1" eaLnBrk="1" latinLnBrk="0" hangingPunct="1">
                  <a:lnSpc>
                    <a:spcPct val="110000"/>
                  </a:lnSpc>
                  <a:spcBef>
                    <a:spcPts val="700"/>
                  </a:spcBef>
                  <a:buClr>
                    <a:schemeClr val="tx2"/>
                  </a:buClr>
                  <a:buFont typeface="Gill Sans MT" panose="020B0502020104020203" pitchFamily="34" charset="0"/>
                  <a:buChar char="–"/>
                  <a:defRPr sz="18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685800" rtl="1" eaLnBrk="1" latinLnBrk="0" hangingPunct="1">
                  <a:lnSpc>
                    <a:spcPct val="110000"/>
                  </a:lnSpc>
                  <a:spcBef>
                    <a:spcPts val="700"/>
                  </a:spcBef>
                  <a:buClr>
                    <a:schemeClr val="tx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685800" rtl="1" eaLnBrk="1" latinLnBrk="0" hangingPunct="1">
                  <a:lnSpc>
                    <a:spcPct val="110000"/>
                  </a:lnSpc>
                  <a:spcBef>
                    <a:spcPts val="700"/>
                  </a:spcBef>
                  <a:buClr>
                    <a:schemeClr val="tx2"/>
                  </a:buClr>
                  <a:buFont typeface="Gill Sans MT" panose="020B0502020104020203" pitchFamily="34" charset="0"/>
                  <a:buChar char="–"/>
                  <a:defRPr sz="14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685800" rtl="1" eaLnBrk="1" latinLnBrk="0" hangingPunct="1">
                  <a:lnSpc>
                    <a:spcPct val="110000"/>
                  </a:lnSpc>
                  <a:spcBef>
                    <a:spcPts val="700"/>
                  </a:spcBef>
                  <a:buClr>
                    <a:schemeClr val="tx2"/>
                  </a:buClr>
                  <a:buFont typeface="Arial" panose="020B0604020202020204" pitchFamily="34" charset="0"/>
                  <a:buChar char="•"/>
                  <a:defRPr sz="14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685800" rtl="1" eaLnBrk="1" latinLnBrk="0" hangingPunct="1">
                  <a:lnSpc>
                    <a:spcPct val="110000"/>
                  </a:lnSpc>
                  <a:spcBef>
                    <a:spcPts val="700"/>
                  </a:spcBef>
                  <a:buClr>
                    <a:schemeClr val="tx2"/>
                  </a:buClr>
                  <a:buFont typeface="Gill Sans MT" panose="020B0502020104020203" pitchFamily="34" charset="0"/>
                  <a:buChar char="–"/>
                  <a:defRPr sz="14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685800" rtl="1" eaLnBrk="1" latinLnBrk="0" hangingPunct="1">
                  <a:lnSpc>
                    <a:spcPct val="110000"/>
                  </a:lnSpc>
                  <a:spcBef>
                    <a:spcPts val="700"/>
                  </a:spcBef>
                  <a:buClr>
                    <a:schemeClr val="tx2"/>
                  </a:buClr>
                  <a:buFont typeface="Arial" panose="020B0604020202020204" pitchFamily="34" charset="0"/>
                  <a:buChar char="•"/>
                  <a:defRPr sz="14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685800" rtl="1" eaLnBrk="1" latinLnBrk="0" hangingPunct="1">
                  <a:lnSpc>
                    <a:spcPct val="110000"/>
                  </a:lnSpc>
                  <a:spcBef>
                    <a:spcPts val="700"/>
                  </a:spcBef>
                  <a:buClr>
                    <a:schemeClr val="tx2"/>
                  </a:buClr>
                  <a:buFont typeface="Gill Sans MT" panose="020B0502020104020203" pitchFamily="34" charset="0"/>
                  <a:buChar char="–"/>
                  <a:defRPr sz="1400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685800" rtl="1" eaLnBrk="1" latinLnBrk="0" hangingPunct="1">
                  <a:lnSpc>
                    <a:spcPct val="110000"/>
                  </a:lnSpc>
                  <a:spcBef>
                    <a:spcPts val="700"/>
                  </a:spcBef>
                  <a:buClr>
                    <a:schemeClr val="tx2"/>
                  </a:buClr>
                  <a:buFont typeface="Arial" panose="020B0604020202020204" pitchFamily="34" charset="0"/>
                  <a:buChar char="•"/>
                  <a:defRPr sz="1400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fontAlgn="auto">
                  <a:spcAft>
                    <a:spcPts val="0"/>
                  </a:spcAft>
                  <a:buNone/>
                </a:pPr>
                <a:endParaRPr lang="ar-SA" sz="2400" dirty="0" smtClean="0">
                  <a:solidFill>
                    <a:schemeClr val="tx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  <a:p>
                <a:pPr marL="0" indent="0" algn="just" fontAlgn="auto">
                  <a:spcAft>
                    <a:spcPts val="0"/>
                  </a:spcAft>
                  <a:buNone/>
                </a:pPr>
                <a:r>
                  <a:rPr lang="ar-SA" sz="2400" dirty="0" smtClean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هو </a:t>
                </a:r>
                <a:r>
                  <a:rPr lang="ar-SA" sz="24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الجذر التربيعي للتباين، ويعتبر المقياس الأكثر مصداقية في التعبير عن المخاطرة:</a:t>
                </a:r>
              </a:p>
              <a:p>
                <a:pPr algn="just" fontAlgn="auto"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US" sz="22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𝜎</m:t>
                    </m:r>
                    <m:r>
                      <a:rPr lang="en-US" sz="22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box>
                          <m:boxPr>
                            <m:ctrlP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sz="22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2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2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sz="22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22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den>
                            </m:f>
                          </m:e>
                        </m:box>
                        <m:nary>
                          <m:naryPr>
                            <m:chr m:val="∑"/>
                            <m:ctrlP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=</m:t>
                            </m:r>
                            <m:r>
                              <m:rPr>
                                <m:brk m:alnAt="23"/>
                              </m:rP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  <m:sup>
                            <m: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=</m:t>
                            </m:r>
                            <m: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𝑛</m:t>
                            </m:r>
                          </m:sup>
                          <m:e>
                            <m:sSup>
                              <m:sSupPr>
                                <m:ctrlPr>
                                  <a:rPr lang="en-US" sz="22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en-US" sz="2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2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(</m:t>
                                    </m:r>
                                    <m:r>
                                      <a:rPr lang="en-US" sz="22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𝑅</m:t>
                                    </m:r>
                                  </m:e>
                                  <m:sub>
                                    <m:r>
                                      <a:rPr lang="en-US" sz="22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𝑡</m:t>
                                    </m:r>
                                  </m:sub>
                                </m:sSub>
                                <m:r>
                                  <a:rPr lang="en-US" sz="22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bar>
                                  <m:barPr>
                                    <m:pos m:val="top"/>
                                    <m:ctrlPr>
                                      <a:rPr lang="en-US" sz="2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en-US" sz="22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𝑅</m:t>
                                    </m:r>
                                  </m:e>
                                </m:bar>
                                <m:r>
                                  <a:rPr lang="en-US" sz="22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sz="22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e>
                    </m:rad>
                  </m:oMath>
                </a14:m>
                <a:endParaRPr lang="ar-SA" sz="2200" dirty="0">
                  <a:solidFill>
                    <a:schemeClr val="tx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  <a:p>
                <a:pPr marL="0" indent="0" algn="just" fontAlgn="auto">
                  <a:spcAft>
                    <a:spcPts val="0"/>
                  </a:spcAft>
                  <a:buNone/>
                </a:pPr>
                <a:endParaRPr lang="ar-SA" sz="2200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  <a:p>
                <a:pPr algn="just" fontAlgn="auto">
                  <a:spcAft>
                    <a:spcPts val="0"/>
                  </a:spcAft>
                </a:pPr>
                <a:endParaRPr lang="fr-FR" dirty="0"/>
              </a:p>
            </p:txBody>
          </p:sp>
        </mc:Choice>
        <mc:Fallback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90EC6203-4467-47D9-A907-D5EE4849FF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4783" y="2720395"/>
                <a:ext cx="3237296" cy="2794589"/>
              </a:xfrm>
              <a:prstGeom prst="rect">
                <a:avLst/>
              </a:prstGeom>
              <a:blipFill>
                <a:blip r:embed="rId4"/>
                <a:stretch>
                  <a:fillRect l="-4708" r="-2825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ontent Placeholder 2">
                <a:extLst>
                  <a:ext uri="{FF2B5EF4-FFF2-40B4-BE49-F238E27FC236}">
                    <a16:creationId xmlns:a16="http://schemas.microsoft.com/office/drawing/2014/main" id="{5C185C0E-0723-4ACC-8E93-E01C7697C86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010873" y="2723229"/>
                <a:ext cx="3344599" cy="2794589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r" defTabSz="685800" rtl="1" eaLnBrk="1" latinLnBrk="0" hangingPunct="1">
                  <a:lnSpc>
                    <a:spcPct val="110000"/>
                  </a:lnSpc>
                  <a:spcBef>
                    <a:spcPts val="700"/>
                  </a:spcBef>
                  <a:buClr>
                    <a:schemeClr val="tx2"/>
                  </a:buClr>
                  <a:buFont typeface="Arial" panose="020B0604020202020204" pitchFamily="34" charset="0"/>
                  <a:buChar char="•"/>
                  <a:defRPr sz="20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r" defTabSz="685800" rtl="1" eaLnBrk="1" latinLnBrk="0" hangingPunct="1">
                  <a:lnSpc>
                    <a:spcPct val="110000"/>
                  </a:lnSpc>
                  <a:spcBef>
                    <a:spcPts val="700"/>
                  </a:spcBef>
                  <a:buClr>
                    <a:schemeClr val="tx2"/>
                  </a:buClr>
                  <a:buFont typeface="Gill Sans MT" panose="020B0502020104020203" pitchFamily="34" charset="0"/>
                  <a:buChar char="–"/>
                  <a:defRPr sz="18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685800" rtl="1" eaLnBrk="1" latinLnBrk="0" hangingPunct="1">
                  <a:lnSpc>
                    <a:spcPct val="110000"/>
                  </a:lnSpc>
                  <a:spcBef>
                    <a:spcPts val="700"/>
                  </a:spcBef>
                  <a:buClr>
                    <a:schemeClr val="tx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685800" rtl="1" eaLnBrk="1" latinLnBrk="0" hangingPunct="1">
                  <a:lnSpc>
                    <a:spcPct val="110000"/>
                  </a:lnSpc>
                  <a:spcBef>
                    <a:spcPts val="700"/>
                  </a:spcBef>
                  <a:buClr>
                    <a:schemeClr val="tx2"/>
                  </a:buClr>
                  <a:buFont typeface="Gill Sans MT" panose="020B0502020104020203" pitchFamily="34" charset="0"/>
                  <a:buChar char="–"/>
                  <a:defRPr sz="14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685800" rtl="1" eaLnBrk="1" latinLnBrk="0" hangingPunct="1">
                  <a:lnSpc>
                    <a:spcPct val="110000"/>
                  </a:lnSpc>
                  <a:spcBef>
                    <a:spcPts val="700"/>
                  </a:spcBef>
                  <a:buClr>
                    <a:schemeClr val="tx2"/>
                  </a:buClr>
                  <a:buFont typeface="Arial" panose="020B0604020202020204" pitchFamily="34" charset="0"/>
                  <a:buChar char="•"/>
                  <a:defRPr sz="14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685800" rtl="1" eaLnBrk="1" latinLnBrk="0" hangingPunct="1">
                  <a:lnSpc>
                    <a:spcPct val="110000"/>
                  </a:lnSpc>
                  <a:spcBef>
                    <a:spcPts val="700"/>
                  </a:spcBef>
                  <a:buClr>
                    <a:schemeClr val="tx2"/>
                  </a:buClr>
                  <a:buFont typeface="Gill Sans MT" panose="020B0502020104020203" pitchFamily="34" charset="0"/>
                  <a:buChar char="–"/>
                  <a:defRPr sz="14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685800" rtl="1" eaLnBrk="1" latinLnBrk="0" hangingPunct="1">
                  <a:lnSpc>
                    <a:spcPct val="110000"/>
                  </a:lnSpc>
                  <a:spcBef>
                    <a:spcPts val="700"/>
                  </a:spcBef>
                  <a:buClr>
                    <a:schemeClr val="tx2"/>
                  </a:buClr>
                  <a:buFont typeface="Arial" panose="020B0604020202020204" pitchFamily="34" charset="0"/>
                  <a:buChar char="•"/>
                  <a:defRPr sz="14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685800" rtl="1" eaLnBrk="1" latinLnBrk="0" hangingPunct="1">
                  <a:lnSpc>
                    <a:spcPct val="110000"/>
                  </a:lnSpc>
                  <a:spcBef>
                    <a:spcPts val="700"/>
                  </a:spcBef>
                  <a:buClr>
                    <a:schemeClr val="tx2"/>
                  </a:buClr>
                  <a:buFont typeface="Gill Sans MT" panose="020B0502020104020203" pitchFamily="34" charset="0"/>
                  <a:buChar char="–"/>
                  <a:defRPr sz="1400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685800" rtl="1" eaLnBrk="1" latinLnBrk="0" hangingPunct="1">
                  <a:lnSpc>
                    <a:spcPct val="110000"/>
                  </a:lnSpc>
                  <a:spcBef>
                    <a:spcPts val="700"/>
                  </a:spcBef>
                  <a:buClr>
                    <a:schemeClr val="tx2"/>
                  </a:buClr>
                  <a:buFont typeface="Arial" panose="020B0604020202020204" pitchFamily="34" charset="0"/>
                  <a:buChar char="•"/>
                  <a:defRPr sz="1400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fontAlgn="auto">
                  <a:spcAft>
                    <a:spcPts val="0"/>
                  </a:spcAft>
                  <a:buNone/>
                </a:pPr>
                <a:endParaRPr lang="ar-SA" sz="2200" dirty="0" smtClean="0">
                  <a:solidFill>
                    <a:schemeClr val="tx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  <a:p>
                <a:pPr marL="0" indent="0" algn="just" fontAlgn="auto">
                  <a:spcAft>
                    <a:spcPts val="0"/>
                  </a:spcAft>
                  <a:buNone/>
                </a:pPr>
                <a:r>
                  <a:rPr lang="ar-SA" sz="2200" dirty="0" smtClean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هو </a:t>
                </a:r>
                <a:r>
                  <a:rPr lang="ar-SA" sz="22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حاصل قسمة الانحراف المعياري على متوسط </a:t>
                </a:r>
                <a:r>
                  <a:rPr lang="ar-SA" sz="2200" dirty="0" smtClean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العائد</a:t>
                </a:r>
                <a:endParaRPr lang="ar-SA" sz="2200" dirty="0">
                  <a:solidFill>
                    <a:schemeClr val="tx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  <a:p>
                <a:pPr algn="just" fontAlgn="auto"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US" sz="2200" i="1" smtClean="0">
                        <a:solidFill>
                          <a:schemeClr val="tx1"/>
                        </a:solidFill>
                        <a:latin typeface="Cambria Math"/>
                      </a:rPr>
                      <m:t>𝐶𝑉</m:t>
                    </m:r>
                    <m:r>
                      <a:rPr lang="en-US" sz="22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box>
                      <m:boxPr>
                        <m:ctrlPr>
                          <a:rPr 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type m:val="lin"/>
                            <m:ctrlPr>
                              <a:rPr lang="en-US" sz="22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𝜎</m:t>
                            </m:r>
                          </m:num>
                          <m:den>
                            <m:bar>
                              <m:barPr>
                                <m:pos m:val="top"/>
                                <m:ctrlPr>
                                  <a:rPr lang="en-US" sz="22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barPr>
                              <m:e>
                                <m:r>
                                  <a:rPr lang="en-US" sz="220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𝑅</m:t>
                                </m:r>
                                <m:r>
                                  <a:rPr lang="en-US" sz="22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</m:bar>
                          </m:den>
                        </m:f>
                      </m:e>
                    </m:box>
                  </m:oMath>
                </a14:m>
                <a:endParaRPr lang="en-US" sz="2200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  <a:p>
                <a:pPr algn="just" fontAlgn="auto">
                  <a:spcAft>
                    <a:spcPts val="0"/>
                  </a:spcAft>
                </a:pPr>
                <a:endParaRPr lang="ar-SA" sz="2200" dirty="0">
                  <a:solidFill>
                    <a:schemeClr val="tx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  <a:p>
                <a:pPr algn="just" fontAlgn="auto">
                  <a:spcAft>
                    <a:spcPts val="0"/>
                  </a:spcAft>
                </a:pPr>
                <a:endParaRPr lang="ar-SA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1" name="Content Placeholder 2">
                <a:extLst>
                  <a:ext uri="{FF2B5EF4-FFF2-40B4-BE49-F238E27FC236}">
                    <a16:creationId xmlns:a16="http://schemas.microsoft.com/office/drawing/2014/main" id="{5C185C0E-0723-4ACC-8E93-E01C7697C8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0873" y="2723229"/>
                <a:ext cx="3344599" cy="2794589"/>
              </a:xfrm>
              <a:prstGeom prst="rect">
                <a:avLst/>
              </a:prstGeom>
              <a:blipFill>
                <a:blip r:embed="rId5"/>
                <a:stretch>
                  <a:fillRect l="-3650" r="-4927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itle 1">
            <a:extLst>
              <a:ext uri="{FF2B5EF4-FFF2-40B4-BE49-F238E27FC236}">
                <a16:creationId xmlns:a16="http://schemas.microsoft.com/office/drawing/2014/main" id="{D34E1288-639D-4DCB-9EAE-29337EEFAA48}"/>
              </a:ext>
            </a:extLst>
          </p:cNvPr>
          <p:cNvSpPr txBox="1">
            <a:spLocks/>
          </p:cNvSpPr>
          <p:nvPr/>
        </p:nvSpPr>
        <p:spPr>
          <a:xfrm>
            <a:off x="8759063" y="2108145"/>
            <a:ext cx="1583338" cy="60821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/>
          <a:lstStyle>
            <a:lvl1pPr algn="ctr" defTabSz="914400" rtl="1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ar-SA" sz="2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التباين</a:t>
            </a:r>
            <a:endParaRPr lang="fr-FR" sz="28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6A3EBEFE-9DBD-4065-9E2A-DF1457E0FEE6}"/>
              </a:ext>
            </a:extLst>
          </p:cNvPr>
          <p:cNvSpPr txBox="1">
            <a:spLocks/>
          </p:cNvSpPr>
          <p:nvPr/>
        </p:nvSpPr>
        <p:spPr>
          <a:xfrm>
            <a:off x="4953002" y="2108145"/>
            <a:ext cx="2286000" cy="60821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/>
          <a:lstStyle>
            <a:lvl1pPr algn="ctr" defTabSz="914400" rtl="1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ar-SA" sz="2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الانحراف </a:t>
            </a:r>
            <a:r>
              <a:rPr lang="ar-SA" sz="2800" b="1" dirty="0" smtClean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المعياري</a:t>
            </a:r>
            <a:endParaRPr lang="fr-FR" sz="28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BF08A38E-C2AF-48F8-867C-146030A1DA2D}"/>
              </a:ext>
            </a:extLst>
          </p:cNvPr>
          <p:cNvSpPr txBox="1">
            <a:spLocks/>
          </p:cNvSpPr>
          <p:nvPr/>
        </p:nvSpPr>
        <p:spPr>
          <a:xfrm>
            <a:off x="1533856" y="2115014"/>
            <a:ext cx="2286000" cy="60821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/>
          <a:lstStyle>
            <a:lvl1pPr algn="ctr" defTabSz="914400" rtl="1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ar-SA" sz="2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معامل الاختلاف</a:t>
            </a:r>
            <a:endParaRPr lang="fr-FR" sz="28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endParaRPr lang="fr-FR" sz="3600" dirty="0"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87193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BB0F104F-A524-4929-8454-EF406D6F5AEA}"/>
              </a:ext>
            </a:extLst>
          </p:cNvPr>
          <p:cNvSpPr/>
          <p:nvPr/>
        </p:nvSpPr>
        <p:spPr>
          <a:xfrm>
            <a:off x="353006" y="1058897"/>
            <a:ext cx="11485984" cy="522071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6E76C6E5-C3DA-42D7-B1D4-766024C4B98E}"/>
              </a:ext>
            </a:extLst>
          </p:cNvPr>
          <p:cNvSpPr/>
          <p:nvPr/>
        </p:nvSpPr>
        <p:spPr>
          <a:xfrm>
            <a:off x="3084307" y="731031"/>
            <a:ext cx="5698184" cy="67815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عنوان 1">
            <a:extLst>
              <a:ext uri="{FF2B5EF4-FFF2-40B4-BE49-F238E27FC236}">
                <a16:creationId xmlns:a16="http://schemas.microsoft.com/office/drawing/2014/main" id="{900371B9-F023-4D5B-BFB1-8B71C0D25591}"/>
              </a:ext>
            </a:extLst>
          </p:cNvPr>
          <p:cNvSpPr txBox="1">
            <a:spLocks/>
          </p:cNvSpPr>
          <p:nvPr/>
        </p:nvSpPr>
        <p:spPr>
          <a:xfrm>
            <a:off x="3084307" y="509641"/>
            <a:ext cx="5698184" cy="854135"/>
          </a:xfrm>
          <a:prstGeom prst="rect">
            <a:avLst/>
          </a:prstGeom>
        </p:spPr>
        <p:txBody>
          <a:bodyPr vert="horz" lIns="91440" tIns="45720" rIns="91440" bIns="45720" rtlCol="1" anchor="b">
            <a:norm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z="360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تطبيق </a:t>
            </a:r>
          </a:p>
        </p:txBody>
      </p:sp>
      <p:pic>
        <p:nvPicPr>
          <p:cNvPr id="12" name="Picture 15">
            <a:extLst>
              <a:ext uri="{FF2B5EF4-FFF2-40B4-BE49-F238E27FC236}">
                <a16:creationId xmlns:a16="http://schemas.microsoft.com/office/drawing/2014/main" id="{EDF95CB9-E652-455B-A74D-E1830FCA80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903" y="340947"/>
            <a:ext cx="1704611" cy="717950"/>
          </a:xfrm>
          <a:prstGeom prst="rect">
            <a:avLst/>
          </a:prstGeom>
        </p:spPr>
      </p:pic>
      <p:sp>
        <p:nvSpPr>
          <p:cNvPr id="18" name="مستطيل 6">
            <a:extLst>
              <a:ext uri="{FF2B5EF4-FFF2-40B4-BE49-F238E27FC236}">
                <a16:creationId xmlns:a16="http://schemas.microsoft.com/office/drawing/2014/main" id="{3834CAEC-73E0-422D-A923-588FC032726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6396013"/>
            <a:ext cx="12192000" cy="338328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جامعة الملك سعود – كلية الدراسات التطبيقية وخدمة المجتمع – 2411مال – مقدمة في الاستثمار– المحاضرة الثالثة</a:t>
            </a:r>
          </a:p>
        </p:txBody>
      </p:sp>
      <p:sp>
        <p:nvSpPr>
          <p:cNvPr id="7" name="مستطيل 6">
            <a:extLst>
              <a:ext uri="{FF2B5EF4-FFF2-40B4-BE49-F238E27FC236}">
                <a16:creationId xmlns:a16="http://schemas.microsoft.com/office/drawing/2014/main" id="{0335EE23-2AFD-45A1-B7BA-ACF7C7B9AB71}"/>
              </a:ext>
            </a:extLst>
          </p:cNvPr>
          <p:cNvSpPr/>
          <p:nvPr/>
        </p:nvSpPr>
        <p:spPr>
          <a:xfrm>
            <a:off x="658583" y="1550058"/>
            <a:ext cx="10874829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توضح البيانات أدناه العائد على الاستثمار في أسهم شركة (العالم) خلال السنوات من </a:t>
            </a:r>
            <a:r>
              <a:rPr lang="ar-SA" sz="2400" dirty="0">
                <a:solidFill>
                  <a:srgbClr val="0000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2011 إلى 2014م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، احسب متوسط العائد والتباين والانحراف المعياري ومعامل الاختلاف لعائدات السهم؟</a:t>
            </a:r>
            <a:endParaRPr lang="en-US" sz="24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16" name="Content Placeholder 2">
            <a:extLst>
              <a:ext uri="{FF2B5EF4-FFF2-40B4-BE49-F238E27FC236}">
                <a16:creationId xmlns:a16="http://schemas.microsoft.com/office/drawing/2014/main" id="{A1A905CE-7A81-4F9B-9B5B-C1EAE94D96CF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866183"/>
              </p:ext>
            </p:extLst>
          </p:nvPr>
        </p:nvGraphicFramePr>
        <p:xfrm>
          <a:off x="3731308" y="3497366"/>
          <a:ext cx="5412690" cy="22699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Worksheet" r:id="rId4" imgW="3409888" imgH="1571670" progId="Excel.Sheet.12">
                  <p:embed/>
                </p:oleObj>
              </mc:Choice>
              <mc:Fallback>
                <p:oleObj name="Worksheet" r:id="rId4" imgW="3409888" imgH="1571670" progId="Excel.Sheet.12">
                  <p:embed/>
                  <p:pic>
                    <p:nvPicPr>
                      <p:cNvPr id="3" name="Content Placeholder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1308" y="3497366"/>
                        <a:ext cx="5412690" cy="22699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مستطيل 7">
            <a:extLst>
              <a:ext uri="{FF2B5EF4-FFF2-40B4-BE49-F238E27FC236}">
                <a16:creationId xmlns:a16="http://schemas.microsoft.com/office/drawing/2014/main" id="{F5D8479D-EF87-4179-B479-8E62E559ECB6}"/>
              </a:ext>
            </a:extLst>
          </p:cNvPr>
          <p:cNvSpPr/>
          <p:nvPr/>
        </p:nvSpPr>
        <p:spPr>
          <a:xfrm>
            <a:off x="3816766" y="2897586"/>
            <a:ext cx="54126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2400" dirty="0">
                <a:solidFill>
                  <a:srgbClr val="0000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عوائد سهم شركة (العالم) للفترة 2011-2014</a:t>
            </a:r>
          </a:p>
        </p:txBody>
      </p:sp>
    </p:spTree>
    <p:extLst>
      <p:ext uri="{BB962C8B-B14F-4D97-AF65-F5344CB8AC3E}">
        <p14:creationId xmlns:p14="http://schemas.microsoft.com/office/powerpoint/2010/main" val="1174722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BB0F104F-A524-4929-8454-EF406D6F5AEA}"/>
              </a:ext>
            </a:extLst>
          </p:cNvPr>
          <p:cNvSpPr/>
          <p:nvPr/>
        </p:nvSpPr>
        <p:spPr>
          <a:xfrm>
            <a:off x="353008" y="990531"/>
            <a:ext cx="11485984" cy="522071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6E76C6E5-C3DA-42D7-B1D4-766024C4B98E}"/>
              </a:ext>
            </a:extLst>
          </p:cNvPr>
          <p:cNvSpPr/>
          <p:nvPr/>
        </p:nvSpPr>
        <p:spPr>
          <a:xfrm>
            <a:off x="3084309" y="662665"/>
            <a:ext cx="5698184" cy="67815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عنوان 1">
            <a:extLst>
              <a:ext uri="{FF2B5EF4-FFF2-40B4-BE49-F238E27FC236}">
                <a16:creationId xmlns:a16="http://schemas.microsoft.com/office/drawing/2014/main" id="{900371B9-F023-4D5B-BFB1-8B71C0D25591}"/>
              </a:ext>
            </a:extLst>
          </p:cNvPr>
          <p:cNvSpPr txBox="1">
            <a:spLocks/>
          </p:cNvSpPr>
          <p:nvPr/>
        </p:nvSpPr>
        <p:spPr>
          <a:xfrm>
            <a:off x="3084309" y="441275"/>
            <a:ext cx="5698184" cy="854135"/>
          </a:xfrm>
          <a:prstGeom prst="rect">
            <a:avLst/>
          </a:prstGeom>
        </p:spPr>
        <p:txBody>
          <a:bodyPr vert="horz" lIns="91440" tIns="45720" rIns="91440" bIns="45720" rtlCol="1" anchor="b">
            <a:norm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z="3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تطبيق </a:t>
            </a:r>
          </a:p>
        </p:txBody>
      </p:sp>
      <p:pic>
        <p:nvPicPr>
          <p:cNvPr id="12" name="Picture 15">
            <a:extLst>
              <a:ext uri="{FF2B5EF4-FFF2-40B4-BE49-F238E27FC236}">
                <a16:creationId xmlns:a16="http://schemas.microsoft.com/office/drawing/2014/main" id="{EDF95CB9-E652-455B-A74D-E1830FCA80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905" y="272581"/>
            <a:ext cx="1704611" cy="717950"/>
          </a:xfrm>
          <a:prstGeom prst="rect">
            <a:avLst/>
          </a:prstGeom>
        </p:spPr>
      </p:pic>
      <p:sp>
        <p:nvSpPr>
          <p:cNvPr id="18" name="مستطيل 6">
            <a:extLst>
              <a:ext uri="{FF2B5EF4-FFF2-40B4-BE49-F238E27FC236}">
                <a16:creationId xmlns:a16="http://schemas.microsoft.com/office/drawing/2014/main" id="{3834CAEC-73E0-422D-A923-588FC032726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2" y="6327647"/>
            <a:ext cx="12192000" cy="338328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جامعة الملك سعود – كلية الدراسات التطبيقية وخدمة المجتمع – 2411مال – مقدمة في الاستثمار– المحاضرة الثالثة</a:t>
            </a:r>
          </a:p>
        </p:txBody>
      </p:sp>
      <p:sp>
        <p:nvSpPr>
          <p:cNvPr id="7" name="مستطيل 6">
            <a:extLst>
              <a:ext uri="{FF2B5EF4-FFF2-40B4-BE49-F238E27FC236}">
                <a16:creationId xmlns:a16="http://schemas.microsoft.com/office/drawing/2014/main" id="{0335EE23-2AFD-45A1-B7BA-ACF7C7B9AB71}"/>
              </a:ext>
            </a:extLst>
          </p:cNvPr>
          <p:cNvSpPr/>
          <p:nvPr/>
        </p:nvSpPr>
        <p:spPr>
          <a:xfrm>
            <a:off x="2907434" y="1597108"/>
            <a:ext cx="60519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استخدام الجدول لحساب الخطر (التباين والانحراف المعياري)</a:t>
            </a:r>
            <a:endParaRPr lang="en-US" sz="24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13" name="Content Placeholder 4">
            <a:extLst>
              <a:ext uri="{FF2B5EF4-FFF2-40B4-BE49-F238E27FC236}">
                <a16:creationId xmlns:a16="http://schemas.microsoft.com/office/drawing/2014/main" id="{EFCA1EBF-678E-41D2-BF98-3EA59A70E906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2036763"/>
              </p:ext>
            </p:extLst>
          </p:nvPr>
        </p:nvGraphicFramePr>
        <p:xfrm>
          <a:off x="1867742" y="2367394"/>
          <a:ext cx="8131318" cy="32642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8" name="Worksheet" r:id="rId4" imgW="5619846" imgH="3152790" progId="Excel.Sheet.12">
                  <p:embed/>
                </p:oleObj>
              </mc:Choice>
              <mc:Fallback>
                <p:oleObj name="Worksheet" r:id="rId4" imgW="5619846" imgH="3152790" progId="Excel.Sheet.12">
                  <p:embed/>
                  <p:pic>
                    <p:nvPicPr>
                      <p:cNvPr id="5" name="Content Placeholder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67742" y="2367394"/>
                        <a:ext cx="8131318" cy="32642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19921454"/>
      </p:ext>
    </p:extLst>
  </p:cSld>
  <p:clrMapOvr>
    <a:masterClrMapping/>
  </p:clrMapOvr>
</p:sld>
</file>

<file path=ppt/theme/theme1.xml><?xml version="1.0" encoding="utf-8"?>
<a:theme xmlns:a="http://schemas.openxmlformats.org/drawingml/2006/main" name="أطلس">
  <a:themeElements>
    <a:clrScheme name="Custom 6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333366"/>
      </a:accent1>
      <a:accent2>
        <a:srgbClr val="A5644E"/>
      </a:accent2>
      <a:accent3>
        <a:srgbClr val="04A41F"/>
      </a:accent3>
      <a:accent4>
        <a:srgbClr val="C3986D"/>
      </a:accent4>
      <a:accent5>
        <a:srgbClr val="B5B1DB"/>
      </a:accent5>
      <a:accent6>
        <a:srgbClr val="A5A5A5"/>
      </a:accent6>
      <a:hlink>
        <a:srgbClr val="AD1F1F"/>
      </a:hlink>
      <a:folHlink>
        <a:srgbClr val="FFC42F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6B6228DE70F5479EC389D7DDCD1491" ma:contentTypeVersion="9" ma:contentTypeDescription="Create a new document." ma:contentTypeScope="" ma:versionID="74f92d17f084a3513c8d86786a86e51c">
  <xsd:schema xmlns:xsd="http://www.w3.org/2001/XMLSchema" xmlns:xs="http://www.w3.org/2001/XMLSchema" xmlns:p="http://schemas.microsoft.com/office/2006/metadata/properties" xmlns:ns3="1eb3fd51-1696-4624-be38-5ffb6b849aa0" targetNamespace="http://schemas.microsoft.com/office/2006/metadata/properties" ma:root="true" ma:fieldsID="b24d134c149547107dc2795a413fe02d" ns3:_="">
    <xsd:import namespace="1eb3fd51-1696-4624-be38-5ffb6b849aa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b3fd51-1696-4624-be38-5ffb6b849a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BC2F7D5-BD49-4108-AC82-ED3FE03C2D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b3fd51-1696-4624-be38-5ffb6b849a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3D40987-F473-4109-8B34-B21EA60BA11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3C7CEF-57A9-4DEC-BF1A-BC11B35A82AD}">
  <ds:schemaRefs>
    <ds:schemaRef ds:uri="http://purl.org/dc/dcmitype/"/>
    <ds:schemaRef ds:uri="http://purl.org/dc/terms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1eb3fd51-1696-4624-be38-5ffb6b849aa0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TM16401371[[fn=أطلس]]</Template>
  <TotalTime>3263</TotalTime>
  <Words>2053</Words>
  <Application>Microsoft Office PowerPoint</Application>
  <PresentationFormat>شاشة عريضة</PresentationFormat>
  <Paragraphs>188</Paragraphs>
  <Slides>27</Slides>
  <Notes>0</Notes>
  <HiddenSlides>0</HiddenSlides>
  <MMClips>0</MMClips>
  <ScaleCrop>false</ScaleCrop>
  <HeadingPairs>
    <vt:vector size="8" baseType="variant">
      <vt:variant>
        <vt:lpstr>الخطوط المستخدمة</vt:lpstr>
      </vt:variant>
      <vt:variant>
        <vt:i4>11</vt:i4>
      </vt:variant>
      <vt:variant>
        <vt:lpstr>نسق</vt:lpstr>
      </vt:variant>
      <vt:variant>
        <vt:i4>1</vt:i4>
      </vt:variant>
      <vt:variant>
        <vt:lpstr>خوادم OLE مضمنة</vt:lpstr>
      </vt:variant>
      <vt:variant>
        <vt:i4>2</vt:i4>
      </vt:variant>
      <vt:variant>
        <vt:lpstr>عناوين الشرائح</vt:lpstr>
      </vt:variant>
      <vt:variant>
        <vt:i4>27</vt:i4>
      </vt:variant>
    </vt:vector>
  </HeadingPairs>
  <TitlesOfParts>
    <vt:vector size="41" baseType="lpstr">
      <vt:lpstr>Arial</vt:lpstr>
      <vt:lpstr>Calibri</vt:lpstr>
      <vt:lpstr>Calibri Light</vt:lpstr>
      <vt:lpstr>Cambria Math</vt:lpstr>
      <vt:lpstr>GE Thameen</vt:lpstr>
      <vt:lpstr>PT Bold Heading</vt:lpstr>
      <vt:lpstr>Rockwell</vt:lpstr>
      <vt:lpstr>Sakkal Majalla</vt:lpstr>
      <vt:lpstr>Tahoma</vt:lpstr>
      <vt:lpstr>Times New Roman</vt:lpstr>
      <vt:lpstr>Wingdings</vt:lpstr>
      <vt:lpstr>أطلس</vt:lpstr>
      <vt:lpstr>Worksheet</vt:lpstr>
      <vt:lpstr>ورقة عمل Microsoft Excel</vt:lpstr>
      <vt:lpstr>2411 مال مقدمة في الاستثمار   المحاضرة الثالثة أساسيات العائد والمخاطرة</vt:lpstr>
      <vt:lpstr>عرض تقديمي في PowerPoint</vt:lpstr>
      <vt:lpstr>عرض تقديمي في PowerPoint</vt:lpstr>
      <vt:lpstr>عرض تقديمي في PowerPoint</vt:lpstr>
      <vt:lpstr>قياس العائد والمخاطرة باستخدام البيانات التاريخية</vt:lpstr>
      <vt:lpstr>مقاييس الخطر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 الحالة الثانية :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انتهت المحاضرة الثالثة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2411مال - مقدمة في الاستثمار</dc:title>
  <dc:creator>sarah alqwaizani</dc:creator>
  <cp:lastModifiedBy>maha suliman alqasim</cp:lastModifiedBy>
  <cp:revision>509</cp:revision>
  <dcterms:created xsi:type="dcterms:W3CDTF">2021-05-23T05:55:00Z</dcterms:created>
  <dcterms:modified xsi:type="dcterms:W3CDTF">2022-04-06T08:19:13Z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0x010100FD6B6228DE70F5479EC389D7DDCD1491</vt:lpwstr>
  </property>
</Properties>
</file>