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256" r:id="rId16"/>
    <p:sldId id="264" r:id="rId17"/>
    <p:sldId id="266" r:id="rId18"/>
    <p:sldId id="267" r:id="rId19"/>
    <p:sldId id="268" r:id="rId20"/>
    <p:sldId id="262" r:id="rId21"/>
    <p:sldId id="270" r:id="rId22"/>
    <p:sldId id="258" r:id="rId23"/>
    <p:sldId id="261" r:id="rId24"/>
    <p:sldId id="271" r:id="rId25"/>
    <p:sldId id="272" r:id="rId26"/>
    <p:sldId id="269" r:id="rId27"/>
    <p:sldId id="273" r:id="rId28"/>
    <p:sldId id="274" r:id="rId29"/>
    <p:sldId id="275" r:id="rId30"/>
    <p:sldId id="259" r:id="rId31"/>
    <p:sldId id="260" r:id="rId32"/>
    <p:sldId id="276" r:id="rId33"/>
    <p:sldId id="277" r:id="rId34"/>
    <p:sldId id="278" r:id="rId35"/>
    <p:sldId id="279" r:id="rId36"/>
    <p:sldId id="280" r:id="rId37"/>
    <p:sldId id="281" r:id="rId38"/>
    <p:sldId id="282" r:id="rId39"/>
    <p:sldId id="283" r:id="rId40"/>
    <p:sldId id="284" r:id="rId41"/>
    <p:sldId id="285" r:id="rId42"/>
    <p:sldId id="2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0" d="100"/>
          <a:sy n="70" d="100"/>
        </p:scale>
        <p:origin x="-61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D3D3-636F-473F-8E68-06094B6C79B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162890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D3D3-636F-473F-8E68-06094B6C79B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4140165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D3D3-636F-473F-8E68-06094B6C79B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209159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D3D3-636F-473F-8E68-06094B6C79B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209009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A4D3D3-636F-473F-8E68-06094B6C79BC}" type="datetimeFigureOut">
              <a:rPr lang="en-US" smtClean="0"/>
              <a:t>3/26/2023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226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D3D3-636F-473F-8E68-06094B6C79B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33418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D3D3-636F-473F-8E68-06094B6C79BC}" type="datetimeFigureOut">
              <a:rPr lang="en-US" smtClean="0"/>
              <a:t>3/26/2023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300446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D3D3-636F-473F-8E68-06094B6C79BC}" type="datetimeFigureOut">
              <a:rPr lang="en-US" smtClean="0"/>
              <a:t>3/26/2023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274595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D3D3-636F-473F-8E68-06094B6C79BC}" type="datetimeFigureOut">
              <a:rPr lang="en-US" smtClean="0"/>
              <a:t>3/26/2023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149922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A4D3D3-636F-473F-8E68-06094B6C79B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20198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6A4D3D3-636F-473F-8E68-06094B6C79BC}" type="datetimeFigureOut">
              <a:rPr lang="en-US" smtClean="0"/>
              <a:t>3/26/2023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09328A-76B6-4BC2-B4C2-EBD8958D331B}" type="slidenum">
              <a:rPr lang="en-US" smtClean="0"/>
              <a:t>‹#›</a:t>
            </a:fld>
            <a:endParaRPr lang="en-US"/>
          </a:p>
        </p:txBody>
      </p:sp>
    </p:spTree>
    <p:extLst>
      <p:ext uri="{BB962C8B-B14F-4D97-AF65-F5344CB8AC3E}">
        <p14:creationId xmlns:p14="http://schemas.microsoft.com/office/powerpoint/2010/main" val="45790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D3D3-636F-473F-8E68-06094B6C79BC}" type="datetimeFigureOut">
              <a:rPr lang="en-US" smtClean="0"/>
              <a:t>3/26/2023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9328A-76B6-4BC2-B4C2-EBD8958D331B}" type="slidenum">
              <a:rPr lang="en-US" smtClean="0"/>
              <a:t>‹#›</a:t>
            </a:fld>
            <a:endParaRPr lang="en-US"/>
          </a:p>
        </p:txBody>
      </p:sp>
    </p:spTree>
    <p:extLst>
      <p:ext uri="{BB962C8B-B14F-4D97-AF65-F5344CB8AC3E}">
        <p14:creationId xmlns:p14="http://schemas.microsoft.com/office/powerpoint/2010/main" val="26311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ronomie.info/%d8%aa%d8%b9%d8%b1%d9%8a%d9%81-%d8%a5%d8%af%d8%a7%d8%b1%d8%a9-%d8%a7%d9%84%d8%a2%d9%81%d8%a7%d8%aa-%d8%a7%d9%84%d8%b2%d8%b1%d8%a7%d8%b9%d9%8a%d8%a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gronomie.info/%D9%83%D8%AA%D8%A7%D8%A8-%D8%A7%D9%84%D8%A7%D8%AF%D8%A7%D8%B1%D8%A9-%D8%A7%D9%84%D9%85%D8%AA%D9%83%D8%A7%D9%85%D9%84%D8%A9-%D9%84%D9%84%D8%A2%D9%81%D8%A7%D8%AA-%D8%A7%D9%84%D8%AD%D8%B4%D8%B1%D9%8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gronomie.info/%d8%b2%d8%b1%d8%a7%d8%b9%d8%a9-%d9%88%d8%a7%d9%86%d8%aa%d8%a7%d8%ac-%d8%a7%d9%84%d8%b0%d8%b1%d8%a9-%d8%a7%d9%84%d8%b5%d9%81%d8%b1%d8%a7%d8%a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b="1" dirty="0"/>
              <a:t>متى تكافح الآفة الزراعية </a:t>
            </a:r>
            <a:r>
              <a:rPr lang="en-US" b="1" dirty="0"/>
              <a:t/>
            </a:r>
            <a:br>
              <a:rPr lang="en-US" b="1" dirty="0"/>
            </a:br>
            <a:r>
              <a:rPr lang="ar-SA" sz="3100" b="1" dirty="0"/>
              <a:t>الحد الاقتصادي الحرج</a:t>
            </a:r>
            <a:endParaRPr lang="en-GB" sz="3100" dirty="0"/>
          </a:p>
        </p:txBody>
      </p:sp>
      <p:sp>
        <p:nvSpPr>
          <p:cNvPr id="3" name="Content Placeholder 2"/>
          <p:cNvSpPr>
            <a:spLocks noGrp="1"/>
          </p:cNvSpPr>
          <p:nvPr>
            <p:ph idx="1"/>
          </p:nvPr>
        </p:nvSpPr>
        <p:spPr/>
        <p:txBody>
          <a:bodyPr>
            <a:normAutofit lnSpcReduction="10000"/>
          </a:bodyPr>
          <a:lstStyle/>
          <a:p>
            <a:pPr algn="r" rtl="1"/>
            <a:r>
              <a:rPr lang="ar-SA" dirty="0"/>
              <a:t>لغرض دراسة استخدام طرق المكافحة الملائمة اقتصادياً ضد الآفات يجب الحصول على معلومات دقيقة من الخسائر الحاصلة في الناتج والتي تسببها الاصابة </a:t>
            </a:r>
            <a:r>
              <a:rPr lang="ar-SA" dirty="0">
                <a:hlinkClick r:id="rId2"/>
              </a:rPr>
              <a:t>بالآفات</a:t>
            </a:r>
            <a:r>
              <a:rPr lang="ar-SA" dirty="0"/>
              <a:t> ولهذا السبب تكون معرفة الحد الاقتصادي الحرج اساسية ومهمة ويعرف الحد الاقتصادي الحرج : بأنه مستوى الضرر الذي تحدثه الآفة والذي يجب عنده استخدام طرق المكافحة .</a:t>
            </a:r>
          </a:p>
          <a:p>
            <a:pPr algn="r" rtl="1"/>
            <a:r>
              <a:rPr lang="ar-SA" dirty="0"/>
              <a:t/>
            </a:r>
            <a:br>
              <a:rPr lang="ar-SA" dirty="0"/>
            </a:br>
            <a:r>
              <a:rPr lang="ar-SA" dirty="0"/>
              <a:t>إ</a:t>
            </a:r>
            <a:r>
              <a:rPr lang="ar-SA" dirty="0" smtClean="0"/>
              <a:t>ن </a:t>
            </a:r>
            <a:r>
              <a:rPr lang="ar-SA" dirty="0"/>
              <a:t>امكانية تحديد الحد الاقتصادي الحرج لاحدى الآفات على احد المحاصيل تعتمد على تميز مستويات الإصابة المحتملة والدرجة التي يؤثر بها كل مستوى على المحصول الناتج لذا فان الحد الحرج هو اجراء حيوي قد يختلف باختلاف مستوى الاصابة وقيمة الناتج وتكاليف المكافحة ووقت التقرير ومن الناحية العملية يجب ان نكون قادرين على ان نحصل على تقدير دقيق لمستويات كثافة الآفة والتي ترتبط في النهاية بارقام خسارة المحصول .</a:t>
            </a:r>
            <a:endParaRPr lang="en-GB" dirty="0"/>
          </a:p>
        </p:txBody>
      </p:sp>
    </p:spTree>
    <p:extLst>
      <p:ext uri="{BB962C8B-B14F-4D97-AF65-F5344CB8AC3E}">
        <p14:creationId xmlns:p14="http://schemas.microsoft.com/office/powerpoint/2010/main" val="413967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rtl="1"/>
            <a:r>
              <a:rPr lang="ar-SA" sz="3200" b="1" dirty="0" smtClean="0"/>
              <a:t>استخدام علاقة الكلفة / الفائدة المتوخاه</a:t>
            </a:r>
            <a:br>
              <a:rPr lang="ar-SA" sz="3200" b="1" dirty="0" smtClean="0"/>
            </a:br>
            <a:r>
              <a:rPr lang="ar-SA" sz="3200" b="1" dirty="0" smtClean="0"/>
              <a:t> </a:t>
            </a:r>
            <a:r>
              <a:rPr lang="en-GB" sz="3200" b="1" dirty="0" smtClean="0"/>
              <a:t>Use of cost / potential benefit ratio</a:t>
            </a:r>
            <a:endParaRPr lang="en-GB" sz="3200" b="1" dirty="0"/>
          </a:p>
        </p:txBody>
      </p:sp>
      <p:sp>
        <p:nvSpPr>
          <p:cNvPr id="3" name="Content Placeholder 2"/>
          <p:cNvSpPr>
            <a:spLocks noGrp="1"/>
          </p:cNvSpPr>
          <p:nvPr>
            <p:ph idx="1"/>
          </p:nvPr>
        </p:nvSpPr>
        <p:spPr>
          <a:xfrm>
            <a:off x="609600" y="1600200"/>
            <a:ext cx="10972800" cy="4800600"/>
          </a:xfrm>
        </p:spPr>
        <p:txBody>
          <a:bodyPr>
            <a:normAutofit/>
          </a:bodyPr>
          <a:lstStyle/>
          <a:p>
            <a:pPr algn="r" rtl="1"/>
            <a:r>
              <a:rPr lang="ar-SA" sz="3300" dirty="0" smtClean="0"/>
              <a:t>في </a:t>
            </a:r>
            <a:r>
              <a:rPr lang="ar-SA" sz="3300" dirty="0"/>
              <a:t>اختيار تبني تدابير المكافحة يكون من المفيد معرفة العلاقة بين تكاليف المكافحة والفائدة المتوفاه لزيادة الانتاج وهذه هي الغاية المثالية المستخدمة في برامج ادارة ومكافحة الآفات </a:t>
            </a:r>
            <a:endParaRPr lang="ar-SA" sz="3300" dirty="0" smtClean="0"/>
          </a:p>
          <a:p>
            <a:pPr algn="r" rtl="1"/>
            <a:r>
              <a:rPr lang="ar-SA" sz="3300" dirty="0" smtClean="0"/>
              <a:t>غير </a:t>
            </a:r>
            <a:r>
              <a:rPr lang="ar-SA" sz="3300" dirty="0"/>
              <a:t>ان المعلومات مثل الربح الصافي لوحدة المساحة كنتيجة لمعاملة معينة ليست معروفة الا في حالات قليلة </a:t>
            </a:r>
            <a:endParaRPr lang="ar-SA" sz="3300" dirty="0" smtClean="0"/>
          </a:p>
          <a:p>
            <a:pPr algn="r" rtl="1"/>
            <a:r>
              <a:rPr lang="ar-SA" sz="3300" dirty="0" smtClean="0"/>
              <a:t>ولمعرفة </a:t>
            </a:r>
            <a:r>
              <a:rPr lang="ar-SA" sz="3300" dirty="0"/>
              <a:t>مثل هذه المعلومات يحتاج الامر الى فريق عمل من المختصين بالمحاصيل والاقتصاد والكومبيوتر للعمل معاً وفي التطبيق العملي يحدد اقتصاد المكافحة على اساس معدل الناتج لعدة كيلوغرامات / هكتار وهذا ما يمكن توقعه باستخدام مكافحة ناجحة للآفة الرئيسية </a:t>
            </a:r>
            <a:r>
              <a:rPr lang="ar-SA" sz="3300" dirty="0" smtClean="0"/>
              <a:t>.</a:t>
            </a:r>
            <a:endParaRPr lang="ar-SA" sz="3300" dirty="0"/>
          </a:p>
        </p:txBody>
      </p:sp>
    </p:spTree>
    <p:extLst>
      <p:ext uri="{BB962C8B-B14F-4D97-AF65-F5344CB8AC3E}">
        <p14:creationId xmlns:p14="http://schemas.microsoft.com/office/powerpoint/2010/main" val="258883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800" b="1" dirty="0" smtClean="0"/>
              <a:t>العلاقة بين شدة الآفة وخسارة المحصول</a:t>
            </a:r>
            <a:br>
              <a:rPr lang="ar-SA" sz="2800" b="1" dirty="0" smtClean="0"/>
            </a:br>
            <a:r>
              <a:rPr lang="ar-SA" sz="2800" b="1" dirty="0" smtClean="0"/>
              <a:t> </a:t>
            </a:r>
            <a:r>
              <a:rPr lang="en-GB" sz="2800" b="1" dirty="0" smtClean="0"/>
              <a:t>Relationship between pest intensity and crop loss</a:t>
            </a:r>
            <a:endParaRPr lang="en-GB" sz="2800" dirty="0"/>
          </a:p>
        </p:txBody>
      </p:sp>
      <p:sp>
        <p:nvSpPr>
          <p:cNvPr id="3" name="Content Placeholder 2"/>
          <p:cNvSpPr>
            <a:spLocks noGrp="1"/>
          </p:cNvSpPr>
          <p:nvPr>
            <p:ph idx="1"/>
          </p:nvPr>
        </p:nvSpPr>
        <p:spPr/>
        <p:txBody>
          <a:bodyPr>
            <a:normAutofit fontScale="92500"/>
          </a:bodyPr>
          <a:lstStyle/>
          <a:p>
            <a:pPr marL="0" indent="0" algn="r" rtl="1">
              <a:buNone/>
            </a:pPr>
            <a:r>
              <a:rPr lang="ar-SA" b="1" dirty="0" smtClean="0"/>
              <a:t>1- تحديد </a:t>
            </a:r>
            <a:r>
              <a:rPr lang="ar-SA" b="1" dirty="0"/>
              <a:t>نقطة الإصابة </a:t>
            </a:r>
            <a:r>
              <a:rPr lang="en-GB" b="1" dirty="0"/>
              <a:t>Determination of injury point  </a:t>
            </a:r>
          </a:p>
          <a:p>
            <a:pPr marL="0" indent="0" algn="r" rtl="1">
              <a:buNone/>
            </a:pPr>
            <a:endParaRPr lang="ar-SA" dirty="0" smtClean="0"/>
          </a:p>
          <a:p>
            <a:pPr marL="0" indent="0" algn="r" rtl="1">
              <a:buNone/>
            </a:pPr>
            <a:r>
              <a:rPr lang="ar-SA" dirty="0" smtClean="0"/>
              <a:t>ان </a:t>
            </a:r>
            <a:r>
              <a:rPr lang="ar-SA" dirty="0"/>
              <a:t>اهمية المعلومات المعتمد عليها في تقدير خسائر الانتاج بسبب مهاجمتها من الآفات ثم التأكيد عليها منذ زمن طويل ومن الصعب تحديد النقطة التي يبدأ بها انخفاض المحصول بسبب الكثافة السكانية للحشرات وللوصول الى تلك النقطة يجب اخذ العوامل التالية بنظر الاعتبار :</a:t>
            </a:r>
          </a:p>
          <a:p>
            <a:pPr marL="0" indent="0" algn="r" rtl="1">
              <a:buNone/>
            </a:pPr>
            <a:r>
              <a:rPr lang="ar-SA" dirty="0"/>
              <a:t>أ. كمية ونوعية المحصول .</a:t>
            </a:r>
            <a:br>
              <a:rPr lang="ar-SA" dirty="0"/>
            </a:br>
            <a:r>
              <a:rPr lang="ar-SA" dirty="0"/>
              <a:t>ب. القيمة الاقتصادية للمحصول .</a:t>
            </a:r>
            <a:br>
              <a:rPr lang="ar-SA" dirty="0"/>
            </a:br>
            <a:r>
              <a:rPr lang="ar-SA" dirty="0"/>
              <a:t>ج. تكاليف تدابير المكافحة .</a:t>
            </a:r>
          </a:p>
          <a:p>
            <a:pPr marL="0" indent="0" algn="r" rtl="1">
              <a:buNone/>
            </a:pPr>
            <a:r>
              <a:rPr lang="ar-SA" dirty="0" smtClean="0"/>
              <a:t/>
            </a:r>
            <a:br>
              <a:rPr lang="ar-SA" dirty="0" smtClean="0"/>
            </a:br>
            <a:endParaRPr lang="en-GB" dirty="0"/>
          </a:p>
        </p:txBody>
      </p:sp>
    </p:spTree>
    <p:extLst>
      <p:ext uri="{BB962C8B-B14F-4D97-AF65-F5344CB8AC3E}">
        <p14:creationId xmlns:p14="http://schemas.microsoft.com/office/powerpoint/2010/main" val="240471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800" b="1" dirty="0" smtClean="0"/>
              <a:t>العلاقة بين شدة الآفة وخسارة المحصول</a:t>
            </a:r>
            <a:br>
              <a:rPr lang="ar-SA" sz="2800" b="1" dirty="0" smtClean="0"/>
            </a:br>
            <a:r>
              <a:rPr lang="ar-SA" sz="2800" b="1" dirty="0" smtClean="0"/>
              <a:t> </a:t>
            </a:r>
            <a:r>
              <a:rPr lang="en-GB" sz="2800" b="1" dirty="0" smtClean="0"/>
              <a:t>Relationship between pest intensity and crop loss</a:t>
            </a:r>
            <a:endParaRPr lang="en-GB" sz="2800" dirty="0"/>
          </a:p>
        </p:txBody>
      </p:sp>
      <p:sp>
        <p:nvSpPr>
          <p:cNvPr id="3" name="Content Placeholder 2"/>
          <p:cNvSpPr>
            <a:spLocks noGrp="1"/>
          </p:cNvSpPr>
          <p:nvPr>
            <p:ph idx="1"/>
          </p:nvPr>
        </p:nvSpPr>
        <p:spPr/>
        <p:txBody>
          <a:bodyPr>
            <a:normAutofit/>
          </a:bodyPr>
          <a:lstStyle/>
          <a:p>
            <a:pPr marL="0" indent="0" algn="r" rtl="1">
              <a:buNone/>
            </a:pPr>
            <a:r>
              <a:rPr lang="ar-SA" b="1" dirty="0"/>
              <a:t>مثال :</a:t>
            </a:r>
          </a:p>
          <a:p>
            <a:pPr marL="0" indent="0" algn="r" rtl="1">
              <a:buNone/>
            </a:pPr>
            <a:r>
              <a:rPr lang="ar-SA" dirty="0"/>
              <a:t>في بحث لآفات قصب السكر في لوزيانا في الولايات المتحدة خلال فترة  1965 -1976حددت نسبة %5من الإصابة في حفارات الساق كحد اقتصادي حرج لها ووجد ان الإصابة التي لم تكافح بهذا المستوى أدت الى ما يلي :</a:t>
            </a:r>
            <a:br>
              <a:rPr lang="ar-SA" dirty="0"/>
            </a:br>
            <a:r>
              <a:rPr lang="ar-SA" dirty="0"/>
              <a:t>أ. حوالي %10من السلاميات في النبات حفرت من قبل اليرقات خلال موسم المحصول .</a:t>
            </a:r>
          </a:p>
          <a:p>
            <a:pPr marL="0" indent="0" algn="r" rtl="1">
              <a:buNone/>
            </a:pPr>
            <a:r>
              <a:rPr lang="ar-SA" dirty="0"/>
              <a:t>ب. نتيجة الإصابة حدث نقصان بمقدار 41.25دولار للهكتار الواحد في حين ان المزارعون يدفون ما قيمته 30.5دولار هكتار كتكاليف للمسح وخدمات الرش بمعدل 3رشات للموسم الواحد .</a:t>
            </a:r>
          </a:p>
          <a:p>
            <a:pPr marL="0" indent="0" algn="r" rtl="1">
              <a:buNone/>
            </a:pPr>
            <a:r>
              <a:rPr lang="ar-SA" dirty="0"/>
              <a:t> 41.5  – 30.5 = 11.5دولار خسارة لكل هكتار بسبب عدم المكافحة .</a:t>
            </a:r>
          </a:p>
        </p:txBody>
      </p:sp>
    </p:spTree>
    <p:extLst>
      <p:ext uri="{BB962C8B-B14F-4D97-AF65-F5344CB8AC3E}">
        <p14:creationId xmlns:p14="http://schemas.microsoft.com/office/powerpoint/2010/main" val="2144006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pPr algn="ctr"/>
            <a:r>
              <a:rPr lang="ar-SA" sz="2800" b="1" dirty="0" smtClean="0"/>
              <a:t>العلاقة بين شدة الآفة وخسارة المحصول</a:t>
            </a:r>
            <a:br>
              <a:rPr lang="ar-SA" sz="2800" b="1" dirty="0" smtClean="0"/>
            </a:br>
            <a:r>
              <a:rPr lang="ar-SA" sz="2800" b="1" dirty="0" smtClean="0"/>
              <a:t> </a:t>
            </a:r>
            <a:r>
              <a:rPr lang="en-GB" sz="2800" b="1" dirty="0" smtClean="0"/>
              <a:t>Relationship between pest intensity and crop loss</a:t>
            </a:r>
            <a:endParaRPr lang="en-GB" sz="2800" dirty="0"/>
          </a:p>
        </p:txBody>
      </p:sp>
      <p:sp>
        <p:nvSpPr>
          <p:cNvPr id="3" name="Content Placeholder 2"/>
          <p:cNvSpPr>
            <a:spLocks noGrp="1"/>
          </p:cNvSpPr>
          <p:nvPr>
            <p:ph idx="1"/>
          </p:nvPr>
        </p:nvSpPr>
        <p:spPr>
          <a:xfrm>
            <a:off x="304800" y="1371601"/>
            <a:ext cx="11582400" cy="4525963"/>
          </a:xfrm>
        </p:spPr>
        <p:txBody>
          <a:bodyPr>
            <a:noAutofit/>
          </a:bodyPr>
          <a:lstStyle/>
          <a:p>
            <a:pPr marL="0" indent="0" algn="r" rtl="1">
              <a:buNone/>
            </a:pPr>
            <a:r>
              <a:rPr lang="ar-SA" sz="2400" b="1" dirty="0"/>
              <a:t>2 – طريقة تقدير مستويات الاصابة </a:t>
            </a:r>
            <a:r>
              <a:rPr lang="en-GB" sz="2400" b="1" dirty="0"/>
              <a:t>Procedure of for determining levels of infestation</a:t>
            </a:r>
            <a:br>
              <a:rPr lang="en-GB" sz="2400" b="1" dirty="0"/>
            </a:br>
            <a:r>
              <a:rPr lang="ar-SA" sz="2000" dirty="0" smtClean="0"/>
              <a:t>تحسب </a:t>
            </a:r>
            <a:r>
              <a:rPr lang="ar-SA" sz="2000" dirty="0"/>
              <a:t>اعداد الحشرات بفترات اسبوعية في كل حقل </a:t>
            </a:r>
            <a:r>
              <a:rPr lang="ar-SA" sz="2000" dirty="0" smtClean="0"/>
              <a:t>بفحص</a:t>
            </a:r>
            <a:r>
              <a:rPr lang="ar-SA" sz="2000" dirty="0"/>
              <a:t> </a:t>
            </a:r>
            <a:r>
              <a:rPr lang="ar-SA" sz="2000" dirty="0" smtClean="0"/>
              <a:t>50 نبات </a:t>
            </a:r>
            <a:r>
              <a:rPr lang="ar-SA" sz="2000" dirty="0"/>
              <a:t>تبعد عن بعضها البعض متر </a:t>
            </a:r>
            <a:r>
              <a:rPr lang="ar-SA" sz="2000" dirty="0" smtClean="0"/>
              <a:t>واحد وفي </a:t>
            </a:r>
            <a:r>
              <a:rPr lang="ar-SA" sz="2000" dirty="0"/>
              <a:t>التجربة السابقة مثلاً فان القرارات تتم في 6 مواقع في </a:t>
            </a:r>
            <a:r>
              <a:rPr lang="ar-SA" sz="2000" dirty="0" smtClean="0"/>
              <a:t>كل منها</a:t>
            </a:r>
            <a:r>
              <a:rPr lang="ar-SA" sz="2000" dirty="0"/>
              <a:t> 15 او40 هكتار من قصب السكر ويحسب عدد السيقان التي تحتوي على يرقات صغيرة داخل غمد الورقة ويصف بالمعاملة فقط بعد مواجهة الحالات التالية :</a:t>
            </a:r>
          </a:p>
          <a:p>
            <a:pPr marL="0" indent="0" algn="r" rtl="1">
              <a:buNone/>
            </a:pPr>
            <a:r>
              <a:rPr lang="ar-SA" sz="2000" dirty="0"/>
              <a:t>أ. السلاميات التي تكون فوق مستوى سطح التربة .</a:t>
            </a:r>
            <a:br>
              <a:rPr lang="ar-SA" sz="2000" dirty="0"/>
            </a:br>
            <a:r>
              <a:rPr lang="ar-SA" sz="2000" dirty="0"/>
              <a:t>ب. الإصابة تصل الى مستوى  %5.</a:t>
            </a:r>
          </a:p>
          <a:p>
            <a:pPr marL="0" indent="0" algn="r" rtl="1">
              <a:buNone/>
            </a:pPr>
            <a:r>
              <a:rPr lang="ar-SA" sz="2000" dirty="0"/>
              <a:t>ان فوائد طريقة المسح المذكورة في هذه التجربة هي كما يلي :</a:t>
            </a:r>
          </a:p>
          <a:p>
            <a:pPr marL="0" indent="0" algn="r" rtl="1">
              <a:buNone/>
            </a:pPr>
            <a:r>
              <a:rPr lang="ar-SA" sz="2000" dirty="0"/>
              <a:t>أ. تسمح لإدارة مكافحة سكان الآفة التي تصيب السيقان النامية وتمنع من تطبيق جداول رش المبيدات المثبتة </a:t>
            </a:r>
            <a:br>
              <a:rPr lang="ar-SA" sz="2000" dirty="0"/>
            </a:br>
            <a:r>
              <a:rPr lang="ar-SA" sz="2000" dirty="0"/>
              <a:t>ب. تسمح بتحري سريع عن المكافحة السيئة والتي قد تنتج من الاسباب الآتية :</a:t>
            </a:r>
          </a:p>
          <a:p>
            <a:pPr marL="850900" algn="r" rtl="1"/>
            <a:r>
              <a:rPr lang="ar-SA" sz="2000" dirty="0"/>
              <a:t>التوقيت السيء لجداول الرش </a:t>
            </a:r>
            <a:r>
              <a:rPr lang="ar-SA" sz="2000" dirty="0" smtClean="0"/>
              <a:t>.</a:t>
            </a:r>
          </a:p>
          <a:p>
            <a:pPr marL="850900" algn="r" rtl="1"/>
            <a:r>
              <a:rPr lang="ar-SA" sz="2000" dirty="0" smtClean="0"/>
              <a:t>التطبيق </a:t>
            </a:r>
            <a:r>
              <a:rPr lang="ar-SA" sz="2000" dirty="0"/>
              <a:t>الخاطيء للمبيدات </a:t>
            </a:r>
            <a:r>
              <a:rPr lang="ar-SA" sz="2000" dirty="0" smtClean="0"/>
              <a:t>.</a:t>
            </a:r>
          </a:p>
          <a:p>
            <a:pPr marL="850900" algn="r" rtl="1"/>
            <a:r>
              <a:rPr lang="ar-SA" sz="2000" dirty="0" smtClean="0"/>
              <a:t>التركيبة </a:t>
            </a:r>
            <a:r>
              <a:rPr lang="ar-SA" sz="2000" dirty="0"/>
              <a:t>الضعيفة للمبيدات </a:t>
            </a:r>
            <a:r>
              <a:rPr lang="ar-SA" sz="2000" dirty="0" smtClean="0"/>
              <a:t>.</a:t>
            </a:r>
          </a:p>
          <a:p>
            <a:pPr marL="850900" algn="r" rtl="1"/>
            <a:r>
              <a:rPr lang="ar-SA" sz="2000" dirty="0" smtClean="0"/>
              <a:t>احتمال </a:t>
            </a:r>
            <a:r>
              <a:rPr lang="ar-SA" sz="2000" dirty="0"/>
              <a:t>ظهور مقاومة لدى سكان الآفة ( الحفار ) للمبيدات .</a:t>
            </a:r>
            <a:br>
              <a:rPr lang="ar-SA" sz="2000" dirty="0"/>
            </a:br>
            <a:endParaRPr lang="ar-SA" sz="2000" dirty="0"/>
          </a:p>
          <a:p>
            <a:pPr marL="0" indent="0" algn="r" rtl="1">
              <a:buNone/>
            </a:pPr>
            <a:r>
              <a:rPr lang="ar-SA" sz="1800" dirty="0" smtClean="0"/>
              <a:t/>
            </a:r>
            <a:br>
              <a:rPr lang="ar-SA" sz="1800" dirty="0" smtClean="0"/>
            </a:br>
            <a:endParaRPr lang="en-GB" sz="1800" dirty="0"/>
          </a:p>
        </p:txBody>
      </p:sp>
    </p:spTree>
    <p:extLst>
      <p:ext uri="{BB962C8B-B14F-4D97-AF65-F5344CB8AC3E}">
        <p14:creationId xmlns:p14="http://schemas.microsoft.com/office/powerpoint/2010/main" val="2386906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2800" b="1" dirty="0" smtClean="0"/>
              <a:t>العلاقة بين شدة الآفة وخسارة المحصول</a:t>
            </a:r>
            <a:br>
              <a:rPr lang="ar-SA" sz="2800" b="1" dirty="0" smtClean="0"/>
            </a:br>
            <a:r>
              <a:rPr lang="ar-SA" sz="2800" b="1" dirty="0" smtClean="0"/>
              <a:t> </a:t>
            </a:r>
            <a:r>
              <a:rPr lang="en-GB" sz="2800" b="1" dirty="0" smtClean="0"/>
              <a:t>Relationship between pest intensity and crop loss</a:t>
            </a:r>
            <a:endParaRPr lang="en-GB" sz="2800" dirty="0"/>
          </a:p>
        </p:txBody>
      </p:sp>
      <p:sp>
        <p:nvSpPr>
          <p:cNvPr id="3" name="Content Placeholder 2"/>
          <p:cNvSpPr>
            <a:spLocks noGrp="1"/>
          </p:cNvSpPr>
          <p:nvPr>
            <p:ph idx="1"/>
          </p:nvPr>
        </p:nvSpPr>
        <p:spPr/>
        <p:txBody>
          <a:bodyPr>
            <a:noAutofit/>
          </a:bodyPr>
          <a:lstStyle/>
          <a:p>
            <a:pPr marL="0" indent="0" algn="r" rtl="1">
              <a:buNone/>
            </a:pPr>
            <a:r>
              <a:rPr lang="ar-SA" sz="2400" dirty="0"/>
              <a:t>وقد تساعد طريقة المسح في معرفة وتقدير المتغيرات التالية أيضاً :</a:t>
            </a:r>
          </a:p>
          <a:p>
            <a:pPr marL="920750" indent="-457200" algn="r" rtl="1">
              <a:buNone/>
            </a:pPr>
            <a:r>
              <a:rPr lang="ar-SA" sz="2400" dirty="0"/>
              <a:t>أ. الاختلافات في حساسية اصناف مختلفة من قصب السكر للاصابة بالحفار بحث يتطلب استخدام كمية اقل من المبيدات للاصناف من المقاومة </a:t>
            </a:r>
            <a:r>
              <a:rPr lang="ar-SA" sz="2400" dirty="0" smtClean="0"/>
              <a:t>.</a:t>
            </a:r>
          </a:p>
          <a:p>
            <a:pPr marL="920750" indent="-457200" algn="r" rtl="1">
              <a:buNone/>
            </a:pPr>
            <a:r>
              <a:rPr lang="ar-SA" sz="2400" dirty="0" smtClean="0"/>
              <a:t>ب</a:t>
            </a:r>
            <a:r>
              <a:rPr lang="ar-SA" sz="2400" dirty="0"/>
              <a:t>. دور العوامل الحيوية ( مثل الاعداد الطبيعية ) والعوامل الحياتية مثل المناخ والتي تؤثر على الاعداد الحقيقة للحشرات في الحقل والتي توضع على اساسها توصيات المكافحة مستقبلاً </a:t>
            </a:r>
            <a:r>
              <a:rPr lang="ar-SA" sz="2400" dirty="0" smtClean="0"/>
              <a:t>.</a:t>
            </a:r>
          </a:p>
          <a:p>
            <a:pPr marL="920750" indent="-457200" algn="r" rtl="1">
              <a:buNone/>
            </a:pPr>
            <a:endParaRPr lang="ar-SA" sz="2400" dirty="0"/>
          </a:p>
          <a:p>
            <a:pPr marL="0" indent="0" algn="r" rtl="1">
              <a:buNone/>
            </a:pPr>
            <a:r>
              <a:rPr lang="ar-SA" sz="2400" dirty="0"/>
              <a:t>ان مستوى الضرر %</a:t>
            </a:r>
            <a:r>
              <a:rPr lang="ar-SA" sz="2400" dirty="0" smtClean="0"/>
              <a:t>5 في </a:t>
            </a:r>
            <a:r>
              <a:rPr lang="ar-SA" sz="2400" dirty="0"/>
              <a:t>هذه التجربة طبعاً لا يمكن تطبيقه على جميع المحاصيل الأخرى او في مناطق أخرى ويجب العمل على كل حالة على حدا ولكن وضع الحالات المذكورة يؤخذ بنظر الاعتبار .</a:t>
            </a:r>
          </a:p>
          <a:p>
            <a:pPr marL="0" indent="0" algn="r" rtl="1">
              <a:buNone/>
            </a:pPr>
            <a:r>
              <a:rPr lang="ar-SA" sz="2400" b="1" dirty="0"/>
              <a:t>المصدر:</a:t>
            </a:r>
          </a:p>
          <a:p>
            <a:pPr marL="0" indent="0" algn="r" rtl="1">
              <a:buNone/>
            </a:pPr>
            <a:r>
              <a:rPr lang="ar-SA" sz="2400" dirty="0">
                <a:hlinkClick r:id="rId2"/>
              </a:rPr>
              <a:t>الدكتور اياد يوسف الحاج إسماعيل 2009 . الادارة المتكاملة للآفات الحشرية</a:t>
            </a:r>
            <a:endParaRPr lang="ar-SA" sz="2400" dirty="0"/>
          </a:p>
          <a:p>
            <a:pPr marL="0" indent="0" algn="r" rtl="1">
              <a:buNone/>
            </a:pPr>
            <a:r>
              <a:rPr lang="ar-SA" sz="2400" dirty="0" smtClean="0"/>
              <a:t/>
            </a:r>
            <a:br>
              <a:rPr lang="ar-SA" sz="2400" dirty="0" smtClean="0"/>
            </a:br>
            <a:endParaRPr lang="en-GB" sz="2400" dirty="0"/>
          </a:p>
        </p:txBody>
      </p:sp>
    </p:spTree>
    <p:extLst>
      <p:ext uri="{BB962C8B-B14F-4D97-AF65-F5344CB8AC3E}">
        <p14:creationId xmlns:p14="http://schemas.microsoft.com/office/powerpoint/2010/main" val="184722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0206" y="359351"/>
            <a:ext cx="8893017" cy="1701461"/>
          </a:xfrm>
        </p:spPr>
        <p:txBody>
          <a:bodyPr>
            <a:normAutofit/>
          </a:bodyPr>
          <a:lstStyle/>
          <a:p>
            <a:r>
              <a:rPr lang="ar-SA" sz="5400" b="1" dirty="0" smtClean="0">
                <a:latin typeface="Simplified Arabic" panose="02020603050405020304" pitchFamily="18" charset="-78"/>
                <a:cs typeface="Simplified Arabic" panose="02020603050405020304" pitchFamily="18" charset="-78"/>
              </a:rPr>
              <a:t>تصميم انموذج لتقدير الحد الحرج الاقتصادي</a:t>
            </a:r>
            <a:endParaRPr lang="en-US" sz="5400"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a:xfrm>
            <a:off x="1921352" y="2618670"/>
            <a:ext cx="7610724" cy="1317752"/>
          </a:xfrm>
        </p:spPr>
        <p:txBody>
          <a:bodyPr>
            <a:noAutofit/>
          </a:bodyPr>
          <a:lstStyle/>
          <a:p>
            <a:r>
              <a:rPr lang="ar-SA" altLang="en-US" sz="5400" b="1" dirty="0" smtClean="0">
                <a:solidFill>
                  <a:srgbClr val="C00000"/>
                </a:solidFill>
                <a:latin typeface="Simplified Arabic" panose="02020603050405020304" pitchFamily="18" charset="-78"/>
                <a:ea typeface="Arial Unicode MS" pitchFamily="34" charset="-128"/>
                <a:cs typeface="Simplified Arabic" panose="02020603050405020304" pitchFamily="18" charset="-78"/>
              </a:rPr>
              <a:t>دودة </a:t>
            </a:r>
            <a:r>
              <a:rPr lang="ar-SA" altLang="en-US" sz="5400" b="1" dirty="0">
                <a:solidFill>
                  <a:srgbClr val="C00000"/>
                </a:solidFill>
                <a:latin typeface="Simplified Arabic" panose="02020603050405020304" pitchFamily="18" charset="-78"/>
                <a:ea typeface="Arial Unicode MS" pitchFamily="34" charset="-128"/>
                <a:cs typeface="Simplified Arabic" panose="02020603050405020304" pitchFamily="18" charset="-78"/>
              </a:rPr>
              <a:t>البلح الصغرى </a:t>
            </a:r>
          </a:p>
          <a:p>
            <a:r>
              <a:rPr lang="ar-SA" sz="5400" b="1" dirty="0" smtClean="0">
                <a:latin typeface="Simplified Arabic" panose="02020603050405020304" pitchFamily="18" charset="-78"/>
                <a:cs typeface="Simplified Arabic" panose="02020603050405020304" pitchFamily="18" charset="-78"/>
              </a:rPr>
              <a:t> </a:t>
            </a:r>
            <a:r>
              <a:rPr lang="en-US" sz="5400" b="1" dirty="0" smtClean="0">
                <a:latin typeface="Simplified Arabic" panose="02020603050405020304" pitchFamily="18" charset="-78"/>
                <a:cs typeface="Simplified Arabic" panose="02020603050405020304" pitchFamily="18" charset="-78"/>
              </a:rPr>
              <a:t>“</a:t>
            </a:r>
            <a:r>
              <a:rPr lang="ar-SA" sz="5400" b="1" dirty="0" smtClean="0">
                <a:latin typeface="Simplified Arabic" panose="02020603050405020304" pitchFamily="18" charset="-78"/>
                <a:cs typeface="Simplified Arabic" panose="02020603050405020304" pitchFamily="18" charset="-78"/>
              </a:rPr>
              <a:t>حميرة النخيل</a:t>
            </a:r>
            <a:r>
              <a:rPr lang="en-US" sz="5400" b="1" dirty="0" smtClean="0">
                <a:latin typeface="Simplified Arabic" panose="02020603050405020304" pitchFamily="18" charset="-78"/>
                <a:cs typeface="Simplified Arabic" panose="02020603050405020304" pitchFamily="18" charset="-78"/>
              </a:rPr>
              <a:t>’</a:t>
            </a:r>
            <a:endParaRPr lang="en-US" sz="5400" dirty="0">
              <a:latin typeface="Simplified Arabic" panose="02020603050405020304" pitchFamily="18" charset="-78"/>
              <a:cs typeface="Simplified Arabic" panose="02020603050405020304" pitchFamily="18" charset="-78"/>
            </a:endParaRPr>
          </a:p>
        </p:txBody>
      </p:sp>
      <p:pic>
        <p:nvPicPr>
          <p:cNvPr id="1026" name="Picture 2" descr="Image result for ‫حشرة حميرة النخي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79" y="3828724"/>
            <a:ext cx="3638205" cy="2481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حشرة حميرة النخي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67" y="3222669"/>
            <a:ext cx="2352166" cy="336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0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619397" cy="1477962"/>
          </a:xfrm>
        </p:spPr>
        <p:txBody>
          <a:bodyPr>
            <a:normAutofit fontScale="90000"/>
          </a:bodyPr>
          <a:lstStyle/>
          <a:p>
            <a:pPr algn="r"/>
            <a:r>
              <a:rPr lang="ar-SA" altLang="en-US" b="1" dirty="0">
                <a:latin typeface="Simplified Arabic" panose="02020603050405020304" pitchFamily="18" charset="-78"/>
                <a:cs typeface="Simplified Arabic" panose="02020603050405020304" pitchFamily="18" charset="-78"/>
              </a:rPr>
              <a:t/>
            </a:r>
            <a:br>
              <a:rPr lang="ar-SA" altLang="en-US" b="1" dirty="0">
                <a:latin typeface="Simplified Arabic" panose="02020603050405020304" pitchFamily="18" charset="-78"/>
                <a:cs typeface="Simplified Arabic" panose="02020603050405020304" pitchFamily="18" charset="-78"/>
              </a:rPr>
            </a:br>
            <a:r>
              <a:rPr lang="ar-SA" altLang="en-US" b="1" dirty="0" smtClean="0">
                <a:solidFill>
                  <a:srgbClr val="FF0000"/>
                </a:solidFill>
                <a:latin typeface="Simplified Arabic" panose="02020603050405020304" pitchFamily="18" charset="-78"/>
                <a:cs typeface="Simplified Arabic" panose="02020603050405020304" pitchFamily="18" charset="-78"/>
              </a:rPr>
              <a:t>دودة </a:t>
            </a:r>
            <a:r>
              <a:rPr lang="ar-SA" altLang="en-US" b="1" dirty="0">
                <a:solidFill>
                  <a:srgbClr val="FF0000"/>
                </a:solidFill>
                <a:latin typeface="Simplified Arabic" panose="02020603050405020304" pitchFamily="18" charset="-78"/>
                <a:cs typeface="Simplified Arabic" panose="02020603050405020304" pitchFamily="18" charset="-78"/>
              </a:rPr>
              <a:t>البلح الصغرى (( الحميره ))</a:t>
            </a:r>
            <a:r>
              <a:rPr lang="ar-SA" altLang="en-US" b="1" dirty="0">
                <a:latin typeface="Simplified Arabic" panose="02020603050405020304" pitchFamily="18" charset="-78"/>
                <a:cs typeface="Simplified Arabic" panose="02020603050405020304" pitchFamily="18" charset="-78"/>
              </a:rPr>
              <a:t/>
            </a:r>
            <a:br>
              <a:rPr lang="ar-SA" altLang="en-US" b="1" dirty="0">
                <a:latin typeface="Simplified Arabic" panose="02020603050405020304" pitchFamily="18" charset="-78"/>
                <a:cs typeface="Simplified Arabic" panose="02020603050405020304" pitchFamily="18" charset="-78"/>
              </a:rPr>
            </a:br>
            <a:r>
              <a:rPr lang="ar-SA" altLang="en-US" dirty="0">
                <a:latin typeface="Simplified Arabic" panose="02020603050405020304" pitchFamily="18" charset="-78"/>
                <a:cs typeface="Simplified Arabic" panose="02020603050405020304" pitchFamily="18" charset="-78"/>
              </a:rPr>
              <a:t> </a:t>
            </a:r>
            <a:r>
              <a:rPr lang="en-US" altLang="en-US" b="1" i="1" dirty="0" err="1" smtClean="0">
                <a:latin typeface="Simplified Arabic" panose="02020603050405020304" pitchFamily="18" charset="-78"/>
                <a:cs typeface="Simplified Arabic" panose="02020603050405020304" pitchFamily="18" charset="-78"/>
              </a:rPr>
              <a:t>Batrachedra</a:t>
            </a:r>
            <a:r>
              <a:rPr lang="en-US" altLang="en-US" b="1" i="1" dirty="0" smtClean="0">
                <a:latin typeface="Simplified Arabic" panose="02020603050405020304" pitchFamily="18" charset="-78"/>
                <a:cs typeface="Simplified Arabic" panose="02020603050405020304" pitchFamily="18" charset="-78"/>
              </a:rPr>
              <a:t> </a:t>
            </a:r>
            <a:r>
              <a:rPr lang="en-US" altLang="en-US" b="1" i="1" dirty="0" err="1">
                <a:latin typeface="Simplified Arabic" panose="02020603050405020304" pitchFamily="18" charset="-78"/>
                <a:cs typeface="Simplified Arabic" panose="02020603050405020304" pitchFamily="18" charset="-78"/>
              </a:rPr>
              <a:t>amydraula</a:t>
            </a:r>
            <a:r>
              <a:rPr lang="ar-SA" altLang="en-US" b="1" i="1" dirty="0">
                <a:latin typeface="Simplified Arabic" panose="02020603050405020304" pitchFamily="18" charset="-78"/>
                <a:cs typeface="Simplified Arabic" panose="02020603050405020304" pitchFamily="18" charset="-78"/>
              </a:rPr>
              <a:t> </a:t>
            </a:r>
            <a:r>
              <a:rPr lang="ar-SA" altLang="en-US" dirty="0">
                <a:latin typeface="Simplified Arabic" panose="02020603050405020304" pitchFamily="18" charset="-78"/>
                <a:cs typeface="Simplified Arabic" panose="02020603050405020304" pitchFamily="18" charset="-78"/>
              </a:rPr>
              <a:t/>
            </a:r>
            <a:br>
              <a:rPr lang="ar-SA" altLang="en-US" dirty="0">
                <a:latin typeface="Simplified Arabic" panose="02020603050405020304" pitchFamily="18" charset="-78"/>
                <a:cs typeface="Simplified Arabic" panose="02020603050405020304" pitchFamily="18" charset="-78"/>
              </a:rPr>
            </a:b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414448" y="1773636"/>
            <a:ext cx="5237990" cy="1433593"/>
          </a:xfrm>
        </p:spPr>
        <p:txBody>
          <a:bodyPr>
            <a:normAutofit fontScale="92500" lnSpcReduction="20000"/>
          </a:bodyPr>
          <a:lstStyle/>
          <a:p>
            <a:pPr algn="r" rtl="1">
              <a:lnSpc>
                <a:spcPct val="90000"/>
              </a:lnSpc>
              <a:buNone/>
              <a:defRPr/>
            </a:pPr>
            <a:r>
              <a:rPr lang="ar-SA" sz="4000" b="1" dirty="0">
                <a:latin typeface="Simplified Arabic" panose="02020603050405020304" pitchFamily="18" charset="-78"/>
                <a:cs typeface="Simplified Arabic" panose="02020603050405020304" pitchFamily="18" charset="-78"/>
              </a:rPr>
              <a:t>العائلة   : </a:t>
            </a:r>
            <a:r>
              <a:rPr lang="en-US" sz="4000" b="1" dirty="0" err="1">
                <a:latin typeface="Simplified Arabic" panose="02020603050405020304" pitchFamily="18" charset="-78"/>
                <a:cs typeface="Simplified Arabic" panose="02020603050405020304" pitchFamily="18" charset="-78"/>
              </a:rPr>
              <a:t>Tropiduchidae</a:t>
            </a:r>
            <a:endParaRPr lang="ar-SA" altLang="en-US" sz="4000" b="1" dirty="0">
              <a:latin typeface="Simplified Arabic" panose="02020603050405020304" pitchFamily="18" charset="-78"/>
              <a:cs typeface="Simplified Arabic" panose="02020603050405020304" pitchFamily="18" charset="-78"/>
            </a:endParaRPr>
          </a:p>
          <a:p>
            <a:pPr algn="r" rtl="1">
              <a:buNone/>
              <a:defRPr/>
            </a:pPr>
            <a:r>
              <a:rPr lang="ar-SA" altLang="en-US" sz="4000" b="1" dirty="0" smtClean="0">
                <a:latin typeface="Simplified Arabic" panose="02020603050405020304" pitchFamily="18" charset="-78"/>
                <a:cs typeface="Simplified Arabic" panose="02020603050405020304" pitchFamily="18" charset="-78"/>
              </a:rPr>
              <a:t>الرتبة   :</a:t>
            </a:r>
            <a:r>
              <a:rPr lang="en-US" altLang="en-US" sz="4000" b="1" dirty="0" err="1">
                <a:latin typeface="Simplified Arabic" panose="02020603050405020304" pitchFamily="18" charset="-78"/>
                <a:cs typeface="Simplified Arabic" panose="02020603050405020304" pitchFamily="18" charset="-78"/>
              </a:rPr>
              <a:t>Lepidoptra</a:t>
            </a:r>
            <a:r>
              <a:rPr lang="en-US" altLang="en-US" sz="4000" b="1" dirty="0">
                <a:latin typeface="Simplified Arabic" panose="02020603050405020304" pitchFamily="18" charset="-78"/>
                <a:cs typeface="Simplified Arabic" panose="02020603050405020304" pitchFamily="18" charset="-78"/>
              </a:rPr>
              <a:t> </a:t>
            </a:r>
            <a:r>
              <a:rPr lang="ar-SA" altLang="en-US" sz="4000" b="1" dirty="0" smtClean="0">
                <a:latin typeface="Simplified Arabic" panose="02020603050405020304" pitchFamily="18" charset="-78"/>
                <a:cs typeface="Simplified Arabic" panose="02020603050405020304" pitchFamily="18" charset="-78"/>
              </a:rPr>
              <a:t>   </a:t>
            </a:r>
            <a:r>
              <a:rPr lang="en-US" altLang="en-US" sz="4000" b="1" dirty="0" smtClean="0">
                <a:latin typeface="Simplified Arabic" panose="02020603050405020304" pitchFamily="18" charset="-78"/>
                <a:cs typeface="Simplified Arabic" panose="02020603050405020304" pitchFamily="18" charset="-78"/>
              </a:rPr>
              <a:t>   </a:t>
            </a:r>
            <a:endParaRPr lang="ar-SA" altLang="en-US" sz="4000" b="1" dirty="0">
              <a:latin typeface="Simplified Arabic" panose="02020603050405020304" pitchFamily="18" charset="-78"/>
              <a:cs typeface="Simplified Arabic" panose="02020603050405020304" pitchFamily="18" charset="-78"/>
            </a:endParaRPr>
          </a:p>
          <a:p>
            <a:pPr algn="r" rtl="1">
              <a:lnSpc>
                <a:spcPct val="90000"/>
              </a:lnSpc>
              <a:buNone/>
              <a:defRPr/>
            </a:pPr>
            <a:r>
              <a:rPr lang="ar-SA" altLang="en-US" b="1" dirty="0">
                <a:latin typeface="Simplified Arabic" panose="02020603050405020304" pitchFamily="18" charset="-78"/>
                <a:cs typeface="Simplified Arabic" panose="02020603050405020304" pitchFamily="18" charset="-78"/>
              </a:rPr>
              <a:t> </a:t>
            </a:r>
            <a:r>
              <a:rPr lang="ar-SA" altLang="en-US" b="1" dirty="0" smtClean="0">
                <a:latin typeface="Simplified Arabic" panose="02020603050405020304" pitchFamily="18" charset="-78"/>
                <a:cs typeface="Simplified Arabic" panose="02020603050405020304" pitchFamily="18" charset="-78"/>
              </a:rPr>
              <a:t>البيضة </a:t>
            </a:r>
            <a:r>
              <a:rPr lang="ar-SA" altLang="en-US" b="1" dirty="0">
                <a:latin typeface="Simplified Arabic" panose="02020603050405020304" pitchFamily="18" charset="-78"/>
                <a:cs typeface="Simplified Arabic" panose="02020603050405020304" pitchFamily="18" charset="-78"/>
              </a:rPr>
              <a:t>:  كرويه الشكل . لونها أصفر لماع </a:t>
            </a:r>
          </a:p>
        </p:txBody>
      </p:sp>
      <p:pic>
        <p:nvPicPr>
          <p:cNvPr id="2050"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351" y="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589317" y="3214159"/>
            <a:ext cx="1696583" cy="14731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037" y="3168981"/>
            <a:ext cx="1821839" cy="1608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90867" y="1769571"/>
            <a:ext cx="4310183" cy="1477328"/>
          </a:xfrm>
          <a:prstGeom prst="rect">
            <a:avLst/>
          </a:prstGeom>
        </p:spPr>
        <p:txBody>
          <a:bodyPr wrap="square">
            <a:spAutoFit/>
          </a:bodyPr>
          <a:lstStyle/>
          <a:p>
            <a:pPr algn="r"/>
            <a:r>
              <a:rPr lang="ar-SA" altLang="en-US" b="1" dirty="0" smtClean="0">
                <a:latin typeface="Simplified Arabic" panose="02020603050405020304" pitchFamily="18" charset="-78"/>
                <a:cs typeface="Simplified Arabic" panose="02020603050405020304" pitchFamily="18" charset="-78"/>
              </a:rPr>
              <a:t>عباره عن فراشة صغيرة الحجم سمراء اللون طولها 13 – 15 ملم الجناحان الاماميات مغطيان بحراشف بيضاء . </a:t>
            </a:r>
          </a:p>
          <a:p>
            <a:pPr algn="r"/>
            <a:r>
              <a:rPr lang="ar-SA" altLang="en-US" b="1" dirty="0" smtClean="0">
                <a:latin typeface="Simplified Arabic" panose="02020603050405020304" pitchFamily="18" charset="-78"/>
                <a:cs typeface="Simplified Arabic" panose="02020603050405020304" pitchFamily="18" charset="-78"/>
              </a:rPr>
              <a:t>الجناحان الخلفيان لونهما رمادي محاطه بشعيرات طوليه سمراء . لون الجسم </a:t>
            </a:r>
            <a:r>
              <a:rPr lang="ar-SA" altLang="en-US" b="1" dirty="0" smtClean="0">
                <a:solidFill>
                  <a:srgbClr val="FFFFFF"/>
                </a:solidFill>
                <a:latin typeface="Simplified Arabic" panose="02020603050405020304" pitchFamily="18" charset="-78"/>
                <a:cs typeface="Simplified Arabic" panose="02020603050405020304" pitchFamily="18" charset="-78"/>
              </a:rPr>
              <a:t>فضي </a:t>
            </a:r>
            <a:endParaRPr lang="en-US"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4681182" y="4826675"/>
            <a:ext cx="7297458" cy="1754326"/>
          </a:xfrm>
          <a:prstGeom prst="rect">
            <a:avLst/>
          </a:prstGeom>
        </p:spPr>
        <p:txBody>
          <a:bodyPr wrap="square">
            <a:spAutoFit/>
          </a:bodyPr>
          <a:lstStyle/>
          <a:p>
            <a:pPr algn="r" rtl="1"/>
            <a:r>
              <a:rPr lang="ar-SA" b="1" i="0" dirty="0" smtClean="0">
                <a:effectLst/>
                <a:latin typeface="Simplified Arabic" panose="02020603050405020304" pitchFamily="18" charset="-78"/>
                <a:cs typeface="Simplified Arabic" panose="02020603050405020304" pitchFamily="18" charset="-78"/>
              </a:rPr>
              <a:t>لون أبيض أو أبيض مشوب بالسواد، أو وردي، الرأس والحلقة الصدرية الأولى بلون بني مائل للسواد، ويوجد على جانب كل حلقة صدرية نتوءان متقاربان، يخرج من كل منهما شعيرة صغيرة، ويوجد على الظهر درنتان بجانب الخط الوسطي وعلى كل درنة شعيرة أطول من الشعيرات التي تخرج من النتوءات الجانبية، كما يوجد درنتان بعيدتان عن الخط الوسطي، ويخرج من كل واحدة شعيرة صغيرة، وتصل اليرقة إلى طولها النهائي بعد حوالي 12-15 يوماً، تمر خلالها بخمسة أعمار يرقية، ويصل طولها إلى 18-22</a:t>
            </a:r>
            <a:endParaRPr lang="en-US" b="1" dirty="0">
              <a:latin typeface="Simplified Arabic" panose="02020603050405020304" pitchFamily="18" charset="-78"/>
              <a:cs typeface="Simplified Arabic" panose="02020603050405020304" pitchFamily="18" charset="-78"/>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83" y="1413212"/>
            <a:ext cx="22193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3762" y="3102425"/>
            <a:ext cx="1881753" cy="1832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683" y="3400997"/>
            <a:ext cx="2626822" cy="2870016"/>
          </a:xfrm>
          <a:prstGeom prst="rect">
            <a:avLst/>
          </a:prstGeom>
        </p:spPr>
        <p:txBody>
          <a:bodyPr wrap="square">
            <a:spAutoFit/>
          </a:bodyPr>
          <a:lstStyle/>
          <a:p>
            <a:pPr algn="r" rtl="1">
              <a:lnSpc>
                <a:spcPct val="90000"/>
              </a:lnSpc>
              <a:buNone/>
              <a:defRPr/>
            </a:pPr>
            <a:r>
              <a:rPr lang="ar-SA" altLang="en-US" sz="2000" b="1" dirty="0">
                <a:latin typeface="Simplified Arabic" panose="02020603050405020304" pitchFamily="18" charset="-78"/>
                <a:cs typeface="Simplified Arabic" panose="02020603050405020304" pitchFamily="18" charset="-78"/>
              </a:rPr>
              <a:t>العذراء : مكبله متطاوله لونها مشوب بصفره داخل شرنفه مغزليه طولها  10 – 12 ملم</a:t>
            </a:r>
          </a:p>
          <a:p>
            <a:pPr algn="r" rtl="1">
              <a:lnSpc>
                <a:spcPct val="90000"/>
              </a:lnSpc>
              <a:buNone/>
              <a:defRPr/>
            </a:pPr>
            <a:r>
              <a:rPr lang="ar-SA" sz="2000" dirty="0">
                <a:latin typeface="Simplified Arabic" panose="02020603050405020304" pitchFamily="18" charset="-78"/>
                <a:cs typeface="Simplified Arabic" panose="02020603050405020304" pitchFamily="18" charset="-78"/>
              </a:rPr>
              <a:t>خل شرنقة حريرية لونها، أبيض فضي أو أصفر،  لها شكل مغزلي، طولها 12-14 ملم، شكل (3) ويستمر هذا الطور لمدة 6-8 أيام بحسب الظروف البيئية السائدة، وبخاصة درجات الحرارة.</a:t>
            </a:r>
            <a:endParaRPr lang="ar-SA" altLang="en-US"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30330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rtl="1"/>
            <a:r>
              <a:rPr lang="ar-SA" altLang="en-US" b="1" dirty="0">
                <a:solidFill>
                  <a:srgbClr val="FF0000"/>
                </a:solidFill>
                <a:latin typeface="Simplified Arabic" panose="02020603050405020304" pitchFamily="18" charset="-78"/>
                <a:cs typeface="Simplified Arabic" panose="02020603050405020304" pitchFamily="18" charset="-78"/>
              </a:rPr>
              <a:t>دورة </a:t>
            </a:r>
            <a:r>
              <a:rPr lang="ar-SA" altLang="en-US" b="1" dirty="0" smtClean="0">
                <a:solidFill>
                  <a:srgbClr val="FF0000"/>
                </a:solidFill>
                <a:latin typeface="Simplified Arabic" panose="02020603050405020304" pitchFamily="18" charset="-78"/>
                <a:cs typeface="Simplified Arabic" panose="02020603050405020304" pitchFamily="18" charset="-78"/>
              </a:rPr>
              <a:t>الحيا</a:t>
            </a:r>
            <a:r>
              <a:rPr lang="ar-SA" altLang="en-US" b="1" dirty="0">
                <a:solidFill>
                  <a:srgbClr val="FF0000"/>
                </a:solidFill>
                <a:latin typeface="Simplified Arabic" panose="02020603050405020304" pitchFamily="18" charset="-78"/>
                <a:cs typeface="Simplified Arabic" panose="02020603050405020304" pitchFamily="18" charset="-78"/>
              </a:rPr>
              <a:t>ة</a:t>
            </a:r>
            <a:endParaRPr lang="en-US" dirty="0">
              <a:solidFill>
                <a:srgbClr val="FF0000"/>
              </a:solidFill>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859809" y="2008496"/>
            <a:ext cx="10553483" cy="4132997"/>
          </a:xfrm>
        </p:spPr>
        <p:txBody>
          <a:bodyPr>
            <a:normAutofit/>
          </a:bodyPr>
          <a:lstStyle/>
          <a:p>
            <a:pPr algn="just" rtl="1"/>
            <a:r>
              <a:rPr lang="ar-SA" altLang="en-US" b="1" dirty="0" smtClean="0">
                <a:latin typeface="Simplified Arabic" panose="02020603050405020304" pitchFamily="18" charset="-78"/>
                <a:cs typeface="Simplified Arabic" panose="02020603050405020304" pitchFamily="18" charset="-78"/>
              </a:rPr>
              <a:t>تضع </a:t>
            </a:r>
            <a:r>
              <a:rPr lang="ar-SA" altLang="en-US" b="1" dirty="0">
                <a:latin typeface="Simplified Arabic" panose="02020603050405020304" pitchFamily="18" charset="-78"/>
                <a:cs typeface="Simplified Arabic" panose="02020603050405020304" pitchFamily="18" charset="-78"/>
              </a:rPr>
              <a:t>الأنثى البيض ( 6 – 25 بيضه ) فردياً على</a:t>
            </a:r>
            <a:r>
              <a:rPr lang="ar-SA" altLang="en-US" b="1" u="sng" dirty="0">
                <a:latin typeface="Simplified Arabic" panose="02020603050405020304" pitchFamily="18" charset="-78"/>
                <a:cs typeface="Simplified Arabic" panose="02020603050405020304" pitchFamily="18" charset="-78"/>
              </a:rPr>
              <a:t> الشماريخ </a:t>
            </a:r>
            <a:r>
              <a:rPr lang="ar-SA" altLang="en-US" b="1" dirty="0" smtClean="0">
                <a:latin typeface="Simplified Arabic" panose="02020603050405020304" pitchFamily="18" charset="-78"/>
                <a:cs typeface="Simplified Arabic" panose="02020603050405020304" pitchFamily="18" charset="-78"/>
              </a:rPr>
              <a:t>ويفقس </a:t>
            </a:r>
            <a:r>
              <a:rPr lang="ar-SA" altLang="en-US" b="1" dirty="0">
                <a:latin typeface="Simplified Arabic" panose="02020603050405020304" pitchFamily="18" charset="-78"/>
                <a:cs typeface="Simplified Arabic" panose="02020603050405020304" pitchFamily="18" charset="-78"/>
              </a:rPr>
              <a:t>بعد </a:t>
            </a:r>
            <a:r>
              <a:rPr lang="ar-SA" altLang="en-US" b="1" dirty="0" smtClean="0">
                <a:latin typeface="Simplified Arabic" panose="02020603050405020304" pitchFamily="18" charset="-78"/>
                <a:cs typeface="Simplified Arabic" panose="02020603050405020304" pitchFamily="18" charset="-78"/>
              </a:rPr>
              <a:t>أسبوع. </a:t>
            </a:r>
          </a:p>
          <a:p>
            <a:pPr algn="just" rtl="1"/>
            <a:r>
              <a:rPr lang="ar-SA" altLang="en-US" b="1" dirty="0" smtClean="0">
                <a:latin typeface="Simplified Arabic" panose="02020603050405020304" pitchFamily="18" charset="-78"/>
                <a:cs typeface="Simplified Arabic" panose="02020603050405020304" pitchFamily="18" charset="-78"/>
              </a:rPr>
              <a:t>يبدأ </a:t>
            </a:r>
            <a:r>
              <a:rPr lang="ar-SA" altLang="en-US" b="1" dirty="0">
                <a:latin typeface="Simplified Arabic" panose="02020603050405020304" pitchFamily="18" charset="-78"/>
                <a:cs typeface="Simplified Arabic" panose="02020603050405020304" pitchFamily="18" charset="-78"/>
              </a:rPr>
              <a:t>الجيل الأول </a:t>
            </a:r>
            <a:r>
              <a:rPr lang="ar-SA" altLang="en-US" b="1" u="sng" dirty="0">
                <a:latin typeface="Simplified Arabic" panose="02020603050405020304" pitchFamily="18" charset="-78"/>
                <a:cs typeface="Simplified Arabic" panose="02020603050405020304" pitchFamily="18" charset="-78"/>
              </a:rPr>
              <a:t>مع بداية </a:t>
            </a:r>
            <a:r>
              <a:rPr lang="ar-SA" altLang="en-US" b="1" u="sng" dirty="0" smtClean="0">
                <a:latin typeface="Simplified Arabic" panose="02020603050405020304" pitchFamily="18" charset="-78"/>
                <a:cs typeface="Simplified Arabic" panose="02020603050405020304" pitchFamily="18" charset="-78"/>
              </a:rPr>
              <a:t>التزهير </a:t>
            </a:r>
            <a:r>
              <a:rPr lang="ar-SA" altLang="en-US" b="1" dirty="0" smtClean="0">
                <a:latin typeface="Simplified Arabic" panose="02020603050405020304" pitchFamily="18" charset="-78"/>
                <a:cs typeface="Simplified Arabic" panose="02020603050405020304" pitchFamily="18" charset="-78"/>
              </a:rPr>
              <a:t>حيث </a:t>
            </a:r>
            <a:r>
              <a:rPr lang="ar-SA" altLang="en-US" b="1" dirty="0">
                <a:latin typeface="Simplified Arabic" panose="02020603050405020304" pitchFamily="18" charset="-78"/>
                <a:cs typeface="Simplified Arabic" panose="02020603050405020304" pitchFamily="18" charset="-78"/>
              </a:rPr>
              <a:t>تتغذى يرقاته على </a:t>
            </a:r>
            <a:r>
              <a:rPr lang="ar-SA" altLang="en-US" b="1" dirty="0" smtClean="0">
                <a:latin typeface="Simplified Arabic" panose="02020603050405020304" pitchFamily="18" charset="-78"/>
                <a:cs typeface="Simplified Arabic" panose="02020603050405020304" pitchFamily="18" charset="-78"/>
              </a:rPr>
              <a:t>الأزهار، </a:t>
            </a:r>
            <a:r>
              <a:rPr lang="ar-SA" altLang="en-US" b="1" dirty="0">
                <a:latin typeface="Simplified Arabic" panose="02020603050405020304" pitchFamily="18" charset="-78"/>
                <a:cs typeface="Simplified Arabic" panose="02020603050405020304" pitchFamily="18" charset="-78"/>
              </a:rPr>
              <a:t>وتسقط عدد كبير منها </a:t>
            </a:r>
            <a:endParaRPr lang="ar-SA" altLang="en-US" b="1" dirty="0" smtClean="0">
              <a:latin typeface="Simplified Arabic" panose="02020603050405020304" pitchFamily="18" charset="-78"/>
              <a:cs typeface="Simplified Arabic" panose="02020603050405020304" pitchFamily="18" charset="-78"/>
            </a:endParaRPr>
          </a:p>
          <a:p>
            <a:pPr algn="just" rtl="1"/>
            <a:r>
              <a:rPr lang="ar-SA" altLang="en-US" b="1" dirty="0" smtClean="0">
                <a:latin typeface="Simplified Arabic" panose="02020603050405020304" pitchFamily="18" charset="-78"/>
                <a:cs typeface="Simplified Arabic" panose="02020603050405020304" pitchFamily="18" charset="-78"/>
              </a:rPr>
              <a:t>كما </a:t>
            </a:r>
            <a:r>
              <a:rPr lang="ar-SA" altLang="en-US" b="1" dirty="0">
                <a:latin typeface="Simplified Arabic" panose="02020603050405020304" pitchFamily="18" charset="-78"/>
                <a:cs typeface="Simplified Arabic" panose="02020603050405020304" pitchFamily="18" charset="-78"/>
              </a:rPr>
              <a:t>تتغذى </a:t>
            </a:r>
            <a:r>
              <a:rPr lang="ar-SA" altLang="en-US" b="1" u="sng" dirty="0">
                <a:latin typeface="Simplified Arabic" panose="02020603050405020304" pitchFamily="18" charset="-78"/>
                <a:cs typeface="Simplified Arabic" panose="02020603050405020304" pitchFamily="18" charset="-78"/>
              </a:rPr>
              <a:t>على الثمار الصغيره بعد </a:t>
            </a:r>
            <a:r>
              <a:rPr lang="ar-SA" altLang="en-US" b="1" u="sng" dirty="0" smtClean="0">
                <a:latin typeface="Simplified Arabic" panose="02020603050405020304" pitchFamily="18" charset="-78"/>
                <a:cs typeface="Simplified Arabic" panose="02020603050405020304" pitchFamily="18" charset="-78"/>
              </a:rPr>
              <a:t>العقد،</a:t>
            </a:r>
            <a:r>
              <a:rPr lang="ar-SA" altLang="en-US" b="1" dirty="0" smtClean="0">
                <a:latin typeface="Simplified Arabic" panose="02020603050405020304" pitchFamily="18" charset="-78"/>
                <a:cs typeface="Simplified Arabic" panose="02020603050405020304" pitchFamily="18" charset="-78"/>
              </a:rPr>
              <a:t> حيث </a:t>
            </a:r>
            <a:r>
              <a:rPr lang="ar-SA" altLang="en-US" b="1" dirty="0">
                <a:latin typeface="Simplified Arabic" panose="02020603050405020304" pitchFamily="18" charset="-78"/>
                <a:cs typeface="Simplified Arabic" panose="02020603050405020304" pitchFamily="18" charset="-78"/>
              </a:rPr>
              <a:t>تدخل إلى داخل الثمره من أعلى وتأتي على معظم </a:t>
            </a:r>
            <a:r>
              <a:rPr lang="ar-SA" altLang="en-US" b="1" dirty="0" smtClean="0">
                <a:latin typeface="Simplified Arabic" panose="02020603050405020304" pitchFamily="18" charset="-78"/>
                <a:cs typeface="Simplified Arabic" panose="02020603050405020304" pitchFamily="18" charset="-78"/>
              </a:rPr>
              <a:t>محتوياتها.</a:t>
            </a:r>
          </a:p>
          <a:p>
            <a:pPr algn="just" rtl="1"/>
            <a:r>
              <a:rPr lang="ar-SA" altLang="en-US" b="1" dirty="0" smtClean="0">
                <a:latin typeface="Simplified Arabic" panose="02020603050405020304" pitchFamily="18" charset="-78"/>
                <a:cs typeface="Simplified Arabic" panose="02020603050405020304" pitchFamily="18" charset="-78"/>
              </a:rPr>
              <a:t>عندما </a:t>
            </a:r>
            <a:r>
              <a:rPr lang="ar-SA" altLang="en-US" b="1" dirty="0">
                <a:latin typeface="Simplified Arabic" panose="02020603050405020304" pitchFamily="18" charset="-78"/>
                <a:cs typeface="Simplified Arabic" panose="02020603050405020304" pitchFamily="18" charset="-78"/>
              </a:rPr>
              <a:t>يكتمل نمو </a:t>
            </a:r>
            <a:r>
              <a:rPr lang="ar-SA" altLang="en-US" b="1" dirty="0" smtClean="0">
                <a:latin typeface="Simplified Arabic" panose="02020603050405020304" pitchFamily="18" charset="-78"/>
                <a:cs typeface="Simplified Arabic" panose="02020603050405020304" pitchFamily="18" charset="-78"/>
              </a:rPr>
              <a:t>اليرقة </a:t>
            </a:r>
            <a:r>
              <a:rPr lang="ar-SA" altLang="en-US" b="1" dirty="0">
                <a:latin typeface="Simplified Arabic" panose="02020603050405020304" pitchFamily="18" charset="-78"/>
                <a:cs typeface="Simplified Arabic" panose="02020603050405020304" pitchFamily="18" charset="-78"/>
              </a:rPr>
              <a:t>تترك الثمار وتبحث عن مكان مناسب تنسج فيه </a:t>
            </a:r>
            <a:r>
              <a:rPr lang="ar-SA" altLang="en-US" b="1" dirty="0" smtClean="0">
                <a:latin typeface="Simplified Arabic" panose="02020603050405020304" pitchFamily="18" charset="-78"/>
                <a:cs typeface="Simplified Arabic" panose="02020603050405020304" pitchFamily="18" charset="-78"/>
              </a:rPr>
              <a:t>الشرنقة الحريرية </a:t>
            </a:r>
            <a:r>
              <a:rPr lang="ar-SA" altLang="en-US" b="1" dirty="0">
                <a:latin typeface="Simplified Arabic" panose="02020603050405020304" pitchFamily="18" charset="-78"/>
                <a:cs typeface="Simplified Arabic" panose="02020603050405020304" pitchFamily="18" charset="-78"/>
              </a:rPr>
              <a:t>وتتحول داخلها إلى عذراء بعد أن أمضت </a:t>
            </a:r>
            <a:r>
              <a:rPr lang="ar-SA" altLang="en-US" b="1" dirty="0" smtClean="0">
                <a:latin typeface="Simplified Arabic" panose="02020603050405020304" pitchFamily="18" charset="-78"/>
                <a:cs typeface="Simplified Arabic" panose="02020603050405020304" pitchFamily="18" charset="-78"/>
              </a:rPr>
              <a:t>اليرقة أسبوعين من عمرها.</a:t>
            </a:r>
          </a:p>
          <a:p>
            <a:pPr algn="just" rtl="1"/>
            <a:r>
              <a:rPr lang="ar-SA" altLang="en-US" b="1" dirty="0" smtClean="0">
                <a:latin typeface="Simplified Arabic" panose="02020603050405020304" pitchFamily="18" charset="-78"/>
                <a:cs typeface="Simplified Arabic" panose="02020603050405020304" pitchFamily="18" charset="-78"/>
              </a:rPr>
              <a:t>والطور </a:t>
            </a:r>
            <a:r>
              <a:rPr lang="ar-SA" altLang="en-US" b="1" dirty="0">
                <a:latin typeface="Simplified Arabic" panose="02020603050405020304" pitchFamily="18" charset="-78"/>
                <a:cs typeface="Simplified Arabic" panose="02020603050405020304" pitchFamily="18" charset="-78"/>
              </a:rPr>
              <a:t>العذري </a:t>
            </a:r>
            <a:r>
              <a:rPr lang="ar-SA" altLang="en-US" b="1" dirty="0" smtClean="0">
                <a:latin typeface="Simplified Arabic" panose="02020603050405020304" pitchFamily="18" charset="-78"/>
                <a:cs typeface="Simplified Arabic" panose="02020603050405020304" pitchFamily="18" charset="-78"/>
              </a:rPr>
              <a:t>يستغرق أسبوع واحد.</a:t>
            </a:r>
          </a:p>
          <a:p>
            <a:pPr algn="just" rtl="1"/>
            <a:r>
              <a:rPr lang="ar-SA" altLang="en-US" b="1" dirty="0" smtClean="0">
                <a:latin typeface="Simplified Arabic" panose="02020603050405020304" pitchFamily="18" charset="-78"/>
                <a:cs typeface="Simplified Arabic" panose="02020603050405020304" pitchFamily="18" charset="-78"/>
              </a:rPr>
              <a:t>مدة الجيل </a:t>
            </a:r>
            <a:r>
              <a:rPr lang="ar-SA" altLang="en-US" b="1" dirty="0">
                <a:latin typeface="Simplified Arabic" panose="02020603050405020304" pitchFamily="18" charset="-78"/>
                <a:cs typeface="Simplified Arabic" panose="02020603050405020304" pitchFamily="18" charset="-78"/>
              </a:rPr>
              <a:t>الأول شهر </a:t>
            </a:r>
            <a:r>
              <a:rPr lang="ar-SA" altLang="en-US" b="1" dirty="0" smtClean="0">
                <a:latin typeface="Simplified Arabic" panose="02020603050405020304" pitchFamily="18" charset="-78"/>
                <a:cs typeface="Simplified Arabic" panose="02020603050405020304" pitchFamily="18" charset="-78"/>
              </a:rPr>
              <a:t>تقريباً.</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23684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618" y="119379"/>
            <a:ext cx="8229600" cy="1143000"/>
          </a:xfrm>
        </p:spPr>
        <p:txBody>
          <a:bodyPr>
            <a:normAutofit/>
          </a:bodyPr>
          <a:lstStyle/>
          <a:p>
            <a:pPr algn="r" rtl="1"/>
            <a:r>
              <a:rPr lang="ar-SA" altLang="en-US" sz="4000" b="1" dirty="0">
                <a:solidFill>
                  <a:srgbClr val="FF0000"/>
                </a:solidFill>
                <a:latin typeface="Simplified Arabic" panose="02020603050405020304" pitchFamily="18" charset="-78"/>
                <a:cs typeface="Simplified Arabic" panose="02020603050405020304" pitchFamily="18" charset="-78"/>
              </a:rPr>
              <a:t>مظاهر </a:t>
            </a:r>
            <a:r>
              <a:rPr lang="ar-SA" altLang="en-US" sz="4000" b="1" dirty="0" smtClean="0">
                <a:solidFill>
                  <a:srgbClr val="FF0000"/>
                </a:solidFill>
                <a:latin typeface="Simplified Arabic" panose="02020603050405020304" pitchFamily="18" charset="-78"/>
                <a:cs typeface="Simplified Arabic" panose="02020603050405020304" pitchFamily="18" charset="-78"/>
              </a:rPr>
              <a:t>الإصابة</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4449170" y="1259443"/>
            <a:ext cx="7342495" cy="2599950"/>
          </a:xfrm>
        </p:spPr>
        <p:txBody>
          <a:bodyPr>
            <a:normAutofit/>
          </a:bodyPr>
          <a:lstStyle/>
          <a:p>
            <a:pPr marL="0" indent="0" algn="just" rtl="1" fontAlgn="base">
              <a:spcBef>
                <a:spcPct val="0"/>
              </a:spcBef>
              <a:spcAft>
                <a:spcPct val="0"/>
              </a:spcAft>
              <a:buNone/>
            </a:pPr>
            <a:r>
              <a:rPr lang="ar-SA" altLang="en-US" b="1" dirty="0" smtClean="0">
                <a:latin typeface="Simplified Arabic" panose="02020603050405020304" pitchFamily="18" charset="-78"/>
                <a:cs typeface="Simplified Arabic" panose="02020603050405020304" pitchFamily="18" charset="-78"/>
              </a:rPr>
              <a:t>تهاجم </a:t>
            </a:r>
            <a:r>
              <a:rPr lang="ar-SA" altLang="en-US" b="1" dirty="0">
                <a:latin typeface="Simplified Arabic" panose="02020603050405020304" pitchFamily="18" charset="-78"/>
                <a:cs typeface="Simplified Arabic" panose="02020603050405020304" pitchFamily="18" charset="-78"/>
              </a:rPr>
              <a:t>اليرقات الثمار بعد العقد </a:t>
            </a:r>
            <a:r>
              <a:rPr lang="ar-SA" altLang="en-US" b="1" dirty="0" smtClean="0">
                <a:latin typeface="Simplified Arabic" panose="02020603050405020304" pitchFamily="18" charset="-78"/>
                <a:cs typeface="Simplified Arabic" panose="02020603050405020304" pitchFamily="18" charset="-78"/>
              </a:rPr>
              <a:t>مباشرة </a:t>
            </a:r>
            <a:r>
              <a:rPr lang="ar-SA" altLang="en-US" b="1" dirty="0">
                <a:latin typeface="Simplified Arabic" panose="02020603050405020304" pitchFamily="18" charset="-78"/>
                <a:cs typeface="Simplified Arabic" panose="02020603050405020304" pitchFamily="18" charset="-78"/>
              </a:rPr>
              <a:t>وتعمل ثقوب في قاعدة الثمره بالقرب </a:t>
            </a:r>
            <a:r>
              <a:rPr lang="ar-SA" altLang="en-US" b="1" dirty="0" smtClean="0">
                <a:latin typeface="Simplified Arabic" panose="02020603050405020304" pitchFamily="18" charset="-78"/>
                <a:cs typeface="Simplified Arabic" panose="02020603050405020304" pitchFamily="18" charset="-78"/>
              </a:rPr>
              <a:t>من </a:t>
            </a:r>
            <a:r>
              <a:rPr lang="ar-SA" altLang="en-US" b="1" dirty="0">
                <a:latin typeface="Simplified Arabic" panose="02020603050405020304" pitchFamily="18" charset="-78"/>
                <a:cs typeface="Simplified Arabic" panose="02020603050405020304" pitchFamily="18" charset="-78"/>
              </a:rPr>
              <a:t>القمع أو </a:t>
            </a:r>
            <a:r>
              <a:rPr lang="ar-SA" altLang="en-US" b="1" dirty="0" smtClean="0">
                <a:latin typeface="Simplified Arabic" panose="02020603050405020304" pitchFamily="18" charset="-78"/>
                <a:cs typeface="Simplified Arabic" panose="02020603050405020304" pitchFamily="18" charset="-78"/>
              </a:rPr>
              <a:t>خلاله. </a:t>
            </a:r>
            <a:r>
              <a:rPr lang="ar-SA" altLang="en-US" b="1" dirty="0">
                <a:latin typeface="Simplified Arabic" panose="02020603050405020304" pitchFamily="18" charset="-78"/>
                <a:cs typeface="Simplified Arabic" panose="02020603050405020304" pitchFamily="18" charset="-78"/>
              </a:rPr>
              <a:t>حيث تتغذى اليرقه على الانسجه الداخليه للثمره</a:t>
            </a:r>
            <a:r>
              <a:rPr lang="ar-SA" altLang="en-US" b="1" dirty="0" smtClean="0">
                <a:latin typeface="Simplified Arabic" panose="02020603050405020304" pitchFamily="18" charset="-78"/>
                <a:cs typeface="Simplified Arabic" panose="02020603050405020304" pitchFamily="18" charset="-78"/>
              </a:rPr>
              <a:t>.</a:t>
            </a:r>
            <a:endParaRPr lang="en-US" altLang="en-US" b="1" dirty="0">
              <a:latin typeface="Simplified Arabic" panose="02020603050405020304" pitchFamily="18" charset="-78"/>
              <a:cs typeface="Simplified Arabic" panose="02020603050405020304" pitchFamily="18" charset="-78"/>
            </a:endParaRPr>
          </a:p>
          <a:p>
            <a:pPr marL="0" indent="0" algn="just" rtl="1" fontAlgn="base">
              <a:spcBef>
                <a:spcPct val="0"/>
              </a:spcBef>
              <a:spcAft>
                <a:spcPct val="0"/>
              </a:spcAft>
              <a:buNone/>
            </a:pPr>
            <a:endParaRPr lang="ar-SA" altLang="en-US" b="1" dirty="0">
              <a:latin typeface="Simplified Arabic" panose="02020603050405020304" pitchFamily="18" charset="-78"/>
              <a:cs typeface="Simplified Arabic" panose="02020603050405020304" pitchFamily="18" charset="-78"/>
            </a:endParaRPr>
          </a:p>
          <a:p>
            <a:pPr marL="0" indent="0" algn="just" rtl="1" fontAlgn="base">
              <a:spcBef>
                <a:spcPct val="0"/>
              </a:spcBef>
              <a:spcAft>
                <a:spcPct val="0"/>
              </a:spcAft>
              <a:buNone/>
            </a:pPr>
            <a:r>
              <a:rPr lang="ar-SA" altLang="en-US" b="1" dirty="0" smtClean="0">
                <a:latin typeface="Simplified Arabic" panose="02020603050405020304" pitchFamily="18" charset="-78"/>
                <a:cs typeface="Simplified Arabic" panose="02020603050405020304" pitchFamily="18" charset="-78"/>
              </a:rPr>
              <a:t>يتحول </a:t>
            </a:r>
            <a:r>
              <a:rPr lang="ar-SA" altLang="en-US" b="1" dirty="0">
                <a:latin typeface="Simplified Arabic" panose="02020603050405020304" pitchFamily="18" charset="-78"/>
                <a:cs typeface="Simplified Arabic" panose="02020603050405020304" pitchFamily="18" charset="-78"/>
              </a:rPr>
              <a:t>لون الثمار </a:t>
            </a:r>
            <a:r>
              <a:rPr lang="ar-SA" altLang="en-US" b="1" dirty="0" smtClean="0">
                <a:latin typeface="Simplified Arabic" panose="02020603050405020304" pitchFamily="18" charset="-78"/>
                <a:cs typeface="Simplified Arabic" panose="02020603050405020304" pitchFamily="18" charset="-78"/>
              </a:rPr>
              <a:t>المصابة </a:t>
            </a:r>
            <a:r>
              <a:rPr lang="ar-SA" altLang="en-US" b="1" dirty="0">
                <a:latin typeface="Simplified Arabic" panose="02020603050405020304" pitchFamily="18" charset="-78"/>
                <a:cs typeface="Simplified Arabic" panose="02020603050405020304" pitchFamily="18" charset="-78"/>
              </a:rPr>
              <a:t>إلى اللون البني </a:t>
            </a:r>
            <a:r>
              <a:rPr lang="ar-SA" altLang="en-US" b="1" dirty="0" smtClean="0">
                <a:latin typeface="Simplified Arabic" panose="02020603050405020304" pitchFamily="18" charset="-78"/>
                <a:cs typeface="Simplified Arabic" panose="02020603050405020304" pitchFamily="18" charset="-78"/>
              </a:rPr>
              <a:t>المحمر، </a:t>
            </a:r>
            <a:r>
              <a:rPr lang="ar-SA" altLang="en-US" b="1" dirty="0">
                <a:latin typeface="Simplified Arabic" panose="02020603050405020304" pitchFamily="18" charset="-78"/>
                <a:cs typeface="Simplified Arabic" panose="02020603050405020304" pitchFamily="18" charset="-78"/>
              </a:rPr>
              <a:t>ومن هنا جاءت تسميتها بالحميره </a:t>
            </a:r>
            <a:r>
              <a:rPr lang="ar-SA" altLang="en-US" b="1" dirty="0" smtClean="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958" y="913152"/>
            <a:ext cx="2441373" cy="262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92" y="3818449"/>
            <a:ext cx="2441373" cy="239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510" y="4440501"/>
            <a:ext cx="2358043" cy="17685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5979" y="4108987"/>
            <a:ext cx="2793062" cy="210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81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96" y="4004282"/>
            <a:ext cx="2743200" cy="239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580884" y="1467302"/>
            <a:ext cx="8418269" cy="1786273"/>
          </a:xfrm>
        </p:spPr>
        <p:txBody>
          <a:bodyPr>
            <a:noAutofit/>
          </a:bodyPr>
          <a:lstStyle/>
          <a:p>
            <a:pPr marL="0" indent="0" algn="r" rtl="1" fontAlgn="base">
              <a:spcBef>
                <a:spcPct val="0"/>
              </a:spcBef>
              <a:spcAft>
                <a:spcPct val="0"/>
              </a:spcAft>
              <a:buNone/>
            </a:pPr>
            <a:r>
              <a:rPr lang="ar-SA" sz="3600" b="1" dirty="0" smtClean="0">
                <a:latin typeface="Simplified Arabic" panose="02020603050405020304" pitchFamily="18" charset="-78"/>
                <a:cs typeface="Simplified Arabic" panose="02020603050405020304" pitchFamily="18" charset="-78"/>
              </a:rPr>
              <a:t>تشاهد </a:t>
            </a:r>
            <a:r>
              <a:rPr lang="ar-SA" sz="3600" b="1" dirty="0">
                <a:latin typeface="Simplified Arabic" panose="02020603050405020304" pitchFamily="18" charset="-78"/>
                <a:cs typeface="Simplified Arabic" panose="02020603050405020304" pitchFamily="18" charset="-78"/>
              </a:rPr>
              <a:t>الثمار </a:t>
            </a:r>
            <a:r>
              <a:rPr lang="ar-SA" sz="3600" b="1" dirty="0" smtClean="0">
                <a:latin typeface="Simplified Arabic" panose="02020603050405020304" pitchFamily="18" charset="-78"/>
                <a:cs typeface="Simplified Arabic" panose="02020603050405020304" pitchFamily="18" charset="-78"/>
              </a:rPr>
              <a:t>المصابة يابسة ومعلقة </a:t>
            </a:r>
            <a:r>
              <a:rPr lang="ar-SA" sz="3600" b="1" dirty="0">
                <a:latin typeface="Simplified Arabic" panose="02020603050405020304" pitchFamily="18" charset="-78"/>
                <a:cs typeface="Simplified Arabic" panose="02020603050405020304" pitchFamily="18" charset="-78"/>
              </a:rPr>
              <a:t>على الشماريخ </a:t>
            </a:r>
            <a:r>
              <a:rPr lang="ar-SA" sz="3600" b="1" dirty="0" smtClean="0">
                <a:latin typeface="Simplified Arabic" panose="02020603050405020304" pitchFamily="18" charset="-78"/>
                <a:cs typeface="Simplified Arabic" panose="02020603050405020304" pitchFamily="18" charset="-78"/>
              </a:rPr>
              <a:t>بواسطة </a:t>
            </a:r>
            <a:r>
              <a:rPr lang="ar-SA" sz="3600" b="1" dirty="0">
                <a:latin typeface="Simplified Arabic" panose="02020603050405020304" pitchFamily="18" charset="-78"/>
                <a:cs typeface="Simplified Arabic" panose="02020603050405020304" pitchFamily="18" charset="-78"/>
              </a:rPr>
              <a:t>خيوط </a:t>
            </a:r>
            <a:r>
              <a:rPr lang="ar-SA" sz="3600" b="1" dirty="0" smtClean="0">
                <a:latin typeface="Simplified Arabic" panose="02020603050405020304" pitchFamily="18" charset="-78"/>
                <a:cs typeface="Simplified Arabic" panose="02020603050405020304" pitchFamily="18" charset="-78"/>
              </a:rPr>
              <a:t>حريرية </a:t>
            </a:r>
            <a:r>
              <a:rPr lang="ar-SA" sz="3600" b="1" dirty="0">
                <a:latin typeface="Simplified Arabic" panose="02020603050405020304" pitchFamily="18" charset="-78"/>
                <a:cs typeface="Simplified Arabic" panose="02020603050405020304" pitchFamily="18" charset="-78"/>
              </a:rPr>
              <a:t>تفرزها </a:t>
            </a:r>
            <a:r>
              <a:rPr lang="ar-SA" sz="3600" b="1" dirty="0" smtClean="0">
                <a:latin typeface="Simplified Arabic" panose="02020603050405020304" pitchFamily="18" charset="-78"/>
                <a:cs typeface="Simplified Arabic" panose="02020603050405020304" pitchFamily="18" charset="-78"/>
              </a:rPr>
              <a:t>اليرقة </a:t>
            </a:r>
            <a:r>
              <a:rPr lang="ar-SA" sz="3600" b="1" dirty="0">
                <a:latin typeface="Simplified Arabic" panose="02020603050405020304" pitchFamily="18" charset="-78"/>
                <a:cs typeface="Simplified Arabic" panose="02020603050405020304" pitchFamily="18" charset="-78"/>
              </a:rPr>
              <a:t>وتسقط الثمار </a:t>
            </a:r>
            <a:r>
              <a:rPr lang="ar-SA" sz="3600" b="1" dirty="0" smtClean="0">
                <a:latin typeface="Simplified Arabic" panose="02020603050405020304" pitchFamily="18" charset="-78"/>
                <a:cs typeface="Simplified Arabic" panose="02020603050405020304" pitchFamily="18" charset="-78"/>
              </a:rPr>
              <a:t>المصابة  </a:t>
            </a:r>
            <a:r>
              <a:rPr lang="ar-SA" sz="3600" b="1" dirty="0">
                <a:latin typeface="Simplified Arabic" panose="02020603050405020304" pitchFamily="18" charset="-78"/>
                <a:cs typeface="Simplified Arabic" panose="02020603050405020304" pitchFamily="18" charset="-78"/>
              </a:rPr>
              <a:t>على الارض </a:t>
            </a:r>
            <a:r>
              <a:rPr lang="ar-SA" sz="3600" b="1" dirty="0" smtClean="0">
                <a:latin typeface="Simplified Arabic" panose="02020603050405020304" pitchFamily="18" charset="-78"/>
                <a:cs typeface="Simplified Arabic" panose="02020603050405020304" pitchFamily="18" charset="-78"/>
              </a:rPr>
              <a:t>.</a:t>
            </a:r>
            <a:endParaRPr lang="ar-SA" sz="3600" b="1" dirty="0">
              <a:latin typeface="Simplified Arabic" panose="02020603050405020304" pitchFamily="18" charset="-78"/>
              <a:cs typeface="Simplified Arabic" panose="02020603050405020304" pitchFamily="18" charset="-78"/>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37"/>
          <a:stretch/>
        </p:blipFill>
        <p:spPr bwMode="auto">
          <a:xfrm>
            <a:off x="455608" y="847734"/>
            <a:ext cx="2850573" cy="207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153" y="377064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575" y="4172767"/>
            <a:ext cx="2962307" cy="222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4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normAutofit fontScale="90000"/>
          </a:bodyPr>
          <a:lstStyle/>
          <a:p>
            <a:pPr algn="ctr" rtl="1"/>
            <a:r>
              <a:rPr lang="ar-SA" b="1" dirty="0" smtClean="0"/>
              <a:t>تقرير مستويات الإصابة</a:t>
            </a:r>
            <a:r>
              <a:rPr lang="en-US" b="1" dirty="0" smtClean="0"/>
              <a:t/>
            </a:r>
            <a:br>
              <a:rPr lang="en-US" b="1" dirty="0" smtClean="0"/>
            </a:br>
            <a:r>
              <a:rPr lang="ar-SA" b="1" dirty="0" smtClean="0"/>
              <a:t> </a:t>
            </a:r>
            <a:r>
              <a:rPr lang="en-GB" b="1" dirty="0" smtClean="0"/>
              <a:t>Assessment of levels of infestation</a:t>
            </a:r>
            <a:endParaRPr lang="en-GB" dirty="0"/>
          </a:p>
        </p:txBody>
      </p:sp>
      <p:sp>
        <p:nvSpPr>
          <p:cNvPr id="3" name="Content Placeholder 2"/>
          <p:cNvSpPr>
            <a:spLocks noGrp="1"/>
          </p:cNvSpPr>
          <p:nvPr>
            <p:ph idx="1"/>
          </p:nvPr>
        </p:nvSpPr>
        <p:spPr/>
        <p:txBody>
          <a:bodyPr>
            <a:normAutofit/>
          </a:bodyPr>
          <a:lstStyle/>
          <a:p>
            <a:pPr algn="r" rtl="1"/>
            <a:r>
              <a:rPr lang="ar-SA" sz="2400" dirty="0" smtClean="0"/>
              <a:t>بما </a:t>
            </a:r>
            <a:r>
              <a:rPr lang="ar-SA" sz="2400" dirty="0"/>
              <a:t>انه من غير الممكن حساب جميع افراد الآفة التي تظهر في الحقل </a:t>
            </a:r>
            <a:r>
              <a:rPr lang="ar-SA" sz="2400" dirty="0" smtClean="0"/>
              <a:t>عملياً، </a:t>
            </a:r>
            <a:r>
              <a:rPr lang="ar-SA" sz="2400" dirty="0"/>
              <a:t>فان كثافة الآفة يمكن ان تقرر عن طريق اخذ </a:t>
            </a:r>
            <a:r>
              <a:rPr lang="ar-SA" sz="2400" dirty="0" smtClean="0"/>
              <a:t>العينات، </a:t>
            </a:r>
            <a:r>
              <a:rPr lang="ar-SA" sz="2400" dirty="0"/>
              <a:t>بحيث يمكن التنبؤ بغزارتها وقياس الخسائر المتسببة عنها وبالتالي الحد من اضرارها </a:t>
            </a:r>
            <a:r>
              <a:rPr lang="ar-SA" sz="2400" dirty="0" smtClean="0"/>
              <a:t>.</a:t>
            </a:r>
          </a:p>
          <a:p>
            <a:pPr algn="r" rtl="1"/>
            <a:r>
              <a:rPr lang="ar-SA" sz="2400" dirty="0" smtClean="0"/>
              <a:t>وتختلف </a:t>
            </a:r>
            <a:r>
              <a:rPr lang="ar-SA" sz="2400" dirty="0"/>
              <a:t>طرق اخذ العينات حسب اماكن تواجد الآفات في التربة ام على </a:t>
            </a:r>
            <a:r>
              <a:rPr lang="ar-SA" sz="2400" dirty="0" smtClean="0"/>
              <a:t>النبات، </a:t>
            </a:r>
            <a:r>
              <a:rPr lang="ar-SA" sz="2400" dirty="0"/>
              <a:t>وفي أي جزء من النبات على السيقان ام الاوراق ام داخلها ام على الازهار او في الثمار او </a:t>
            </a:r>
            <a:r>
              <a:rPr lang="ar-SA" sz="2400" dirty="0" smtClean="0"/>
              <a:t>البذور، </a:t>
            </a:r>
            <a:r>
              <a:rPr lang="ar-SA" sz="2400" dirty="0"/>
              <a:t>يجب تحديد أي جزء من النبات تؤخذ منه العينات وحسب سلوك الآفة </a:t>
            </a:r>
            <a:endParaRPr lang="ar-SA" sz="2400" dirty="0" smtClean="0"/>
          </a:p>
          <a:p>
            <a:pPr algn="r" rtl="1"/>
            <a:r>
              <a:rPr lang="ar-SA" sz="2400" dirty="0" smtClean="0"/>
              <a:t>وإذا</a:t>
            </a:r>
            <a:r>
              <a:rPr lang="ar-SA" sz="2400" dirty="0"/>
              <a:t> كان الحصول على عينات مباشرة من سكان الآفة غير ممكن عملياً فأنه من الممكن الحصول على تقديرات غير مباشرة لسكان الآفة عن طريق الفعاليات الحيوية التي تقوم بها والتي ترتبط باعداد الآفة مثل الاضرار الناتجة عن التغذية او عدد كرات براز الآفة وغيرها .</a:t>
            </a:r>
          </a:p>
          <a:p>
            <a:pPr algn="r" rtl="1"/>
            <a:endParaRPr lang="en-GB" sz="2400" dirty="0"/>
          </a:p>
        </p:txBody>
      </p:sp>
    </p:spTree>
    <p:extLst>
      <p:ext uri="{BB962C8B-B14F-4D97-AF65-F5344CB8AC3E}">
        <p14:creationId xmlns:p14="http://schemas.microsoft.com/office/powerpoint/2010/main" val="563736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latin typeface="Simplified Arabic" panose="02020603050405020304" pitchFamily="18" charset="-78"/>
                <a:cs typeface="Simplified Arabic" panose="02020603050405020304" pitchFamily="18" charset="-78"/>
              </a:rPr>
              <a:t>هدف الدراسة: </a:t>
            </a:r>
            <a:endParaRPr lang="en-US"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1004455" y="1468177"/>
            <a:ext cx="10515600" cy="4351338"/>
          </a:xfrm>
        </p:spPr>
        <p:txBody>
          <a:bodyPr/>
          <a:lstStyle/>
          <a:p>
            <a:pPr marL="0" indent="0" algn="r" rtl="1">
              <a:buNone/>
            </a:pPr>
            <a:r>
              <a:rPr lang="ar-SA" dirty="0" smtClean="0">
                <a:latin typeface="Simplified Arabic" panose="02020603050405020304" pitchFamily="18" charset="-78"/>
                <a:cs typeface="Simplified Arabic" panose="02020603050405020304" pitchFamily="18" charset="-78"/>
              </a:rPr>
              <a:t>"ايجاد </a:t>
            </a:r>
            <a:r>
              <a:rPr lang="ar-SA" dirty="0">
                <a:latin typeface="Simplified Arabic" panose="02020603050405020304" pitchFamily="18" charset="-78"/>
                <a:cs typeface="Simplified Arabic" panose="02020603050405020304" pitchFamily="18" charset="-78"/>
              </a:rPr>
              <a:t>علاقة بين الثمار </a:t>
            </a:r>
            <a:r>
              <a:rPr lang="ar-SA" dirty="0" smtClean="0">
                <a:latin typeface="Simplified Arabic" panose="02020603050405020304" pitchFamily="18" charset="-78"/>
                <a:cs typeface="Simplified Arabic" panose="02020603050405020304" pitchFamily="18" charset="-78"/>
              </a:rPr>
              <a:t>المتساقطة على </a:t>
            </a:r>
            <a:r>
              <a:rPr lang="ar-SA" dirty="0">
                <a:latin typeface="Simplified Arabic" panose="02020603050405020304" pitchFamily="18" charset="-78"/>
                <a:cs typeface="Simplified Arabic" panose="02020603050405020304" pitchFamily="18" charset="-78"/>
              </a:rPr>
              <a:t>الارض، والنسبة المئوية </a:t>
            </a:r>
            <a:r>
              <a:rPr lang="ar-SA" dirty="0" smtClean="0">
                <a:latin typeface="Simplified Arabic" panose="02020603050405020304" pitchFamily="18" charset="-78"/>
                <a:cs typeface="Simplified Arabic" panose="02020603050405020304" pitchFamily="18" charset="-78"/>
              </a:rPr>
              <a:t>للثمار </a:t>
            </a:r>
            <a:r>
              <a:rPr lang="ar-SA" dirty="0">
                <a:latin typeface="Simplified Arabic" panose="02020603050405020304" pitchFamily="18" charset="-78"/>
                <a:cs typeface="Simplified Arabic" panose="02020603050405020304" pitchFamily="18" charset="-78"/>
              </a:rPr>
              <a:t>المصابة وعدد </a:t>
            </a:r>
            <a:r>
              <a:rPr lang="ar-SA" dirty="0" smtClean="0">
                <a:latin typeface="Simplified Arabic" panose="02020603050405020304" pitchFamily="18" charset="-78"/>
                <a:cs typeface="Simplified Arabic" panose="02020603050405020304" pitchFamily="18" charset="-78"/>
              </a:rPr>
              <a:t>اليرقات فيها"</a:t>
            </a:r>
            <a:endParaRPr lang="ar-SA" dirty="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الغرض استعمالها كدليل </a:t>
            </a:r>
            <a:r>
              <a:rPr lang="ar-SA" dirty="0">
                <a:latin typeface="Simplified Arabic" panose="02020603050405020304" pitchFamily="18" charset="-78"/>
                <a:cs typeface="Simplified Arabic" panose="02020603050405020304" pitchFamily="18" charset="-78"/>
              </a:rPr>
              <a:t>لنسبة </a:t>
            </a:r>
            <a:r>
              <a:rPr lang="ar-SA" dirty="0" smtClean="0">
                <a:latin typeface="Simplified Arabic" panose="02020603050405020304" pitchFamily="18" charset="-78"/>
                <a:cs typeface="Simplified Arabic" panose="02020603050405020304" pitchFamily="18" charset="-78"/>
              </a:rPr>
              <a:t>الإصابة على  النخلة</a:t>
            </a:r>
          </a:p>
          <a:p>
            <a:pPr marL="0" indent="0" algn="r" rtl="1">
              <a:buNone/>
            </a:pPr>
            <a:r>
              <a:rPr lang="ar-SA" dirty="0" smtClean="0">
                <a:latin typeface="Simplified Arabic" panose="02020603050405020304" pitchFamily="18" charset="-78"/>
                <a:cs typeface="Simplified Arabic" panose="02020603050405020304" pitchFamily="18" charset="-78"/>
              </a:rPr>
              <a:t>(لصعوبة </a:t>
            </a:r>
            <a:r>
              <a:rPr lang="ar-SA" dirty="0">
                <a:latin typeface="Simplified Arabic" panose="02020603050405020304" pitchFamily="18" charset="-78"/>
                <a:cs typeface="Simplified Arabic" panose="02020603050405020304" pitchFamily="18" charset="-78"/>
              </a:rPr>
              <a:t>الوصول الى العذوق في معظم الاحوال، فضلا عن</a:t>
            </a:r>
          </a:p>
          <a:p>
            <a:pPr marL="0" indent="0" algn="r" rtl="1">
              <a:buNone/>
            </a:pPr>
            <a:r>
              <a:rPr lang="ar-SA" b="1" dirty="0">
                <a:latin typeface="Simplified Arabic" panose="02020603050405020304" pitchFamily="18" charset="-78"/>
                <a:cs typeface="Simplified Arabic" panose="02020603050405020304" pitchFamily="18" charset="-78"/>
              </a:rPr>
              <a:t>امكانية استعمال </a:t>
            </a:r>
            <a:r>
              <a:rPr lang="ar-SA" b="1" dirty="0" smtClean="0">
                <a:latin typeface="Simplified Arabic" panose="02020603050405020304" pitchFamily="18" charset="-78"/>
                <a:cs typeface="Simplified Arabic" panose="02020603050405020304" pitchFamily="18" charset="-78"/>
              </a:rPr>
              <a:t>معطياته </a:t>
            </a:r>
            <a:r>
              <a:rPr lang="ar-SA" b="1" dirty="0">
                <a:latin typeface="Simplified Arabic" panose="02020603050405020304" pitchFamily="18" charset="-78"/>
                <a:cs typeface="Simplified Arabic" panose="02020603050405020304" pitchFamily="18" charset="-78"/>
              </a:rPr>
              <a:t>العلاقة في تقدير الحد </a:t>
            </a:r>
            <a:r>
              <a:rPr lang="ar-SA" b="1" dirty="0" smtClean="0">
                <a:latin typeface="Simplified Arabic" panose="02020603050405020304" pitchFamily="18" charset="-78"/>
                <a:cs typeface="Simplified Arabic" panose="02020603050405020304" pitchFamily="18" charset="-78"/>
              </a:rPr>
              <a:t>الحرج الاقتصادي</a:t>
            </a:r>
            <a:r>
              <a:rPr lang="ar-SA" dirty="0" smtClean="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571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51" y="274320"/>
            <a:ext cx="11513127" cy="5902643"/>
          </a:xfrm>
        </p:spPr>
        <p:txBody>
          <a:bodyPr>
            <a:noAutofit/>
          </a:bodyPr>
          <a:lstStyle/>
          <a:p>
            <a:pPr marL="0" indent="0" algn="r" rtl="1">
              <a:buNone/>
            </a:pPr>
            <a:r>
              <a:rPr lang="ar-SA" sz="4400" b="1" dirty="0">
                <a:latin typeface="Simplified Arabic" panose="02020603050405020304" pitchFamily="18" charset="-78"/>
                <a:ea typeface="+mj-ea"/>
                <a:cs typeface="Simplified Arabic" panose="02020603050405020304" pitchFamily="18" charset="-78"/>
              </a:rPr>
              <a:t>تصميم</a:t>
            </a:r>
            <a:r>
              <a:rPr lang="ar-SA" b="1" dirty="0">
                <a:latin typeface="Simplified Arabic" panose="02020603050405020304" pitchFamily="18" charset="-78"/>
                <a:cs typeface="Simplified Arabic" panose="02020603050405020304" pitchFamily="18" charset="-78"/>
              </a:rPr>
              <a:t> </a:t>
            </a:r>
            <a:r>
              <a:rPr lang="ar-SA" sz="4400" b="1" dirty="0">
                <a:latin typeface="Simplified Arabic" panose="02020603050405020304" pitchFamily="18" charset="-78"/>
                <a:ea typeface="+mj-ea"/>
                <a:cs typeface="Simplified Arabic" panose="02020603050405020304" pitchFamily="18" charset="-78"/>
              </a:rPr>
              <a:t>الإنموذج</a:t>
            </a:r>
            <a:r>
              <a:rPr lang="ar-SA" b="1" dirty="0" smtClean="0">
                <a:latin typeface="Simplified Arabic" panose="02020603050405020304" pitchFamily="18" charset="-78"/>
                <a:cs typeface="Simplified Arabic" panose="02020603050405020304" pitchFamily="18" charset="-78"/>
              </a:rPr>
              <a:t>:</a:t>
            </a:r>
          </a:p>
          <a:p>
            <a:pPr algn="r" rtl="1"/>
            <a:endParaRPr lang="ar-SA" b="1" dirty="0">
              <a:latin typeface="Simplified Arabic" panose="02020603050405020304" pitchFamily="18" charset="-78"/>
              <a:cs typeface="Simplified Arabic" panose="02020603050405020304" pitchFamily="18" charset="-78"/>
            </a:endParaRPr>
          </a:p>
          <a:p>
            <a:pPr algn="r" rtl="1"/>
            <a:r>
              <a:rPr lang="ar-SA" dirty="0" smtClean="0">
                <a:latin typeface="Simplified Arabic" panose="02020603050405020304" pitchFamily="18" charset="-78"/>
                <a:cs typeface="Simplified Arabic" panose="02020603050405020304" pitchFamily="18" charset="-78"/>
              </a:rPr>
              <a:t>وضع البرنامج </a:t>
            </a:r>
            <a:r>
              <a:rPr lang="ar-SA" dirty="0">
                <a:latin typeface="Simplified Arabic" panose="02020603050405020304" pitchFamily="18" charset="-78"/>
                <a:cs typeface="Simplified Arabic" panose="02020603050405020304" pitchFamily="18" charset="-78"/>
              </a:rPr>
              <a:t>استنادا </a:t>
            </a:r>
            <a:r>
              <a:rPr lang="ar-SA" dirty="0" smtClean="0">
                <a:latin typeface="Simplified Arabic" panose="02020603050405020304" pitchFamily="18" charset="-78"/>
                <a:cs typeface="Simplified Arabic" panose="02020603050405020304" pitchFamily="18" charset="-78"/>
              </a:rPr>
              <a:t>إلى </a:t>
            </a:r>
            <a:r>
              <a:rPr lang="ar-SA" dirty="0">
                <a:latin typeface="Simplified Arabic" panose="02020603050405020304" pitchFamily="18" charset="-78"/>
                <a:cs typeface="Simplified Arabic" panose="02020603050405020304" pitchFamily="18" charset="-78"/>
              </a:rPr>
              <a:t>عدة </a:t>
            </a:r>
            <a:r>
              <a:rPr lang="ar-SA" dirty="0" smtClean="0">
                <a:latin typeface="Simplified Arabic" panose="02020603050405020304" pitchFamily="18" charset="-78"/>
                <a:cs typeface="Simplified Arabic" panose="02020603050405020304" pitchFamily="18" charset="-78"/>
              </a:rPr>
              <a:t>اعتبارات تخص شجرة </a:t>
            </a:r>
            <a:r>
              <a:rPr lang="ar-SA" dirty="0">
                <a:latin typeface="Simplified Arabic" panose="02020603050405020304" pitchFamily="18" charset="-78"/>
                <a:cs typeface="Simplified Arabic" panose="02020603050405020304" pitchFamily="18" charset="-78"/>
              </a:rPr>
              <a:t>النخيل من حيث طبيعة </a:t>
            </a:r>
            <a:r>
              <a:rPr lang="ar-SA" dirty="0" smtClean="0">
                <a:latin typeface="Simplified Arabic" panose="02020603050405020304" pitchFamily="18" charset="-78"/>
                <a:cs typeface="Simplified Arabic" panose="02020603050405020304" pitchFamily="18" charset="-78"/>
              </a:rPr>
              <a:t>نموها وطبيعة </a:t>
            </a:r>
            <a:r>
              <a:rPr lang="ar-SA" dirty="0">
                <a:latin typeface="Simplified Arabic" panose="02020603050405020304" pitchFamily="18" charset="-78"/>
                <a:cs typeface="Simplified Arabic" panose="02020603050405020304" pitchFamily="18" charset="-78"/>
              </a:rPr>
              <a:t>تطور وتغذية حشرة الحميرة من </a:t>
            </a:r>
            <a:r>
              <a:rPr lang="ar-SA" dirty="0" smtClean="0">
                <a:latin typeface="Simplified Arabic" panose="02020603050405020304" pitchFamily="18" charset="-78"/>
                <a:cs typeface="Simplified Arabic" panose="02020603050405020304" pitchFamily="18" charset="-78"/>
              </a:rPr>
              <a:t>جهة </a:t>
            </a:r>
            <a:r>
              <a:rPr lang="ar-SA" dirty="0">
                <a:latin typeface="Simplified Arabic" panose="02020603050405020304" pitchFamily="18" charset="-78"/>
                <a:cs typeface="Simplified Arabic" panose="02020603050405020304" pitchFamily="18" charset="-78"/>
              </a:rPr>
              <a:t>اخرى </a:t>
            </a:r>
            <a:endParaRPr lang="ar-SA" dirty="0" smtClean="0">
              <a:latin typeface="Simplified Arabic" panose="02020603050405020304" pitchFamily="18" charset="-78"/>
              <a:cs typeface="Simplified Arabic" panose="02020603050405020304" pitchFamily="18" charset="-78"/>
            </a:endParaRPr>
          </a:p>
          <a:p>
            <a:pPr lvl="1" algn="r" rtl="1"/>
            <a:r>
              <a:rPr lang="ar-SA" dirty="0" smtClean="0">
                <a:latin typeface="Simplified Arabic" panose="02020603050405020304" pitchFamily="18" charset="-78"/>
                <a:cs typeface="Simplified Arabic" panose="02020603050405020304" pitchFamily="18" charset="-78"/>
              </a:rPr>
              <a:t>أ</a:t>
            </a:r>
            <a:r>
              <a:rPr lang="ar-SA" dirty="0">
                <a:latin typeface="Simplified Arabic" panose="02020603050405020304" pitchFamily="18" charset="-78"/>
                <a:cs typeface="Simplified Arabic" panose="02020603050405020304" pitchFamily="18" charset="-78"/>
              </a:rPr>
              <a:t>. اثبات وجود علاقة او ارتباط بين النسبة مئوية </a:t>
            </a:r>
            <a:r>
              <a:rPr lang="ar-SA" dirty="0" smtClean="0">
                <a:latin typeface="Simplified Arabic" panose="02020603050405020304" pitchFamily="18" charset="-78"/>
                <a:cs typeface="Simplified Arabic" panose="02020603050405020304" pitchFamily="18" charset="-78"/>
              </a:rPr>
              <a:t>لمثمار المتساقطة </a:t>
            </a:r>
            <a:r>
              <a:rPr lang="ar-SA" dirty="0">
                <a:latin typeface="Simplified Arabic" panose="02020603050405020304" pitchFamily="18" charset="-78"/>
                <a:cs typeface="Simplified Arabic" panose="02020603050405020304" pitchFamily="18" charset="-78"/>
              </a:rPr>
              <a:t>المصابة عمى الارض وعدد اليرقات </a:t>
            </a:r>
            <a:r>
              <a:rPr lang="ar-SA" dirty="0" smtClean="0">
                <a:latin typeface="Simplified Arabic" panose="02020603050405020304" pitchFamily="18" charset="-78"/>
                <a:cs typeface="Simplified Arabic" panose="02020603050405020304" pitchFamily="18" charset="-78"/>
              </a:rPr>
              <a:t>الموجودة فيها</a:t>
            </a:r>
          </a:p>
          <a:p>
            <a:pPr lvl="1" algn="r" rtl="1"/>
            <a:r>
              <a:rPr lang="ar-SA" dirty="0" smtClean="0">
                <a:latin typeface="Simplified Arabic" panose="02020603050405020304" pitchFamily="18" charset="-78"/>
                <a:cs typeface="Simplified Arabic" panose="02020603050405020304" pitchFamily="18" charset="-78"/>
              </a:rPr>
              <a:t>ب</a:t>
            </a:r>
            <a:r>
              <a:rPr lang="ar-SA" dirty="0">
                <a:latin typeface="Simplified Arabic" panose="02020603050405020304" pitchFamily="18" charset="-78"/>
                <a:cs typeface="Simplified Arabic" panose="02020603050405020304" pitchFamily="18" charset="-78"/>
              </a:rPr>
              <a:t>. تقدير العدد </a:t>
            </a:r>
            <a:r>
              <a:rPr lang="ar-SA" dirty="0" smtClean="0">
                <a:latin typeface="Simplified Arabic" panose="02020603050405020304" pitchFamily="18" charset="-78"/>
                <a:cs typeface="Simplified Arabic" panose="02020603050405020304" pitchFamily="18" charset="-78"/>
              </a:rPr>
              <a:t>الكلي للثمار </a:t>
            </a:r>
            <a:r>
              <a:rPr lang="ar-SA" dirty="0">
                <a:latin typeface="Simplified Arabic" panose="02020603050405020304" pitchFamily="18" charset="-78"/>
                <a:cs typeface="Simplified Arabic" panose="02020603050405020304" pitchFamily="18" charset="-78"/>
              </a:rPr>
              <a:t>المتساقطة المصابة </a:t>
            </a:r>
            <a:r>
              <a:rPr lang="ar-SA" dirty="0" smtClean="0">
                <a:latin typeface="Simplified Arabic" panose="02020603050405020304" pitchFamily="18" charset="-78"/>
                <a:cs typeface="Simplified Arabic" panose="02020603050405020304" pitchFamily="18" charset="-78"/>
              </a:rPr>
              <a:t>بحشرة الحميرة </a:t>
            </a:r>
            <a:r>
              <a:rPr lang="ar-SA" dirty="0">
                <a:latin typeface="Simplified Arabic" panose="02020603050405020304" pitchFamily="18" charset="-78"/>
                <a:cs typeface="Simplified Arabic" panose="02020603050405020304" pitchFamily="18" charset="-78"/>
              </a:rPr>
              <a:t>والثمار المتساقطة غير المصابة وعدد </a:t>
            </a:r>
            <a:r>
              <a:rPr lang="ar-SA" dirty="0" smtClean="0">
                <a:latin typeface="Simplified Arabic" panose="02020603050405020304" pitchFamily="18" charset="-78"/>
                <a:cs typeface="Simplified Arabic" panose="02020603050405020304" pitchFamily="18" charset="-78"/>
              </a:rPr>
              <a:t>الثمار الكلي/شجرة عندنهاية مدة </a:t>
            </a:r>
            <a:r>
              <a:rPr lang="ar-SA" dirty="0">
                <a:latin typeface="Simplified Arabic" panose="02020603050405020304" pitchFamily="18" charset="-78"/>
                <a:cs typeface="Simplified Arabic" panose="02020603050405020304" pitchFamily="18" charset="-78"/>
              </a:rPr>
              <a:t>الاصابة</a:t>
            </a:r>
            <a:r>
              <a:rPr lang="ar-SA" dirty="0" smtClean="0">
                <a:latin typeface="Simplified Arabic" panose="02020603050405020304" pitchFamily="18" charset="-78"/>
                <a:cs typeface="Simplified Arabic" panose="02020603050405020304" pitchFamily="18" charset="-78"/>
              </a:rPr>
              <a:t>.</a:t>
            </a:r>
          </a:p>
          <a:p>
            <a:pPr lvl="1" algn="r" rtl="1"/>
            <a:r>
              <a:rPr lang="ar-SA" dirty="0" smtClean="0">
                <a:latin typeface="Simplified Arabic" panose="02020603050405020304" pitchFamily="18" charset="-78"/>
                <a:cs typeface="Simplified Arabic" panose="02020603050405020304" pitchFamily="18" charset="-78"/>
              </a:rPr>
              <a:t>ج  </a:t>
            </a:r>
            <a:r>
              <a:rPr lang="ar-SA" dirty="0">
                <a:latin typeface="Simplified Arabic" panose="02020603050405020304" pitchFamily="18" charset="-78"/>
                <a:cs typeface="Simplified Arabic" panose="02020603050405020304" pitchFamily="18" charset="-78"/>
              </a:rPr>
              <a:t>ان الحصول </a:t>
            </a:r>
            <a:r>
              <a:rPr lang="ar-SA" dirty="0" smtClean="0">
                <a:latin typeface="Simplified Arabic" panose="02020603050405020304" pitchFamily="18" charset="-78"/>
                <a:cs typeface="Simplified Arabic" panose="02020603050405020304" pitchFamily="18" charset="-78"/>
              </a:rPr>
              <a:t>على </a:t>
            </a:r>
            <a:r>
              <a:rPr lang="ar-SA" dirty="0">
                <a:latin typeface="Simplified Arabic" panose="02020603050405020304" pitchFamily="18" charset="-78"/>
                <a:cs typeface="Simplified Arabic" panose="02020603050405020304" pitchFamily="18" charset="-78"/>
              </a:rPr>
              <a:t>عينات من الثمار </a:t>
            </a:r>
            <a:r>
              <a:rPr lang="ar-SA" dirty="0" smtClean="0">
                <a:latin typeface="Simplified Arabic" panose="02020603050405020304" pitchFamily="18" charset="-78"/>
                <a:cs typeface="Simplified Arabic" panose="02020603050405020304" pitchFamily="18" charset="-78"/>
              </a:rPr>
              <a:t>على العذوق مباشرة </a:t>
            </a:r>
            <a:r>
              <a:rPr lang="ar-SA" dirty="0">
                <a:latin typeface="Simplified Arabic" panose="02020603050405020304" pitchFamily="18" charset="-78"/>
                <a:cs typeface="Simplified Arabic" panose="02020603050405020304" pitchFamily="18" charset="-78"/>
              </a:rPr>
              <a:t>امر غير ممكن في كثير من الاحيان لطبيعة </a:t>
            </a:r>
            <a:r>
              <a:rPr lang="ar-SA" dirty="0" smtClean="0">
                <a:latin typeface="Simplified Arabic" panose="02020603050405020304" pitchFamily="18" charset="-78"/>
                <a:cs typeface="Simplified Arabic" panose="02020603050405020304" pitchFamily="18" charset="-78"/>
              </a:rPr>
              <a:t>نمو شجرة </a:t>
            </a:r>
            <a:r>
              <a:rPr lang="ar-SA" dirty="0">
                <a:latin typeface="Simplified Arabic" panose="02020603050405020304" pitchFamily="18" charset="-78"/>
                <a:cs typeface="Simplified Arabic" panose="02020603050405020304" pitchFamily="18" charset="-78"/>
              </a:rPr>
              <a:t>النخيل الى ارتفاعات عالية </a:t>
            </a:r>
            <a:r>
              <a:rPr lang="ar-SA" dirty="0" smtClean="0">
                <a:latin typeface="Simplified Arabic" panose="02020603050405020304" pitchFamily="18" charset="-78"/>
                <a:cs typeface="Simplified Arabic" panose="02020603050405020304" pitchFamily="18" charset="-78"/>
              </a:rPr>
              <a:t>قياساً بأشجار الفاكية ذلك اعتمد البرنامج عمى الثمار المتساقطة المصابة وماتحويه من يرقات.</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3137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886" y="1271628"/>
            <a:ext cx="11265131" cy="4351338"/>
          </a:xfrm>
        </p:spPr>
        <p:txBody>
          <a:bodyPr>
            <a:normAutofit/>
          </a:bodyPr>
          <a:lstStyle/>
          <a:p>
            <a:pPr algn="r" rtl="1"/>
            <a:r>
              <a:rPr lang="ar-SA" dirty="0" smtClean="0">
                <a:latin typeface="Simplified Arabic" panose="02020603050405020304" pitchFamily="18" charset="-78"/>
                <a:cs typeface="Simplified Arabic" panose="02020603050405020304" pitchFamily="18" charset="-78"/>
              </a:rPr>
              <a:t>خمسة اشجار لكل</a:t>
            </a:r>
            <a:r>
              <a:rPr lang="en-US"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من صنفي </a:t>
            </a:r>
            <a:r>
              <a:rPr lang="ar-SA" dirty="0">
                <a:latin typeface="Simplified Arabic" panose="02020603050405020304" pitchFamily="18" charset="-78"/>
                <a:cs typeface="Simplified Arabic" panose="02020603050405020304" pitchFamily="18" charset="-78"/>
              </a:rPr>
              <a:t>النخيل </a:t>
            </a:r>
            <a:r>
              <a:rPr lang="ar-SA" dirty="0" smtClean="0">
                <a:latin typeface="Simplified Arabic" panose="02020603050405020304" pitchFamily="18" charset="-78"/>
                <a:cs typeface="Simplified Arabic" panose="02020603050405020304" pitchFamily="18" charset="-78"/>
              </a:rPr>
              <a:t>من </a:t>
            </a:r>
            <a:r>
              <a:rPr lang="ar-SA" dirty="0">
                <a:latin typeface="Simplified Arabic" panose="02020603050405020304" pitchFamily="18" charset="-78"/>
                <a:cs typeface="Simplified Arabic" panose="02020603050405020304" pitchFamily="18" charset="-78"/>
              </a:rPr>
              <a:t>الاصناف الحساسة للاصابة </a:t>
            </a:r>
            <a:endParaRPr lang="ar-SA" dirty="0" smtClean="0">
              <a:latin typeface="Simplified Arabic" panose="02020603050405020304" pitchFamily="18" charset="-78"/>
              <a:cs typeface="Simplified Arabic" panose="02020603050405020304" pitchFamily="18" charset="-78"/>
            </a:endParaRPr>
          </a:p>
          <a:p>
            <a:pPr algn="r" rtl="1"/>
            <a:r>
              <a:rPr lang="ar-SA" dirty="0" smtClean="0">
                <a:latin typeface="Simplified Arabic" panose="02020603050405020304" pitchFamily="18" charset="-78"/>
                <a:cs typeface="Simplified Arabic" panose="02020603050405020304" pitchFamily="18" charset="-78"/>
              </a:rPr>
              <a:t>وعند نهاية </a:t>
            </a:r>
            <a:r>
              <a:rPr lang="ar-SA" dirty="0">
                <a:latin typeface="Simplified Arabic" panose="02020603050405020304" pitchFamily="18" charset="-78"/>
                <a:cs typeface="Simplified Arabic" panose="02020603050405020304" pitchFamily="18" charset="-78"/>
              </a:rPr>
              <a:t>فترة </a:t>
            </a:r>
            <a:r>
              <a:rPr lang="ar-SA" dirty="0" smtClean="0">
                <a:latin typeface="Simplified Arabic" panose="02020603050405020304" pitchFamily="18" charset="-78"/>
                <a:cs typeface="Simplified Arabic" panose="02020603050405020304" pitchFamily="18" charset="-78"/>
              </a:rPr>
              <a:t>التلقيح </a:t>
            </a:r>
            <a:r>
              <a:rPr lang="ar-SA" dirty="0">
                <a:latin typeface="Simplified Arabic" panose="02020603050405020304" pitchFamily="18" charset="-78"/>
                <a:cs typeface="Simplified Arabic" panose="02020603050405020304" pitchFamily="18" charset="-78"/>
              </a:rPr>
              <a:t>تم حساب العدد </a:t>
            </a:r>
            <a:r>
              <a:rPr lang="ar-SA" dirty="0" smtClean="0">
                <a:latin typeface="Simplified Arabic" panose="02020603050405020304" pitchFamily="18" charset="-78"/>
                <a:cs typeface="Simplified Arabic" panose="02020603050405020304" pitchFamily="18" charset="-78"/>
              </a:rPr>
              <a:t>الكلي للعذوق </a:t>
            </a:r>
            <a:r>
              <a:rPr lang="ar-SA" dirty="0">
                <a:latin typeface="Simplified Arabic" panose="02020603050405020304" pitchFamily="18" charset="-78"/>
                <a:cs typeface="Simplified Arabic" panose="02020603050405020304" pitchFamily="18" charset="-78"/>
              </a:rPr>
              <a:t>في </a:t>
            </a:r>
            <a:r>
              <a:rPr lang="ar-SA" dirty="0" smtClean="0">
                <a:latin typeface="Simplified Arabic" panose="02020603050405020304" pitchFamily="18" charset="-78"/>
                <a:cs typeface="Simplified Arabic" panose="02020603050405020304" pitchFamily="18" charset="-78"/>
              </a:rPr>
              <a:t>كل نخلة</a:t>
            </a:r>
          </a:p>
          <a:p>
            <a:pPr lvl="1" algn="r" rtl="1"/>
            <a:r>
              <a:rPr lang="ar-SA" dirty="0" smtClean="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ثم اخذت ثلاثة عذوق من كل شجرة بمواقع </a:t>
            </a:r>
            <a:r>
              <a:rPr lang="ar-SA" dirty="0" smtClean="0">
                <a:latin typeface="Simplified Arabic" panose="02020603050405020304" pitchFamily="18" charset="-78"/>
                <a:cs typeface="Simplified Arabic" panose="02020603050405020304" pitchFamily="18" charset="-78"/>
              </a:rPr>
              <a:t>مختلفة </a:t>
            </a:r>
          </a:p>
          <a:p>
            <a:pPr lvl="1" algn="r" rtl="1"/>
            <a:r>
              <a:rPr lang="ar-SA" dirty="0" smtClean="0">
                <a:latin typeface="Simplified Arabic" panose="02020603050405020304" pitchFamily="18" charset="-78"/>
                <a:cs typeface="Simplified Arabic" panose="02020603050405020304" pitchFamily="18" charset="-78"/>
              </a:rPr>
              <a:t>حسبت </a:t>
            </a:r>
            <a:r>
              <a:rPr lang="ar-SA" dirty="0">
                <a:latin typeface="Simplified Arabic" panose="02020603050405020304" pitchFamily="18" charset="-78"/>
                <a:cs typeface="Simplified Arabic" panose="02020603050405020304" pitchFamily="18" charset="-78"/>
              </a:rPr>
              <a:t>عدد الشماريخ في كل عذق </a:t>
            </a:r>
            <a:endParaRPr lang="ar-SA" dirty="0" smtClean="0">
              <a:latin typeface="Simplified Arabic" panose="02020603050405020304" pitchFamily="18" charset="-78"/>
              <a:cs typeface="Simplified Arabic" panose="02020603050405020304" pitchFamily="18" charset="-78"/>
            </a:endParaRPr>
          </a:p>
          <a:p>
            <a:pPr lvl="1" algn="r" rtl="1"/>
            <a:r>
              <a:rPr lang="ar-SA" dirty="0" smtClean="0">
                <a:latin typeface="Simplified Arabic" panose="02020603050405020304" pitchFamily="18" charset="-78"/>
                <a:cs typeface="Simplified Arabic" panose="02020603050405020304" pitchFamily="18" charset="-78"/>
              </a:rPr>
              <a:t>عدد الثمار في كل شمروخ (بأخذ عشرةشماريخ من كل عذق )</a:t>
            </a:r>
          </a:p>
          <a:p>
            <a:pPr lvl="1" algn="r" rtl="1"/>
            <a:endParaRPr lang="ar-SA" dirty="0" smtClean="0">
              <a:latin typeface="Simplified Arabic" panose="02020603050405020304" pitchFamily="18" charset="-78"/>
              <a:cs typeface="Simplified Arabic" panose="02020603050405020304" pitchFamily="18" charset="-78"/>
            </a:endParaRPr>
          </a:p>
        </p:txBody>
      </p:sp>
      <p:sp>
        <p:nvSpPr>
          <p:cNvPr id="4" name="Rectangle 3"/>
          <p:cNvSpPr/>
          <p:nvPr/>
        </p:nvSpPr>
        <p:spPr>
          <a:xfrm>
            <a:off x="2651761" y="3923873"/>
            <a:ext cx="9252066" cy="1200329"/>
          </a:xfrm>
          <a:prstGeom prst="rect">
            <a:avLst/>
          </a:prstGeom>
        </p:spPr>
        <p:txBody>
          <a:bodyPr wrap="square">
            <a:spAutoFit/>
          </a:bodyPr>
          <a:lstStyle/>
          <a:p>
            <a:pPr algn="r" rtl="1"/>
            <a:r>
              <a:rPr lang="ar-SA" sz="2400" b="1" dirty="0">
                <a:latin typeface="Simplified Arabic" panose="02020603050405020304" pitchFamily="18" charset="-78"/>
                <a:cs typeface="Simplified Arabic" panose="02020603050405020304" pitchFamily="18" charset="-78"/>
              </a:rPr>
              <a:t>وحسُب معدل عدد الثمار لكل </a:t>
            </a:r>
            <a:r>
              <a:rPr lang="ar-SA" sz="2400" b="1" dirty="0" smtClean="0">
                <a:latin typeface="Simplified Arabic" panose="02020603050405020304" pitchFamily="18" charset="-78"/>
                <a:cs typeface="Simplified Arabic" panose="02020603050405020304" pitchFamily="18" charset="-78"/>
              </a:rPr>
              <a:t>نخلة</a:t>
            </a:r>
            <a:endParaRPr lang="ar-SA" sz="2400" b="1" dirty="0">
              <a:latin typeface="Simplified Arabic" panose="02020603050405020304" pitchFamily="18" charset="-78"/>
              <a:cs typeface="Simplified Arabic" panose="02020603050405020304" pitchFamily="18" charset="-78"/>
            </a:endParaRPr>
          </a:p>
          <a:p>
            <a:pPr algn="r" rtl="1"/>
            <a:r>
              <a:rPr lang="ar-SA" sz="2400" b="1" dirty="0">
                <a:latin typeface="Simplified Arabic" panose="02020603050405020304" pitchFamily="18" charset="-78"/>
                <a:cs typeface="Simplified Arabic" panose="02020603050405020304" pitchFamily="18" charset="-78"/>
              </a:rPr>
              <a:t>عند </a:t>
            </a:r>
            <a:r>
              <a:rPr lang="ar-SA" sz="2400" b="1" dirty="0" smtClean="0">
                <a:latin typeface="Simplified Arabic" panose="02020603050405020304" pitchFamily="18" charset="-78"/>
                <a:cs typeface="Simplified Arabic" panose="02020603050405020304" pitchFamily="18" charset="-78"/>
              </a:rPr>
              <a:t>نهاية </a:t>
            </a:r>
            <a:r>
              <a:rPr lang="ar-SA" sz="2400" b="1" dirty="0">
                <a:latin typeface="Simplified Arabic" panose="02020603050405020304" pitchFamily="18" charset="-78"/>
                <a:cs typeface="Simplified Arabic" panose="02020603050405020304" pitchFamily="18" charset="-78"/>
              </a:rPr>
              <a:t>فترة </a:t>
            </a:r>
            <a:r>
              <a:rPr lang="ar-SA" sz="2400" b="1" dirty="0" smtClean="0">
                <a:latin typeface="Simplified Arabic" panose="02020603050405020304" pitchFamily="18" charset="-78"/>
                <a:cs typeface="Simplified Arabic" panose="02020603050405020304" pitchFamily="18" charset="-78"/>
              </a:rPr>
              <a:t>التلقيح </a:t>
            </a:r>
            <a:r>
              <a:rPr lang="ar-SA" sz="2400" u="sng" dirty="0">
                <a:latin typeface="Simplified Arabic" panose="02020603050405020304" pitchFamily="18" charset="-78"/>
                <a:cs typeface="Simplified Arabic" panose="02020603050405020304" pitchFamily="18" charset="-78"/>
              </a:rPr>
              <a:t>وقبل بدأ الثمار بالتساقط </a:t>
            </a:r>
            <a:r>
              <a:rPr lang="ar-SA" sz="2400" b="1" dirty="0">
                <a:latin typeface="Simplified Arabic" panose="02020603050405020304" pitchFamily="18" charset="-78"/>
                <a:cs typeface="Simplified Arabic" panose="02020603050405020304" pitchFamily="18" charset="-78"/>
              </a:rPr>
              <a:t>كما يأتي </a:t>
            </a:r>
            <a:r>
              <a:rPr lang="ar-SA" sz="2400" b="1" dirty="0" smtClean="0">
                <a:latin typeface="Simplified Arabic" panose="02020603050405020304" pitchFamily="18" charset="-78"/>
                <a:cs typeface="Simplified Arabic" panose="02020603050405020304" pitchFamily="18" charset="-78"/>
              </a:rPr>
              <a:t>:-  </a:t>
            </a:r>
            <a:r>
              <a:rPr lang="ar-SA" sz="2400" b="1" dirty="0">
                <a:latin typeface="Simplified Arabic" panose="02020603050405020304" pitchFamily="18" charset="-78"/>
                <a:cs typeface="Simplified Arabic" panose="02020603050405020304" pitchFamily="18" charset="-78"/>
              </a:rPr>
              <a:t>معدل عدد </a:t>
            </a:r>
            <a:r>
              <a:rPr lang="ar-SA" sz="2400" b="1" dirty="0" smtClean="0">
                <a:latin typeface="Simplified Arabic" panose="02020603050405020304" pitchFamily="18" charset="-78"/>
                <a:cs typeface="Simplified Arabic" panose="02020603050405020304" pitchFamily="18" charset="-78"/>
              </a:rPr>
              <a:t>الثمار </a:t>
            </a:r>
            <a:r>
              <a:rPr lang="ar-SA" sz="2400" b="1" dirty="0">
                <a:latin typeface="Simplified Arabic" panose="02020603050405020304" pitchFamily="18" charset="-78"/>
                <a:cs typeface="Simplified Arabic" panose="02020603050405020304" pitchFamily="18" charset="-78"/>
              </a:rPr>
              <a:t>/ </a:t>
            </a:r>
            <a:r>
              <a:rPr lang="ar-SA" sz="2400" b="1" dirty="0" smtClean="0">
                <a:latin typeface="Simplified Arabic" panose="02020603050405020304" pitchFamily="18" charset="-78"/>
                <a:cs typeface="Simplified Arabic" panose="02020603050405020304" pitchFamily="18" charset="-78"/>
              </a:rPr>
              <a:t>نخلة </a:t>
            </a:r>
            <a:r>
              <a:rPr lang="ar-SA" sz="2400" b="1" dirty="0">
                <a:latin typeface="Simplified Arabic" panose="02020603050405020304" pitchFamily="18" charset="-78"/>
                <a:cs typeface="Simplified Arabic" panose="02020603050405020304" pitchFamily="18" charset="-78"/>
              </a:rPr>
              <a:t>= معدل عدد العذوق / </a:t>
            </a:r>
            <a:r>
              <a:rPr lang="ar-SA" sz="2400" b="1" dirty="0" smtClean="0">
                <a:latin typeface="Simplified Arabic" panose="02020603050405020304" pitchFamily="18" charset="-78"/>
                <a:cs typeface="Simplified Arabic" panose="02020603050405020304" pitchFamily="18" charset="-78"/>
              </a:rPr>
              <a:t>نخلة× معدل عدد الشماريخ/ عذق معدل </a:t>
            </a:r>
            <a:r>
              <a:rPr lang="ar-SA" sz="2400" b="1" dirty="0">
                <a:latin typeface="Simplified Arabic" panose="02020603050405020304" pitchFamily="18" charset="-78"/>
                <a:cs typeface="Simplified Arabic" panose="02020603050405020304" pitchFamily="18" charset="-78"/>
              </a:rPr>
              <a:t>عدد الثمار / </a:t>
            </a:r>
            <a:r>
              <a:rPr lang="ar-SA" sz="2400" b="1" dirty="0" smtClean="0">
                <a:latin typeface="Simplified Arabic" panose="02020603050405020304" pitchFamily="18" charset="-78"/>
                <a:cs typeface="Simplified Arabic" panose="02020603050405020304" pitchFamily="18" charset="-78"/>
              </a:rPr>
              <a:t>شمروخ</a:t>
            </a:r>
            <a:endParaRPr lang="en-US" sz="2400" b="1" dirty="0">
              <a:latin typeface="Simplified Arabic" panose="02020603050405020304" pitchFamily="18" charset="-78"/>
              <a:cs typeface="Simplified Arabic" panose="02020603050405020304" pitchFamily="18" charset="-78"/>
            </a:endParaRPr>
          </a:p>
        </p:txBody>
      </p:sp>
      <p:sp>
        <p:nvSpPr>
          <p:cNvPr id="6" name="Rectangle 5"/>
          <p:cNvSpPr/>
          <p:nvPr/>
        </p:nvSpPr>
        <p:spPr>
          <a:xfrm>
            <a:off x="6865268" y="226814"/>
            <a:ext cx="5038559" cy="769441"/>
          </a:xfrm>
          <a:prstGeom prst="rect">
            <a:avLst/>
          </a:prstGeom>
        </p:spPr>
        <p:txBody>
          <a:bodyPr wrap="none">
            <a:spAutoFit/>
          </a:bodyPr>
          <a:lstStyle/>
          <a:p>
            <a:pPr algn="r" rtl="1"/>
            <a:r>
              <a:rPr lang="ar-SA" sz="4400" b="1" dirty="0">
                <a:latin typeface="Simplified Arabic" panose="02020603050405020304" pitchFamily="18" charset="-78"/>
                <a:ea typeface="+mj-ea"/>
                <a:cs typeface="Simplified Arabic" panose="02020603050405020304" pitchFamily="18" charset="-78"/>
              </a:rPr>
              <a:t>معدل</a:t>
            </a:r>
            <a:r>
              <a:rPr lang="ar-SA" sz="3200" b="1" dirty="0" smtClean="0">
                <a:latin typeface="Simplified Arabic" panose="02020603050405020304" pitchFamily="18" charset="-78"/>
                <a:cs typeface="Simplified Arabic" panose="02020603050405020304" pitchFamily="18" charset="-78"/>
              </a:rPr>
              <a:t> </a:t>
            </a:r>
            <a:r>
              <a:rPr lang="ar-SA" sz="4400" b="1" dirty="0">
                <a:latin typeface="Simplified Arabic" panose="02020603050405020304" pitchFamily="18" charset="-78"/>
                <a:ea typeface="+mj-ea"/>
                <a:cs typeface="Simplified Arabic" panose="02020603050405020304" pitchFamily="18" charset="-78"/>
              </a:rPr>
              <a:t>عدد الثمار لكل نخلة:</a:t>
            </a:r>
          </a:p>
        </p:txBody>
      </p:sp>
    </p:spTree>
    <p:extLst>
      <p:ext uri="{BB962C8B-B14F-4D97-AF65-F5344CB8AC3E}">
        <p14:creationId xmlns:p14="http://schemas.microsoft.com/office/powerpoint/2010/main" val="202119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023" y="915773"/>
            <a:ext cx="10515600" cy="5416787"/>
          </a:xfrm>
        </p:spPr>
        <p:txBody>
          <a:bodyPr>
            <a:noAutofit/>
          </a:bodyPr>
          <a:lstStyle/>
          <a:p>
            <a:pPr marL="0" indent="0" algn="r" rtl="1">
              <a:buNone/>
            </a:pPr>
            <a:r>
              <a:rPr lang="ar-SA" sz="3600" b="1" dirty="0">
                <a:latin typeface="Simplified Arabic" panose="02020603050405020304" pitchFamily="18" charset="-78"/>
                <a:ea typeface="+mj-ea"/>
                <a:cs typeface="Simplified Arabic" panose="02020603050405020304" pitchFamily="18" charset="-78"/>
              </a:rPr>
              <a:t>معدل عدد اليرقات في الثمار المتساقطة والنسبة المئوية للاصابة:</a:t>
            </a:r>
          </a:p>
          <a:p>
            <a:pPr marL="0" indent="0" algn="r" rtl="1">
              <a:buNone/>
            </a:pPr>
            <a:endParaRPr lang="ar-SA" sz="3200" b="1" dirty="0" smtClean="0">
              <a:latin typeface="Simplified Arabic" panose="02020603050405020304" pitchFamily="18" charset="-78"/>
              <a:cs typeface="Simplified Arabic" panose="02020603050405020304" pitchFamily="18" charset="-78"/>
            </a:endParaRPr>
          </a:p>
          <a:p>
            <a:pPr algn="r" rtl="1"/>
            <a:r>
              <a:rPr lang="ar-SA" sz="3200" dirty="0">
                <a:latin typeface="Simplified Arabic" panose="02020603050405020304" pitchFamily="18" charset="-78"/>
                <a:cs typeface="Simplified Arabic" panose="02020603050405020304" pitchFamily="18" charset="-78"/>
              </a:rPr>
              <a:t>اخذت </a:t>
            </a:r>
            <a:r>
              <a:rPr lang="ar-SA" sz="3200" dirty="0" smtClean="0">
                <a:latin typeface="Simplified Arabic" panose="02020603050405020304" pitchFamily="18" charset="-78"/>
                <a:cs typeface="Simplified Arabic" panose="02020603050405020304" pitchFamily="18" charset="-78"/>
              </a:rPr>
              <a:t>100 </a:t>
            </a:r>
            <a:r>
              <a:rPr lang="ar-SA" sz="3200" dirty="0">
                <a:latin typeface="Simplified Arabic" panose="02020603050405020304" pitchFamily="18" charset="-78"/>
                <a:cs typeface="Simplified Arabic" panose="02020603050405020304" pitchFamily="18" charset="-78"/>
              </a:rPr>
              <a:t>ثمرة متساقطة </a:t>
            </a:r>
            <a:r>
              <a:rPr lang="ar-SA" sz="3200" dirty="0" smtClean="0">
                <a:latin typeface="Simplified Arabic" panose="02020603050405020304" pitchFamily="18" charset="-78"/>
                <a:cs typeface="Simplified Arabic" panose="02020603050405020304" pitchFamily="18" charset="-78"/>
              </a:rPr>
              <a:t>علىمى </a:t>
            </a:r>
            <a:r>
              <a:rPr lang="ar-SA" sz="3200" dirty="0">
                <a:latin typeface="Simplified Arabic" panose="02020603050405020304" pitchFamily="18" charset="-78"/>
                <a:cs typeface="Simplified Arabic" panose="02020603050405020304" pitchFamily="18" charset="-78"/>
              </a:rPr>
              <a:t>الارض من </a:t>
            </a:r>
            <a:r>
              <a:rPr lang="ar-SA" sz="3200" dirty="0" smtClean="0">
                <a:latin typeface="Simplified Arabic" panose="02020603050405020304" pitchFamily="18" charset="-78"/>
                <a:cs typeface="Simplified Arabic" panose="02020603050405020304" pitchFamily="18" charset="-78"/>
              </a:rPr>
              <a:t>كل نخلة في اكياس بلاستيكية ، </a:t>
            </a:r>
          </a:p>
          <a:p>
            <a:pPr algn="r" rtl="1"/>
            <a:r>
              <a:rPr lang="ar-SA" sz="3200" dirty="0" smtClean="0">
                <a:latin typeface="Simplified Arabic" panose="02020603050405020304" pitchFamily="18" charset="-78"/>
                <a:cs typeface="Simplified Arabic" panose="02020603050405020304" pitchFamily="18" charset="-78"/>
              </a:rPr>
              <a:t>فحصت الثمارالمتساقطة في المختبر </a:t>
            </a:r>
            <a:endParaRPr lang="ar-SA" sz="3200" dirty="0">
              <a:latin typeface="Simplified Arabic" panose="02020603050405020304" pitchFamily="18" charset="-78"/>
              <a:cs typeface="Simplified Arabic" panose="02020603050405020304" pitchFamily="18" charset="-78"/>
            </a:endParaRPr>
          </a:p>
          <a:p>
            <a:pPr lvl="1" algn="r" rtl="1"/>
            <a:r>
              <a:rPr lang="ar-SA" sz="3200" dirty="0" smtClean="0">
                <a:latin typeface="Simplified Arabic" panose="02020603050405020304" pitchFamily="18" charset="-78"/>
                <a:cs typeface="Simplified Arabic" panose="02020603050405020304" pitchFamily="18" charset="-78"/>
              </a:rPr>
              <a:t>المصابة</a:t>
            </a:r>
            <a:r>
              <a:rPr lang="ar-SA" sz="3200" dirty="0">
                <a:latin typeface="Simplified Arabic" panose="02020603050405020304" pitchFamily="18" charset="-78"/>
                <a:cs typeface="Simplified Arabic" panose="02020603050405020304" pitchFamily="18" charset="-78"/>
              </a:rPr>
              <a:t>، </a:t>
            </a:r>
            <a:endParaRPr lang="ar-SA" sz="3200" dirty="0" smtClean="0">
              <a:latin typeface="Simplified Arabic" panose="02020603050405020304" pitchFamily="18" charset="-78"/>
              <a:cs typeface="Simplified Arabic" panose="02020603050405020304" pitchFamily="18" charset="-78"/>
            </a:endParaRPr>
          </a:p>
          <a:p>
            <a:pPr lvl="1" algn="r" rtl="1"/>
            <a:r>
              <a:rPr lang="ar-SA" sz="3200" dirty="0" smtClean="0">
                <a:latin typeface="Simplified Arabic" panose="02020603050405020304" pitchFamily="18" charset="-78"/>
                <a:cs typeface="Simplified Arabic" panose="02020603050405020304" pitchFamily="18" charset="-78"/>
              </a:rPr>
              <a:t>والمتساقطة </a:t>
            </a:r>
            <a:r>
              <a:rPr lang="ar-SA" sz="3200" dirty="0">
                <a:latin typeface="Simplified Arabic" panose="02020603050405020304" pitchFamily="18" charset="-78"/>
                <a:cs typeface="Simplified Arabic" panose="02020603050405020304" pitchFamily="18" charset="-78"/>
              </a:rPr>
              <a:t>لأسباب اخرى، </a:t>
            </a:r>
          </a:p>
          <a:p>
            <a:pPr algn="r" rtl="1"/>
            <a:r>
              <a:rPr lang="ar-SA" sz="3200" dirty="0" smtClean="0">
                <a:latin typeface="Simplified Arabic" panose="02020603050405020304" pitchFamily="18" charset="-78"/>
                <a:cs typeface="Simplified Arabic" panose="02020603050405020304" pitchFamily="18" charset="-78"/>
              </a:rPr>
              <a:t> تم تشريح الثمار </a:t>
            </a:r>
            <a:r>
              <a:rPr lang="ar-SA" sz="3200" dirty="0">
                <a:latin typeface="Simplified Arabic" panose="02020603050405020304" pitchFamily="18" charset="-78"/>
                <a:cs typeface="Simplified Arabic" panose="02020603050405020304" pitchFamily="18" charset="-78"/>
              </a:rPr>
              <a:t>المصابة </a:t>
            </a:r>
            <a:r>
              <a:rPr lang="ar-SA" sz="3200" dirty="0" smtClean="0">
                <a:latin typeface="Simplified Arabic" panose="02020603050405020304" pitchFamily="18" charset="-78"/>
                <a:cs typeface="Simplified Arabic" panose="02020603050405020304" pitchFamily="18" charset="-78"/>
              </a:rPr>
              <a:t>لغرض </a:t>
            </a:r>
            <a:r>
              <a:rPr lang="ar-SA" sz="3200" dirty="0">
                <a:latin typeface="Simplified Arabic" panose="02020603050405020304" pitchFamily="18" charset="-78"/>
                <a:cs typeface="Simplified Arabic" panose="02020603050405020304" pitchFamily="18" charset="-78"/>
              </a:rPr>
              <a:t>معرفة </a:t>
            </a:r>
            <a:r>
              <a:rPr lang="ar-SA" sz="3200" dirty="0" smtClean="0">
                <a:latin typeface="Simplified Arabic" panose="02020603050405020304" pitchFamily="18" charset="-78"/>
                <a:cs typeface="Simplified Arabic" panose="02020603050405020304" pitchFamily="18" charset="-78"/>
              </a:rPr>
              <a:t>عدد اليرقات </a:t>
            </a:r>
            <a:r>
              <a:rPr lang="ar-SA" sz="3200" dirty="0">
                <a:latin typeface="Simplified Arabic" panose="02020603050405020304" pitchFamily="18" charset="-78"/>
                <a:cs typeface="Simplified Arabic" panose="02020603050405020304" pitchFamily="18" charset="-78"/>
              </a:rPr>
              <a:t>الموجودة </a:t>
            </a:r>
            <a:r>
              <a:rPr lang="ar-SA" sz="3200" dirty="0" smtClean="0">
                <a:latin typeface="Simplified Arabic" panose="02020603050405020304" pitchFamily="18" charset="-78"/>
                <a:cs typeface="Simplified Arabic" panose="02020603050405020304" pitchFamily="18" charset="-78"/>
              </a:rPr>
              <a:t>فيها. </a:t>
            </a:r>
          </a:p>
          <a:p>
            <a:pPr algn="r" rtl="1"/>
            <a:r>
              <a:rPr lang="ar-SA" sz="3200" dirty="0" smtClean="0">
                <a:latin typeface="Simplified Arabic" panose="02020603050405020304" pitchFamily="18" charset="-78"/>
                <a:cs typeface="Simplified Arabic" panose="02020603050405020304" pitchFamily="18" charset="-78"/>
              </a:rPr>
              <a:t>اخذت </a:t>
            </a:r>
            <a:r>
              <a:rPr lang="ar-SA" sz="3200" dirty="0">
                <a:latin typeface="Simplified Arabic" panose="02020603050405020304" pitchFamily="18" charset="-78"/>
                <a:cs typeface="Simplified Arabic" panose="02020603050405020304" pitchFamily="18" charset="-78"/>
              </a:rPr>
              <a:t>العينات كل عشرة ايام </a:t>
            </a:r>
            <a:r>
              <a:rPr lang="ar-SA" sz="3200" dirty="0" smtClean="0">
                <a:latin typeface="Simplified Arabic" panose="02020603050405020304" pitchFamily="18" charset="-78"/>
                <a:cs typeface="Simplified Arabic" panose="02020603050405020304" pitchFamily="18" charset="-78"/>
              </a:rPr>
              <a:t>ابتداءا من بداية </a:t>
            </a:r>
            <a:r>
              <a:rPr lang="ar-SA" sz="3200" dirty="0">
                <a:latin typeface="Simplified Arabic" panose="02020603050405020304" pitchFamily="18" charset="-78"/>
                <a:cs typeface="Simplified Arabic" panose="02020603050405020304" pitchFamily="18" charset="-78"/>
              </a:rPr>
              <a:t>فترة العقد </a:t>
            </a:r>
            <a:r>
              <a:rPr lang="ar-SA" sz="3200" dirty="0" smtClean="0">
                <a:latin typeface="Simplified Arabic" panose="02020603050405020304" pitchFamily="18" charset="-78"/>
                <a:cs typeface="Simplified Arabic" panose="02020603050405020304" pitchFamily="18" charset="-78"/>
              </a:rPr>
              <a:t>وحتى  </a:t>
            </a:r>
            <a:r>
              <a:rPr lang="ar-SA" sz="3200" dirty="0">
                <a:latin typeface="Simplified Arabic" panose="02020603050405020304" pitchFamily="18" charset="-78"/>
                <a:cs typeface="Simplified Arabic" panose="02020603050405020304" pitchFamily="18" charset="-78"/>
              </a:rPr>
              <a:t>اختفاء الاصابة بحشرة الحميرة، مع ملاحظة </a:t>
            </a:r>
            <a:r>
              <a:rPr lang="ar-SA" sz="3200" dirty="0" smtClean="0">
                <a:latin typeface="Simplified Arabic" panose="02020603050405020304" pitchFamily="18" charset="-78"/>
                <a:cs typeface="Simplified Arabic" panose="02020603050405020304" pitchFamily="18" charset="-78"/>
              </a:rPr>
              <a:t>تنظيف</a:t>
            </a:r>
          </a:p>
          <a:p>
            <a:pPr algn="r" rtl="1"/>
            <a:r>
              <a:rPr lang="ar-SA" sz="3200" dirty="0" smtClean="0">
                <a:latin typeface="Simplified Arabic" panose="02020603050405020304" pitchFamily="18" charset="-78"/>
                <a:cs typeface="Simplified Arabic" panose="02020603050405020304" pitchFamily="18" charset="-78"/>
              </a:rPr>
              <a:t>يتم ازالة جميع الثمار بعد اخذ 100 حبة  حتى توخد العينات القادمة بدقة</a:t>
            </a: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973936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65265"/>
            <a:ext cx="11353800" cy="5611698"/>
          </a:xfrm>
        </p:spPr>
        <p:txBody>
          <a:bodyPr>
            <a:normAutofit/>
          </a:bodyPr>
          <a:lstStyle/>
          <a:p>
            <a:pPr marL="0" indent="0" algn="r" rtl="1">
              <a:buNone/>
            </a:pPr>
            <a:r>
              <a:rPr lang="ar-SA" dirty="0" smtClean="0">
                <a:latin typeface="Simplified Arabic" panose="02020603050405020304" pitchFamily="18" charset="-78"/>
                <a:cs typeface="Simplified Arabic" panose="02020603050405020304" pitchFamily="18" charset="-78"/>
              </a:rPr>
              <a:t> </a:t>
            </a:r>
            <a:r>
              <a:rPr lang="ar-SA" sz="4400" b="1" dirty="0">
                <a:latin typeface="Simplified Arabic" panose="02020603050405020304" pitchFamily="18" charset="-78"/>
                <a:ea typeface="+mj-ea"/>
                <a:cs typeface="Simplified Arabic" panose="02020603050405020304" pitchFamily="18" charset="-78"/>
              </a:rPr>
              <a:t>استيعاب البرنامج لمتغيرات كلفة  المكافحة واسعار بيع التمر</a:t>
            </a:r>
          </a:p>
          <a:p>
            <a:pPr marL="0" indent="0" algn="r" rtl="1">
              <a:buNone/>
            </a:pPr>
            <a:r>
              <a:rPr lang="ar-SA" dirty="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حيث  صمم </a:t>
            </a:r>
            <a:r>
              <a:rPr lang="ar-SA" dirty="0">
                <a:latin typeface="Simplified Arabic" panose="02020603050405020304" pitchFamily="18" charset="-78"/>
                <a:cs typeface="Simplified Arabic" panose="02020603050405020304" pitchFamily="18" charset="-78"/>
              </a:rPr>
              <a:t>البرنامج كما يأتي :</a:t>
            </a:r>
          </a:p>
          <a:p>
            <a:pPr marL="0" indent="0" algn="r" rtl="1">
              <a:buNone/>
            </a:pPr>
            <a:r>
              <a:rPr lang="ar-SA" dirty="0" smtClean="0">
                <a:latin typeface="Simplified Arabic" panose="02020603050405020304" pitchFamily="18" charset="-78"/>
                <a:cs typeface="Simplified Arabic" panose="02020603050405020304" pitchFamily="18" charset="-78"/>
              </a:rPr>
              <a:t>افترض </a:t>
            </a:r>
            <a:r>
              <a:rPr lang="ar-SA" dirty="0">
                <a:latin typeface="Simplified Arabic" panose="02020603050405020304" pitchFamily="18" charset="-78"/>
                <a:cs typeface="Simplified Arabic" panose="02020603050405020304" pitchFamily="18" charset="-78"/>
              </a:rPr>
              <a:t>ان حاصل الشجرة الواحدة )عدد </a:t>
            </a:r>
            <a:r>
              <a:rPr lang="ar-SA" dirty="0" smtClean="0">
                <a:latin typeface="Simplified Arabic" panose="02020603050405020304" pitchFamily="18" charset="-78"/>
                <a:cs typeface="Simplified Arabic" panose="02020603050405020304" pitchFamily="18" charset="-78"/>
              </a:rPr>
              <a:t>الثمار/ شجرة</a:t>
            </a:r>
            <a:r>
              <a:rPr lang="ar-SA" dirty="0">
                <a:latin typeface="Simplified Arabic" panose="02020603050405020304" pitchFamily="18" charset="-78"/>
                <a:cs typeface="Simplified Arabic" panose="02020603050405020304" pitchFamily="18" charset="-78"/>
              </a:rPr>
              <a:t>( بغياب الاصابة )اي صفر كثافة عددية </a:t>
            </a:r>
            <a:r>
              <a:rPr lang="ar-SA" dirty="0" smtClean="0">
                <a:latin typeface="Simplified Arabic" panose="02020603050405020304" pitchFamily="18" charset="-78"/>
                <a:cs typeface="Simplified Arabic" panose="02020603050405020304" pitchFamily="18" charset="-78"/>
              </a:rPr>
              <a:t>للحشرة</a:t>
            </a:r>
            <a:r>
              <a:rPr lang="ar-SA" dirty="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 عدد </a:t>
            </a:r>
            <a:r>
              <a:rPr lang="ar-SA" dirty="0">
                <a:latin typeface="Simplified Arabic" panose="02020603050405020304" pitchFamily="18" charset="-78"/>
                <a:cs typeface="Simplified Arabic" panose="02020603050405020304" pitchFamily="18" charset="-78"/>
              </a:rPr>
              <a:t>الثمار المتساقطة المصابة </a:t>
            </a:r>
            <a:r>
              <a:rPr lang="ar-SA" dirty="0" smtClean="0">
                <a:latin typeface="Simplified Arabic" panose="02020603050405020304" pitchFamily="18" charset="-78"/>
                <a:cs typeface="Simplified Arabic" panose="02020603050405020304" pitchFamily="18" charset="-78"/>
              </a:rPr>
              <a:t>الكلية/نخلة </a:t>
            </a:r>
            <a:r>
              <a:rPr lang="ar-SA" dirty="0">
                <a:latin typeface="Simplified Arabic" panose="02020603050405020304" pitchFamily="18" charset="-78"/>
                <a:cs typeface="Simplified Arabic" panose="02020603050405020304" pitchFamily="18" charset="-78"/>
              </a:rPr>
              <a:t>+ عدد </a:t>
            </a:r>
            <a:r>
              <a:rPr lang="ar-SA" dirty="0" smtClean="0">
                <a:latin typeface="Simplified Arabic" panose="02020603050405020304" pitchFamily="18" charset="-78"/>
                <a:cs typeface="Simplified Arabic" panose="02020603050405020304" pitchFamily="18" charset="-78"/>
              </a:rPr>
              <a:t>الثمارالباقية على العذق/نخلة عند اختفاء الاصابة </a:t>
            </a:r>
            <a:r>
              <a:rPr lang="ar-SA" dirty="0">
                <a:latin typeface="Simplified Arabic" panose="02020603050405020304" pitchFamily="18" charset="-78"/>
                <a:cs typeface="Simplified Arabic" panose="02020603050405020304" pitchFamily="18" charset="-78"/>
              </a:rPr>
              <a:t>تماما وذلك لان مسؤولية الحشرة عن </a:t>
            </a:r>
            <a:r>
              <a:rPr lang="ar-SA" dirty="0" smtClean="0">
                <a:latin typeface="Simplified Arabic" panose="02020603050405020304" pitchFamily="18" charset="-78"/>
                <a:cs typeface="Simplified Arabic" panose="02020603050405020304" pitchFamily="18" charset="-78"/>
              </a:rPr>
              <a:t>سقوط الثمار </a:t>
            </a:r>
            <a:r>
              <a:rPr lang="ar-SA" dirty="0">
                <a:latin typeface="Simplified Arabic" panose="02020603050405020304" pitchFamily="18" charset="-78"/>
                <a:cs typeface="Simplified Arabic" panose="02020603050405020304" pitchFamily="18" charset="-78"/>
              </a:rPr>
              <a:t>تتوقف عند </a:t>
            </a:r>
            <a:r>
              <a:rPr lang="ar-SA" dirty="0" smtClean="0">
                <a:latin typeface="Simplified Arabic" panose="02020603050405020304" pitchFamily="18" charset="-78"/>
                <a:cs typeface="Simplified Arabic" panose="02020603050405020304" pitchFamily="18" charset="-78"/>
              </a:rPr>
              <a:t>تلك </a:t>
            </a:r>
            <a:r>
              <a:rPr lang="ar-SA" dirty="0">
                <a:latin typeface="Simplified Arabic" panose="02020603050405020304" pitchFamily="18" charset="-78"/>
                <a:cs typeface="Simplified Arabic" panose="02020603050405020304" pitchFamily="18" charset="-78"/>
              </a:rPr>
              <a:t>المدة</a:t>
            </a:r>
            <a:r>
              <a:rPr lang="ar-SA" dirty="0" smtClean="0">
                <a:latin typeface="Simplified Arabic" panose="02020603050405020304" pitchFamily="18" charset="-78"/>
                <a:cs typeface="Simplified Arabic" panose="02020603050405020304" pitchFamily="18" charset="-78"/>
              </a:rPr>
              <a:t>.</a:t>
            </a:r>
            <a:endParaRPr lang="en-US" dirty="0">
              <a:latin typeface="Simplified Arabic" panose="02020603050405020304" pitchFamily="18" charset="-78"/>
              <a:cs typeface="Simplified Arabic" panose="02020603050405020304" pitchFamily="18" charset="-78"/>
            </a:endParaRPr>
          </a:p>
          <a:p>
            <a:pPr marL="0" indent="0" algn="r" rtl="1">
              <a:buNone/>
            </a:pPr>
            <a:endParaRPr lang="ar-SA"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-1 تم حساب العلاقة بين عدد اليرقات والنسبة </a:t>
            </a:r>
            <a:r>
              <a:rPr lang="ar-SA" dirty="0" smtClean="0">
                <a:latin typeface="Simplified Arabic" panose="02020603050405020304" pitchFamily="18" charset="-78"/>
                <a:cs typeface="Simplified Arabic" panose="02020603050405020304" pitchFamily="18" charset="-78"/>
              </a:rPr>
              <a:t>المئوية للاصابة لكل </a:t>
            </a:r>
            <a:r>
              <a:rPr lang="ar-SA" dirty="0">
                <a:latin typeface="Simplified Arabic" panose="02020603050405020304" pitchFamily="18" charset="-78"/>
                <a:cs typeface="Simplified Arabic" panose="02020603050405020304" pitchFamily="18" charset="-78"/>
              </a:rPr>
              <a:t>من صنفي </a:t>
            </a:r>
            <a:r>
              <a:rPr lang="ar-SA" dirty="0" smtClean="0">
                <a:latin typeface="Simplified Arabic" panose="02020603050405020304" pitchFamily="18" charset="-78"/>
                <a:cs typeface="Simplified Arabic" panose="02020603050405020304" pitchFamily="18" charset="-78"/>
              </a:rPr>
              <a:t>النخيل</a:t>
            </a:r>
            <a:endParaRPr lang="ar-SA" dirty="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حسبت </a:t>
            </a:r>
            <a:r>
              <a:rPr lang="ar-SA" dirty="0">
                <a:latin typeface="Simplified Arabic" panose="02020603050405020304" pitchFamily="18" charset="-78"/>
                <a:cs typeface="Simplified Arabic" panose="02020603050405020304" pitchFamily="18" charset="-78"/>
              </a:rPr>
              <a:t>معادلة التوقع في كلا </a:t>
            </a:r>
            <a:r>
              <a:rPr lang="ar-SA" dirty="0" smtClean="0">
                <a:latin typeface="Simplified Arabic" panose="02020603050405020304" pitchFamily="18" charset="-78"/>
                <a:cs typeface="Simplified Arabic" panose="02020603050405020304" pitchFamily="18" charset="-78"/>
              </a:rPr>
              <a:t>الصنفين</a:t>
            </a:r>
            <a:endParaRPr lang="ar-SA"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stretch>
            <a:fillRect/>
          </a:stretch>
        </p:blipFill>
        <p:spPr>
          <a:xfrm>
            <a:off x="4984173" y="4037263"/>
            <a:ext cx="5093039" cy="1834900"/>
          </a:xfrm>
          <a:prstGeom prst="rect">
            <a:avLst/>
          </a:prstGeom>
        </p:spPr>
      </p:pic>
    </p:spTree>
    <p:extLst>
      <p:ext uri="{BB962C8B-B14F-4D97-AF65-F5344CB8AC3E}">
        <p14:creationId xmlns:p14="http://schemas.microsoft.com/office/powerpoint/2010/main" val="1335234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4"/>
            <a:ext cx="10515600" cy="1325563"/>
          </a:xfrm>
        </p:spPr>
        <p:txBody>
          <a:bodyPr/>
          <a:lstStyle/>
          <a:p>
            <a:r>
              <a:rPr lang="ar-SA" dirty="0" smtClean="0">
                <a:latin typeface="Simplified Arabic" panose="02020603050405020304" pitchFamily="18" charset="-78"/>
                <a:cs typeface="Simplified Arabic" panose="02020603050405020304" pitchFamily="18" charset="-78"/>
              </a:rPr>
              <a:t/>
            </a:r>
            <a:br>
              <a:rPr lang="ar-SA" dirty="0" smtClean="0">
                <a:latin typeface="Simplified Arabic" panose="02020603050405020304" pitchFamily="18" charset="-78"/>
                <a:cs typeface="Simplified Arabic" panose="02020603050405020304" pitchFamily="18" charset="-78"/>
              </a:rPr>
            </a:b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990600" y="1027906"/>
            <a:ext cx="10515600" cy="4351338"/>
          </a:xfrm>
        </p:spPr>
        <p:txBody>
          <a:bodyPr/>
          <a:lstStyle/>
          <a:p>
            <a:pPr marL="0" indent="0" algn="r" rtl="1">
              <a:buNone/>
            </a:pPr>
            <a:r>
              <a:rPr lang="ar-SA" sz="4400" b="1" dirty="0">
                <a:latin typeface="Simplified Arabic" panose="02020603050405020304" pitchFamily="18" charset="-78"/>
                <a:ea typeface="+mj-ea"/>
                <a:cs typeface="Simplified Arabic" panose="02020603050405020304" pitchFamily="18" charset="-78"/>
              </a:rPr>
              <a:t>حسبت النسبة المئوية للاصابة  </a:t>
            </a:r>
            <a:r>
              <a:rPr lang="en-US" sz="4400" b="1" dirty="0">
                <a:latin typeface="Simplified Arabic" panose="02020603050405020304" pitchFamily="18" charset="-78"/>
                <a:ea typeface="+mj-ea"/>
                <a:cs typeface="Simplified Arabic" panose="02020603050405020304" pitchFamily="18" charset="-78"/>
              </a:rPr>
              <a:t> </a:t>
            </a:r>
          </a:p>
          <a:p>
            <a:pPr marL="0" indent="0" algn="r" rtl="1">
              <a:buNone/>
            </a:pP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من </a:t>
            </a:r>
            <a:r>
              <a:rPr lang="ar-SA" dirty="0">
                <a:latin typeface="Simplified Arabic" panose="02020603050405020304" pitchFamily="18" charset="-78"/>
                <a:cs typeface="Simplified Arabic" panose="02020603050405020304" pitchFamily="18" charset="-78"/>
              </a:rPr>
              <a:t>معادلتي التوقع لكل من </a:t>
            </a:r>
            <a:r>
              <a:rPr lang="ar-SA" dirty="0" smtClean="0">
                <a:latin typeface="Simplified Arabic" panose="02020603050405020304" pitchFamily="18" charset="-78"/>
                <a:cs typeface="Simplified Arabic" panose="02020603050405020304" pitchFamily="18" charset="-78"/>
              </a:rPr>
              <a:t>صنفي</a:t>
            </a:r>
            <a:r>
              <a:rPr lang="en-US" dirty="0" smtClean="0">
                <a:latin typeface="Simplified Arabic" panose="02020603050405020304" pitchFamily="18" charset="-78"/>
                <a:cs typeface="Simplified Arabic" panose="02020603050405020304" pitchFamily="18" charset="-78"/>
              </a:rPr>
              <a:t>Y </a:t>
            </a:r>
            <a:r>
              <a:rPr lang="ar-SA" dirty="0" smtClean="0">
                <a:latin typeface="Simplified Arabic" panose="02020603050405020304" pitchFamily="18" charset="-78"/>
                <a:cs typeface="Simplified Arabic" panose="02020603050405020304" pitchFamily="18" charset="-78"/>
              </a:rPr>
              <a:t> و</a:t>
            </a:r>
            <a:r>
              <a:rPr lang="en-US" dirty="0" smtClean="0">
                <a:latin typeface="Simplified Arabic" panose="02020603050405020304" pitchFamily="18" charset="-78"/>
                <a:cs typeface="Simplified Arabic" panose="02020603050405020304" pitchFamily="18" charset="-78"/>
              </a:rPr>
              <a:t>X </a:t>
            </a:r>
            <a:r>
              <a:rPr lang="ar-SA" dirty="0" smtClean="0">
                <a:latin typeface="Simplified Arabic" panose="02020603050405020304" pitchFamily="18" charset="-78"/>
                <a:cs typeface="Simplified Arabic" panose="02020603050405020304" pitchFamily="18" charset="-78"/>
              </a:rPr>
              <a:t> من </a:t>
            </a:r>
            <a:r>
              <a:rPr lang="ar-SA" dirty="0">
                <a:latin typeface="Simplified Arabic" panose="02020603050405020304" pitchFamily="18" charset="-78"/>
                <a:cs typeface="Simplified Arabic" panose="02020603050405020304" pitchFamily="18" charset="-78"/>
              </a:rPr>
              <a:t>عدد اليرقات</a:t>
            </a:r>
          </a:p>
          <a:p>
            <a:pPr marL="0" indent="0" algn="r" rtl="1">
              <a:buNone/>
            </a:pP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معدل </a:t>
            </a:r>
            <a:r>
              <a:rPr lang="ar-SA" dirty="0">
                <a:latin typeface="Simplified Arabic" panose="02020603050405020304" pitchFamily="18" charset="-78"/>
                <a:cs typeface="Simplified Arabic" panose="02020603050405020304" pitchFamily="18" charset="-78"/>
              </a:rPr>
              <a:t>عدد الثمار المتساقطة المصابة </a:t>
            </a:r>
            <a:r>
              <a:rPr lang="ar-SA" dirty="0" smtClean="0">
                <a:latin typeface="Simplified Arabic" panose="02020603050405020304" pitchFamily="18" charset="-78"/>
                <a:cs typeface="Simplified Arabic" panose="02020603050405020304" pitchFamily="18" charset="-78"/>
              </a:rPr>
              <a:t>/</a:t>
            </a:r>
            <a:r>
              <a:rPr lang="en-US" dirty="0" smtClean="0">
                <a:latin typeface="Simplified Arabic" panose="02020603050405020304" pitchFamily="18" charset="-78"/>
                <a:cs typeface="Simplified Arabic" panose="02020603050405020304" pitchFamily="18" charset="-78"/>
              </a:rPr>
              <a:t> </a:t>
            </a:r>
            <a:r>
              <a:rPr lang="ar-SA" dirty="0" smtClean="0">
                <a:latin typeface="Simplified Arabic" panose="02020603050405020304" pitchFamily="18" charset="-78"/>
                <a:cs typeface="Simplified Arabic" panose="02020603050405020304" pitchFamily="18" charset="-78"/>
              </a:rPr>
              <a:t>شجرة </a:t>
            </a:r>
            <a:r>
              <a:rPr lang="ar-SA" dirty="0">
                <a:latin typeface="Simplified Arabic" panose="02020603050405020304" pitchFamily="18" charset="-78"/>
                <a:cs typeface="Simplified Arabic" panose="02020603050405020304" pitchFamily="18" charset="-78"/>
              </a:rPr>
              <a:t>=</a:t>
            </a:r>
          </a:p>
          <a:p>
            <a:pPr marL="0" indent="0" algn="r" rtl="1">
              <a:buNone/>
            </a:pPr>
            <a:r>
              <a:rPr lang="ar-SA" dirty="0">
                <a:latin typeface="Simplified Arabic" panose="02020603050405020304" pitchFamily="18" charset="-78"/>
                <a:cs typeface="Simplified Arabic" panose="02020603050405020304" pitchFamily="18" charset="-78"/>
              </a:rPr>
              <a:t>النسبة المئوية للاصابة × العدد </a:t>
            </a:r>
            <a:r>
              <a:rPr lang="ar-SA" dirty="0" smtClean="0">
                <a:latin typeface="Simplified Arabic" panose="02020603050405020304" pitchFamily="18" charset="-78"/>
                <a:cs typeface="Simplified Arabic" panose="02020603050405020304" pitchFamily="18" charset="-78"/>
              </a:rPr>
              <a:t>الك</a:t>
            </a:r>
            <a:r>
              <a:rPr lang="ar-SA" dirty="0">
                <a:latin typeface="Simplified Arabic" panose="02020603050405020304" pitchFamily="18" charset="-78"/>
                <a:cs typeface="Simplified Arabic" panose="02020603050405020304" pitchFamily="18" charset="-78"/>
              </a:rPr>
              <a:t>ل</a:t>
            </a:r>
            <a:r>
              <a:rPr lang="ar-SA" dirty="0" smtClean="0">
                <a:latin typeface="Simplified Arabic" panose="02020603050405020304" pitchFamily="18" charset="-78"/>
                <a:cs typeface="Simplified Arabic" panose="02020603050405020304" pitchFamily="18" charset="-78"/>
              </a:rPr>
              <a:t>ي للثمار</a:t>
            </a:r>
            <a:endParaRPr lang="ar-SA"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عدد الثمار المصابة في العينة </a:t>
            </a:r>
            <a:r>
              <a:rPr lang="ar-SA" dirty="0" smtClean="0">
                <a:latin typeface="Simplified Arabic" panose="02020603050405020304" pitchFamily="18" charset="-78"/>
                <a:cs typeface="Simplified Arabic" panose="02020603050405020304" pitchFamily="18" charset="-78"/>
              </a:rPr>
              <a:t> (100 ثمرة)</a:t>
            </a:r>
            <a:endParaRPr lang="en-US" dirty="0" smtClean="0">
              <a:latin typeface="Simplified Arabic" panose="02020603050405020304" pitchFamily="18" charset="-78"/>
              <a:cs typeface="Simplified Arabic" panose="02020603050405020304" pitchFamily="18" charset="-78"/>
            </a:endParaRPr>
          </a:p>
          <a:p>
            <a:pPr marL="0" indent="0" algn="r" rtl="1">
              <a:buNone/>
            </a:pPr>
            <a:endParaRPr lang="en-US" dirty="0">
              <a:latin typeface="Simplified Arabic" panose="02020603050405020304" pitchFamily="18" charset="-78"/>
              <a:cs typeface="Simplified Arabic" panose="02020603050405020304" pitchFamily="18" charset="-78"/>
            </a:endParaRPr>
          </a:p>
          <a:p>
            <a:pPr marL="0" indent="0" algn="r" rtl="1">
              <a:buNone/>
            </a:pPr>
            <a:endParaRPr lang="en-US" dirty="0" smtClean="0">
              <a:latin typeface="Simplified Arabic" panose="02020603050405020304" pitchFamily="18" charset="-78"/>
              <a:cs typeface="Simplified Arabic" panose="02020603050405020304" pitchFamily="18" charset="-78"/>
            </a:endParaRPr>
          </a:p>
          <a:p>
            <a:pPr marL="0" indent="0" algn="r" rtl="1">
              <a:buNone/>
            </a:pPr>
            <a:endParaRPr lang="ar-SA" dirty="0" smtClean="0">
              <a:latin typeface="Simplified Arabic" panose="02020603050405020304" pitchFamily="18" charset="-78"/>
              <a:cs typeface="Simplified Arabic" panose="02020603050405020304" pitchFamily="18" charset="-78"/>
            </a:endParaRPr>
          </a:p>
          <a:p>
            <a:pPr marL="0" indent="0" algn="r" rtl="1">
              <a:buNone/>
            </a:pPr>
            <a:endParaRPr lang="en-US" dirty="0">
              <a:latin typeface="Simplified Arabic" panose="02020603050405020304" pitchFamily="18" charset="-78"/>
              <a:cs typeface="Simplified Arabic" panose="02020603050405020304" pitchFamily="18" charset="-78"/>
            </a:endParaRPr>
          </a:p>
        </p:txBody>
      </p:sp>
      <p:pic>
        <p:nvPicPr>
          <p:cNvPr id="4" name="Picture 3"/>
          <p:cNvPicPr>
            <a:picLocks noChangeAspect="1"/>
          </p:cNvPicPr>
          <p:nvPr/>
        </p:nvPicPr>
        <p:blipFill>
          <a:blip r:embed="rId2"/>
          <a:stretch>
            <a:fillRect/>
          </a:stretch>
        </p:blipFill>
        <p:spPr>
          <a:xfrm>
            <a:off x="650458" y="5004227"/>
            <a:ext cx="5668455" cy="1184416"/>
          </a:xfrm>
          <a:prstGeom prst="rect">
            <a:avLst/>
          </a:prstGeom>
        </p:spPr>
      </p:pic>
      <p:cxnSp>
        <p:nvCxnSpPr>
          <p:cNvPr id="6" name="Straight Connector 5"/>
          <p:cNvCxnSpPr/>
          <p:nvPr/>
        </p:nvCxnSpPr>
        <p:spPr>
          <a:xfrm flipH="1">
            <a:off x="6318913" y="4258101"/>
            <a:ext cx="5172502" cy="13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988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b="1" dirty="0">
                <a:latin typeface="Simplified Arabic" panose="02020603050405020304" pitchFamily="18" charset="-78"/>
                <a:cs typeface="Simplified Arabic" panose="02020603050405020304" pitchFamily="18" charset="-78"/>
              </a:rPr>
              <a:t>تحليل النتائج</a:t>
            </a:r>
            <a:endParaRPr lang="en-US"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838200" y="1504604"/>
            <a:ext cx="10515600" cy="4672359"/>
          </a:xfrm>
        </p:spPr>
        <p:txBody>
          <a:bodyPr/>
          <a:lstStyle/>
          <a:p>
            <a:pPr marL="0" indent="0" algn="r" rtl="1">
              <a:buNone/>
            </a:pPr>
            <a:r>
              <a:rPr lang="ar-SA" dirty="0" smtClean="0">
                <a:latin typeface="Simplified Arabic" panose="02020603050405020304" pitchFamily="18" charset="-78"/>
                <a:cs typeface="Simplified Arabic" panose="02020603050405020304" pitchFamily="18" charset="-78"/>
              </a:rPr>
              <a:t>حللت </a:t>
            </a:r>
            <a:r>
              <a:rPr lang="ar-SA" dirty="0">
                <a:latin typeface="Simplified Arabic" panose="02020603050405020304" pitchFamily="18" charset="-78"/>
                <a:cs typeface="Simplified Arabic" panose="02020603050405020304" pitchFamily="18" charset="-78"/>
              </a:rPr>
              <a:t>النتائج </a:t>
            </a:r>
            <a:r>
              <a:rPr lang="ar-SA" dirty="0" smtClean="0">
                <a:latin typeface="Simplified Arabic" panose="02020603050405020304" pitchFamily="18" charset="-78"/>
                <a:cs typeface="Simplified Arabic" panose="02020603050405020304" pitchFamily="18" charset="-78"/>
              </a:rPr>
              <a:t>احصائياً </a:t>
            </a:r>
            <a:r>
              <a:rPr lang="ar-SA" dirty="0">
                <a:latin typeface="Simplified Arabic" panose="02020603050405020304" pitchFamily="18" charset="-78"/>
                <a:cs typeface="Simplified Arabic" panose="02020603050405020304" pitchFamily="18" charset="-78"/>
              </a:rPr>
              <a:t>لغرض التأكد من وجود علاقة </a:t>
            </a:r>
            <a:r>
              <a:rPr lang="ar-SA" dirty="0" smtClean="0">
                <a:latin typeface="Simplified Arabic" panose="02020603050405020304" pitchFamily="18" charset="-78"/>
                <a:cs typeface="Simplified Arabic" panose="02020603050405020304" pitchFamily="18" charset="-78"/>
              </a:rPr>
              <a:t>بين النسبة </a:t>
            </a:r>
            <a:r>
              <a:rPr lang="ar-SA" dirty="0">
                <a:latin typeface="Simplified Arabic" panose="02020603050405020304" pitchFamily="18" charset="-78"/>
                <a:cs typeface="Simplified Arabic" panose="02020603050405020304" pitchFamily="18" charset="-78"/>
              </a:rPr>
              <a:t>المئوية </a:t>
            </a:r>
            <a:r>
              <a:rPr lang="ar-SA" dirty="0" smtClean="0">
                <a:latin typeface="Simplified Arabic" panose="02020603050405020304" pitchFamily="18" charset="-78"/>
                <a:cs typeface="Simplified Arabic" panose="02020603050405020304" pitchFamily="18" charset="-78"/>
              </a:rPr>
              <a:t>للإصابة </a:t>
            </a:r>
            <a:r>
              <a:rPr lang="ar-SA" dirty="0">
                <a:latin typeface="Simplified Arabic" panose="02020603050405020304" pitchFamily="18" charset="-78"/>
                <a:cs typeface="Simplified Arabic" panose="02020603050405020304" pitchFamily="18" charset="-78"/>
              </a:rPr>
              <a:t>وعدد اليرقات في الثمار </a:t>
            </a:r>
            <a:r>
              <a:rPr lang="ar-SA" dirty="0" smtClean="0">
                <a:latin typeface="Simplified Arabic" panose="02020603050405020304" pitchFamily="18" charset="-78"/>
                <a:cs typeface="Simplified Arabic" panose="02020603050405020304" pitchFamily="18" charset="-78"/>
              </a:rPr>
              <a:t>المتساقطة المصابة </a:t>
            </a:r>
            <a:r>
              <a:rPr lang="ar-SA" dirty="0">
                <a:latin typeface="Simplified Arabic" panose="02020603050405020304" pitchFamily="18" charset="-78"/>
                <a:cs typeface="Simplified Arabic" panose="02020603050405020304" pitchFamily="18" charset="-78"/>
              </a:rPr>
              <a:t>من خلال </a:t>
            </a:r>
            <a:r>
              <a:rPr lang="ar-SA" dirty="0" smtClean="0">
                <a:latin typeface="Simplified Arabic" panose="02020603050405020304" pitchFamily="18" charset="-78"/>
                <a:cs typeface="Simplified Arabic" panose="02020603050405020304" pitchFamily="18" charset="-78"/>
              </a:rPr>
              <a:t>تحليل الأرتباط بينهما </a:t>
            </a:r>
          </a:p>
          <a:p>
            <a:pPr marL="0" indent="0" algn="r" rtl="1">
              <a:buNone/>
            </a:pP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كذلك حسبت معادلة التوقع وفي كلا الصنفين بأستخدام معادلة الخط المستقيم</a:t>
            </a:r>
          </a:p>
          <a:p>
            <a:pPr marL="0" indent="0" algn="r" rtl="1">
              <a:buNone/>
            </a:pPr>
            <a:r>
              <a:rPr lang="ar-SA" dirty="0" smtClean="0">
                <a:latin typeface="Simplified Arabic" panose="02020603050405020304" pitchFamily="18" charset="-78"/>
                <a:cs typeface="Simplified Arabic" panose="02020603050405020304" pitchFamily="18" charset="-78"/>
              </a:rPr>
              <a:t>      </a:t>
            </a:r>
            <a:r>
              <a:rPr lang="en-US" dirty="0" smtClean="0">
                <a:latin typeface="Simplified Arabic" panose="02020603050405020304" pitchFamily="18" charset="-78"/>
                <a:cs typeface="Simplified Arabic" panose="02020603050405020304" pitchFamily="18" charset="-78"/>
              </a:rPr>
              <a:t>Y </a:t>
            </a:r>
            <a:r>
              <a:rPr lang="en-US" dirty="0">
                <a:latin typeface="Simplified Arabic" panose="02020603050405020304" pitchFamily="18" charset="-78"/>
                <a:cs typeface="Simplified Arabic" panose="02020603050405020304" pitchFamily="18" charset="-78"/>
              </a:rPr>
              <a:t>= a +</a:t>
            </a:r>
            <a:r>
              <a:rPr lang="en-US" dirty="0" err="1">
                <a:latin typeface="Simplified Arabic" panose="02020603050405020304" pitchFamily="18" charset="-78"/>
                <a:cs typeface="Simplified Arabic" panose="02020603050405020304" pitchFamily="18" charset="-78"/>
              </a:rPr>
              <a:t>bx</a:t>
            </a:r>
            <a:r>
              <a:rPr lang="en-US" dirty="0">
                <a:latin typeface="Simplified Arabic" panose="02020603050405020304" pitchFamily="18" charset="-78"/>
                <a:cs typeface="Simplified Arabic" panose="02020603050405020304" pitchFamily="18" charset="-78"/>
              </a:rPr>
              <a:t> : </a:t>
            </a: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عدد اليرقات / 100 ثمرة متساقطة = </a:t>
            </a:r>
            <a:r>
              <a:rPr lang="en-US" dirty="0" smtClean="0">
                <a:latin typeface="Simplified Arabic" panose="02020603050405020304" pitchFamily="18" charset="-78"/>
                <a:cs typeface="Simplified Arabic" panose="02020603050405020304" pitchFamily="18" charset="-78"/>
              </a:rPr>
              <a:t>Y</a:t>
            </a: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النسبة </a:t>
            </a:r>
            <a:r>
              <a:rPr lang="ar-SA" dirty="0">
                <a:latin typeface="Simplified Arabic" panose="02020603050405020304" pitchFamily="18" charset="-78"/>
                <a:cs typeface="Simplified Arabic" panose="02020603050405020304" pitchFamily="18" charset="-78"/>
              </a:rPr>
              <a:t>المئوية </a:t>
            </a:r>
            <a:r>
              <a:rPr lang="ar-SA" dirty="0" smtClean="0">
                <a:latin typeface="Simplified Arabic" panose="02020603050405020304" pitchFamily="18" charset="-78"/>
                <a:cs typeface="Simplified Arabic" panose="02020603050405020304" pitchFamily="18" charset="-78"/>
              </a:rPr>
              <a:t>للإصابة </a:t>
            </a:r>
            <a:r>
              <a:rPr lang="ar-SA"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x</a:t>
            </a:r>
          </a:p>
        </p:txBody>
      </p:sp>
    </p:spTree>
    <p:extLst>
      <p:ext uri="{BB962C8B-B14F-4D97-AF65-F5344CB8AC3E}">
        <p14:creationId xmlns:p14="http://schemas.microsoft.com/office/powerpoint/2010/main" val="2992282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0736" y="141316"/>
            <a:ext cx="6276474" cy="6641869"/>
          </a:xfrm>
          <a:prstGeom prst="rect">
            <a:avLst/>
          </a:prstGeom>
        </p:spPr>
      </p:pic>
    </p:spTree>
    <p:extLst>
      <p:ext uri="{BB962C8B-B14F-4D97-AF65-F5344CB8AC3E}">
        <p14:creationId xmlns:p14="http://schemas.microsoft.com/office/powerpoint/2010/main" val="3071850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3037" y="176908"/>
            <a:ext cx="6790266" cy="6430190"/>
          </a:xfrm>
          <a:prstGeom prst="rect">
            <a:avLst/>
          </a:prstGeom>
        </p:spPr>
      </p:pic>
      <p:sp>
        <p:nvSpPr>
          <p:cNvPr id="5" name="Rectangle 4"/>
          <p:cNvSpPr/>
          <p:nvPr/>
        </p:nvSpPr>
        <p:spPr>
          <a:xfrm>
            <a:off x="6790266" y="1236134"/>
            <a:ext cx="1253067" cy="52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21867" y="6166216"/>
            <a:ext cx="4165599" cy="52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66535" y="5590483"/>
            <a:ext cx="1193797" cy="524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252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184"/>
          <a:stretch/>
        </p:blipFill>
        <p:spPr>
          <a:xfrm>
            <a:off x="3142210" y="0"/>
            <a:ext cx="6394641" cy="6567055"/>
          </a:xfrm>
          <a:prstGeom prst="rect">
            <a:avLst/>
          </a:prstGeom>
        </p:spPr>
      </p:pic>
    </p:spTree>
    <p:extLst>
      <p:ext uri="{BB962C8B-B14F-4D97-AF65-F5344CB8AC3E}">
        <p14:creationId xmlns:p14="http://schemas.microsoft.com/office/powerpoint/2010/main" val="1667296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smtClean="0"/>
              <a:t>تقرير مستويات الإصابة</a:t>
            </a:r>
            <a:endParaRPr lang="en-GB" dirty="0"/>
          </a:p>
        </p:txBody>
      </p:sp>
      <p:sp>
        <p:nvSpPr>
          <p:cNvPr id="3" name="Content Placeholder 2"/>
          <p:cNvSpPr>
            <a:spLocks noGrp="1"/>
          </p:cNvSpPr>
          <p:nvPr>
            <p:ph idx="1"/>
          </p:nvPr>
        </p:nvSpPr>
        <p:spPr/>
        <p:txBody>
          <a:bodyPr>
            <a:normAutofit/>
          </a:bodyPr>
          <a:lstStyle/>
          <a:p>
            <a:pPr algn="r" rtl="1"/>
            <a:r>
              <a:rPr lang="ar-SA" b="1" dirty="0"/>
              <a:t>مثال :</a:t>
            </a:r>
            <a:br>
              <a:rPr lang="ar-SA" b="1" dirty="0"/>
            </a:br>
            <a:endParaRPr lang="ar-SA" b="1" dirty="0"/>
          </a:p>
          <a:p>
            <a:pPr algn="r" rtl="1"/>
            <a:r>
              <a:rPr lang="ar-SA" dirty="0"/>
              <a:t>يتم تقرير الإصابة بحفار الساق في بعض النباتات </a:t>
            </a:r>
            <a:r>
              <a:rPr lang="ar-SA" dirty="0" smtClean="0"/>
              <a:t>بعدد أعراض الأصابة </a:t>
            </a:r>
            <a:r>
              <a:rPr lang="ar-SA" dirty="0"/>
              <a:t>او حساب عدد النباتات التي يظهر عليها اضرار نتيجة فعاليات تغذية اليرقات على الاوراق </a:t>
            </a:r>
            <a:r>
              <a:rPr lang="ar-SA" dirty="0" smtClean="0"/>
              <a:t>المجاورة، </a:t>
            </a:r>
            <a:r>
              <a:rPr lang="ar-SA" dirty="0"/>
              <a:t>حيث تظهر كرات البراز المتساقطة </a:t>
            </a:r>
            <a:r>
              <a:rPr lang="ar-SA" dirty="0" smtClean="0"/>
              <a:t>عليها،</a:t>
            </a:r>
            <a:r>
              <a:rPr lang="ar-SA" dirty="0"/>
              <a:t> </a:t>
            </a:r>
            <a:endParaRPr lang="ar-SA" dirty="0" smtClean="0"/>
          </a:p>
          <a:p>
            <a:pPr algn="r" rtl="1"/>
            <a:r>
              <a:rPr lang="ar-SA" dirty="0" smtClean="0"/>
              <a:t>وكذلك </a:t>
            </a:r>
            <a:r>
              <a:rPr lang="ar-SA" dirty="0"/>
              <a:t>الحال في دودة ورق العنب حيث تحسب عدد الكرات الساقطة للدلالة على عدد اليرقات الموجودة على الاشجار </a:t>
            </a:r>
            <a:r>
              <a:rPr lang="ar-SA" dirty="0" smtClean="0"/>
              <a:t>.</a:t>
            </a:r>
            <a:r>
              <a:rPr lang="ar-SA" dirty="0"/>
              <a:t/>
            </a:r>
            <a:br>
              <a:rPr lang="ar-SA" dirty="0"/>
            </a:br>
            <a:endParaRPr lang="en-GB" dirty="0"/>
          </a:p>
        </p:txBody>
      </p:sp>
    </p:spTree>
    <p:extLst>
      <p:ext uri="{BB962C8B-B14F-4D97-AF65-F5344CB8AC3E}">
        <p14:creationId xmlns:p14="http://schemas.microsoft.com/office/powerpoint/2010/main" val="364093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62800" y="382552"/>
            <a:ext cx="4464606" cy="2775173"/>
          </a:xfrm>
          <a:prstGeom prst="rect">
            <a:avLst/>
          </a:prstGeom>
        </p:spPr>
      </p:pic>
      <p:pic>
        <p:nvPicPr>
          <p:cNvPr id="3" name="Picture 2"/>
          <p:cNvPicPr>
            <a:picLocks noChangeAspect="1"/>
          </p:cNvPicPr>
          <p:nvPr/>
        </p:nvPicPr>
        <p:blipFill>
          <a:blip r:embed="rId3"/>
          <a:stretch>
            <a:fillRect/>
          </a:stretch>
        </p:blipFill>
        <p:spPr>
          <a:xfrm>
            <a:off x="387795" y="690038"/>
            <a:ext cx="4444205" cy="2694631"/>
          </a:xfrm>
          <a:prstGeom prst="rect">
            <a:avLst/>
          </a:prstGeom>
        </p:spPr>
      </p:pic>
      <p:sp>
        <p:nvSpPr>
          <p:cNvPr id="2" name="Rectangle 1"/>
          <p:cNvSpPr/>
          <p:nvPr/>
        </p:nvSpPr>
        <p:spPr>
          <a:xfrm>
            <a:off x="2805140" y="179581"/>
            <a:ext cx="8822266" cy="646331"/>
          </a:xfrm>
          <a:prstGeom prst="rect">
            <a:avLst/>
          </a:prstGeom>
        </p:spPr>
        <p:txBody>
          <a:bodyPr wrap="square">
            <a:spAutoFit/>
          </a:bodyPr>
          <a:lstStyle/>
          <a:p>
            <a:r>
              <a:rPr lang="ar-SA" b="1" dirty="0">
                <a:latin typeface="Simplified Arabic,Bold"/>
              </a:rPr>
              <a:t>معدل عدد اليرقات في الثمار المتساقطة والنسبة</a:t>
            </a:r>
          </a:p>
          <a:p>
            <a:r>
              <a:rPr lang="ar-SA" b="1" dirty="0">
                <a:latin typeface="Simplified Arabic,Bold"/>
              </a:rPr>
              <a:t>المئوية للصابة</a:t>
            </a:r>
            <a:endParaRPr lang="en-US" dirty="0"/>
          </a:p>
        </p:txBody>
      </p:sp>
      <p:pic>
        <p:nvPicPr>
          <p:cNvPr id="5" name="Picture 4"/>
          <p:cNvPicPr>
            <a:picLocks noChangeAspect="1"/>
          </p:cNvPicPr>
          <p:nvPr/>
        </p:nvPicPr>
        <p:blipFill>
          <a:blip r:embed="rId4"/>
          <a:stretch>
            <a:fillRect/>
          </a:stretch>
        </p:blipFill>
        <p:spPr>
          <a:xfrm>
            <a:off x="7419416" y="3283527"/>
            <a:ext cx="3891679" cy="1379795"/>
          </a:xfrm>
          <a:prstGeom prst="rect">
            <a:avLst/>
          </a:prstGeom>
        </p:spPr>
      </p:pic>
      <p:pic>
        <p:nvPicPr>
          <p:cNvPr id="6" name="Picture 5"/>
          <p:cNvPicPr>
            <a:picLocks noChangeAspect="1"/>
          </p:cNvPicPr>
          <p:nvPr/>
        </p:nvPicPr>
        <p:blipFill>
          <a:blip r:embed="rId5"/>
          <a:stretch>
            <a:fillRect/>
          </a:stretch>
        </p:blipFill>
        <p:spPr>
          <a:xfrm>
            <a:off x="7659028" y="4575270"/>
            <a:ext cx="3652067" cy="2170703"/>
          </a:xfrm>
          <a:prstGeom prst="rect">
            <a:avLst/>
          </a:prstGeom>
        </p:spPr>
      </p:pic>
      <p:pic>
        <p:nvPicPr>
          <p:cNvPr id="7" name="Picture 6"/>
          <p:cNvPicPr>
            <a:picLocks noChangeAspect="1"/>
          </p:cNvPicPr>
          <p:nvPr/>
        </p:nvPicPr>
        <p:blipFill>
          <a:blip r:embed="rId6"/>
          <a:stretch>
            <a:fillRect/>
          </a:stretch>
        </p:blipFill>
        <p:spPr>
          <a:xfrm>
            <a:off x="1346662" y="3429405"/>
            <a:ext cx="3385585" cy="931442"/>
          </a:xfrm>
          <a:prstGeom prst="rect">
            <a:avLst/>
          </a:prstGeom>
        </p:spPr>
      </p:pic>
      <p:pic>
        <p:nvPicPr>
          <p:cNvPr id="8" name="Picture 7"/>
          <p:cNvPicPr>
            <a:picLocks noChangeAspect="1"/>
          </p:cNvPicPr>
          <p:nvPr/>
        </p:nvPicPr>
        <p:blipFill>
          <a:blip r:embed="rId7"/>
          <a:stretch>
            <a:fillRect/>
          </a:stretch>
        </p:blipFill>
        <p:spPr>
          <a:xfrm>
            <a:off x="776280" y="4575270"/>
            <a:ext cx="4258502" cy="1597634"/>
          </a:xfrm>
          <a:prstGeom prst="rect">
            <a:avLst/>
          </a:prstGeom>
        </p:spPr>
      </p:pic>
      <p:pic>
        <p:nvPicPr>
          <p:cNvPr id="9" name="Picture 8"/>
          <p:cNvPicPr>
            <a:picLocks noChangeAspect="1"/>
          </p:cNvPicPr>
          <p:nvPr/>
        </p:nvPicPr>
        <p:blipFill>
          <a:blip r:embed="rId8"/>
          <a:stretch>
            <a:fillRect/>
          </a:stretch>
        </p:blipFill>
        <p:spPr>
          <a:xfrm>
            <a:off x="1141311" y="5968538"/>
            <a:ext cx="3528439" cy="777435"/>
          </a:xfrm>
          <a:prstGeom prst="rect">
            <a:avLst/>
          </a:prstGeom>
        </p:spPr>
      </p:pic>
    </p:spTree>
    <p:extLst>
      <p:ext uri="{BB962C8B-B14F-4D97-AF65-F5344CB8AC3E}">
        <p14:creationId xmlns:p14="http://schemas.microsoft.com/office/powerpoint/2010/main" val="1646780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05898" y="76969"/>
            <a:ext cx="4118186" cy="1060640"/>
          </a:xfrm>
          <a:prstGeom prst="rect">
            <a:avLst/>
          </a:prstGeom>
        </p:spPr>
      </p:pic>
      <p:pic>
        <p:nvPicPr>
          <p:cNvPr id="5" name="Content Placeholder 4"/>
          <p:cNvPicPr>
            <a:picLocks noGrp="1" noChangeAspect="1"/>
          </p:cNvPicPr>
          <p:nvPr>
            <p:ph idx="1"/>
          </p:nvPr>
        </p:nvPicPr>
        <p:blipFill>
          <a:blip r:embed="rId3"/>
          <a:stretch>
            <a:fillRect/>
          </a:stretch>
        </p:blipFill>
        <p:spPr>
          <a:xfrm>
            <a:off x="1025544" y="320419"/>
            <a:ext cx="4785052" cy="6412890"/>
          </a:xfrm>
          <a:prstGeom prst="rect">
            <a:avLst/>
          </a:prstGeom>
        </p:spPr>
      </p:pic>
      <p:sp>
        <p:nvSpPr>
          <p:cNvPr id="6" name="Rectangle 5"/>
          <p:cNvSpPr/>
          <p:nvPr/>
        </p:nvSpPr>
        <p:spPr>
          <a:xfrm>
            <a:off x="3715789" y="245604"/>
            <a:ext cx="2161309" cy="286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266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32449"/>
            <a:ext cx="10515600" cy="4351338"/>
          </a:xfrm>
        </p:spPr>
        <p:txBody>
          <a:bodyPr>
            <a:noAutofit/>
          </a:bodyPr>
          <a:lstStyle/>
          <a:p>
            <a:pPr marL="0" indent="0" algn="r" rtl="1">
              <a:buNone/>
            </a:pPr>
            <a:r>
              <a:rPr lang="ar-SA" sz="4400" b="1" dirty="0">
                <a:latin typeface="Simplified Arabic" panose="02020603050405020304" pitchFamily="18" charset="-78"/>
                <a:ea typeface="+mj-ea"/>
                <a:cs typeface="Simplified Arabic" panose="02020603050405020304" pitchFamily="18" charset="-78"/>
              </a:rPr>
              <a:t>الحد الحرج الاقتصادي (المحسوب)</a:t>
            </a:r>
          </a:p>
          <a:p>
            <a:pPr marL="0" indent="0" algn="r" rtl="1">
              <a:buNone/>
            </a:pPr>
            <a:r>
              <a:rPr lang="ar-SA" sz="2400" dirty="0">
                <a:latin typeface="Simplified Arabic" panose="02020603050405020304" pitchFamily="18" charset="-78"/>
                <a:cs typeface="Simplified Arabic" panose="02020603050405020304" pitchFamily="18" charset="-78"/>
              </a:rPr>
              <a:t>اظيرت نتائج حسابات الحد الحرج الاقتصادي </a:t>
            </a:r>
            <a:r>
              <a:rPr lang="ar-SA" sz="2400" dirty="0" smtClean="0">
                <a:latin typeface="Simplified Arabic" panose="02020603050405020304" pitchFamily="18" charset="-78"/>
                <a:cs typeface="Simplified Arabic" panose="02020603050405020304" pitchFamily="18" charset="-78"/>
              </a:rPr>
              <a:t>لحشرة</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الحميرة على </a:t>
            </a:r>
            <a:r>
              <a:rPr lang="ar-SA" sz="2400" dirty="0">
                <a:latin typeface="Simplified Arabic" panose="02020603050405020304" pitchFamily="18" charset="-78"/>
                <a:cs typeface="Simplified Arabic" panose="02020603050405020304" pitchFamily="18" charset="-78"/>
              </a:rPr>
              <a:t>نخيل التمر الصنف </a:t>
            </a:r>
            <a:r>
              <a:rPr lang="ar-SA" sz="2400" dirty="0" smtClean="0">
                <a:latin typeface="Simplified Arabic" panose="02020603050405020304" pitchFamily="18" charset="-78"/>
                <a:cs typeface="Simplified Arabic" panose="02020603050405020304" pitchFamily="18" charset="-78"/>
              </a:rPr>
              <a:t>زىدي</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والصنف خستاوي </a:t>
            </a:r>
            <a:r>
              <a:rPr lang="ar-SA" sz="2400" dirty="0">
                <a:latin typeface="Simplified Arabic" panose="02020603050405020304" pitchFamily="18" charset="-78"/>
                <a:cs typeface="Simplified Arabic" panose="02020603050405020304" pitchFamily="18" charset="-78"/>
              </a:rPr>
              <a:t>ان الحد الحرج </a:t>
            </a:r>
            <a:r>
              <a:rPr lang="ar-SA" sz="2400" dirty="0" smtClean="0">
                <a:latin typeface="Simplified Arabic" panose="02020603050405020304" pitchFamily="18" charset="-78"/>
                <a:cs typeface="Simplified Arabic" panose="02020603050405020304" pitchFamily="18" charset="-78"/>
              </a:rPr>
              <a:t>الاقتصادي</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في </a:t>
            </a:r>
            <a:r>
              <a:rPr lang="ar-SA" sz="2400" dirty="0">
                <a:latin typeface="Simplified Arabic" panose="02020603050405020304" pitchFamily="18" charset="-78"/>
                <a:cs typeface="Simplified Arabic" panose="02020603050405020304" pitchFamily="18" charset="-78"/>
              </a:rPr>
              <a:t>الصنف زىدي بمغ 3.5 يرقة/ </a:t>
            </a:r>
            <a:r>
              <a:rPr lang="ar-SA" sz="2400" dirty="0" smtClean="0">
                <a:latin typeface="Simplified Arabic" panose="02020603050405020304" pitchFamily="18" charset="-78"/>
                <a:cs typeface="Simplified Arabic" panose="02020603050405020304" pitchFamily="18" charset="-78"/>
              </a:rPr>
              <a:t>100 ثمرة </a:t>
            </a:r>
            <a:r>
              <a:rPr lang="ar-SA" sz="2400" dirty="0">
                <a:latin typeface="Simplified Arabic" panose="02020603050405020304" pitchFamily="18" charset="-78"/>
                <a:cs typeface="Simplified Arabic" panose="02020603050405020304" pitchFamily="18" charset="-78"/>
              </a:rPr>
              <a:t>متساقطة </a:t>
            </a:r>
            <a:r>
              <a:rPr lang="ar-SA" sz="2400" dirty="0" smtClean="0">
                <a:latin typeface="Simplified Arabic" panose="02020603050405020304" pitchFamily="18" charset="-78"/>
                <a:cs typeface="Simplified Arabic" panose="02020603050405020304" pitchFamily="18" charset="-78"/>
              </a:rPr>
              <a:t>او</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عندما </a:t>
            </a:r>
            <a:r>
              <a:rPr lang="ar-SA" sz="2400" dirty="0">
                <a:latin typeface="Simplified Arabic" panose="02020603050405020304" pitchFamily="18" charset="-78"/>
                <a:cs typeface="Simplified Arabic" panose="02020603050405020304" pitchFamily="18" charset="-78"/>
              </a:rPr>
              <a:t>تكون النسبة المئوية للاصابة في الثمار </a:t>
            </a:r>
            <a:r>
              <a:rPr lang="ar-SA" sz="2400" dirty="0" smtClean="0">
                <a:latin typeface="Simplified Arabic" panose="02020603050405020304" pitchFamily="18" charset="-78"/>
                <a:cs typeface="Simplified Arabic" panose="02020603050405020304" pitchFamily="18" charset="-78"/>
              </a:rPr>
              <a:t>المتساقطة</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1 </a:t>
            </a:r>
            <a:r>
              <a:rPr lang="ar-SA" sz="2400" dirty="0">
                <a:latin typeface="Simplified Arabic" panose="02020603050405020304" pitchFamily="18" charset="-78"/>
                <a:cs typeface="Simplified Arabic" panose="02020603050405020304" pitchFamily="18" charset="-78"/>
              </a:rPr>
              <a:t>: %11.15 وان الكمفة الى العائد الحدي ىي </a:t>
            </a:r>
            <a:r>
              <a:rPr lang="ar-SA" sz="2400" dirty="0" smtClean="0">
                <a:latin typeface="Simplified Arabic" panose="02020603050405020304" pitchFamily="18" charset="-78"/>
                <a:cs typeface="Simplified Arabic" panose="02020603050405020304" pitchFamily="18" charset="-78"/>
              </a:rPr>
              <a:t>1.91</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17.3 </a:t>
            </a:r>
            <a:r>
              <a:rPr lang="ar-SA" sz="2400" dirty="0">
                <a:latin typeface="Simplified Arabic" panose="02020603050405020304" pitchFamily="18" charset="-78"/>
                <a:cs typeface="Simplified Arabic" panose="02020603050405020304" pitchFamily="18" charset="-78"/>
              </a:rPr>
              <a:t>( وان الربح الكمي كان 18191.8 : 15.66</a:t>
            </a:r>
            <a:r>
              <a:rPr lang="ar-SA" sz="2400" dirty="0" smtClean="0">
                <a:latin typeface="Simplified Arabic" panose="02020603050405020304" pitchFamily="18" charset="-78"/>
                <a:cs typeface="Simplified Arabic" panose="02020603050405020304" pitchFamily="18" charset="-78"/>
              </a:rPr>
              <a:t>(</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دينار/نخلة </a:t>
            </a:r>
            <a:r>
              <a:rPr lang="ar-SA" sz="2400" dirty="0">
                <a:latin typeface="Simplified Arabic" panose="02020603050405020304" pitchFamily="18" charset="-78"/>
                <a:cs typeface="Simplified Arabic" panose="02020603050405020304" pitchFamily="18" charset="-78"/>
              </a:rPr>
              <a:t>وللاغ ا رض التطبيقية في عمميات </a:t>
            </a:r>
            <a:r>
              <a:rPr lang="ar-SA" sz="2400" dirty="0" smtClean="0">
                <a:latin typeface="Simplified Arabic" panose="02020603050405020304" pitchFamily="18" charset="-78"/>
                <a:cs typeface="Simplified Arabic" panose="02020603050405020304" pitchFamily="18" charset="-78"/>
              </a:rPr>
              <a:t>المكافحة</a:t>
            </a:r>
            <a:r>
              <a:rPr lang="en-US" sz="2400" dirty="0" smtClean="0">
                <a:latin typeface="Simplified Arabic" panose="02020603050405020304" pitchFamily="18" charset="-78"/>
                <a:cs typeface="Simplified Arabic" panose="02020603050405020304" pitchFamily="18" charset="-78"/>
              </a:rPr>
              <a:t> </a:t>
            </a:r>
            <a:r>
              <a:rPr lang="ar-SA" sz="2400" dirty="0" smtClean="0">
                <a:latin typeface="Simplified Arabic" panose="02020603050405020304" pitchFamily="18" charset="-78"/>
                <a:cs typeface="Simplified Arabic" panose="02020603050405020304" pitchFamily="18" charset="-78"/>
              </a:rPr>
              <a:t>الكيمياوية </a:t>
            </a:r>
            <a:r>
              <a:rPr lang="ar-SA" sz="2400" dirty="0">
                <a:latin typeface="Simplified Arabic" panose="02020603050405020304" pitchFamily="18" charset="-78"/>
                <a:cs typeface="Simplified Arabic" panose="02020603050405020304" pitchFamily="18" charset="-78"/>
              </a:rPr>
              <a:t>يمكن اعتبار ان 3 يرقة/ 111 ثمرة متساقطة </a:t>
            </a:r>
            <a:r>
              <a:rPr lang="ar-SA" sz="2400" dirty="0" smtClean="0">
                <a:latin typeface="Simplified Arabic" panose="02020603050405020304" pitchFamily="18" charset="-78"/>
                <a:cs typeface="Simplified Arabic" panose="02020603050405020304" pitchFamily="18" charset="-78"/>
              </a:rPr>
              <a:t>او عندما </a:t>
            </a:r>
            <a:r>
              <a:rPr lang="ar-SA" sz="2400" dirty="0">
                <a:latin typeface="Simplified Arabic" panose="02020603050405020304" pitchFamily="18" charset="-78"/>
                <a:cs typeface="Simplified Arabic" panose="02020603050405020304" pitchFamily="18" charset="-78"/>
              </a:rPr>
              <a:t>تكون النسبة المئوية للاصابة 11.18 % ىو </a:t>
            </a:r>
            <a:r>
              <a:rPr lang="ar-SA" sz="2400" dirty="0" smtClean="0">
                <a:latin typeface="Simplified Arabic" panose="02020603050405020304" pitchFamily="18" charset="-78"/>
                <a:cs typeface="Simplified Arabic" panose="02020603050405020304" pitchFamily="18" charset="-78"/>
              </a:rPr>
              <a:t>الحد الحرج </a:t>
            </a:r>
            <a:r>
              <a:rPr lang="ar-SA" sz="2400" dirty="0">
                <a:latin typeface="Simplified Arabic" panose="02020603050405020304" pitchFamily="18" charset="-78"/>
                <a:cs typeface="Simplified Arabic" panose="02020603050405020304" pitchFamily="18" charset="-78"/>
              </a:rPr>
              <a:t>الاقتصادي الامثل الذي يمكن عنده </a:t>
            </a:r>
            <a:r>
              <a:rPr lang="ar-SA" sz="2400" dirty="0" smtClean="0">
                <a:latin typeface="Simplified Arabic" panose="02020603050405020304" pitchFamily="18" charset="-78"/>
                <a:cs typeface="Simplified Arabic" panose="02020603050405020304" pitchFamily="18" charset="-78"/>
              </a:rPr>
              <a:t>إجراء المكافحة الكيمياوية.</a:t>
            </a:r>
          </a:p>
        </p:txBody>
      </p:sp>
    </p:spTree>
    <p:extLst>
      <p:ext uri="{BB962C8B-B14F-4D97-AF65-F5344CB8AC3E}">
        <p14:creationId xmlns:p14="http://schemas.microsoft.com/office/powerpoint/2010/main" val="414728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pPr marL="0" indent="0" algn="r" rtl="1">
              <a:buNone/>
            </a:pPr>
            <a:r>
              <a:rPr lang="ar-SA" dirty="0">
                <a:latin typeface="Simplified Arabic" panose="02020603050405020304" pitchFamily="18" charset="-78"/>
                <a:cs typeface="Simplified Arabic" panose="02020603050405020304" pitchFamily="18" charset="-78"/>
              </a:rPr>
              <a:t>ولغرض حساب دالة ضرر المحصول </a:t>
            </a:r>
            <a:r>
              <a:rPr lang="en-GB" dirty="0">
                <a:latin typeface="Simplified Arabic" panose="02020603050405020304" pitchFamily="18" charset="-78"/>
                <a:cs typeface="Simplified Arabic" panose="02020603050405020304" pitchFamily="18" charset="-78"/>
              </a:rPr>
              <a:t>(Damage yield function) </a:t>
            </a:r>
            <a:r>
              <a:rPr lang="ar-SA" dirty="0">
                <a:latin typeface="Simplified Arabic" panose="02020603050405020304" pitchFamily="18" charset="-78"/>
                <a:cs typeface="Simplified Arabic" panose="02020603050405020304" pitchFamily="18" charset="-78"/>
              </a:rPr>
              <a:t> نأخذ بشكل عشوائي ومن دون تحديد العائد الكمي/شجرة نخيل عندما تكون </a:t>
            </a:r>
          </a:p>
          <a:p>
            <a:pPr marL="0" indent="0" algn="r" rtl="1">
              <a:buNone/>
            </a:pPr>
            <a:r>
              <a:rPr lang="ar-SA" dirty="0">
                <a:latin typeface="Simplified Arabic" panose="02020603050405020304" pitchFamily="18" charset="-78"/>
                <a:cs typeface="Simplified Arabic" panose="02020603050405020304" pitchFamily="18" charset="-78"/>
              </a:rPr>
              <a:t>(3 يرقة\111 ثمرة متساقطة)  السعر÷ الحاصل (كغم/شجرة)= (العائد الكمي) دينار (دينار/كغم) 115.6118 كغم/شجرة = 1811.16115 115 دينار / كغم ÷ دينار</a:t>
            </a:r>
          </a:p>
          <a:p>
            <a:pPr marL="0" indent="0" algn="r" rtl="1">
              <a:buNone/>
            </a:pPr>
            <a:r>
              <a:rPr lang="en-GB" dirty="0">
                <a:latin typeface="Simplified Arabic" panose="02020603050405020304" pitchFamily="18" charset="-78"/>
                <a:cs typeface="Simplified Arabic" panose="02020603050405020304" pitchFamily="18" charset="-78"/>
              </a:rPr>
              <a:t>Y= a + </a:t>
            </a:r>
            <a:r>
              <a:rPr lang="en-GB" dirty="0" err="1">
                <a:latin typeface="Simplified Arabic" panose="02020603050405020304" pitchFamily="18" charset="-78"/>
                <a:cs typeface="Simplified Arabic" panose="02020603050405020304" pitchFamily="18" charset="-78"/>
              </a:rPr>
              <a:t>bx</a:t>
            </a:r>
            <a:r>
              <a:rPr lang="ar-SA" dirty="0">
                <a:latin typeface="Simplified Arabic" panose="02020603050405020304" pitchFamily="18" charset="-78"/>
                <a:cs typeface="Simplified Arabic" panose="02020603050405020304" pitchFamily="18" charset="-78"/>
              </a:rPr>
              <a:t> </a:t>
            </a:r>
          </a:p>
          <a:p>
            <a:pPr marL="0" indent="0" algn="r" rtl="1">
              <a:buNone/>
            </a:pPr>
            <a:r>
              <a:rPr lang="en-GB" dirty="0">
                <a:latin typeface="Simplified Arabic" panose="02020603050405020304" pitchFamily="18" charset="-78"/>
                <a:cs typeface="Simplified Arabic" panose="02020603050405020304" pitchFamily="18" charset="-78"/>
              </a:rPr>
              <a:t>Y = </a:t>
            </a:r>
            <a:r>
              <a:rPr lang="ar-SA" dirty="0">
                <a:latin typeface="Simplified Arabic" panose="02020603050405020304" pitchFamily="18" charset="-78"/>
                <a:cs typeface="Simplified Arabic" panose="02020603050405020304" pitchFamily="18" charset="-78"/>
              </a:rPr>
              <a:t>الحاصل المتوقع.</a:t>
            </a:r>
          </a:p>
          <a:p>
            <a:pPr marL="0" indent="0" algn="r" rtl="1">
              <a:buNone/>
            </a:pPr>
            <a:r>
              <a:rPr lang="en-GB" dirty="0">
                <a:latin typeface="Simplified Arabic" panose="02020603050405020304" pitchFamily="18" charset="-78"/>
                <a:cs typeface="Simplified Arabic" panose="02020603050405020304" pitchFamily="18" charset="-78"/>
              </a:rPr>
              <a:t>b = </a:t>
            </a:r>
            <a:r>
              <a:rPr lang="ar-SA" dirty="0">
                <a:latin typeface="Simplified Arabic" panose="02020603050405020304" pitchFamily="18" charset="-78"/>
                <a:cs typeface="Simplified Arabic" panose="02020603050405020304" pitchFamily="18" charset="-78"/>
              </a:rPr>
              <a:t>انحدار الخط المستقيم.</a:t>
            </a:r>
          </a:p>
          <a:p>
            <a:pPr marL="0" indent="0" algn="r" rtl="1">
              <a:buNone/>
            </a:pPr>
            <a:r>
              <a:rPr lang="en-GB" dirty="0">
                <a:latin typeface="Simplified Arabic" panose="02020603050405020304" pitchFamily="18" charset="-78"/>
                <a:cs typeface="Simplified Arabic" panose="02020603050405020304" pitchFamily="18" charset="-78"/>
              </a:rPr>
              <a:t>X = </a:t>
            </a:r>
            <a:r>
              <a:rPr lang="ar-SA" dirty="0">
                <a:latin typeface="Simplified Arabic" panose="02020603050405020304" pitchFamily="18" charset="-78"/>
                <a:cs typeface="Simplified Arabic" panose="02020603050405020304" pitchFamily="18" charset="-78"/>
              </a:rPr>
              <a:t>عدد اليرقات / 111 ثمرة متساقطة.</a:t>
            </a:r>
          </a:p>
          <a:p>
            <a:pPr marL="0" indent="0" algn="r" rtl="1">
              <a:buNone/>
            </a:pPr>
            <a:r>
              <a:rPr lang="en-GB" dirty="0">
                <a:latin typeface="Simplified Arabic" panose="02020603050405020304" pitchFamily="18" charset="-78"/>
                <a:cs typeface="Simplified Arabic" panose="02020603050405020304" pitchFamily="18" charset="-78"/>
              </a:rPr>
              <a:t>a = </a:t>
            </a:r>
            <a:r>
              <a:rPr lang="ar-SA" dirty="0">
                <a:latin typeface="Simplified Arabic" panose="02020603050405020304" pitchFamily="18" charset="-78"/>
                <a:cs typeface="Simplified Arabic" panose="02020603050405020304" pitchFamily="18" charset="-78"/>
              </a:rPr>
              <a:t>نقطة تقاطع الخط المستقيم.</a:t>
            </a:r>
          </a:p>
          <a:p>
            <a:pPr marL="0" indent="0" algn="r" rtl="1">
              <a:buNone/>
            </a:pPr>
            <a:r>
              <a:rPr lang="ar-SA" dirty="0">
                <a:latin typeface="Simplified Arabic" panose="02020603050405020304" pitchFamily="18" charset="-78"/>
                <a:cs typeface="Simplified Arabic" panose="02020603050405020304" pitchFamily="18" charset="-78"/>
              </a:rPr>
              <a:t>عندما يكون عدد اليرقات يساوي صف ا ر يكون: </a:t>
            </a:r>
            <a:r>
              <a:rPr lang="en-GB" dirty="0">
                <a:latin typeface="Simplified Arabic" panose="02020603050405020304" pitchFamily="18" charset="-78"/>
                <a:cs typeface="Simplified Arabic" panose="02020603050405020304" pitchFamily="18" charset="-78"/>
              </a:rPr>
              <a:t>Y= a </a:t>
            </a:r>
            <a:r>
              <a:rPr lang="ar-SA" dirty="0">
                <a:latin typeface="Simplified Arabic" panose="02020603050405020304" pitchFamily="18" charset="-78"/>
                <a:cs typeface="Simplified Arabic" panose="02020603050405020304" pitchFamily="18" charset="-78"/>
              </a:rPr>
              <a:t>أذا كان الحاصل ) </a:t>
            </a:r>
            <a:r>
              <a:rPr lang="en-GB" dirty="0">
                <a:latin typeface="Simplified Arabic" panose="02020603050405020304" pitchFamily="18" charset="-78"/>
                <a:cs typeface="Simplified Arabic" panose="02020603050405020304" pitchFamily="18" charset="-78"/>
              </a:rPr>
              <a:t>Y 115.6118 = ) </a:t>
            </a:r>
            <a:r>
              <a:rPr lang="ar-SA" dirty="0">
                <a:latin typeface="Simplified Arabic" panose="02020603050405020304" pitchFamily="18" charset="-78"/>
                <a:cs typeface="Simplified Arabic" panose="02020603050405020304" pitchFamily="18" charset="-78"/>
              </a:rPr>
              <a:t>عندما تكون 3 يرقة/ 111 ثمرة متساقطة </a:t>
            </a:r>
          </a:p>
          <a:p>
            <a:pPr marL="0" indent="0" algn="r" rtl="1">
              <a:buNone/>
            </a:pPr>
            <a:r>
              <a:rPr lang="en-GB" dirty="0">
                <a:latin typeface="Simplified Arabic" panose="02020603050405020304" pitchFamily="18" charset="-78"/>
                <a:cs typeface="Simplified Arabic" panose="02020603050405020304" pitchFamily="18" charset="-78"/>
              </a:rPr>
              <a:t>145.6208 = m*3 + 146.4513</a:t>
            </a:r>
          </a:p>
          <a:p>
            <a:pPr marL="0" indent="0" algn="r" rtl="1">
              <a:buNone/>
            </a:pPr>
            <a:r>
              <a:rPr lang="en-GB" dirty="0">
                <a:latin typeface="Simplified Arabic" panose="02020603050405020304" pitchFamily="18" charset="-78"/>
                <a:cs typeface="Simplified Arabic" panose="02020603050405020304" pitchFamily="18" charset="-78"/>
              </a:rPr>
              <a:t>m = - </a:t>
            </a:r>
            <a:r>
              <a:rPr lang="en-GB" dirty="0" smtClean="0">
                <a:latin typeface="Simplified Arabic" panose="02020603050405020304" pitchFamily="18" charset="-78"/>
                <a:cs typeface="Simplified Arabic" panose="02020603050405020304" pitchFamily="18" charset="-78"/>
              </a:rPr>
              <a:t>0.2768</a:t>
            </a: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53316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25"/>
            <a:ext cx="10515600" cy="1325563"/>
          </a:xfrm>
        </p:spPr>
        <p:txBody>
          <a:bodyPr/>
          <a:lstStyle/>
          <a:p>
            <a:pPr algn="ctr" rtl="1"/>
            <a:r>
              <a:rPr lang="ar-SA" sz="2400" b="1" dirty="0">
                <a:latin typeface="Simplified Arabic" panose="02020603050405020304" pitchFamily="18" charset="-78"/>
                <a:cs typeface="Simplified Arabic" panose="02020603050405020304" pitchFamily="18" charset="-78"/>
              </a:rPr>
              <a:t>دالة الضرر في الصنف زىدي كما يأتي</a:t>
            </a:r>
            <a:r>
              <a:rPr lang="ar-SA" sz="2400" b="1" dirty="0" smtClean="0">
                <a:latin typeface="Simplified Arabic" panose="02020603050405020304" pitchFamily="18" charset="-78"/>
                <a:cs typeface="Simplified Arabic" panose="02020603050405020304" pitchFamily="18" charset="-78"/>
              </a:rPr>
              <a:t>:</a:t>
            </a:r>
            <a:endParaRPr lang="en-GB" sz="24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824552" y="1429839"/>
            <a:ext cx="10515600" cy="5162029"/>
          </a:xfrm>
        </p:spPr>
        <p:txBody>
          <a:bodyPr>
            <a:noAutofit/>
          </a:bodyPr>
          <a:lstStyle/>
          <a:p>
            <a:pPr marL="0" indent="0" algn="r" rtl="1">
              <a:buNone/>
            </a:pPr>
            <a:r>
              <a:rPr lang="en-GB" sz="2400" dirty="0" smtClean="0">
                <a:latin typeface="Simplified Arabic" panose="02020603050405020304" pitchFamily="18" charset="-78"/>
                <a:cs typeface="Simplified Arabic" panose="02020603050405020304" pitchFamily="18" charset="-78"/>
              </a:rPr>
              <a:t>Y </a:t>
            </a:r>
            <a:r>
              <a:rPr lang="en-GB" sz="2400" dirty="0">
                <a:latin typeface="Simplified Arabic" panose="02020603050405020304" pitchFamily="18" charset="-78"/>
                <a:cs typeface="Simplified Arabic" panose="02020603050405020304" pitchFamily="18" charset="-78"/>
              </a:rPr>
              <a:t>= - 0.2768 X+146.4513</a:t>
            </a:r>
          </a:p>
          <a:p>
            <a:pPr marL="0" indent="0" algn="r" rtl="1">
              <a:buNone/>
            </a:pPr>
            <a:r>
              <a:rPr lang="ar-SA" sz="2400" dirty="0" smtClean="0">
                <a:latin typeface="Simplified Arabic" panose="02020603050405020304" pitchFamily="18" charset="-78"/>
                <a:cs typeface="Simplified Arabic" panose="02020603050405020304" pitchFamily="18" charset="-78"/>
              </a:rPr>
              <a:t>اما </a:t>
            </a:r>
            <a:r>
              <a:rPr lang="ar-SA" sz="2400" dirty="0">
                <a:latin typeface="Simplified Arabic" panose="02020603050405020304" pitchFamily="18" charset="-78"/>
                <a:cs typeface="Simplified Arabic" panose="02020603050405020304" pitchFamily="18" charset="-78"/>
              </a:rPr>
              <a:t>في الصنف خستاوي </a:t>
            </a:r>
            <a:r>
              <a:rPr lang="ar-SA" sz="2400" dirty="0" smtClean="0">
                <a:latin typeface="Simplified Arabic" panose="02020603050405020304" pitchFamily="18" charset="-78"/>
                <a:cs typeface="Simplified Arabic" panose="02020603050405020304" pitchFamily="18" charset="-78"/>
              </a:rPr>
              <a:t>فأن </a:t>
            </a:r>
            <a:r>
              <a:rPr lang="ar-SA" sz="2400" dirty="0">
                <a:latin typeface="Simplified Arabic" panose="02020603050405020304" pitchFamily="18" charset="-78"/>
                <a:cs typeface="Simplified Arabic" panose="02020603050405020304" pitchFamily="18" charset="-78"/>
              </a:rPr>
              <a:t>الحد الحرج الاقتصادي للاصابة بحشرة الحميرة ه</a:t>
            </a:r>
            <a:r>
              <a:rPr lang="ar-SA" sz="2400" dirty="0" smtClean="0">
                <a:latin typeface="Simplified Arabic" panose="02020603050405020304" pitchFamily="18" charset="-78"/>
                <a:cs typeface="Simplified Arabic" panose="02020603050405020304" pitchFamily="18" charset="-78"/>
              </a:rPr>
              <a:t>و </a:t>
            </a:r>
            <a:r>
              <a:rPr lang="ar-SA" sz="2400" dirty="0">
                <a:latin typeface="Simplified Arabic" panose="02020603050405020304" pitchFamily="18" charset="-78"/>
                <a:cs typeface="Simplified Arabic" panose="02020603050405020304" pitchFamily="18" charset="-78"/>
              </a:rPr>
              <a:t>1 يرقة/ 111 ثمرة متساقطة او عندما تكون النسبة المئوية للاصابة في الثمار المتساقطة 5.11 % </a:t>
            </a:r>
            <a:r>
              <a:rPr lang="ar-SA" sz="2400">
                <a:latin typeface="Simplified Arabic" panose="02020603050405020304" pitchFamily="18" charset="-78"/>
                <a:cs typeface="Simplified Arabic" panose="02020603050405020304" pitchFamily="18" charset="-78"/>
              </a:rPr>
              <a:t>وان </a:t>
            </a:r>
            <a:r>
              <a:rPr lang="ar-SA" sz="2400" smtClean="0">
                <a:latin typeface="Simplified Arabic" panose="02020603050405020304" pitchFamily="18" charset="-78"/>
                <a:cs typeface="Simplified Arabic" panose="02020603050405020304" pitchFamily="18" charset="-78"/>
              </a:rPr>
              <a:t>الكمية </a:t>
            </a:r>
            <a:r>
              <a:rPr lang="ar-SA" sz="2400" dirty="0">
                <a:latin typeface="Simplified Arabic" panose="02020603050405020304" pitchFamily="18" charset="-78"/>
                <a:cs typeface="Simplified Arabic" panose="02020603050405020304" pitchFamily="18" charset="-78"/>
              </a:rPr>
              <a:t>الحدية الى العائد 363.87 </a:t>
            </a:r>
            <a:r>
              <a:rPr lang="ar-SA" sz="2400">
                <a:latin typeface="Simplified Arabic" panose="02020603050405020304" pitchFamily="18" charset="-78"/>
                <a:cs typeface="Simplified Arabic" panose="02020603050405020304" pitchFamily="18" charset="-78"/>
              </a:rPr>
              <a:t>( </a:t>
            </a:r>
            <a:r>
              <a:rPr lang="ar-SA" sz="2400" smtClean="0">
                <a:latin typeface="Simplified Arabic" panose="02020603050405020304" pitchFamily="18" charset="-78"/>
                <a:cs typeface="Simplified Arabic" panose="02020603050405020304" pitchFamily="18" charset="-78"/>
              </a:rPr>
              <a:t>على </a:t>
            </a:r>
            <a:r>
              <a:rPr lang="ar-SA" sz="2400" dirty="0">
                <a:latin typeface="Simplified Arabic" panose="02020603050405020304" pitchFamily="18" charset="-78"/>
                <a:cs typeface="Simplified Arabic" panose="02020603050405020304" pitchFamily="18" charset="-78"/>
              </a:rPr>
              <a:t>: 317.5( 1 : الحدي ىي 1.91 التوالي. وان اقصى ربح كمي يمكن ان يتحقق </a:t>
            </a:r>
            <a:r>
              <a:rPr lang="ar-SA" sz="2400" dirty="0" smtClean="0">
                <a:latin typeface="Simplified Arabic" panose="02020603050405020304" pitchFamily="18" charset="-78"/>
                <a:cs typeface="Simplified Arabic" panose="02020603050405020304" pitchFamily="18" charset="-78"/>
              </a:rPr>
              <a:t>ىو </a:t>
            </a:r>
            <a:r>
              <a:rPr lang="ar-SA" sz="2400" dirty="0">
                <a:latin typeface="Simplified Arabic" panose="02020603050405020304" pitchFamily="18" charset="-78"/>
                <a:cs typeface="Simplified Arabic" panose="02020603050405020304" pitchFamily="18" charset="-78"/>
              </a:rPr>
              <a:t>18115.63 </a:t>
            </a:r>
            <a:r>
              <a:rPr lang="ar-SA" sz="2400" dirty="0" smtClean="0">
                <a:latin typeface="Simplified Arabic" panose="02020603050405020304" pitchFamily="18" charset="-78"/>
                <a:cs typeface="Simplified Arabic" panose="02020603050405020304" pitchFamily="18" charset="-78"/>
              </a:rPr>
              <a:t>دينار/نخلة </a:t>
            </a:r>
          </a:p>
          <a:p>
            <a:pPr marL="0" indent="0" algn="r" rtl="1">
              <a:buNone/>
            </a:pPr>
            <a:r>
              <a:rPr lang="ar-SA" sz="2400" dirty="0" smtClean="0">
                <a:latin typeface="Simplified Arabic" panose="02020603050405020304" pitchFamily="18" charset="-78"/>
                <a:cs typeface="Simplified Arabic" panose="02020603050405020304" pitchFamily="18" charset="-78"/>
              </a:rPr>
              <a:t>وبالطريقة نفسها </a:t>
            </a:r>
            <a:r>
              <a:rPr lang="ar-SA" sz="2400" dirty="0">
                <a:latin typeface="Simplified Arabic" panose="02020603050405020304" pitchFamily="18" charset="-78"/>
                <a:cs typeface="Simplified Arabic" panose="02020603050405020304" pitchFamily="18" charset="-78"/>
              </a:rPr>
              <a:t>فأن </a:t>
            </a:r>
            <a:endParaRPr lang="ar-SA" sz="2400" dirty="0" smtClean="0">
              <a:latin typeface="Simplified Arabic" panose="02020603050405020304" pitchFamily="18" charset="-78"/>
              <a:cs typeface="Simplified Arabic" panose="02020603050405020304" pitchFamily="18" charset="-78"/>
            </a:endParaRPr>
          </a:p>
          <a:p>
            <a:pPr marL="0" indent="0" algn="ctr" rtl="1">
              <a:buNone/>
            </a:pPr>
            <a:r>
              <a:rPr lang="ar-SA" sz="2400" b="1" dirty="0">
                <a:latin typeface="Simplified Arabic" panose="02020603050405020304" pitchFamily="18" charset="-78"/>
                <a:ea typeface="+mj-ea"/>
                <a:cs typeface="Simplified Arabic" panose="02020603050405020304" pitchFamily="18" charset="-78"/>
              </a:rPr>
              <a:t>دالة الضرر في الصنف خستاوي سوف تكون :</a:t>
            </a:r>
          </a:p>
          <a:p>
            <a:pPr marL="0" indent="0" algn="r" rtl="1">
              <a:buNone/>
            </a:pPr>
            <a:r>
              <a:rPr lang="en-GB" sz="2400" dirty="0">
                <a:latin typeface="Simplified Arabic" panose="02020603050405020304" pitchFamily="18" charset="-78"/>
                <a:cs typeface="Simplified Arabic" panose="02020603050405020304" pitchFamily="18" charset="-78"/>
              </a:rPr>
              <a:t>Y= -1.70914 X – 127.58</a:t>
            </a:r>
          </a:p>
          <a:p>
            <a:pPr marL="0" indent="0" algn="r" rtl="1">
              <a:buNone/>
            </a:pPr>
            <a:r>
              <a:rPr lang="ar-SA" sz="2400" dirty="0" smtClean="0">
                <a:latin typeface="Simplified Arabic" panose="02020603050405020304" pitchFamily="18" charset="-78"/>
                <a:cs typeface="Simplified Arabic" panose="02020603050405020304" pitchFamily="18" charset="-78"/>
              </a:rPr>
              <a:t>ومما </a:t>
            </a:r>
            <a:r>
              <a:rPr lang="ar-SA" sz="2400" dirty="0">
                <a:latin typeface="Simplified Arabic" panose="02020603050405020304" pitchFamily="18" charset="-78"/>
                <a:cs typeface="Simplified Arabic" panose="02020603050405020304" pitchFamily="18" charset="-78"/>
              </a:rPr>
              <a:t>يلاحظ </a:t>
            </a:r>
            <a:r>
              <a:rPr lang="ar-SA" sz="2400" dirty="0" smtClean="0">
                <a:latin typeface="Simplified Arabic" panose="02020603050405020304" pitchFamily="18" charset="-78"/>
                <a:cs typeface="Simplified Arabic" panose="02020603050405020304" pitchFamily="18" charset="-78"/>
              </a:rPr>
              <a:t>ان </a:t>
            </a:r>
            <a:r>
              <a:rPr lang="ar-SA" sz="2400" dirty="0">
                <a:latin typeface="Simplified Arabic" panose="02020603050405020304" pitchFamily="18" charset="-78"/>
                <a:cs typeface="Simplified Arabic" panose="02020603050405020304" pitchFamily="18" charset="-78"/>
              </a:rPr>
              <a:t>اي تغير في كمف المكافحة او سعر البيع يؤدي الى تغير في الحد الحرج الاقتصادي. ان د ا رسات الحد الحرج الاقتصادي تجري عادة لعدة سنوات وان ىذه الد ا رسة اعتمدت عمى بيانات لسنة - واحدة ولذلك فيي بحاجة الى تأكيدىا لسنوات اخرى ) 3 1 سنة أخرى ( وان يؤخذ بنظر الاعتبار ان لكل منطقة ولكل صنف حد حرج اقتصادي قد يختمف باختلاف المنطقة نظرا لاختلاف الظروف البيئية التي ت ؤثر في الانتاج والحشرة معاً.</a:t>
            </a:r>
            <a:endParaRPr lang="en-GB" sz="2400" dirty="0">
              <a:latin typeface="Simplified Arabic" panose="02020603050405020304" pitchFamily="18" charset="-78"/>
              <a:cs typeface="Simplified Arabic" panose="02020603050405020304" pitchFamily="18" charset="-78"/>
            </a:endParaRPr>
          </a:p>
          <a:p>
            <a:pPr algn="r" rtl="1"/>
            <a:endParaRPr lang="en-GB" sz="2400" dirty="0">
              <a:latin typeface="Simplified Arabic" panose="02020603050405020304" pitchFamily="18" charset="-78"/>
              <a:cs typeface="Simplified Arabic" panose="02020603050405020304" pitchFamily="18" charset="-78"/>
            </a:endParaRPr>
          </a:p>
          <a:p>
            <a:pPr algn="r" rtl="1"/>
            <a:endParaRPr lang="en-GB"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8476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b="1" dirty="0" smtClean="0">
                <a:latin typeface="Simplified Arabic" panose="02020603050405020304" pitchFamily="18" charset="-78"/>
                <a:cs typeface="Simplified Arabic" panose="02020603050405020304" pitchFamily="18" charset="-78"/>
              </a:rPr>
              <a:t>الإدارة</a:t>
            </a:r>
            <a:r>
              <a:rPr lang="ar-SA"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المتكاملة لآفات القطن</a:t>
            </a:r>
            <a:endParaRPr lang="en-GB" dirty="0">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p:txBody>
          <a:bodyPr/>
          <a:lstStyle/>
          <a:p>
            <a:endParaRPr lang="en-GB">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16746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smtClean="0">
                <a:latin typeface="Simplified Arabic" panose="02020603050405020304" pitchFamily="18" charset="-78"/>
                <a:cs typeface="Simplified Arabic" panose="02020603050405020304" pitchFamily="18" charset="-78"/>
              </a:rPr>
              <a:t>الإدارة</a:t>
            </a:r>
            <a:r>
              <a:rPr lang="ar-SA" dirty="0" smtClean="0">
                <a:latin typeface="Simplified Arabic" panose="02020603050405020304" pitchFamily="18" charset="-78"/>
                <a:cs typeface="Simplified Arabic" panose="02020603050405020304" pitchFamily="18" charset="-78"/>
              </a:rPr>
              <a:t> </a:t>
            </a:r>
            <a:r>
              <a:rPr lang="ar-SA" b="1" dirty="0" smtClean="0">
                <a:latin typeface="Simplified Arabic" panose="02020603050405020304" pitchFamily="18" charset="-78"/>
                <a:cs typeface="Simplified Arabic" panose="02020603050405020304" pitchFamily="18" charset="-78"/>
              </a:rPr>
              <a:t>المتكاملة لآفات القطن</a:t>
            </a:r>
            <a:endParaRPr lang="en-GB"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09600" y="1600200"/>
            <a:ext cx="10972800" cy="4876800"/>
          </a:xfrm>
        </p:spPr>
        <p:txBody>
          <a:bodyPr>
            <a:normAutofit fontScale="85000" lnSpcReduction="20000"/>
          </a:bodyPr>
          <a:lstStyle/>
          <a:p>
            <a:pPr marL="0" indent="0" algn="r" rtl="1">
              <a:buNone/>
            </a:pPr>
            <a:r>
              <a:rPr lang="ar-SA" dirty="0" smtClean="0">
                <a:latin typeface="Simplified Arabic" panose="02020603050405020304" pitchFamily="18" charset="-78"/>
                <a:cs typeface="Simplified Arabic" panose="02020603050405020304" pitchFamily="18" charset="-78"/>
              </a:rPr>
              <a:t>محصول </a:t>
            </a:r>
            <a:r>
              <a:rPr lang="ar-SA" dirty="0">
                <a:latin typeface="Simplified Arabic" panose="02020603050405020304" pitchFamily="18" charset="-78"/>
                <a:cs typeface="Simplified Arabic" panose="02020603050405020304" pitchFamily="18" charset="-78"/>
              </a:rPr>
              <a:t>القطن هو العمود الفقري للإقتصاد الزراعي المصري. </a:t>
            </a:r>
            <a:endParaRPr lang="en-GB" dirty="0">
              <a:latin typeface="Simplified Arabic" panose="02020603050405020304" pitchFamily="18" charset="-78"/>
              <a:cs typeface="Simplified Arabic" panose="02020603050405020304" pitchFamily="18" charset="-78"/>
            </a:endParaRPr>
          </a:p>
          <a:p>
            <a:pPr marL="0" indent="0" algn="r" rtl="1">
              <a:buNone/>
            </a:pPr>
            <a:r>
              <a:rPr lang="ar-SA" dirty="0" smtClean="0">
                <a:latin typeface="Simplified Arabic" panose="02020603050405020304" pitchFamily="18" charset="-78"/>
                <a:cs typeface="Simplified Arabic" panose="02020603050405020304" pitchFamily="18" charset="-78"/>
              </a:rPr>
              <a:t>تعتبر مصر </a:t>
            </a:r>
            <a:r>
              <a:rPr lang="ar-SA" dirty="0">
                <a:latin typeface="Simplified Arabic" panose="02020603050405020304" pitchFamily="18" charset="-78"/>
                <a:cs typeface="Simplified Arabic" panose="02020603050405020304" pitchFamily="18" charset="-78"/>
              </a:rPr>
              <a:t>الثامنة فى العالم من حيث كمية الإنتاج. </a:t>
            </a:r>
            <a:endParaRPr lang="en-GB"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 </a:t>
            </a:r>
            <a:endParaRPr lang="en-GB" dirty="0">
              <a:latin typeface="Simplified Arabic" panose="02020603050405020304" pitchFamily="18" charset="-78"/>
              <a:cs typeface="Simplified Arabic" panose="02020603050405020304" pitchFamily="18" charset="-78"/>
            </a:endParaRPr>
          </a:p>
          <a:p>
            <a:pPr marL="0" indent="0" algn="r" rtl="1">
              <a:buNone/>
            </a:pPr>
            <a:r>
              <a:rPr lang="ar-SA" b="1" dirty="0">
                <a:latin typeface="Simplified Arabic" panose="02020603050405020304" pitchFamily="18" charset="-78"/>
                <a:cs typeface="Simplified Arabic" panose="02020603050405020304" pitchFamily="18" charset="-78"/>
              </a:rPr>
              <a:t>الإدارة المتكاملة للآفات</a:t>
            </a:r>
            <a:r>
              <a:rPr lang="en-US" b="1" dirty="0">
                <a:latin typeface="Simplified Arabic" panose="02020603050405020304" pitchFamily="18" charset="-78"/>
                <a:cs typeface="Simplified Arabic" panose="02020603050405020304" pitchFamily="18" charset="-78"/>
              </a:rPr>
              <a:t>Integrated Pest Management  </a:t>
            </a:r>
            <a:endParaRPr lang="en-GB" b="1"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إستخدام كل الوسائل المتاحة متضافرة دون حدوث تعارض فيما بينها للحد من تعداد الآفة وخفض مستوى الإصابة بها إلى ما هو دون الحد الإقتصادى الحرج </a:t>
            </a:r>
            <a:r>
              <a:rPr lang="en-US" dirty="0">
                <a:latin typeface="Simplified Arabic" panose="02020603050405020304" pitchFamily="18" charset="-78"/>
                <a:cs typeface="Simplified Arabic" panose="02020603050405020304" pitchFamily="18" charset="-78"/>
              </a:rPr>
              <a:t>Economic threshold </a:t>
            </a:r>
            <a:endParaRPr lang="en-GB"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 </a:t>
            </a:r>
            <a:endParaRPr lang="en-GB" dirty="0">
              <a:latin typeface="Simplified Arabic" panose="02020603050405020304" pitchFamily="18" charset="-78"/>
              <a:cs typeface="Simplified Arabic" panose="02020603050405020304" pitchFamily="18" charset="-78"/>
            </a:endParaRPr>
          </a:p>
          <a:p>
            <a:pPr marL="0" indent="0" algn="r" rtl="1">
              <a:buNone/>
            </a:pPr>
            <a:r>
              <a:rPr lang="ar-SA" b="1" dirty="0">
                <a:latin typeface="Simplified Arabic" panose="02020603050405020304" pitchFamily="18" charset="-78"/>
                <a:cs typeface="Simplified Arabic" panose="02020603050405020304" pitchFamily="18" charset="-78"/>
              </a:rPr>
              <a:t>الحد الإقتصادى الحرج </a:t>
            </a:r>
            <a:r>
              <a:rPr lang="en-US" b="1" dirty="0">
                <a:latin typeface="Simplified Arabic" panose="02020603050405020304" pitchFamily="18" charset="-78"/>
                <a:cs typeface="Simplified Arabic" panose="02020603050405020304" pitchFamily="18" charset="-78"/>
              </a:rPr>
              <a:t>Economic threshold </a:t>
            </a:r>
            <a:endParaRPr lang="en-GB" b="1"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الكثافة العددية للآفة التى يجب عندها إجراء عملية المكافحة لمنع تزايد تعداد الآفة إلى مستوى الإصابة الإقتصادى</a:t>
            </a:r>
            <a:r>
              <a:rPr lang="en-US" dirty="0">
                <a:latin typeface="Simplified Arabic" panose="02020603050405020304" pitchFamily="18" charset="-78"/>
                <a:cs typeface="Simplified Arabic" panose="02020603050405020304" pitchFamily="18" charset="-78"/>
              </a:rPr>
              <a:t>Economic Injury Level </a:t>
            </a:r>
            <a:endParaRPr lang="en-GB"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 </a:t>
            </a:r>
            <a:endParaRPr lang="en-GB" dirty="0">
              <a:latin typeface="Simplified Arabic" panose="02020603050405020304" pitchFamily="18" charset="-78"/>
              <a:cs typeface="Simplified Arabic" panose="02020603050405020304" pitchFamily="18" charset="-78"/>
            </a:endParaRPr>
          </a:p>
          <a:p>
            <a:pPr marL="0" indent="0" algn="r" rtl="1">
              <a:buNone/>
            </a:pPr>
            <a:r>
              <a:rPr lang="ar-SA" b="1" dirty="0">
                <a:latin typeface="Simplified Arabic" panose="02020603050405020304" pitchFamily="18" charset="-78"/>
                <a:cs typeface="Simplified Arabic" panose="02020603050405020304" pitchFamily="18" charset="-78"/>
              </a:rPr>
              <a:t>مستوى الإصابة الإقتصادى</a:t>
            </a:r>
            <a:r>
              <a:rPr lang="en-US" b="1" dirty="0">
                <a:latin typeface="Simplified Arabic" panose="02020603050405020304" pitchFamily="18" charset="-78"/>
                <a:cs typeface="Simplified Arabic" panose="02020603050405020304" pitchFamily="18" charset="-78"/>
              </a:rPr>
              <a:t>Economic Injury Level </a:t>
            </a:r>
            <a:endParaRPr lang="en-GB" b="1"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الحد الأدنى من تعداد الآفة الذى يحدث عنده الضرر الإقتصادى </a:t>
            </a:r>
            <a:r>
              <a:rPr lang="en-US" dirty="0">
                <a:latin typeface="Simplified Arabic" panose="02020603050405020304" pitchFamily="18" charset="-78"/>
                <a:cs typeface="Simplified Arabic" panose="02020603050405020304" pitchFamily="18" charset="-78"/>
              </a:rPr>
              <a:t>Economic Loss  </a:t>
            </a:r>
            <a:r>
              <a:rPr lang="ar-SA" dirty="0" smtClean="0">
                <a:latin typeface="Simplified Arabic" panose="02020603050405020304" pitchFamily="18" charset="-78"/>
                <a:cs typeface="Simplified Arabic" panose="02020603050405020304" pitchFamily="18" charset="-78"/>
              </a:rPr>
              <a:t> للمحصول</a:t>
            </a:r>
            <a:r>
              <a:rPr lang="ar-SA" dirty="0">
                <a:latin typeface="Simplified Arabic" panose="02020603050405020304" pitchFamily="18" charset="-78"/>
                <a:cs typeface="Simplified Arabic" panose="02020603050405020304" pitchFamily="18" charset="-78"/>
              </a:rPr>
              <a:t>. </a:t>
            </a:r>
            <a:endParaRPr lang="en-GB" dirty="0">
              <a:latin typeface="Simplified Arabic" panose="02020603050405020304" pitchFamily="18" charset="-78"/>
              <a:cs typeface="Simplified Arabic" panose="02020603050405020304" pitchFamily="18" charset="-78"/>
            </a:endParaRPr>
          </a:p>
          <a:p>
            <a:pPr marL="0" indent="0" algn="r" rtl="1">
              <a:buNone/>
            </a:pP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67289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609600" y="1600200"/>
            <a:ext cx="10972800" cy="4876800"/>
          </a:xfrm>
        </p:spPr>
        <p:txBody>
          <a:bodyPr>
            <a:normAutofit fontScale="92500" lnSpcReduction="10000"/>
          </a:bodyPr>
          <a:lstStyle/>
          <a:p>
            <a:pPr marL="0" indent="0" algn="r" rtl="1">
              <a:buNone/>
            </a:pPr>
            <a:r>
              <a:rPr lang="ar-SA" b="1" dirty="0" smtClean="0">
                <a:latin typeface="Simplified Arabic" panose="02020603050405020304" pitchFamily="18" charset="-78"/>
                <a:cs typeface="Simplified Arabic" panose="02020603050405020304" pitchFamily="18" charset="-78"/>
              </a:rPr>
              <a:t>العمليات </a:t>
            </a:r>
            <a:r>
              <a:rPr lang="ar-SA" b="1" dirty="0">
                <a:latin typeface="Simplified Arabic" panose="02020603050405020304" pitchFamily="18" charset="-78"/>
                <a:cs typeface="Simplified Arabic" panose="02020603050405020304" pitchFamily="18" charset="-78"/>
              </a:rPr>
              <a:t>الزراعية</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إستخدام دورة زراعية ثلاثية</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إجراء عمليات الخدمة من حرث وعزيق وخلافه بطرق جيدة </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تطهير المصارف والمراوى من الحشائش</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إستخدام الأصناف المقاومة</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الزراعة فى الميعاد المناسب </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تطهير البذور قبل زراعتها</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مراعات مسافات الزراعة</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ضبط الكثافة النباتية</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التحكم فى مواعيد الرى المناسبة وكمية المياه</a:t>
            </a:r>
            <a:endParaRPr lang="en-GB"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dirty="0">
                <a:latin typeface="Simplified Arabic" panose="02020603050405020304" pitchFamily="18" charset="-78"/>
                <a:cs typeface="Simplified Arabic" panose="02020603050405020304" pitchFamily="18" charset="-78"/>
              </a:rPr>
              <a:t>تحقيق الاتزان السمادى</a:t>
            </a:r>
            <a:endParaRPr lang="en-GB" dirty="0">
              <a:latin typeface="Simplified Arabic" panose="02020603050405020304" pitchFamily="18" charset="-78"/>
              <a:cs typeface="Simplified Arabic" panose="02020603050405020304" pitchFamily="18" charset="-78"/>
            </a:endParaRPr>
          </a:p>
          <a:p>
            <a:pPr marL="0" indent="0" algn="r" rtl="1">
              <a:buNone/>
            </a:pP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803032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5" name="Content Placeholder 2"/>
          <p:cNvSpPr>
            <a:spLocks noGrp="1"/>
          </p:cNvSpPr>
          <p:nvPr>
            <p:ph idx="1"/>
          </p:nvPr>
        </p:nvSpPr>
        <p:spPr>
          <a:xfrm>
            <a:off x="609600" y="1600200"/>
            <a:ext cx="10972800" cy="4800600"/>
          </a:xfrm>
        </p:spPr>
        <p:txBody>
          <a:bodyPr>
            <a:normAutofit/>
          </a:bodyPr>
          <a:lstStyle/>
          <a:p>
            <a:pPr marL="0" indent="0" algn="r" rtl="1">
              <a:buNone/>
            </a:pPr>
            <a:r>
              <a:rPr lang="ar-SA" b="1" dirty="0">
                <a:latin typeface="Simplified Arabic" panose="02020603050405020304" pitchFamily="18" charset="-78"/>
                <a:cs typeface="Simplified Arabic" panose="02020603050405020304" pitchFamily="18" charset="-78"/>
              </a:rPr>
              <a:t>الطرق الميكانيكية</a:t>
            </a:r>
            <a:endParaRPr lang="en-GB" dirty="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SA" dirty="0">
                <a:latin typeface="Simplified Arabic" panose="02020603050405020304" pitchFamily="18" charset="-78"/>
                <a:cs typeface="Simplified Arabic" panose="02020603050405020304" pitchFamily="18" charset="-78"/>
              </a:rPr>
              <a:t>إستخدام </a:t>
            </a:r>
            <a:r>
              <a:rPr lang="ar-SA" dirty="0" smtClean="0">
                <a:latin typeface="Simplified Arabic" panose="02020603050405020304" pitchFamily="18" charset="-78"/>
                <a:cs typeface="Simplified Arabic" panose="02020603050405020304" pitchFamily="18" charset="-78"/>
              </a:rPr>
              <a:t>المكافحة اليدوية </a:t>
            </a:r>
            <a:r>
              <a:rPr lang="ar-SA" dirty="0">
                <a:latin typeface="Simplified Arabic" panose="02020603050405020304" pitchFamily="18" charset="-78"/>
                <a:cs typeface="Simplified Arabic" panose="02020603050405020304" pitchFamily="18" charset="-78"/>
              </a:rPr>
              <a:t>وجمع بيض الحشرات </a:t>
            </a:r>
            <a:endParaRPr lang="en-GB" dirty="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SA" dirty="0">
                <a:latin typeface="Simplified Arabic" panose="02020603050405020304" pitchFamily="18" charset="-78"/>
                <a:cs typeface="Simplified Arabic" panose="02020603050405020304" pitchFamily="18" charset="-78"/>
              </a:rPr>
              <a:t>جمع اللوز الجاف وحرقه أو التخلص منه </a:t>
            </a:r>
            <a:endParaRPr lang="en-GB" dirty="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SA" dirty="0">
                <a:latin typeface="Simplified Arabic" panose="02020603050405020304" pitchFamily="18" charset="-78"/>
                <a:cs typeface="Simplified Arabic" panose="02020603050405020304" pitchFamily="18" charset="-78"/>
              </a:rPr>
              <a:t>ودفن بقايا النباتات </a:t>
            </a:r>
            <a:endParaRPr lang="en-GB" dirty="0">
              <a:latin typeface="Simplified Arabic" panose="02020603050405020304" pitchFamily="18" charset="-78"/>
              <a:cs typeface="Simplified Arabic" panose="02020603050405020304" pitchFamily="18" charset="-78"/>
            </a:endParaRPr>
          </a:p>
          <a:p>
            <a:pPr marL="0" indent="0" algn="r" rtl="1">
              <a:buNone/>
            </a:pPr>
            <a:r>
              <a:rPr lang="ar-SA" b="1" dirty="0">
                <a:latin typeface="Simplified Arabic" panose="02020603050405020304" pitchFamily="18" charset="-78"/>
                <a:cs typeface="Simplified Arabic" panose="02020603050405020304" pitchFamily="18" charset="-78"/>
              </a:rPr>
              <a:t> </a:t>
            </a:r>
            <a:endParaRPr lang="en-GB" dirty="0">
              <a:latin typeface="Simplified Arabic" panose="02020603050405020304" pitchFamily="18" charset="-78"/>
              <a:cs typeface="Simplified Arabic" panose="02020603050405020304" pitchFamily="18" charset="-78"/>
            </a:endParaRPr>
          </a:p>
          <a:p>
            <a:pPr marL="0" indent="0" algn="r" rtl="1">
              <a:buNone/>
            </a:pPr>
            <a:r>
              <a:rPr lang="ar-SA" b="1" dirty="0">
                <a:latin typeface="Simplified Arabic" panose="02020603050405020304" pitchFamily="18" charset="-78"/>
                <a:cs typeface="Simplified Arabic" panose="02020603050405020304" pitchFamily="18" charset="-78"/>
              </a:rPr>
              <a:t>الطرق الطبيعية</a:t>
            </a:r>
            <a:endParaRPr lang="en-GB" dirty="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SA" dirty="0">
                <a:latin typeface="Simplified Arabic" panose="02020603050405020304" pitchFamily="18" charset="-78"/>
                <a:cs typeface="Simplified Arabic" panose="02020603050405020304" pitchFamily="18" charset="-78"/>
              </a:rPr>
              <a:t>إستخدام الحرارة مثل تعريض البذور والحبوب لدرجة حرارة معينة</a:t>
            </a:r>
            <a:r>
              <a:rPr lang="ar-SA" dirty="0" smtClean="0">
                <a:latin typeface="Simplified Arabic" panose="02020603050405020304" pitchFamily="18" charset="-78"/>
                <a:cs typeface="Simplified Arabic" panose="02020603050405020304" pitchFamily="18" charset="-78"/>
              </a:rPr>
              <a:t>.</a:t>
            </a:r>
          </a:p>
          <a:p>
            <a:pPr marL="514350" indent="-514350" algn="r" rtl="1">
              <a:buFont typeface="+mj-lt"/>
              <a:buAutoNum type="arabicPeriod"/>
            </a:pPr>
            <a:r>
              <a:rPr lang="ar-SA" dirty="0" smtClean="0">
                <a:latin typeface="Simplified Arabic" panose="02020603050405020304" pitchFamily="18" charset="-78"/>
                <a:cs typeface="Simplified Arabic" panose="02020603050405020304" pitchFamily="18" charset="-78"/>
              </a:rPr>
              <a:t>وإستخدام </a:t>
            </a:r>
            <a:r>
              <a:rPr lang="ar-SA" dirty="0">
                <a:latin typeface="Simplified Arabic" panose="02020603050405020304" pitchFamily="18" charset="-78"/>
                <a:cs typeface="Simplified Arabic" panose="02020603050405020304" pitchFamily="18" charset="-78"/>
              </a:rPr>
              <a:t>الطاقة الضوئية كما فى المصائد.</a:t>
            </a:r>
            <a:endParaRPr lang="en-GB" dirty="0">
              <a:latin typeface="Simplified Arabic" panose="02020603050405020304" pitchFamily="18" charset="-78"/>
              <a:cs typeface="Simplified Arabic" panose="02020603050405020304" pitchFamily="18" charset="-78"/>
            </a:endParaRPr>
          </a:p>
          <a:p>
            <a:pPr marL="0" indent="0" algn="r" rtl="1">
              <a:buNone/>
            </a:pP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4747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5" name="Content Placeholder 2"/>
          <p:cNvSpPr>
            <a:spLocks noGrp="1"/>
          </p:cNvSpPr>
          <p:nvPr>
            <p:ph idx="1"/>
          </p:nvPr>
        </p:nvSpPr>
        <p:spPr>
          <a:xfrm>
            <a:off x="609600" y="1295400"/>
            <a:ext cx="10972800" cy="5257800"/>
          </a:xfrm>
        </p:spPr>
        <p:txBody>
          <a:bodyPr>
            <a:normAutofit fontScale="92500" lnSpcReduction="10000"/>
          </a:bodyPr>
          <a:lstStyle/>
          <a:p>
            <a:pPr marL="0" indent="0" algn="r" rtl="1">
              <a:buNone/>
            </a:pPr>
            <a:r>
              <a:rPr lang="ar-SA" b="1" dirty="0">
                <a:latin typeface="Simplified Arabic" panose="02020603050405020304" pitchFamily="18" charset="-78"/>
                <a:cs typeface="Simplified Arabic" panose="02020603050405020304" pitchFamily="18" charset="-78"/>
              </a:rPr>
              <a:t>الطرق الحيوية</a:t>
            </a:r>
            <a:endParaRPr lang="en-GB" dirty="0">
              <a:latin typeface="Simplified Arabic" panose="02020603050405020304" pitchFamily="18" charset="-78"/>
              <a:cs typeface="Simplified Arabic" panose="02020603050405020304" pitchFamily="18" charset="-78"/>
            </a:endParaRPr>
          </a:p>
          <a:p>
            <a:pPr marL="0" indent="0" algn="r" rtl="1">
              <a:buNone/>
            </a:pPr>
            <a:r>
              <a:rPr lang="ar-SA" dirty="0">
                <a:latin typeface="Simplified Arabic" panose="02020603050405020304" pitchFamily="18" charset="-78"/>
                <a:cs typeface="Simplified Arabic" panose="02020603050405020304" pitchFamily="18" charset="-78"/>
              </a:rPr>
              <a:t>فى الظروف الطبيعية يكون هناك توازن بين الآفة وأعدائها </a:t>
            </a:r>
            <a:r>
              <a:rPr lang="ar-SA" dirty="0" smtClean="0">
                <a:latin typeface="Simplified Arabic" panose="02020603050405020304" pitchFamily="18" charset="-78"/>
                <a:cs typeface="Simplified Arabic" panose="02020603050405020304" pitchFamily="18" charset="-78"/>
              </a:rPr>
              <a:t>الحيوية.</a:t>
            </a:r>
          </a:p>
          <a:p>
            <a:pPr marL="0" indent="0" algn="r" rtl="1">
              <a:buNone/>
            </a:pPr>
            <a:r>
              <a:rPr lang="ar-SA" dirty="0" smtClean="0">
                <a:latin typeface="Simplified Arabic" panose="02020603050405020304" pitchFamily="18" charset="-78"/>
                <a:cs typeface="Simplified Arabic" panose="02020603050405020304" pitchFamily="18" charset="-78"/>
              </a:rPr>
              <a:t>وعندما يتدخل </a:t>
            </a:r>
            <a:r>
              <a:rPr lang="ar-SA" dirty="0">
                <a:latin typeface="Simplified Arabic" panose="02020603050405020304" pitchFamily="18" charset="-78"/>
                <a:cs typeface="Simplified Arabic" panose="02020603050405020304" pitchFamily="18" charset="-78"/>
              </a:rPr>
              <a:t>الإنسان بإحداث بعض </a:t>
            </a:r>
            <a:r>
              <a:rPr lang="ar-SA" dirty="0" smtClean="0">
                <a:latin typeface="Simplified Arabic" panose="02020603050405020304" pitchFamily="18" charset="-78"/>
                <a:cs typeface="Simplified Arabic" panose="02020603050405020304" pitchFamily="18" charset="-78"/>
              </a:rPr>
              <a:t>التغيرات: </a:t>
            </a:r>
            <a:r>
              <a:rPr lang="ar-SA" dirty="0">
                <a:latin typeface="Simplified Arabic" panose="02020603050405020304" pitchFamily="18" charset="-78"/>
                <a:cs typeface="Simplified Arabic" panose="02020603050405020304" pitchFamily="18" charset="-78"/>
              </a:rPr>
              <a:t>كزراعة أصناف أو محاصيل جديدة أو استخدام المبيدات فى مكافحة آفة معينة إلى ما غير ذلك من بعض </a:t>
            </a:r>
            <a:r>
              <a:rPr lang="ar-SA" dirty="0" smtClean="0">
                <a:latin typeface="Simplified Arabic" panose="02020603050405020304" pitchFamily="18" charset="-78"/>
                <a:cs typeface="Simplified Arabic" panose="02020603050405020304" pitchFamily="18" charset="-78"/>
              </a:rPr>
              <a:t>المؤثرات، فتنقلب الحالة لإحداث اختلالات بيئية.</a:t>
            </a:r>
          </a:p>
          <a:p>
            <a:pPr marL="0" indent="0" algn="r" rtl="1">
              <a:buNone/>
            </a:pPr>
            <a:r>
              <a:rPr lang="ar-SA" dirty="0" smtClean="0">
                <a:latin typeface="Simplified Arabic" panose="02020603050405020304" pitchFamily="18" charset="-78"/>
                <a:cs typeface="Simplified Arabic" panose="02020603050405020304" pitchFamily="18" charset="-78"/>
              </a:rPr>
              <a:t> </a:t>
            </a:r>
          </a:p>
          <a:p>
            <a:pPr marL="0" indent="0" algn="r" rtl="1">
              <a:buNone/>
            </a:pPr>
            <a:r>
              <a:rPr lang="ar-SA" dirty="0" smtClean="0">
                <a:latin typeface="Simplified Arabic" panose="02020603050405020304" pitchFamily="18" charset="-78"/>
                <a:cs typeface="Simplified Arabic" panose="02020603050405020304" pitchFamily="18" charset="-78"/>
              </a:rPr>
              <a:t>وفى </a:t>
            </a:r>
            <a:r>
              <a:rPr lang="ar-SA" dirty="0">
                <a:latin typeface="Simplified Arabic" panose="02020603050405020304" pitchFamily="18" charset="-78"/>
                <a:cs typeface="Simplified Arabic" panose="02020603050405020304" pitchFamily="18" charset="-78"/>
              </a:rPr>
              <a:t>هذه الطريقة يمكن استخدام الطفيليات أو المفترسات أو بعض </a:t>
            </a:r>
            <a:r>
              <a:rPr lang="ar-SA" dirty="0" smtClean="0">
                <a:latin typeface="Simplified Arabic" panose="02020603050405020304" pitchFamily="18" charset="-78"/>
                <a:cs typeface="Simplified Arabic" panose="02020603050405020304" pitchFamily="18" charset="-78"/>
              </a:rPr>
              <a:t>البكتيريا والفطريات </a:t>
            </a:r>
            <a:r>
              <a:rPr lang="ar-SA" dirty="0">
                <a:latin typeface="Simplified Arabic" panose="02020603050405020304" pitchFamily="18" charset="-78"/>
                <a:cs typeface="Simplified Arabic" panose="02020603050405020304" pitchFamily="18" charset="-78"/>
              </a:rPr>
              <a:t>وذلك فى مكافحة </a:t>
            </a:r>
            <a:r>
              <a:rPr lang="ar-SA" dirty="0" smtClean="0">
                <a:latin typeface="Simplified Arabic" panose="02020603050405020304" pitchFamily="18" charset="-78"/>
                <a:cs typeface="Simplified Arabic" panose="02020603050405020304" pitchFamily="18" charset="-78"/>
              </a:rPr>
              <a:t>الآفة لإرجاع البيئة لوضعها الطبيعي.</a:t>
            </a:r>
          </a:p>
          <a:p>
            <a:pPr marL="0" indent="0" algn="r" rtl="1">
              <a:buNone/>
            </a:pPr>
            <a:endParaRPr lang="ar-SA" dirty="0" smtClean="0">
              <a:latin typeface="Simplified Arabic" panose="02020603050405020304" pitchFamily="18" charset="-78"/>
              <a:cs typeface="Simplified Arabic" panose="02020603050405020304" pitchFamily="18" charset="-78"/>
            </a:endParaRPr>
          </a:p>
          <a:p>
            <a:pPr marL="0" indent="0" algn="r" rtl="1">
              <a:buNone/>
            </a:pPr>
            <a:r>
              <a:rPr lang="ar-SA" b="1" dirty="0" smtClean="0">
                <a:latin typeface="Simplified Arabic" panose="02020603050405020304" pitchFamily="18" charset="-78"/>
                <a:cs typeface="Simplified Arabic" panose="02020603050405020304" pitchFamily="18" charset="-78"/>
              </a:rPr>
              <a:t>بعض </a:t>
            </a:r>
            <a:r>
              <a:rPr lang="ar-SA" b="1" dirty="0">
                <a:latin typeface="Simplified Arabic" panose="02020603050405020304" pitchFamily="18" charset="-78"/>
                <a:cs typeface="Simplified Arabic" panose="02020603050405020304" pitchFamily="18" charset="-78"/>
              </a:rPr>
              <a:t>الصعوبات التي تواجه المكافحة </a:t>
            </a:r>
            <a:r>
              <a:rPr lang="ar-SA" b="1" dirty="0" smtClean="0">
                <a:latin typeface="Simplified Arabic" panose="02020603050405020304" pitchFamily="18" charset="-78"/>
                <a:cs typeface="Simplified Arabic" panose="02020603050405020304" pitchFamily="18" charset="-78"/>
              </a:rPr>
              <a:t>الحيوية:</a:t>
            </a:r>
          </a:p>
          <a:p>
            <a:pPr algn="r" rtl="1"/>
            <a:r>
              <a:rPr lang="ar-SA" dirty="0" smtClean="0">
                <a:latin typeface="Simplified Arabic" panose="02020603050405020304" pitchFamily="18" charset="-78"/>
                <a:cs typeface="Simplified Arabic" panose="02020603050405020304" pitchFamily="18" charset="-78"/>
              </a:rPr>
              <a:t>تحتاج </a:t>
            </a:r>
            <a:r>
              <a:rPr lang="ar-SA" dirty="0">
                <a:latin typeface="Simplified Arabic" panose="02020603050405020304" pitchFamily="18" charset="-78"/>
                <a:cs typeface="Simplified Arabic" panose="02020603050405020304" pitchFamily="18" charset="-78"/>
              </a:rPr>
              <a:t>إلى خبراء متخصصين فى عملية </a:t>
            </a:r>
            <a:r>
              <a:rPr lang="ar-SA" dirty="0" smtClean="0">
                <a:latin typeface="Simplified Arabic" panose="02020603050405020304" pitchFamily="18" charset="-78"/>
                <a:cs typeface="Simplified Arabic" panose="02020603050405020304" pitchFamily="18" charset="-78"/>
              </a:rPr>
              <a:t>التطبيق</a:t>
            </a:r>
          </a:p>
          <a:p>
            <a:pPr algn="r" rtl="1"/>
            <a:r>
              <a:rPr lang="ar-SA" dirty="0" smtClean="0">
                <a:latin typeface="Simplified Arabic" panose="02020603050405020304" pitchFamily="18" charset="-78"/>
                <a:cs typeface="Simplified Arabic" panose="02020603050405020304" pitchFamily="18" charset="-78"/>
              </a:rPr>
              <a:t>تحتاج </a:t>
            </a:r>
            <a:r>
              <a:rPr lang="ar-SA" dirty="0">
                <a:latin typeface="Simplified Arabic" panose="02020603050405020304" pitchFamily="18" charset="-78"/>
                <a:cs typeface="Simplified Arabic" panose="02020603050405020304" pitchFamily="18" charset="-78"/>
              </a:rPr>
              <a:t>إلى فترة زمنية طويلة حتى تظهر </a:t>
            </a:r>
            <a:r>
              <a:rPr lang="ar-SA" dirty="0" smtClean="0">
                <a:latin typeface="Simplified Arabic" panose="02020603050405020304" pitchFamily="18" charset="-78"/>
                <a:cs typeface="Simplified Arabic" panose="02020603050405020304" pitchFamily="18" charset="-78"/>
              </a:rPr>
              <a:t>نتائجها</a:t>
            </a:r>
          </a:p>
          <a:p>
            <a:pPr algn="r" rtl="1"/>
            <a:r>
              <a:rPr lang="ar-SA" dirty="0" smtClean="0">
                <a:latin typeface="Simplified Arabic" panose="02020603050405020304" pitchFamily="18" charset="-78"/>
                <a:cs typeface="Simplified Arabic" panose="02020603050405020304" pitchFamily="18" charset="-78"/>
              </a:rPr>
              <a:t>عدم </a:t>
            </a:r>
            <a:r>
              <a:rPr lang="ar-SA" dirty="0">
                <a:latin typeface="Simplified Arabic" panose="02020603050405020304" pitchFamily="18" charset="-78"/>
                <a:cs typeface="Simplified Arabic" panose="02020603050405020304" pitchFamily="18" charset="-78"/>
              </a:rPr>
              <a:t>الاعتماد على طفيليات مستوردة لا تلائم الظروف البيئية.</a:t>
            </a:r>
            <a:endParaRPr lang="en-GB"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8855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pPr algn="ctr"/>
            <a:r>
              <a:rPr lang="ar-SA" sz="3200" b="1" dirty="0" smtClean="0"/>
              <a:t>أهمية النقاط التالية عند تقدير مستويات الاصابة</a:t>
            </a:r>
            <a:endParaRPr lang="en-GB" sz="3200" b="1" dirty="0"/>
          </a:p>
        </p:txBody>
      </p:sp>
      <p:sp>
        <p:nvSpPr>
          <p:cNvPr id="3" name="Content Placeholder 2"/>
          <p:cNvSpPr>
            <a:spLocks noGrp="1"/>
          </p:cNvSpPr>
          <p:nvPr>
            <p:ph idx="1"/>
          </p:nvPr>
        </p:nvSpPr>
        <p:spPr>
          <a:xfrm>
            <a:off x="609600" y="1066801"/>
            <a:ext cx="10972800" cy="4525963"/>
          </a:xfrm>
        </p:spPr>
        <p:txBody>
          <a:bodyPr>
            <a:noAutofit/>
          </a:bodyPr>
          <a:lstStyle/>
          <a:p>
            <a:pPr marL="0" indent="0" algn="r" rtl="1">
              <a:buNone/>
            </a:pPr>
            <a:r>
              <a:rPr lang="ar-SA" sz="2200" b="1" dirty="0" smtClean="0"/>
              <a:t>1 </a:t>
            </a:r>
            <a:r>
              <a:rPr lang="ar-SA" sz="2200" b="1" dirty="0"/>
              <a:t>– انتشار الآفة </a:t>
            </a:r>
            <a:r>
              <a:rPr lang="en-GB" sz="2200" b="1" dirty="0"/>
              <a:t>Pest dispersion </a:t>
            </a:r>
          </a:p>
          <a:p>
            <a:pPr marL="0" indent="0" algn="r" rtl="1">
              <a:buNone/>
            </a:pPr>
            <a:r>
              <a:rPr lang="ar-SA" sz="2200" dirty="0"/>
              <a:t>يجب الحصول على معلومات اولية عن توزيع الآفة فيما لو كانت تميل الى التجمع او تنحصر في اجزاء معينة من الحقل او تتوزع توزيعاً اعتيادياً . ومن الطبيعي وجود اختلافات ملحوظة في كثافة الآفة بين مناطق مختلفة لنفس الحقل ففي بعض الاحيان تكون آفات الحقل مصابة بشدة كما تؤثر كثافة زراعة المحصول على توزيع الآفة فبعض الآفات تفضل نباتات صغيرة الحجم والاخرى الكبيرة الحجم كما ان وقت الاصابة يمكن ان يؤثر وبشدة على توزيع الآفة على النبات </a:t>
            </a:r>
            <a:r>
              <a:rPr lang="ar-SA" sz="2200" dirty="0" smtClean="0"/>
              <a:t>.</a:t>
            </a:r>
          </a:p>
          <a:p>
            <a:pPr marL="0" indent="0" algn="r" rtl="1">
              <a:buNone/>
            </a:pPr>
            <a:endParaRPr lang="ar-SA" sz="2200" dirty="0"/>
          </a:p>
          <a:p>
            <a:pPr marL="0" indent="0" algn="r" rtl="1">
              <a:buNone/>
            </a:pPr>
            <a:r>
              <a:rPr lang="ar-SA" sz="2200" b="1" dirty="0"/>
              <a:t>2 – عدد العینات </a:t>
            </a:r>
            <a:r>
              <a:rPr lang="en-GB" sz="2200" b="1" dirty="0"/>
              <a:t>Number of samples </a:t>
            </a:r>
            <a:br>
              <a:rPr lang="en-GB" sz="2200" b="1" dirty="0"/>
            </a:br>
            <a:r>
              <a:rPr lang="ar-SA" sz="2200" dirty="0" smtClean="0"/>
              <a:t>عموماً </a:t>
            </a:r>
            <a:r>
              <a:rPr lang="ar-SA" sz="2200" dirty="0"/>
              <a:t>كلما كبر عدد العينات ازدادت دقة تقدير سكان الآفة ولكن عدد العينات المطلوبة وحجمها يجب ان تحدد قبل اخذ العينات عادة وبالنسبة للافات ذات الكثافة السكانية العالية تحتاج الى عينات قليلة والعكس بالعكس ، يجب ان تؤخذ عينات ابتدائية عشوائية ومن ثم تحليل النتائج احصائياً لاجل معرفة التغاير وبذلك يمكن تقدير عدد العينات المطلوبة ، ان موضوع العينات واسع جداً سبق شرحه في مادة منهج البحث العلمي التي تدرس في الصف الثاني كما ان هنالك درس خاص في قسم الرياضيات هو مقرر العينات وله كتاب منهجي مطبوع </a:t>
            </a:r>
            <a:r>
              <a:rPr lang="ar-SA" sz="2200" dirty="0" smtClean="0"/>
              <a:t>.</a:t>
            </a:r>
            <a:endParaRPr lang="ar-SA" sz="2200" dirty="0"/>
          </a:p>
        </p:txBody>
      </p:sp>
    </p:spTree>
    <p:extLst>
      <p:ext uri="{BB962C8B-B14F-4D97-AF65-F5344CB8AC3E}">
        <p14:creationId xmlns:p14="http://schemas.microsoft.com/office/powerpoint/2010/main" val="4091676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4514"/>
            <a:ext cx="10972800" cy="1143000"/>
          </a:xfrm>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5" name="Content Placeholder 2"/>
          <p:cNvSpPr>
            <a:spLocks noGrp="1"/>
          </p:cNvSpPr>
          <p:nvPr>
            <p:ph idx="1"/>
          </p:nvPr>
        </p:nvSpPr>
        <p:spPr>
          <a:xfrm>
            <a:off x="609600" y="990600"/>
            <a:ext cx="10972800" cy="5715000"/>
          </a:xfrm>
        </p:spPr>
        <p:txBody>
          <a:bodyPr>
            <a:noAutofit/>
          </a:bodyPr>
          <a:lstStyle/>
          <a:p>
            <a:pPr marL="0" indent="0" algn="r" rtl="1">
              <a:buNone/>
            </a:pPr>
            <a:r>
              <a:rPr lang="ar-SA" sz="1800" b="1" dirty="0">
                <a:latin typeface="Simplified Arabic" panose="02020603050405020304" pitchFamily="18" charset="-78"/>
                <a:cs typeface="Simplified Arabic" panose="02020603050405020304" pitchFamily="18" charset="-78"/>
              </a:rPr>
              <a:t>الطرق التشريعية</a:t>
            </a:r>
            <a:endParaRPr lang="en-GB" sz="1800" dirty="0">
              <a:latin typeface="Simplified Arabic" panose="02020603050405020304" pitchFamily="18" charset="-78"/>
              <a:cs typeface="Simplified Arabic" panose="02020603050405020304" pitchFamily="18" charset="-78"/>
            </a:endParaRPr>
          </a:p>
          <a:p>
            <a:pPr marL="0" indent="0" algn="r" rtl="1">
              <a:buNone/>
            </a:pPr>
            <a:r>
              <a:rPr lang="ar-SA" sz="1800" dirty="0" smtClean="0">
                <a:latin typeface="Simplified Arabic" panose="02020603050405020304" pitchFamily="18" charset="-78"/>
                <a:cs typeface="Simplified Arabic" panose="02020603050405020304" pitchFamily="18" charset="-78"/>
              </a:rPr>
              <a:t>قوانين </a:t>
            </a:r>
            <a:r>
              <a:rPr lang="ar-SA" sz="1800" dirty="0">
                <a:latin typeface="Simplified Arabic" panose="02020603050405020304" pitchFamily="18" charset="-78"/>
                <a:cs typeface="Simplified Arabic" panose="02020603050405020304" pitchFamily="18" charset="-78"/>
              </a:rPr>
              <a:t>تصدرها الدولة </a:t>
            </a:r>
            <a:r>
              <a:rPr lang="ar-SA" sz="1800" dirty="0" smtClean="0">
                <a:latin typeface="Simplified Arabic" panose="02020603050405020304" pitchFamily="18" charset="-78"/>
                <a:cs typeface="Simplified Arabic" panose="02020603050405020304" pitchFamily="18" charset="-78"/>
              </a:rPr>
              <a:t>يكون </a:t>
            </a:r>
            <a:r>
              <a:rPr lang="ar-SA" sz="1800" dirty="0">
                <a:latin typeface="Simplified Arabic" panose="02020603050405020304" pitchFamily="18" charset="-78"/>
                <a:cs typeface="Simplified Arabic" panose="02020603050405020304" pitchFamily="18" charset="-78"/>
              </a:rPr>
              <a:t>لها أثر </a:t>
            </a:r>
            <a:r>
              <a:rPr lang="ar-SA" sz="1800" dirty="0" smtClean="0">
                <a:latin typeface="Simplified Arabic" panose="02020603050405020304" pitchFamily="18" charset="-78"/>
                <a:cs typeface="Simplified Arabic" panose="02020603050405020304" pitchFamily="18" charset="-78"/>
              </a:rPr>
              <a:t>فى </a:t>
            </a:r>
            <a:r>
              <a:rPr lang="ar-SA" sz="1800" dirty="0">
                <a:latin typeface="Simplified Arabic" panose="02020603050405020304" pitchFamily="18" charset="-78"/>
                <a:cs typeface="Simplified Arabic" panose="02020603050405020304" pitchFamily="18" charset="-78"/>
              </a:rPr>
              <a:t>المساهمة فى برامج </a:t>
            </a:r>
            <a:r>
              <a:rPr lang="ar-SA" sz="1800" dirty="0" smtClean="0">
                <a:latin typeface="Simplified Arabic" panose="02020603050405020304" pitchFamily="18" charset="-78"/>
                <a:cs typeface="Simplified Arabic" panose="02020603050405020304" pitchFamily="18" charset="-78"/>
              </a:rPr>
              <a:t>الإدارة المتكاملة</a:t>
            </a:r>
            <a:r>
              <a:rPr lang="ar-SA" sz="1800" dirty="0">
                <a:latin typeface="Simplified Arabic" panose="02020603050405020304" pitchFamily="18" charset="-78"/>
                <a:cs typeface="Simplified Arabic" panose="02020603050405020304" pitchFamily="18" charset="-78"/>
              </a:rPr>
              <a:t>. وتصدر هذه القوانين بغرض حماية الإنتاج الزراعي من خطر آفة من الآفات حيث يتضمن تشريع هذه القوانين تجريم </a:t>
            </a:r>
            <a:r>
              <a:rPr lang="ar-SA" sz="1800" dirty="0" smtClean="0">
                <a:latin typeface="Simplified Arabic" panose="02020603050405020304" pitchFamily="18" charset="-78"/>
                <a:cs typeface="Simplified Arabic" panose="02020603050405020304" pitchFamily="18" charset="-78"/>
              </a:rPr>
              <a:t>المخالفة، أمثلة لهذه </a:t>
            </a:r>
            <a:r>
              <a:rPr lang="ar-SA" sz="1800" dirty="0">
                <a:latin typeface="Simplified Arabic" panose="02020603050405020304" pitchFamily="18" charset="-78"/>
                <a:cs typeface="Simplified Arabic" panose="02020603050405020304" pitchFamily="18" charset="-78"/>
              </a:rPr>
              <a:t>القوانين:</a:t>
            </a:r>
            <a:endParaRPr lang="en-GB" sz="1800" dirty="0">
              <a:latin typeface="Simplified Arabic" panose="02020603050405020304" pitchFamily="18" charset="-78"/>
              <a:cs typeface="Simplified Arabic" panose="02020603050405020304" pitchFamily="18" charset="-78"/>
            </a:endParaRPr>
          </a:p>
          <a:p>
            <a:pPr algn="r" rtl="1">
              <a:buFont typeface="+mj-lt"/>
              <a:buAutoNum type="arabicPeriod"/>
            </a:pPr>
            <a:r>
              <a:rPr lang="ar-SA" sz="1800" dirty="0" smtClean="0">
                <a:latin typeface="Simplified Arabic" panose="02020603050405020304" pitchFamily="18" charset="-78"/>
                <a:cs typeface="Simplified Arabic" panose="02020603050405020304" pitchFamily="18" charset="-78"/>
              </a:rPr>
              <a:t>منع </a:t>
            </a:r>
            <a:r>
              <a:rPr lang="ar-SA" sz="1800" dirty="0">
                <a:latin typeface="Simplified Arabic" panose="02020603050405020304" pitchFamily="18" charset="-78"/>
                <a:cs typeface="Simplified Arabic" panose="02020603050405020304" pitchFamily="18" charset="-78"/>
              </a:rPr>
              <a:t>ري البرسيم بعد 10 مايو </a:t>
            </a:r>
            <a:r>
              <a:rPr lang="ar-SA" sz="1800" dirty="0" smtClean="0">
                <a:latin typeface="Simplified Arabic" panose="02020603050405020304" pitchFamily="18" charset="-78"/>
                <a:cs typeface="Simplified Arabic" panose="02020603050405020304" pitchFamily="18" charset="-78"/>
              </a:rPr>
              <a:t>لمنع </a:t>
            </a:r>
            <a:r>
              <a:rPr lang="ar-SA" sz="1800" dirty="0">
                <a:latin typeface="Simplified Arabic" panose="02020603050405020304" pitchFamily="18" charset="-78"/>
                <a:cs typeface="Simplified Arabic" panose="02020603050405020304" pitchFamily="18" charset="-78"/>
              </a:rPr>
              <a:t>خروج فرشات دودة ورق القطن </a:t>
            </a:r>
            <a:r>
              <a:rPr lang="ar-SA" sz="1800" dirty="0" smtClean="0">
                <a:latin typeface="Simplified Arabic" panose="02020603050405020304" pitchFamily="18" charset="-78"/>
                <a:cs typeface="Simplified Arabic" panose="02020603050405020304" pitchFamily="18" charset="-78"/>
              </a:rPr>
              <a:t>ليضعف الجيل </a:t>
            </a:r>
            <a:r>
              <a:rPr lang="ar-SA" sz="1800" dirty="0">
                <a:latin typeface="Simplified Arabic" panose="02020603050405020304" pitchFamily="18" charset="-78"/>
                <a:cs typeface="Simplified Arabic" panose="02020603050405020304" pitchFamily="18" charset="-78"/>
              </a:rPr>
              <a:t>الأول </a:t>
            </a:r>
            <a:r>
              <a:rPr lang="ar-SA" sz="1800" dirty="0" smtClean="0">
                <a:latin typeface="Simplified Arabic" panose="02020603050405020304" pitchFamily="18" charset="-78"/>
                <a:cs typeface="Simplified Arabic" panose="02020603050405020304" pitchFamily="18" charset="-78"/>
              </a:rPr>
              <a:t>على القطن</a:t>
            </a:r>
            <a:r>
              <a:rPr lang="ar-SA" sz="1800" dirty="0">
                <a:latin typeface="Simplified Arabic" panose="02020603050405020304" pitchFamily="18" charset="-78"/>
                <a:cs typeface="Simplified Arabic" panose="02020603050405020304" pitchFamily="18" charset="-78"/>
              </a:rPr>
              <a:t>.</a:t>
            </a:r>
            <a:endParaRPr lang="en-GB" sz="1800" dirty="0">
              <a:latin typeface="Simplified Arabic" panose="02020603050405020304" pitchFamily="18" charset="-78"/>
              <a:cs typeface="Simplified Arabic" panose="02020603050405020304" pitchFamily="18" charset="-78"/>
            </a:endParaRPr>
          </a:p>
          <a:p>
            <a:pPr algn="r" rtl="1">
              <a:buFont typeface="+mj-lt"/>
              <a:buAutoNum type="arabicPeriod"/>
            </a:pPr>
            <a:r>
              <a:rPr lang="ar-SA" sz="1800" dirty="0" smtClean="0">
                <a:latin typeface="Simplified Arabic" panose="02020603050405020304" pitchFamily="18" charset="-78"/>
                <a:cs typeface="Simplified Arabic" panose="02020603050405020304" pitchFamily="18" charset="-78"/>
              </a:rPr>
              <a:t>تحديد مواعيد </a:t>
            </a:r>
            <a:r>
              <a:rPr lang="ar-SA" sz="1800" dirty="0">
                <a:latin typeface="Simplified Arabic" panose="02020603050405020304" pitchFamily="18" charset="-78"/>
                <a:cs typeface="Simplified Arabic" panose="02020603050405020304" pitchFamily="18" charset="-78"/>
              </a:rPr>
              <a:t>الزراعة </a:t>
            </a:r>
            <a:r>
              <a:rPr lang="ar-SA" sz="1800" dirty="0" smtClean="0">
                <a:latin typeface="Simplified Arabic" panose="02020603050405020304" pitchFamily="18" charset="-78"/>
                <a:cs typeface="Simplified Arabic" panose="02020603050405020304" pitchFamily="18" charset="-78"/>
              </a:rPr>
              <a:t>للقطن </a:t>
            </a:r>
            <a:r>
              <a:rPr lang="ar-SA" sz="1800" dirty="0">
                <a:latin typeface="Simplified Arabic" panose="02020603050405020304" pitchFamily="18" charset="-78"/>
                <a:cs typeface="Simplified Arabic" panose="02020603050405020304" pitchFamily="18" charset="-78"/>
              </a:rPr>
              <a:t>حتى لا تتعرض للإصابة بديدان اللوز فى نهاية الموسم </a:t>
            </a:r>
            <a:r>
              <a:rPr lang="ar-SA" sz="1800" dirty="0" smtClean="0">
                <a:latin typeface="Simplified Arabic" panose="02020603050405020304" pitchFamily="18" charset="-78"/>
                <a:cs typeface="Simplified Arabic" panose="02020603050405020304" pitchFamily="18" charset="-78"/>
              </a:rPr>
              <a:t>لتأخر </a:t>
            </a:r>
            <a:r>
              <a:rPr lang="ar-SA" sz="1800" dirty="0">
                <a:latin typeface="Simplified Arabic" panose="02020603050405020304" pitchFamily="18" charset="-78"/>
                <a:cs typeface="Simplified Arabic" panose="02020603050405020304" pitchFamily="18" charset="-78"/>
              </a:rPr>
              <a:t>تكوين اللوز.</a:t>
            </a:r>
            <a:endParaRPr lang="en-GB" sz="1800" dirty="0">
              <a:latin typeface="Simplified Arabic" panose="02020603050405020304" pitchFamily="18" charset="-78"/>
              <a:cs typeface="Simplified Arabic" panose="02020603050405020304" pitchFamily="18" charset="-78"/>
            </a:endParaRPr>
          </a:p>
          <a:p>
            <a:pPr algn="r" rtl="1">
              <a:buFont typeface="+mj-lt"/>
              <a:buAutoNum type="arabicPeriod"/>
            </a:pPr>
            <a:r>
              <a:rPr lang="ar-SA" sz="1800" dirty="0" smtClean="0">
                <a:latin typeface="Simplified Arabic" panose="02020603050405020304" pitchFamily="18" charset="-78"/>
                <a:cs typeface="Simplified Arabic" panose="02020603050405020304" pitchFamily="18" charset="-78"/>
              </a:rPr>
              <a:t>التخلص </a:t>
            </a:r>
            <a:r>
              <a:rPr lang="ar-SA" sz="1800" dirty="0">
                <a:latin typeface="Simplified Arabic" panose="02020603050405020304" pitchFamily="18" charset="-78"/>
                <a:cs typeface="Simplified Arabic" panose="02020603050405020304" pitchFamily="18" charset="-78"/>
              </a:rPr>
              <a:t>من لوز القطن الجاف </a:t>
            </a:r>
            <a:r>
              <a:rPr lang="ar-SA" sz="1800" dirty="0" smtClean="0">
                <a:latin typeface="Simplified Arabic" panose="02020603050405020304" pitchFamily="18" charset="-78"/>
                <a:cs typeface="Simplified Arabic" panose="02020603050405020304" pitchFamily="18" charset="-78"/>
              </a:rPr>
              <a:t>فى </a:t>
            </a:r>
            <a:r>
              <a:rPr lang="ar-SA" sz="1800" dirty="0">
                <a:latin typeface="Simplified Arabic" panose="02020603050405020304" pitchFamily="18" charset="-78"/>
                <a:cs typeface="Simplified Arabic" panose="02020603050405020304" pitchFamily="18" charset="-78"/>
              </a:rPr>
              <a:t>نهاية الموسم </a:t>
            </a:r>
            <a:r>
              <a:rPr lang="ar-SA" sz="1800" dirty="0" smtClean="0">
                <a:latin typeface="Simplified Arabic" panose="02020603050405020304" pitchFamily="18" charset="-78"/>
                <a:cs typeface="Simplified Arabic" panose="02020603050405020304" pitchFamily="18" charset="-78"/>
              </a:rPr>
              <a:t>لنقضى </a:t>
            </a:r>
            <a:r>
              <a:rPr lang="ar-SA" sz="1800" dirty="0">
                <a:latin typeface="Simplified Arabic" panose="02020603050405020304" pitchFamily="18" charset="-78"/>
                <a:cs typeface="Simplified Arabic" panose="02020603050405020304" pitchFamily="18" charset="-78"/>
              </a:rPr>
              <a:t>على المخزون اليرقى الذي يكون مصدرا للإصابة فى الموسم التالي.</a:t>
            </a:r>
            <a:endParaRPr lang="en-GB" sz="1800" dirty="0">
              <a:latin typeface="Simplified Arabic" panose="02020603050405020304" pitchFamily="18" charset="-78"/>
              <a:cs typeface="Simplified Arabic" panose="02020603050405020304" pitchFamily="18" charset="-78"/>
            </a:endParaRPr>
          </a:p>
          <a:p>
            <a:pPr algn="r" rtl="1">
              <a:buFont typeface="+mj-lt"/>
              <a:buAutoNum type="arabicPeriod"/>
            </a:pPr>
            <a:r>
              <a:rPr lang="ar-SA" sz="1800" dirty="0" smtClean="0">
                <a:latin typeface="Simplified Arabic" panose="02020603050405020304" pitchFamily="18" charset="-78"/>
                <a:cs typeface="Simplified Arabic" panose="02020603050405020304" pitchFamily="18" charset="-78"/>
              </a:rPr>
              <a:t>الرقابة </a:t>
            </a:r>
            <a:r>
              <a:rPr lang="ar-SA" sz="1800" dirty="0">
                <a:latin typeface="Simplified Arabic" panose="02020603050405020304" pitchFamily="18" charset="-78"/>
                <a:cs typeface="Simplified Arabic" panose="02020603050405020304" pitchFamily="18" charset="-78"/>
              </a:rPr>
              <a:t>على المحالج حيث أن دودة اللوز القرنفلية تظل ساكنة ببذور القطن المصابة للموسم التالي.</a:t>
            </a:r>
            <a:endParaRPr lang="en-GB" sz="1800" dirty="0">
              <a:latin typeface="Simplified Arabic" panose="02020603050405020304" pitchFamily="18" charset="-78"/>
              <a:cs typeface="Simplified Arabic" panose="02020603050405020304" pitchFamily="18" charset="-78"/>
            </a:endParaRPr>
          </a:p>
          <a:p>
            <a:pPr marL="0" indent="0" algn="r" rtl="1">
              <a:buNone/>
            </a:pPr>
            <a:r>
              <a:rPr lang="ar-SA" sz="1800" dirty="0">
                <a:latin typeface="Simplified Arabic" panose="02020603050405020304" pitchFamily="18" charset="-78"/>
                <a:cs typeface="Simplified Arabic" panose="02020603050405020304" pitchFamily="18" charset="-78"/>
              </a:rPr>
              <a:t> </a:t>
            </a:r>
            <a:r>
              <a:rPr lang="ar-SA" sz="1800" b="1" dirty="0" smtClean="0">
                <a:latin typeface="Simplified Arabic" panose="02020603050405020304" pitchFamily="18" charset="-78"/>
                <a:cs typeface="Simplified Arabic" panose="02020603050405020304" pitchFamily="18" charset="-78"/>
              </a:rPr>
              <a:t>تتم </a:t>
            </a:r>
            <a:r>
              <a:rPr lang="ar-SA" sz="1800" b="1" dirty="0">
                <a:latin typeface="Simplified Arabic" panose="02020603050405020304" pitchFamily="18" charset="-78"/>
                <a:cs typeface="Simplified Arabic" panose="02020603050405020304" pitchFamily="18" charset="-78"/>
              </a:rPr>
              <a:t>الرقابة بالوسائل التالية :</a:t>
            </a:r>
            <a:endParaRPr lang="en-GB" sz="1800" b="1" dirty="0">
              <a:latin typeface="Simplified Arabic" panose="02020603050405020304" pitchFamily="18" charset="-78"/>
              <a:cs typeface="Simplified Arabic" panose="02020603050405020304" pitchFamily="18" charset="-78"/>
            </a:endParaRPr>
          </a:p>
          <a:p>
            <a:pPr marL="682625" indent="-334963" algn="r" rtl="1">
              <a:buNone/>
            </a:pPr>
            <a:r>
              <a:rPr lang="ar-SA" sz="1800" dirty="0">
                <a:latin typeface="Simplified Arabic" panose="02020603050405020304" pitchFamily="18" charset="-78"/>
                <a:cs typeface="Simplified Arabic" panose="02020603050405020304" pitchFamily="18" charset="-78"/>
              </a:rPr>
              <a:t>أ) تعريض البذرة </a:t>
            </a:r>
            <a:r>
              <a:rPr lang="ar-SA" sz="1800" dirty="0" smtClean="0">
                <a:latin typeface="Simplified Arabic" panose="02020603050405020304" pitchFamily="18" charset="-78"/>
                <a:cs typeface="Simplified Arabic" panose="02020603050405020304" pitchFamily="18" charset="-78"/>
              </a:rPr>
              <a:t>فى </a:t>
            </a:r>
            <a:r>
              <a:rPr lang="ar-SA" sz="1800" dirty="0">
                <a:latin typeface="Simplified Arabic" panose="02020603050405020304" pitchFamily="18" charset="-78"/>
                <a:cs typeface="Simplified Arabic" panose="02020603050405020304" pitchFamily="18" charset="-78"/>
              </a:rPr>
              <a:t>أفران خاصة على درجة حرارة ( 55 – 58 م) لمدة خمس دقائق للبذره المعدة للتقاوي أما البذرة المعدة للعصر ( تجارى ) تعرض فى أفران خاصة على درجة (65 –75م) لمدة خمس دقائق.</a:t>
            </a:r>
            <a:endParaRPr lang="en-GB" sz="1800" dirty="0">
              <a:latin typeface="Simplified Arabic" panose="02020603050405020304" pitchFamily="18" charset="-78"/>
              <a:cs typeface="Simplified Arabic" panose="02020603050405020304" pitchFamily="18" charset="-78"/>
            </a:endParaRPr>
          </a:p>
          <a:p>
            <a:pPr marL="682625" indent="-334963" algn="r" rtl="1">
              <a:buNone/>
            </a:pPr>
            <a:r>
              <a:rPr lang="ar-SA" sz="1800" dirty="0">
                <a:latin typeface="Simplified Arabic" panose="02020603050405020304" pitchFamily="18" charset="-78"/>
                <a:cs typeface="Simplified Arabic" panose="02020603050405020304" pitchFamily="18" charset="-78"/>
              </a:rPr>
              <a:t>ب) </a:t>
            </a:r>
            <a:r>
              <a:rPr lang="ar-SA" sz="1800" dirty="0" smtClean="0">
                <a:latin typeface="Simplified Arabic" panose="02020603050405020304" pitchFamily="18" charset="-78"/>
                <a:cs typeface="Simplified Arabic" panose="02020603050405020304" pitchFamily="18" charset="-78"/>
              </a:rPr>
              <a:t>معالجة </a:t>
            </a:r>
            <a:r>
              <a:rPr lang="ar-SA" sz="1800" dirty="0">
                <a:latin typeface="Simplified Arabic" panose="02020603050405020304" pitchFamily="18" charset="-78"/>
                <a:cs typeface="Simplified Arabic" panose="02020603050405020304" pitchFamily="18" charset="-78"/>
              </a:rPr>
              <a:t>كنسة التراب بأجهزة علاج الكناسات آليا على مباخر </a:t>
            </a:r>
            <a:r>
              <a:rPr lang="ar-SA" sz="1800" dirty="0" smtClean="0">
                <a:latin typeface="Simplified Arabic" panose="02020603050405020304" pitchFamily="18" charset="-78"/>
                <a:cs typeface="Simplified Arabic" panose="02020603050405020304" pitchFamily="18" charset="-78"/>
              </a:rPr>
              <a:t>بكفاءة </a:t>
            </a:r>
            <a:r>
              <a:rPr lang="ar-SA" sz="1800" dirty="0">
                <a:latin typeface="Simplified Arabic" panose="02020603050405020304" pitchFamily="18" charset="-78"/>
                <a:cs typeface="Simplified Arabic" panose="02020603050405020304" pitchFamily="18" charset="-78"/>
              </a:rPr>
              <a:t>عالية </a:t>
            </a:r>
            <a:r>
              <a:rPr lang="ar-SA" sz="1800" dirty="0" smtClean="0">
                <a:latin typeface="Simplified Arabic" panose="02020603050405020304" pitchFamily="18" charset="-78"/>
                <a:cs typeface="Simplified Arabic" panose="02020603050405020304" pitchFamily="18" charset="-78"/>
              </a:rPr>
              <a:t>وتخزين </a:t>
            </a:r>
            <a:r>
              <a:rPr lang="ar-SA" sz="1800" dirty="0">
                <a:latin typeface="Simplified Arabic" panose="02020603050405020304" pitchFamily="18" charset="-78"/>
                <a:cs typeface="Simplified Arabic" panose="02020603050405020304" pitchFamily="18" charset="-78"/>
              </a:rPr>
              <a:t>فى مناطق بعيدة عن مناطق الغرابيل .</a:t>
            </a:r>
            <a:endParaRPr lang="en-GB" sz="1800" dirty="0">
              <a:latin typeface="Simplified Arabic" panose="02020603050405020304" pitchFamily="18" charset="-78"/>
              <a:cs typeface="Simplified Arabic" panose="02020603050405020304" pitchFamily="18" charset="-78"/>
            </a:endParaRPr>
          </a:p>
          <a:p>
            <a:pPr marL="682625" indent="-334963" algn="r" rtl="1">
              <a:buNone/>
            </a:pPr>
            <a:r>
              <a:rPr lang="ar-SA" sz="1800" dirty="0">
                <a:latin typeface="Simplified Arabic" panose="02020603050405020304" pitchFamily="18" charset="-78"/>
                <a:cs typeface="Simplified Arabic" panose="02020603050405020304" pitchFamily="18" charset="-78"/>
              </a:rPr>
              <a:t>ج) يتم إعدام ناتج الكنسة يوميا .</a:t>
            </a:r>
            <a:endParaRPr lang="en-GB" sz="1800" dirty="0">
              <a:latin typeface="Simplified Arabic" panose="02020603050405020304" pitchFamily="18" charset="-78"/>
              <a:cs typeface="Simplified Arabic" panose="02020603050405020304" pitchFamily="18" charset="-78"/>
            </a:endParaRPr>
          </a:p>
          <a:p>
            <a:pPr marL="0" indent="0" algn="r" rtl="1">
              <a:buNone/>
            </a:pPr>
            <a:r>
              <a:rPr lang="ar-SA" sz="1800" dirty="0">
                <a:latin typeface="Simplified Arabic" panose="02020603050405020304" pitchFamily="18" charset="-78"/>
                <a:cs typeface="Simplified Arabic" panose="02020603050405020304" pitchFamily="18" charset="-78"/>
              </a:rPr>
              <a:t> </a:t>
            </a:r>
            <a:endParaRPr lang="en-GB" sz="1800" dirty="0">
              <a:latin typeface="Simplified Arabic" panose="02020603050405020304" pitchFamily="18" charset="-78"/>
              <a:cs typeface="Simplified Arabic" panose="02020603050405020304" pitchFamily="18" charset="-78"/>
            </a:endParaRPr>
          </a:p>
          <a:p>
            <a:pPr marL="0" indent="0" algn="r" rtl="1">
              <a:buNone/>
            </a:pPr>
            <a:r>
              <a:rPr lang="ar-SA" sz="1800" dirty="0" smtClean="0">
                <a:latin typeface="Simplified Arabic" panose="02020603050405020304" pitchFamily="18" charset="-78"/>
                <a:cs typeface="Simplified Arabic" panose="02020603050405020304" pitchFamily="18" charset="-78"/>
              </a:rPr>
              <a:t>5. قوانين </a:t>
            </a:r>
            <a:r>
              <a:rPr lang="ar-SA" sz="1800" dirty="0">
                <a:latin typeface="Simplified Arabic" panose="02020603050405020304" pitchFamily="18" charset="-78"/>
                <a:cs typeface="Simplified Arabic" panose="02020603050405020304" pitchFamily="18" charset="-78"/>
              </a:rPr>
              <a:t>الحجر الزراعي وفحص العينات ومنع دخول أصناف جديدة إلا إذا كانت خالية من الإصابة تماما ومنع استيراد بعض الأنواع من أماكن محددة بعينها لوجود آفات فى تلك المناطق غير موجودة بمصر وإجراء عمليات التبخير والتعفير لبعض الشحنات وتبخر وسائل النقل من سفن وسيارات وغيرها.</a:t>
            </a:r>
            <a:endParaRPr lang="en-GB" sz="18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189975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10972800" cy="1143000"/>
          </a:xfrm>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5" name="Content Placeholder 2"/>
          <p:cNvSpPr>
            <a:spLocks noGrp="1"/>
          </p:cNvSpPr>
          <p:nvPr>
            <p:ph idx="1"/>
          </p:nvPr>
        </p:nvSpPr>
        <p:spPr>
          <a:xfrm>
            <a:off x="304800" y="990600"/>
            <a:ext cx="11379200" cy="5638800"/>
          </a:xfrm>
        </p:spPr>
        <p:txBody>
          <a:bodyPr>
            <a:noAutofit/>
          </a:bodyPr>
          <a:lstStyle/>
          <a:p>
            <a:pPr marL="0" indent="0" algn="r" rtl="1">
              <a:buNone/>
            </a:pPr>
            <a:r>
              <a:rPr lang="ar-SA" sz="2400" b="1" dirty="0">
                <a:latin typeface="Simplified Arabic" panose="02020603050405020304" pitchFamily="18" charset="-78"/>
                <a:cs typeface="Simplified Arabic" panose="02020603050405020304" pitchFamily="18" charset="-78"/>
              </a:rPr>
              <a:t>الطرق الكيماوية</a:t>
            </a:r>
            <a:endParaRPr lang="en-GB" sz="2400" dirty="0">
              <a:latin typeface="Simplified Arabic" panose="02020603050405020304" pitchFamily="18" charset="-78"/>
              <a:cs typeface="Simplified Arabic" panose="02020603050405020304" pitchFamily="18" charset="-78"/>
            </a:endParaRPr>
          </a:p>
          <a:p>
            <a:pPr marL="0" indent="0" algn="r" rtl="1">
              <a:buNone/>
            </a:pPr>
            <a:r>
              <a:rPr lang="ar-SA" sz="2400" dirty="0" smtClean="0">
                <a:latin typeface="Simplified Arabic" panose="02020603050405020304" pitchFamily="18" charset="-78"/>
                <a:cs typeface="Simplified Arabic" panose="02020603050405020304" pitchFamily="18" charset="-78"/>
              </a:rPr>
              <a:t>يجب ترشيد </a:t>
            </a:r>
            <a:r>
              <a:rPr lang="ar-SA" sz="2400" dirty="0">
                <a:latin typeface="Simplified Arabic" panose="02020603050405020304" pitchFamily="18" charset="-78"/>
                <a:cs typeface="Simplified Arabic" panose="02020603050405020304" pitchFamily="18" charset="-78"/>
              </a:rPr>
              <a:t>استخدامها ل</a:t>
            </a:r>
            <a:r>
              <a:rPr lang="ar-SA" sz="2400" dirty="0" smtClean="0">
                <a:latin typeface="Simplified Arabic" panose="02020603050405020304" pitchFamily="18" charset="-78"/>
                <a:cs typeface="Simplified Arabic" panose="02020603050405020304" pitchFamily="18" charset="-78"/>
              </a:rPr>
              <a:t>لوصول </a:t>
            </a:r>
            <a:r>
              <a:rPr lang="ar-SA" sz="2400" dirty="0">
                <a:latin typeface="Simplified Arabic" panose="02020603050405020304" pitchFamily="18" charset="-78"/>
                <a:cs typeface="Simplified Arabic" panose="02020603050405020304" pitchFamily="18" charset="-78"/>
              </a:rPr>
              <a:t>لأفضل النتائج فى </a:t>
            </a:r>
            <a:r>
              <a:rPr lang="ar-SA" sz="2400" dirty="0" smtClean="0">
                <a:latin typeface="Simplified Arabic" panose="02020603050405020304" pitchFamily="18" charset="-78"/>
                <a:cs typeface="Simplified Arabic" panose="02020603050405020304" pitchFamily="18" charset="-78"/>
              </a:rPr>
              <a:t>إدارة الآفة </a:t>
            </a:r>
            <a:r>
              <a:rPr lang="ar-SA" sz="2400" dirty="0">
                <a:latin typeface="Simplified Arabic" panose="02020603050405020304" pitchFamily="18" charset="-78"/>
                <a:cs typeface="Simplified Arabic" panose="02020603050405020304" pitchFamily="18" charset="-78"/>
              </a:rPr>
              <a:t>بأقل </a:t>
            </a:r>
            <a:r>
              <a:rPr lang="ar-SA" sz="2400" dirty="0" smtClean="0">
                <a:latin typeface="Simplified Arabic" panose="02020603050405020304" pitchFamily="18" charset="-78"/>
                <a:cs typeface="Simplified Arabic" panose="02020603050405020304" pitchFamily="18" charset="-78"/>
              </a:rPr>
              <a:t>جرعة حتى </a:t>
            </a:r>
            <a:r>
              <a:rPr lang="ar-SA" sz="2400" dirty="0">
                <a:latin typeface="Simplified Arabic" panose="02020603050405020304" pitchFamily="18" charset="-78"/>
                <a:cs typeface="Simplified Arabic" panose="02020603050405020304" pitchFamily="18" charset="-78"/>
              </a:rPr>
              <a:t>تقلل من عمليات </a:t>
            </a:r>
            <a:r>
              <a:rPr lang="ar-SA" sz="2400" dirty="0" smtClean="0">
                <a:latin typeface="Simplified Arabic" panose="02020603050405020304" pitchFamily="18" charset="-78"/>
                <a:cs typeface="Simplified Arabic" panose="02020603050405020304" pitchFamily="18" charset="-78"/>
              </a:rPr>
              <a:t>التلوث، </a:t>
            </a:r>
            <a:r>
              <a:rPr lang="ar-SA" sz="2400" dirty="0">
                <a:latin typeface="Simplified Arabic" panose="02020603050405020304" pitchFamily="18" charset="-78"/>
                <a:cs typeface="Simplified Arabic" panose="02020603050405020304" pitchFamily="18" charset="-78"/>
              </a:rPr>
              <a:t>و لكي نصل إلى ذلك لابد من وضع النقاط التالية فى </a:t>
            </a:r>
            <a:r>
              <a:rPr lang="ar-SA" sz="2400" dirty="0" smtClean="0">
                <a:latin typeface="Simplified Arabic" panose="02020603050405020304" pitchFamily="18" charset="-78"/>
                <a:cs typeface="Simplified Arabic" panose="02020603050405020304" pitchFamily="18" charset="-78"/>
              </a:rPr>
              <a:t>الاعتبار:</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التخزين الجيد للمبيد حتى لا تتأثر كفائتة بالحرارة والرطوبة وألا تطول فترة </a:t>
            </a:r>
            <a:r>
              <a:rPr lang="ar-SA" sz="2400" dirty="0" smtClean="0">
                <a:latin typeface="Simplified Arabic" panose="02020603050405020304" pitchFamily="18" charset="-78"/>
                <a:cs typeface="Simplified Arabic" panose="02020603050405020304" pitchFamily="18" charset="-78"/>
              </a:rPr>
              <a:t>التخزين.</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تحديد المبيد والجرعة المناسبة لكل آفة حتى يعطى الهدف من استخدامه .</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اختيار المركبات </a:t>
            </a:r>
            <a:r>
              <a:rPr lang="ar-SA" sz="2400" dirty="0" smtClean="0">
                <a:latin typeface="Simplified Arabic" panose="02020603050405020304" pitchFamily="18" charset="-78"/>
                <a:cs typeface="Simplified Arabic" panose="02020603050405020304" pitchFamily="18" charset="-78"/>
              </a:rPr>
              <a:t>ذات الصفة </a:t>
            </a:r>
            <a:r>
              <a:rPr lang="ar-SA" sz="2400" dirty="0">
                <a:latin typeface="Simplified Arabic" panose="02020603050405020304" pitchFamily="18" charset="-78"/>
                <a:cs typeface="Simplified Arabic" panose="02020603050405020304" pitchFamily="18" charset="-78"/>
              </a:rPr>
              <a:t>الاختيارية </a:t>
            </a:r>
            <a:r>
              <a:rPr lang="ar-SA" sz="2400" dirty="0" smtClean="0">
                <a:latin typeface="Simplified Arabic" panose="02020603050405020304" pitchFamily="18" charset="-78"/>
                <a:cs typeface="Simplified Arabic" panose="02020603050405020304" pitchFamily="18" charset="-78"/>
              </a:rPr>
              <a:t>لنحافظ </a:t>
            </a:r>
            <a:r>
              <a:rPr lang="ar-SA" sz="2400" dirty="0">
                <a:latin typeface="Simplified Arabic" panose="02020603050405020304" pitchFamily="18" charset="-78"/>
                <a:cs typeface="Simplified Arabic" panose="02020603050405020304" pitchFamily="18" charset="-78"/>
              </a:rPr>
              <a:t>على الأعداء </a:t>
            </a:r>
            <a:r>
              <a:rPr lang="ar-SA" sz="2400" dirty="0" smtClean="0">
                <a:latin typeface="Simplified Arabic" panose="02020603050405020304" pitchFamily="18" charset="-78"/>
                <a:cs typeface="Simplified Arabic" panose="02020603050405020304" pitchFamily="18" charset="-78"/>
              </a:rPr>
              <a:t>الطبيعية.</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استخدام آلات </a:t>
            </a:r>
            <a:r>
              <a:rPr lang="ar-SA" sz="2400" dirty="0" smtClean="0">
                <a:latin typeface="Simplified Arabic" panose="02020603050405020304" pitchFamily="18" charset="-78"/>
                <a:cs typeface="Simplified Arabic" panose="02020603050405020304" pitchFamily="18" charset="-78"/>
              </a:rPr>
              <a:t>رش مناسبة لتقليل فاقد المبيد </a:t>
            </a:r>
            <a:r>
              <a:rPr lang="ar-SA" sz="2400" dirty="0">
                <a:latin typeface="Simplified Arabic" panose="02020603050405020304" pitchFamily="18" charset="-78"/>
                <a:cs typeface="Simplified Arabic" panose="02020603050405020304" pitchFamily="18" charset="-78"/>
              </a:rPr>
              <a:t>سواء كان على الأرض أو فى الجو. </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أن تكون آلة الرش بها قلاب وأن يكون بشبورى ووصلات الخراطيم بحالة ممتازة .</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معادلة درجة حموضة أو قلوية المياه </a:t>
            </a:r>
            <a:r>
              <a:rPr lang="ar-SA" sz="2400" dirty="0" smtClean="0">
                <a:latin typeface="Simplified Arabic" panose="02020603050405020304" pitchFamily="18" charset="-78"/>
                <a:cs typeface="Simplified Arabic" panose="02020603050405020304" pitchFamily="18" charset="-78"/>
              </a:rPr>
              <a:t>فى </a:t>
            </a:r>
            <a:r>
              <a:rPr lang="ar-SA" sz="2400" dirty="0">
                <a:latin typeface="Simplified Arabic" panose="02020603050405020304" pitchFamily="18" charset="-78"/>
                <a:cs typeface="Simplified Arabic" panose="02020603050405020304" pitchFamily="18" charset="-78"/>
              </a:rPr>
              <a:t>الرش </a:t>
            </a:r>
            <a:r>
              <a:rPr lang="ar-SA" sz="2400" dirty="0" smtClean="0">
                <a:latin typeface="Simplified Arabic" panose="02020603050405020304" pitchFamily="18" charset="-78"/>
                <a:cs typeface="Simplified Arabic" panose="02020603050405020304" pitchFamily="18" charset="-78"/>
              </a:rPr>
              <a:t>كي لا </a:t>
            </a:r>
            <a:r>
              <a:rPr lang="ar-SA" sz="2400" dirty="0">
                <a:latin typeface="Simplified Arabic" panose="02020603050405020304" pitchFamily="18" charset="-78"/>
                <a:cs typeface="Simplified Arabic" panose="02020603050405020304" pitchFamily="18" charset="-78"/>
              </a:rPr>
              <a:t>تؤثر على كفاءة المبيد.</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smtClean="0">
                <a:latin typeface="Simplified Arabic" panose="02020603050405020304" pitchFamily="18" charset="-78"/>
                <a:cs typeface="Simplified Arabic" panose="02020603050405020304" pitchFamily="18" charset="-78"/>
              </a:rPr>
              <a:t>العمر </a:t>
            </a:r>
            <a:r>
              <a:rPr lang="ar-SA" sz="2400" dirty="0">
                <a:latin typeface="Simplified Arabic" panose="02020603050405020304" pitchFamily="18" charset="-78"/>
                <a:cs typeface="Simplified Arabic" panose="02020603050405020304" pitchFamily="18" charset="-78"/>
              </a:rPr>
              <a:t>اليرقى الذي سوف يتم التعامل معه </a:t>
            </a:r>
            <a:r>
              <a:rPr lang="ar-SA" sz="2400" dirty="0" smtClean="0">
                <a:latin typeface="Simplified Arabic" panose="02020603050405020304" pitchFamily="18" charset="-78"/>
                <a:cs typeface="Simplified Arabic" panose="02020603050405020304" pitchFamily="18" charset="-78"/>
              </a:rPr>
              <a:t>لنحصل </a:t>
            </a:r>
            <a:r>
              <a:rPr lang="ar-SA" sz="2400" dirty="0">
                <a:latin typeface="Simplified Arabic" panose="02020603050405020304" pitchFamily="18" charset="-78"/>
                <a:cs typeface="Simplified Arabic" panose="02020603050405020304" pitchFamily="18" charset="-78"/>
              </a:rPr>
              <a:t>على أعلى كفاءة (</a:t>
            </a:r>
            <a:r>
              <a:rPr lang="ar-SA" sz="2400" dirty="0" smtClean="0">
                <a:latin typeface="Simplified Arabic" panose="02020603050405020304" pitchFamily="18" charset="-78"/>
                <a:cs typeface="Simplified Arabic" panose="02020603050405020304" pitchFamily="18" charset="-78"/>
              </a:rPr>
              <a:t>الأعمار الأولى).</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نتجنب الرش فى فترات الحرارة المرتفعة ووجود رياح </a:t>
            </a:r>
            <a:r>
              <a:rPr lang="ar-SA" sz="2400" dirty="0" smtClean="0">
                <a:latin typeface="Simplified Arabic" panose="02020603050405020304" pitchFamily="18" charset="-78"/>
                <a:cs typeface="Simplified Arabic" panose="02020603050405020304" pitchFamily="18" charset="-78"/>
              </a:rPr>
              <a:t>أو أمطار.</a:t>
            </a:r>
            <a:endParaRPr lang="en-GB" sz="2400" dirty="0">
              <a:latin typeface="Simplified Arabic" panose="02020603050405020304" pitchFamily="18" charset="-78"/>
              <a:cs typeface="Simplified Arabic" panose="02020603050405020304" pitchFamily="18" charset="-78"/>
            </a:endParaRPr>
          </a:p>
          <a:p>
            <a:pPr marL="514350" lvl="0" indent="-514350" algn="r" rtl="1">
              <a:buFont typeface="+mj-lt"/>
              <a:buAutoNum type="arabicPeriod"/>
            </a:pPr>
            <a:r>
              <a:rPr lang="ar-SA" sz="2400" dirty="0">
                <a:latin typeface="Simplified Arabic" panose="02020603050405020304" pitchFamily="18" charset="-78"/>
                <a:cs typeface="Simplified Arabic" panose="02020603050405020304" pitchFamily="18" charset="-78"/>
              </a:rPr>
              <a:t>اختيار عامل </a:t>
            </a:r>
            <a:r>
              <a:rPr lang="ar-SA" sz="2400" dirty="0" smtClean="0">
                <a:latin typeface="Simplified Arabic" panose="02020603050405020304" pitchFamily="18" charset="-78"/>
                <a:cs typeface="Simplified Arabic" panose="02020603050405020304" pitchFamily="18" charset="-78"/>
              </a:rPr>
              <a:t>رش </a:t>
            </a:r>
            <a:r>
              <a:rPr lang="ar-SA" sz="2400" dirty="0">
                <a:latin typeface="Simplified Arabic" panose="02020603050405020304" pitchFamily="18" charset="-78"/>
                <a:cs typeface="Simplified Arabic" panose="02020603050405020304" pitchFamily="18" charset="-78"/>
              </a:rPr>
              <a:t>المدرب </a:t>
            </a:r>
            <a:r>
              <a:rPr lang="ar-SA" sz="2400" dirty="0" smtClean="0">
                <a:latin typeface="Simplified Arabic" panose="02020603050405020304" pitchFamily="18" charset="-78"/>
                <a:cs typeface="Simplified Arabic" panose="02020603050405020304" pitchFamily="18" charset="-78"/>
              </a:rPr>
              <a:t>والأساليب </a:t>
            </a:r>
            <a:r>
              <a:rPr lang="ar-SA" sz="2400" dirty="0">
                <a:latin typeface="Simplified Arabic" panose="02020603050405020304" pitchFamily="18" charset="-78"/>
                <a:cs typeface="Simplified Arabic" panose="02020603050405020304" pitchFamily="18" charset="-78"/>
              </a:rPr>
              <a:t>الملائمة فى تحضير تركيزات المبيد.</a:t>
            </a:r>
            <a:endParaRPr lang="en-GB"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78877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0"/>
            <a:ext cx="10972800" cy="1143000"/>
          </a:xfrm>
        </p:spPr>
        <p:txBody>
          <a:bodyPr>
            <a:normAutofit/>
          </a:bodyPr>
          <a:lstStyle/>
          <a:p>
            <a:pPr algn="r" rtl="1"/>
            <a:r>
              <a:rPr lang="ar-SA" sz="2400" b="1" dirty="0" smtClean="0">
                <a:latin typeface="Simplified Arabic" panose="02020603050405020304" pitchFamily="18" charset="-78"/>
                <a:cs typeface="Simplified Arabic" panose="02020603050405020304" pitchFamily="18" charset="-78"/>
              </a:rPr>
              <a:t>يعتمد نجاح برامج تطبيق الإدارة المتكاملة للآفات على عدة ركائز أساسية</a:t>
            </a:r>
            <a:endParaRPr lang="en-GB" sz="2400" b="1" dirty="0">
              <a:latin typeface="Simplified Arabic" panose="02020603050405020304" pitchFamily="18" charset="-78"/>
              <a:cs typeface="Simplified Arabic" panose="02020603050405020304" pitchFamily="18" charset="-78"/>
            </a:endParaRPr>
          </a:p>
        </p:txBody>
      </p:sp>
      <p:sp>
        <p:nvSpPr>
          <p:cNvPr id="5" name="Content Placeholder 2"/>
          <p:cNvSpPr>
            <a:spLocks noGrp="1"/>
          </p:cNvSpPr>
          <p:nvPr>
            <p:ph idx="1"/>
          </p:nvPr>
        </p:nvSpPr>
        <p:spPr>
          <a:xfrm>
            <a:off x="203200" y="1143000"/>
            <a:ext cx="11379200" cy="5715000"/>
          </a:xfrm>
        </p:spPr>
        <p:txBody>
          <a:bodyPr>
            <a:noAutofit/>
          </a:bodyPr>
          <a:lstStyle/>
          <a:p>
            <a:pPr marL="0" indent="0" algn="r" rtl="1">
              <a:buNone/>
            </a:pPr>
            <a:r>
              <a:rPr lang="ar-SA" sz="2400" b="1" dirty="0">
                <a:latin typeface="Simplified Arabic" panose="02020603050405020304" pitchFamily="18" charset="-78"/>
                <a:cs typeface="Simplified Arabic" panose="02020603050405020304" pitchFamily="18" charset="-78"/>
              </a:rPr>
              <a:t>الجاذبات </a:t>
            </a:r>
            <a:r>
              <a:rPr lang="ar-SA" sz="2400" b="1" dirty="0" smtClean="0">
                <a:latin typeface="Simplified Arabic" panose="02020603050405020304" pitchFamily="18" charset="-78"/>
                <a:cs typeface="Simplified Arabic" panose="02020603050405020304" pitchFamily="18" charset="-78"/>
              </a:rPr>
              <a:t>الجنسية </a:t>
            </a:r>
            <a:r>
              <a:rPr lang="ar-SA" sz="2400" dirty="0" smtClean="0">
                <a:latin typeface="Simplified Arabic" panose="02020603050405020304" pitchFamily="18" charset="-78"/>
                <a:cs typeface="Simplified Arabic" panose="02020603050405020304" pitchFamily="18" charset="-78"/>
              </a:rPr>
              <a:t>(الفرمونات): </a:t>
            </a:r>
            <a:endParaRPr lang="en-GB" sz="2400" dirty="0">
              <a:latin typeface="Simplified Arabic" panose="02020603050405020304" pitchFamily="18" charset="-78"/>
              <a:cs typeface="Simplified Arabic" panose="02020603050405020304" pitchFamily="18" charset="-78"/>
            </a:endParaRPr>
          </a:p>
          <a:p>
            <a:pPr marL="0" indent="0" algn="r" rtl="1">
              <a:buNone/>
            </a:pPr>
            <a:r>
              <a:rPr lang="ar-SA" sz="2100" dirty="0" smtClean="0">
                <a:latin typeface="Simplified Arabic" panose="02020603050405020304" pitchFamily="18" charset="-78"/>
                <a:cs typeface="Simplified Arabic" panose="02020603050405020304" pitchFamily="18" charset="-78"/>
              </a:rPr>
              <a:t>إفرازات </a:t>
            </a:r>
            <a:r>
              <a:rPr lang="ar-SA" sz="2100" dirty="0">
                <a:latin typeface="Simplified Arabic" panose="02020603050405020304" pitchFamily="18" charset="-78"/>
                <a:cs typeface="Simplified Arabic" panose="02020603050405020304" pitchFamily="18" charset="-78"/>
              </a:rPr>
              <a:t>غدية خارجية تستعمل فى </a:t>
            </a:r>
            <a:r>
              <a:rPr lang="ar-SA" sz="2100" dirty="0" smtClean="0">
                <a:latin typeface="Simplified Arabic" panose="02020603050405020304" pitchFamily="18" charset="-78"/>
                <a:cs typeface="Simplified Arabic" panose="02020603050405020304" pitchFamily="18" charset="-78"/>
              </a:rPr>
              <a:t>(التخدير– </a:t>
            </a:r>
            <a:r>
              <a:rPr lang="ar-SA" sz="2100" dirty="0">
                <a:latin typeface="Simplified Arabic" panose="02020603050405020304" pitchFamily="18" charset="-78"/>
                <a:cs typeface="Simplified Arabic" panose="02020603050405020304" pitchFamily="18" charset="-78"/>
              </a:rPr>
              <a:t>الجذب الجنسي – </a:t>
            </a:r>
            <a:r>
              <a:rPr lang="ar-SA" sz="2100" dirty="0" smtClean="0">
                <a:latin typeface="Simplified Arabic" panose="02020603050405020304" pitchFamily="18" charset="-78"/>
                <a:cs typeface="Simplified Arabic" panose="02020603050405020304" pitchFamily="18" charset="-78"/>
              </a:rPr>
              <a:t>التجمع– </a:t>
            </a:r>
            <a:r>
              <a:rPr lang="ar-SA" sz="2100" dirty="0">
                <a:latin typeface="Simplified Arabic" panose="02020603050405020304" pitchFamily="18" charset="-78"/>
                <a:cs typeface="Simplified Arabic" panose="02020603050405020304" pitchFamily="18" charset="-78"/>
              </a:rPr>
              <a:t>التعقب – التشتيت</a:t>
            </a:r>
            <a:r>
              <a:rPr lang="ar-SA" sz="2100" dirty="0" smtClean="0">
                <a:latin typeface="Simplified Arabic" panose="02020603050405020304" pitchFamily="18" charset="-78"/>
                <a:cs typeface="Simplified Arabic" panose="02020603050405020304" pitchFamily="18" charset="-78"/>
              </a:rPr>
              <a:t>) وتستخدم كأحد عناصر الإدارة المتكاملة فى صور مختلفة (المصيدة القمعية والورقية والمائية).</a:t>
            </a:r>
          </a:p>
          <a:p>
            <a:pPr marL="0" indent="0" algn="r" rtl="1">
              <a:buNone/>
            </a:pPr>
            <a:endParaRPr lang="ar-SA" sz="2100" dirty="0" smtClean="0">
              <a:latin typeface="Simplified Arabic" panose="02020603050405020304" pitchFamily="18" charset="-78"/>
              <a:cs typeface="Simplified Arabic" panose="02020603050405020304" pitchFamily="18" charset="-78"/>
            </a:endParaRPr>
          </a:p>
          <a:p>
            <a:pPr marL="0" indent="0" algn="r" rtl="1">
              <a:buNone/>
            </a:pPr>
            <a:r>
              <a:rPr lang="ar-SA" sz="2400" b="1" dirty="0" smtClean="0">
                <a:latin typeface="Simplified Arabic" panose="02020603050405020304" pitchFamily="18" charset="-78"/>
                <a:cs typeface="Simplified Arabic" panose="02020603050405020304" pitchFamily="18" charset="-78"/>
              </a:rPr>
              <a:t>الفرمونات </a:t>
            </a:r>
            <a:r>
              <a:rPr lang="ar-SA" sz="2400" b="1" dirty="0">
                <a:latin typeface="Simplified Arabic" panose="02020603050405020304" pitchFamily="18" charset="-78"/>
                <a:cs typeface="Simplified Arabic" panose="02020603050405020304" pitchFamily="18" charset="-78"/>
              </a:rPr>
              <a:t>الجنسية </a:t>
            </a:r>
            <a:r>
              <a:rPr lang="ar-SA" sz="2100" dirty="0" smtClean="0">
                <a:latin typeface="Simplified Arabic" panose="02020603050405020304" pitchFamily="18" charset="-78"/>
                <a:cs typeface="Simplified Arabic" panose="02020603050405020304" pitchFamily="18" charset="-78"/>
              </a:rPr>
              <a:t>مهمة فى السيطرة </a:t>
            </a:r>
            <a:r>
              <a:rPr lang="ar-SA" sz="2100" dirty="0">
                <a:latin typeface="Simplified Arabic" panose="02020603050405020304" pitchFamily="18" charset="-78"/>
                <a:cs typeface="Simplified Arabic" panose="02020603050405020304" pitchFamily="18" charset="-78"/>
              </a:rPr>
              <a:t>على الآفات إلى أنها العامل الأول والمحدد لسلوك التزاوج</a:t>
            </a:r>
            <a:r>
              <a:rPr lang="ar-SA" sz="2100" dirty="0" smtClean="0">
                <a:latin typeface="Simplified Arabic" panose="02020603050405020304" pitchFamily="18" charset="-78"/>
                <a:cs typeface="Simplified Arabic" panose="02020603050405020304" pitchFamily="18" charset="-78"/>
              </a:rPr>
              <a:t>،.</a:t>
            </a:r>
          </a:p>
          <a:p>
            <a:pPr marL="0" indent="0" algn="r" rtl="1">
              <a:buNone/>
            </a:pPr>
            <a:r>
              <a:rPr lang="ar-SA" sz="2100" dirty="0" smtClean="0">
                <a:latin typeface="Simplified Arabic" panose="02020603050405020304" pitchFamily="18" charset="-78"/>
                <a:cs typeface="Simplified Arabic" panose="02020603050405020304" pitchFamily="18" charset="-78"/>
              </a:rPr>
              <a:t>تستقبل </a:t>
            </a:r>
            <a:r>
              <a:rPr lang="ar-SA" sz="2100" dirty="0">
                <a:latin typeface="Simplified Arabic" panose="02020603050405020304" pitchFamily="18" charset="-78"/>
                <a:cs typeface="Simplified Arabic" panose="02020603050405020304" pitchFamily="18" charset="-78"/>
              </a:rPr>
              <a:t>الفرمونات الجنسية المؤنثة بواسطة شعيرات حسية متخصصة توجد على قرون استشعار </a:t>
            </a:r>
            <a:r>
              <a:rPr lang="ar-SA" sz="2100" dirty="0" smtClean="0">
                <a:latin typeface="Simplified Arabic" panose="02020603050405020304" pitchFamily="18" charset="-78"/>
                <a:cs typeface="Simplified Arabic" panose="02020603050405020304" pitchFamily="18" charset="-78"/>
              </a:rPr>
              <a:t>الذكور</a:t>
            </a:r>
          </a:p>
          <a:p>
            <a:pPr marL="0" indent="0" algn="r" rtl="1">
              <a:buNone/>
            </a:pPr>
            <a:endParaRPr lang="ar-SA" sz="2100" dirty="0" smtClean="0">
              <a:latin typeface="Simplified Arabic" panose="02020603050405020304" pitchFamily="18" charset="-78"/>
              <a:cs typeface="Simplified Arabic" panose="02020603050405020304" pitchFamily="18" charset="-78"/>
            </a:endParaRPr>
          </a:p>
          <a:p>
            <a:pPr marL="0" indent="0" algn="r" rtl="1">
              <a:buNone/>
            </a:pPr>
            <a:r>
              <a:rPr lang="ar-SA" sz="2400" b="1" dirty="0" smtClean="0">
                <a:latin typeface="Simplified Arabic" panose="02020603050405020304" pitchFamily="18" charset="-78"/>
                <a:cs typeface="Simplified Arabic" panose="02020603050405020304" pitchFamily="18" charset="-78"/>
              </a:rPr>
              <a:t>تستخدم </a:t>
            </a:r>
            <a:r>
              <a:rPr lang="ar-SA" sz="2400" b="1" dirty="0">
                <a:latin typeface="Simplified Arabic" panose="02020603050405020304" pitchFamily="18" charset="-78"/>
                <a:cs typeface="Simplified Arabic" panose="02020603050405020304" pitchFamily="18" charset="-78"/>
              </a:rPr>
              <a:t>الفرمونات حاليا فى </a:t>
            </a:r>
            <a:r>
              <a:rPr lang="ar-SA" sz="2400" b="1" dirty="0" smtClean="0">
                <a:latin typeface="Simplified Arabic" panose="02020603050405020304" pitchFamily="18" charset="-78"/>
                <a:cs typeface="Simplified Arabic" panose="02020603050405020304" pitchFamily="18" charset="-78"/>
              </a:rPr>
              <a:t>مصر:</a:t>
            </a:r>
          </a:p>
          <a:p>
            <a:pPr marL="514350" indent="-514350" algn="r" rtl="1">
              <a:buFont typeface="+mj-lt"/>
              <a:buAutoNum type="arabicPeriod"/>
            </a:pPr>
            <a:r>
              <a:rPr lang="ar-SA" sz="2100" dirty="0" smtClean="0">
                <a:latin typeface="Simplified Arabic" panose="02020603050405020304" pitchFamily="18" charset="-78"/>
                <a:cs typeface="Simplified Arabic" panose="02020603050405020304" pitchFamily="18" charset="-78"/>
              </a:rPr>
              <a:t>للتنبؤ </a:t>
            </a:r>
            <a:r>
              <a:rPr lang="ar-SA" sz="2100" dirty="0">
                <a:latin typeface="Simplified Arabic" panose="02020603050405020304" pitchFamily="18" charset="-78"/>
                <a:cs typeface="Simplified Arabic" panose="02020603050405020304" pitchFamily="18" charset="-78"/>
              </a:rPr>
              <a:t>بظهور الأجيال </a:t>
            </a:r>
            <a:r>
              <a:rPr lang="ar-SA" sz="2100" dirty="0" smtClean="0">
                <a:latin typeface="Simplified Arabic" panose="02020603050405020304" pitchFamily="18" charset="-78"/>
                <a:cs typeface="Simplified Arabic" panose="02020603050405020304" pitchFamily="18" charset="-78"/>
              </a:rPr>
              <a:t>ومعرفة أنواع </a:t>
            </a:r>
            <a:r>
              <a:rPr lang="ar-SA" sz="2100" dirty="0">
                <a:latin typeface="Simplified Arabic" panose="02020603050405020304" pitchFamily="18" charset="-78"/>
                <a:cs typeface="Simplified Arabic" panose="02020603050405020304" pitchFamily="18" charset="-78"/>
              </a:rPr>
              <a:t>الحشرات </a:t>
            </a:r>
            <a:r>
              <a:rPr lang="ar-SA" sz="2100" dirty="0" smtClean="0">
                <a:latin typeface="Simplified Arabic" panose="02020603050405020304" pitchFamily="18" charset="-78"/>
                <a:cs typeface="Simplified Arabic" panose="02020603050405020304" pitchFamily="18" charset="-78"/>
              </a:rPr>
              <a:t>فى المنطقة لتحديد </a:t>
            </a:r>
            <a:r>
              <a:rPr lang="ar-SA" sz="2100" dirty="0">
                <a:latin typeface="Simplified Arabic" panose="02020603050405020304" pitchFamily="18" charset="-78"/>
                <a:cs typeface="Simplified Arabic" panose="02020603050405020304" pitchFamily="18" charset="-78"/>
              </a:rPr>
              <a:t>ميعاد المكافحة والأسلوب الأمثل لها. </a:t>
            </a:r>
            <a:endParaRPr lang="ar-SA" sz="2100" dirty="0" smtClean="0">
              <a:latin typeface="Simplified Arabic" panose="02020603050405020304" pitchFamily="18" charset="-78"/>
              <a:cs typeface="Simplified Arabic" panose="02020603050405020304" pitchFamily="18" charset="-78"/>
            </a:endParaRPr>
          </a:p>
          <a:p>
            <a:pPr marL="514350" indent="-514350" algn="r" rtl="1">
              <a:buFont typeface="+mj-lt"/>
              <a:buAutoNum type="arabicPeriod"/>
            </a:pPr>
            <a:r>
              <a:rPr lang="ar-SA" sz="2100" dirty="0">
                <a:latin typeface="Simplified Arabic" panose="02020603050405020304" pitchFamily="18" charset="-78"/>
                <a:cs typeface="Simplified Arabic" panose="02020603050405020304" pitchFamily="18" charset="-78"/>
              </a:rPr>
              <a:t>ل</a:t>
            </a:r>
            <a:r>
              <a:rPr lang="ar-SA" sz="2100" dirty="0" smtClean="0">
                <a:latin typeface="Simplified Arabic" panose="02020603050405020304" pitchFamily="18" charset="-78"/>
                <a:cs typeface="Simplified Arabic" panose="02020603050405020304" pitchFamily="18" charset="-78"/>
              </a:rPr>
              <a:t>جمع </a:t>
            </a:r>
            <a:r>
              <a:rPr lang="ar-SA" sz="2100" dirty="0">
                <a:latin typeface="Simplified Arabic" panose="02020603050405020304" pitchFamily="18" charset="-78"/>
                <a:cs typeface="Simplified Arabic" panose="02020603050405020304" pitchFamily="18" charset="-78"/>
              </a:rPr>
              <a:t>الحشرات ويتم ذلك بجمع الذكور المختلفة لرتبة حرشفية الأجنحة </a:t>
            </a:r>
            <a:r>
              <a:rPr lang="ar-SA" sz="2100" dirty="0" smtClean="0">
                <a:latin typeface="Simplified Arabic" panose="02020603050405020304" pitchFamily="18" charset="-78"/>
                <a:cs typeface="Simplified Arabic" panose="02020603050405020304" pitchFamily="18" charset="-78"/>
              </a:rPr>
              <a:t>مثل (دودة </a:t>
            </a:r>
            <a:r>
              <a:rPr lang="ar-SA" sz="2100" dirty="0">
                <a:latin typeface="Simplified Arabic" panose="02020603050405020304" pitchFamily="18" charset="-78"/>
                <a:cs typeface="Simplified Arabic" panose="02020603050405020304" pitchFamily="18" charset="-78"/>
              </a:rPr>
              <a:t>ورق القطن – ديدان اللوز الشوكية – ديدان اللوز القرنفلية – ديدان اللوز الأمريكية وغيرها</a:t>
            </a:r>
            <a:r>
              <a:rPr lang="ar-SA" sz="2100" dirty="0" smtClean="0">
                <a:latin typeface="Simplified Arabic" panose="02020603050405020304" pitchFamily="18" charset="-78"/>
                <a:cs typeface="Simplified Arabic" panose="02020603050405020304" pitchFamily="18" charset="-78"/>
              </a:rPr>
              <a:t>)</a:t>
            </a:r>
          </a:p>
          <a:p>
            <a:pPr marL="514350" indent="-514350" algn="r" rtl="1">
              <a:buFont typeface="+mj-lt"/>
              <a:buAutoNum type="arabicPeriod"/>
            </a:pPr>
            <a:r>
              <a:rPr lang="ar-SA" sz="2100" dirty="0" smtClean="0">
                <a:latin typeface="Simplified Arabic" panose="02020603050405020304" pitchFamily="18" charset="-78"/>
                <a:cs typeface="Simplified Arabic" panose="02020603050405020304" pitchFamily="18" charset="-78"/>
              </a:rPr>
              <a:t>لإحداث </a:t>
            </a:r>
            <a:r>
              <a:rPr lang="ar-SA" sz="2100" dirty="0">
                <a:latin typeface="Simplified Arabic" panose="02020603050405020304" pitchFamily="18" charset="-78"/>
                <a:cs typeface="Simplified Arabic" panose="02020603050405020304" pitchFamily="18" charset="-78"/>
              </a:rPr>
              <a:t>خلل فى النسبة الجنسية. وتستخدم فرمونات التشتيت فى مكافحة ديدان اللوز القرنفلية</a:t>
            </a:r>
            <a:endParaRPr lang="en-GB" sz="21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4490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pPr algn="ctr"/>
            <a:r>
              <a:rPr lang="ar-SA" sz="3200" b="1" dirty="0" smtClean="0"/>
              <a:t>أهمية النقاط التالية عند تقدير مستويات الاصابة</a:t>
            </a:r>
            <a:endParaRPr lang="en-GB" sz="3200" b="1" dirty="0"/>
          </a:p>
        </p:txBody>
      </p:sp>
      <p:sp>
        <p:nvSpPr>
          <p:cNvPr id="3" name="Content Placeholder 2"/>
          <p:cNvSpPr>
            <a:spLocks noGrp="1"/>
          </p:cNvSpPr>
          <p:nvPr>
            <p:ph idx="1"/>
          </p:nvPr>
        </p:nvSpPr>
        <p:spPr>
          <a:xfrm>
            <a:off x="609600" y="1066801"/>
            <a:ext cx="10972800" cy="4525963"/>
          </a:xfrm>
        </p:spPr>
        <p:txBody>
          <a:bodyPr>
            <a:noAutofit/>
          </a:bodyPr>
          <a:lstStyle/>
          <a:p>
            <a:pPr marL="0" indent="0" algn="r" rtl="1">
              <a:buNone/>
            </a:pPr>
            <a:r>
              <a:rPr lang="ar-SA" sz="2200" b="1" dirty="0" smtClean="0"/>
              <a:t>3 </a:t>
            </a:r>
            <a:r>
              <a:rPr lang="ar-SA" sz="2200" b="1" dirty="0"/>
              <a:t>– تكرار أخذ العينات </a:t>
            </a:r>
            <a:r>
              <a:rPr lang="en-GB" sz="2200" b="1" dirty="0"/>
              <a:t>Sampling Frequency</a:t>
            </a:r>
            <a:br>
              <a:rPr lang="en-GB" sz="2200" b="1" dirty="0"/>
            </a:br>
            <a:r>
              <a:rPr lang="ar-SA" sz="2200" dirty="0" smtClean="0"/>
              <a:t>يجب </a:t>
            </a:r>
            <a:r>
              <a:rPr lang="ar-SA" sz="2200" dirty="0"/>
              <a:t>ان تؤخذ العينات بفترات منتظمة مرة كل اسبوع مثلاً او كل اسبوعين مرة او مرة لكل شهر في توقيت محدد وكل ذلك يعتمد على دورة حياة الأخذ او فترة الجيل الخاص بها ، فبعض الآفات لها جيل او جيلان فقط في السنة يمكن عندها الحصول على المعلومات المطلوبة بواسطة اخذ العينات لمرحلة خاصة ولمرات قليلة كل سنة وهكذا .</a:t>
            </a:r>
            <a:br>
              <a:rPr lang="ar-SA" sz="2200" dirty="0"/>
            </a:br>
            <a:endParaRPr lang="ar-SA" sz="2200" dirty="0"/>
          </a:p>
          <a:p>
            <a:pPr marL="0" indent="0" algn="r" rtl="1">
              <a:buNone/>
            </a:pPr>
            <a:r>
              <a:rPr lang="ar-SA" sz="2200" b="1" dirty="0"/>
              <a:t>4 – الخسائر في المحصول </a:t>
            </a:r>
            <a:r>
              <a:rPr lang="en-GB" sz="2200" b="1" dirty="0"/>
              <a:t>Crop losses</a:t>
            </a:r>
            <a:br>
              <a:rPr lang="en-GB" sz="2200" b="1" dirty="0"/>
            </a:br>
            <a:r>
              <a:rPr lang="ar-SA" sz="2200" dirty="0" smtClean="0"/>
              <a:t>حتى </a:t>
            </a:r>
            <a:r>
              <a:rPr lang="ar-SA" sz="2200" dirty="0"/>
              <a:t>لو كان الضرر الحاصل في المحصول يبدو كبيراً للعين المجردة فان الخسائر الحقيقية في الناتج قد تكون صغيرة ولا تستوجب المكافحة وهنالك عدد كبير من المزارعين لا يستطيعون التمييز بين الضرر وبين الإصابة الاقتصادية وفي بعض الآفات يقوم الفلاح بالمكافحة لكي يكون مطمئناً على محصوله نفسياً دون اعتبارات اقتصادية لذلك .</a:t>
            </a:r>
          </a:p>
          <a:p>
            <a:pPr marL="0" indent="0" algn="r" rtl="1">
              <a:buNone/>
            </a:pPr>
            <a:r>
              <a:rPr lang="ar-SA" sz="2200" dirty="0"/>
              <a:t>يعتمد الضرر الذي تحدثه الآفة على مرحلة عمر المحصول فالنبات الصغير العمر يكون عادة اكثر عرضة للضرر بسبب الآفات ، وقد يصمد النبات خلال فترة نموه الفعال امام هجوم الآفة وذلك بالتعويض السريع للانسجة المتضررة وبهذا قد يظهر نقص قليل في الانتاج</a:t>
            </a:r>
            <a:r>
              <a:rPr lang="ar-SA" sz="2200" dirty="0" smtClean="0"/>
              <a:t>.</a:t>
            </a:r>
            <a:endParaRPr lang="en-GB" sz="2200" dirty="0"/>
          </a:p>
        </p:txBody>
      </p:sp>
    </p:spTree>
    <p:extLst>
      <p:ext uri="{BB962C8B-B14F-4D97-AF65-F5344CB8AC3E}">
        <p14:creationId xmlns:p14="http://schemas.microsoft.com/office/powerpoint/2010/main" val="27413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Autofit/>
          </a:bodyPr>
          <a:lstStyle/>
          <a:p>
            <a:pPr algn="ctr" rtl="1"/>
            <a:r>
              <a:rPr lang="ar-SA" sz="2800" b="1" dirty="0" smtClean="0"/>
              <a:t>بعض مستويات الضرر للآفة ذات الكثافة العالية نسبياً ليس لها تأثير على الانتاج أو على نوعية المحصول</a:t>
            </a:r>
            <a:endParaRPr lang="en-GB" sz="2800" b="1" dirty="0"/>
          </a:p>
        </p:txBody>
      </p:sp>
      <p:sp>
        <p:nvSpPr>
          <p:cNvPr id="3" name="Content Placeholder 2"/>
          <p:cNvSpPr>
            <a:spLocks noGrp="1"/>
          </p:cNvSpPr>
          <p:nvPr>
            <p:ph idx="1"/>
          </p:nvPr>
        </p:nvSpPr>
        <p:spPr>
          <a:xfrm>
            <a:off x="304800" y="1143001"/>
            <a:ext cx="11277600" cy="4525963"/>
          </a:xfrm>
        </p:spPr>
        <p:txBody>
          <a:bodyPr>
            <a:noAutofit/>
          </a:bodyPr>
          <a:lstStyle/>
          <a:p>
            <a:pPr marL="0" indent="0" algn="r" rtl="1">
              <a:buNone/>
            </a:pPr>
            <a:r>
              <a:rPr lang="ar-SA" sz="2200" dirty="0" smtClean="0"/>
              <a:t>من </a:t>
            </a:r>
            <a:r>
              <a:rPr lang="ar-SA" sz="2200" dirty="0"/>
              <a:t>الصعب على </a:t>
            </a:r>
            <a:r>
              <a:rPr lang="ar-SA" sz="2200" dirty="0" smtClean="0"/>
              <a:t>المزارعين </a:t>
            </a:r>
            <a:r>
              <a:rPr lang="ar-SA" sz="2200" dirty="0"/>
              <a:t>او المختصين قبول الحقيقة الثابتة والتي تبين ان بعض المستويات من ضرر الآفة ذات الكثافة العالية من السكان نسبياً لبعض الآفات ليس لها تأثير على الانتاج او على نوعية المحصول </a:t>
            </a:r>
            <a:r>
              <a:rPr lang="ar-SA" sz="2200" dirty="0" smtClean="0"/>
              <a:t>.</a:t>
            </a:r>
          </a:p>
          <a:p>
            <a:pPr marL="0" indent="0" algn="r" rtl="1">
              <a:buNone/>
            </a:pPr>
            <a:r>
              <a:rPr lang="ar-SA" sz="2200" dirty="0"/>
              <a:t/>
            </a:r>
            <a:br>
              <a:rPr lang="ar-SA" sz="2200" dirty="0"/>
            </a:br>
            <a:r>
              <a:rPr lang="ar-SA" sz="2200" b="1" dirty="0" smtClean="0"/>
              <a:t>مثال </a:t>
            </a:r>
            <a:r>
              <a:rPr lang="ar-SA" sz="2200" b="1" dirty="0"/>
              <a:t>:</a:t>
            </a:r>
            <a:br>
              <a:rPr lang="ar-SA" sz="2200" b="1" dirty="0"/>
            </a:br>
            <a:r>
              <a:rPr lang="ar-SA" sz="2200" dirty="0" smtClean="0"/>
              <a:t>ان </a:t>
            </a:r>
            <a:r>
              <a:rPr lang="ar-SA" sz="2200" dirty="0"/>
              <a:t>بعض الاصابة كحفارات السيقان في </a:t>
            </a:r>
            <a:r>
              <a:rPr lang="ar-SA" sz="2200" dirty="0">
                <a:hlinkClick r:id="rId2"/>
              </a:rPr>
              <a:t>الذرة الصفراء </a:t>
            </a:r>
            <a:r>
              <a:rPr lang="ar-SA" sz="2200" dirty="0"/>
              <a:t>لا تؤثر دائماً الى خسارة في الناتج وفي الحقيقة يلاحظ تحت ظروف معينة ، ان الخسائر في السيقان تعوض بانتاج عرانيص اثقل وزناً </a:t>
            </a:r>
            <a:r>
              <a:rPr lang="ar-SA" sz="2200" dirty="0" smtClean="0"/>
              <a:t>.</a:t>
            </a:r>
          </a:p>
          <a:p>
            <a:pPr algn="r" rtl="1"/>
            <a:r>
              <a:rPr lang="ar-SA" sz="2200" dirty="0" smtClean="0"/>
              <a:t>ويمكن </a:t>
            </a:r>
            <a:r>
              <a:rPr lang="ar-SA" sz="2200" dirty="0"/>
              <a:t>ملاحظة مثل هذا التأثير المفيد للآفات على ناتج بعض المحاصيل كما في بعض اصناف الذرة الغينية </a:t>
            </a:r>
            <a:r>
              <a:rPr lang="en-GB" sz="2200" dirty="0"/>
              <a:t>guinea corn </a:t>
            </a:r>
            <a:r>
              <a:rPr lang="ar-SA" sz="2200" dirty="0"/>
              <a:t>حيث ان الناتج بالنسبة للنبات ذو الساق المحفور من قبل الحفارات يكون اعلى مما في النبات غير المصاب وقد ترجع الزيادة في انتاج ذلك النبات يعد الضرر الاصل بسبب الاصابة بالحشرات الى انها تتغذى على القمم النامية للنباتات السائدة والتي تزاحم العرانيص في الحصول على الغذاء </a:t>
            </a:r>
            <a:endParaRPr lang="ar-SA" sz="2200" dirty="0" smtClean="0"/>
          </a:p>
          <a:p>
            <a:pPr algn="r" rtl="1"/>
            <a:r>
              <a:rPr lang="ar-SA" sz="2200" dirty="0" smtClean="0"/>
              <a:t>وكذلك </a:t>
            </a:r>
            <a:r>
              <a:rPr lang="ar-SA" sz="2200" dirty="0"/>
              <a:t>فان بعض الهرمونات التي تفرزها الحشرات الماصة لها تأثير على النبات حتى انه يعتقد انه من اجل الحصول على اعلى ناتج للمحصول </a:t>
            </a:r>
            <a:r>
              <a:rPr lang="ar-SA" sz="2200" dirty="0" smtClean="0"/>
              <a:t>فانه قد </a:t>
            </a:r>
            <a:r>
              <a:rPr lang="ar-SA" sz="2200" dirty="0"/>
              <a:t>يحتاج الى كثافة معينة من </a:t>
            </a:r>
            <a:r>
              <a:rPr lang="ar-SA" sz="2200" dirty="0" smtClean="0"/>
              <a:t>الحشرات. </a:t>
            </a:r>
            <a:endParaRPr lang="ar-SA" sz="2200" dirty="0"/>
          </a:p>
        </p:txBody>
      </p:sp>
    </p:spTree>
    <p:extLst>
      <p:ext uri="{BB962C8B-B14F-4D97-AF65-F5344CB8AC3E}">
        <p14:creationId xmlns:p14="http://schemas.microsoft.com/office/powerpoint/2010/main" val="335511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b="1" dirty="0" smtClean="0"/>
              <a:t>يجب ملاحظة وتسجيل الضرر في فترات مناسبة خلال نمو المحصول وقد تختلف الخسائر الاقتصادية تبعاً لذلك</a:t>
            </a:r>
            <a:endParaRPr lang="en-GB" sz="2800" b="1" dirty="0"/>
          </a:p>
        </p:txBody>
      </p:sp>
      <p:sp>
        <p:nvSpPr>
          <p:cNvPr id="3" name="Content Placeholder 2"/>
          <p:cNvSpPr>
            <a:spLocks noGrp="1"/>
          </p:cNvSpPr>
          <p:nvPr>
            <p:ph idx="1"/>
          </p:nvPr>
        </p:nvSpPr>
        <p:spPr>
          <a:xfrm>
            <a:off x="609600" y="1600200"/>
            <a:ext cx="10972800" cy="4876800"/>
          </a:xfrm>
        </p:spPr>
        <p:txBody>
          <a:bodyPr>
            <a:normAutofit/>
          </a:bodyPr>
          <a:lstStyle/>
          <a:p>
            <a:pPr algn="r" rtl="1"/>
            <a:r>
              <a:rPr lang="ar-SA" b="1" dirty="0" smtClean="0"/>
              <a:t>مثال </a:t>
            </a:r>
            <a:r>
              <a:rPr lang="ar-SA" b="1" dirty="0"/>
              <a:t>:</a:t>
            </a:r>
            <a:br>
              <a:rPr lang="ar-SA" b="1" dirty="0"/>
            </a:br>
            <a:endParaRPr lang="ar-SA" b="1" dirty="0"/>
          </a:p>
          <a:p>
            <a:pPr algn="r" rtl="1"/>
            <a:r>
              <a:rPr lang="ar-SA" dirty="0"/>
              <a:t>إ</a:t>
            </a:r>
            <a:r>
              <a:rPr lang="ar-SA" dirty="0" smtClean="0"/>
              <a:t>ن </a:t>
            </a:r>
            <a:r>
              <a:rPr lang="ar-SA" dirty="0"/>
              <a:t>أ</a:t>
            </a:r>
            <a:r>
              <a:rPr lang="ar-SA" dirty="0" smtClean="0"/>
              <a:t>صابة </a:t>
            </a:r>
            <a:r>
              <a:rPr lang="ar-SA" dirty="0"/>
              <a:t>مثل حقل قطن بعشرة صراصير من صراصير الحقل / متر مربع ، يمكن ان تسبب خسارة خطيرة جداً على محصول القطن النابت حديثاً كبادرات ولكن خمسة اضعاف هذه الكثافة ( </a:t>
            </a:r>
            <a:r>
              <a:rPr lang="ar-SA" dirty="0" smtClean="0"/>
              <a:t>50 صرصر </a:t>
            </a:r>
            <a:r>
              <a:rPr lang="ar-SA" dirty="0"/>
              <a:t>/ متر مربع ) </a:t>
            </a:r>
            <a:r>
              <a:rPr lang="ar-SA" dirty="0" smtClean="0"/>
              <a:t>قد </a:t>
            </a:r>
            <a:r>
              <a:rPr lang="ar-SA" dirty="0"/>
              <a:t>لا تسبب ضرراً ملحوظاً على نبات القطن البالغ </a:t>
            </a:r>
            <a:r>
              <a:rPr lang="ar-SA" dirty="0" smtClean="0"/>
              <a:t>.</a:t>
            </a:r>
          </a:p>
          <a:p>
            <a:pPr marL="0" indent="0" algn="r" rtl="1">
              <a:buNone/>
            </a:pPr>
            <a:endParaRPr lang="ar-SA" dirty="0"/>
          </a:p>
          <a:p>
            <a:pPr algn="r" rtl="1"/>
            <a:r>
              <a:rPr lang="ar-SA" dirty="0"/>
              <a:t>( راجع تأثير الإصابة في نبات الكساف قبل عمر السبعة اشهر حيث يسبب %60خسارة ويعد ان نسبة الواطئة للاصابة احياناً ولو كانت واطئة الا انها تعتبر خطيرة كما هي الحالة عند اصابة الطماطة بحشرة المن فهي تعمل على نقل الامراض الفيروسية بسرعة ولو كانت اعدادها قليلة لانها تتغذى في اليوم الواحد على اكثر من نبات وتنقل الامراض الفيروسية من نبات مصاب الى </a:t>
            </a:r>
            <a:r>
              <a:rPr lang="ar-SA" dirty="0" smtClean="0"/>
              <a:t>نباتات غير </a:t>
            </a:r>
            <a:r>
              <a:rPr lang="ar-SA" dirty="0"/>
              <a:t>مصابة وهكذا </a:t>
            </a:r>
            <a:r>
              <a:rPr lang="ar-SA" dirty="0" smtClean="0"/>
              <a:t>.</a:t>
            </a:r>
            <a:endParaRPr lang="en-GB" dirty="0"/>
          </a:p>
        </p:txBody>
      </p:sp>
    </p:spTree>
    <p:extLst>
      <p:ext uri="{BB962C8B-B14F-4D97-AF65-F5344CB8AC3E}">
        <p14:creationId xmlns:p14="http://schemas.microsoft.com/office/powerpoint/2010/main" val="3823744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smtClean="0"/>
              <a:t>أسباب تقدير خسائر المحصول </a:t>
            </a:r>
            <a:br>
              <a:rPr lang="ar-SA" b="1" dirty="0" smtClean="0"/>
            </a:br>
            <a:r>
              <a:rPr lang="en-GB" b="1" dirty="0" smtClean="0"/>
              <a:t>Reasons for assessing crop losses</a:t>
            </a:r>
            <a:endParaRPr lang="en-GB" dirty="0"/>
          </a:p>
        </p:txBody>
      </p:sp>
      <p:sp>
        <p:nvSpPr>
          <p:cNvPr id="3" name="Content Placeholder 2"/>
          <p:cNvSpPr>
            <a:spLocks noGrp="1"/>
          </p:cNvSpPr>
          <p:nvPr>
            <p:ph idx="1"/>
          </p:nvPr>
        </p:nvSpPr>
        <p:spPr>
          <a:xfrm>
            <a:off x="609600" y="1600200"/>
            <a:ext cx="10972800" cy="4953000"/>
          </a:xfrm>
        </p:spPr>
        <p:txBody>
          <a:bodyPr>
            <a:noAutofit/>
          </a:bodyPr>
          <a:lstStyle/>
          <a:p>
            <a:pPr algn="r" rtl="1"/>
            <a:r>
              <a:rPr lang="ar-SA" sz="2000" dirty="0" smtClean="0"/>
              <a:t>وتتضمن </a:t>
            </a:r>
            <a:r>
              <a:rPr lang="ar-SA" sz="2000" dirty="0"/>
              <a:t>ما يأتي :-</a:t>
            </a:r>
          </a:p>
          <a:p>
            <a:pPr algn="r" rtl="1">
              <a:buFont typeface="+mj-lt"/>
              <a:buAutoNum type="arabicPeriod"/>
            </a:pPr>
            <a:r>
              <a:rPr lang="ar-SA" sz="2000" dirty="0"/>
              <a:t>تثبيت الوضع الاقتصادي لآفات معينة </a:t>
            </a:r>
            <a:r>
              <a:rPr lang="ar-SA" sz="2000" dirty="0" smtClean="0"/>
              <a:t>.</a:t>
            </a:r>
          </a:p>
          <a:p>
            <a:pPr algn="r" rtl="1">
              <a:buFont typeface="+mj-lt"/>
              <a:buAutoNum type="arabicPeriod"/>
            </a:pPr>
            <a:r>
              <a:rPr lang="ar-SA" sz="2000" dirty="0" smtClean="0"/>
              <a:t>تحديد شدة الإصابة بالآفة والتي تكون عندها الحاجة الى مكافحة اقتصادية .</a:t>
            </a:r>
          </a:p>
          <a:p>
            <a:pPr algn="r" rtl="1">
              <a:buFont typeface="+mj-lt"/>
              <a:buAutoNum type="arabicPeriod"/>
            </a:pPr>
            <a:r>
              <a:rPr lang="ar-SA" sz="2000" dirty="0" smtClean="0"/>
              <a:t>تقدير المدى الذي يبرز الصرف على اجور المكافحة (اقتصاديات طرق المكافحة) .</a:t>
            </a:r>
          </a:p>
          <a:p>
            <a:pPr algn="r" rtl="1">
              <a:buFont typeface="+mj-lt"/>
              <a:buAutoNum type="arabicPeriod"/>
            </a:pPr>
            <a:r>
              <a:rPr lang="ar-SA" sz="2000" dirty="0" smtClean="0"/>
              <a:t>تقدير تأثير طرق المكافحة المختلفة .</a:t>
            </a:r>
          </a:p>
          <a:p>
            <a:pPr algn="r" rtl="1">
              <a:buFont typeface="+mj-lt"/>
              <a:buAutoNum type="arabicPeriod"/>
            </a:pPr>
            <a:r>
              <a:rPr lang="ar-SA" sz="2000" dirty="0" smtClean="0"/>
              <a:t>قياس </a:t>
            </a:r>
            <a:r>
              <a:rPr lang="ar-SA" sz="2000" dirty="0"/>
              <a:t>تأثير العوامل البيئة على خسارة الانتاج المتسببة عن هجوم الآفة </a:t>
            </a:r>
            <a:r>
              <a:rPr lang="ar-SA" sz="2000" dirty="0" smtClean="0"/>
              <a:t>.</a:t>
            </a:r>
            <a:endParaRPr lang="ar-SA" sz="2000" dirty="0"/>
          </a:p>
          <a:p>
            <a:pPr algn="r" rtl="1">
              <a:buFont typeface="+mj-lt"/>
              <a:buAutoNum type="arabicPeriod"/>
            </a:pPr>
            <a:r>
              <a:rPr lang="ar-SA" sz="2000" dirty="0"/>
              <a:t>تجهيز المعلومات للاشخاص المختصين بالمبيدات لتحديد الاجراءات الخاصة بالمكافحة </a:t>
            </a:r>
            <a:r>
              <a:rPr lang="ar-SA" sz="2000" dirty="0" smtClean="0"/>
              <a:t>.</a:t>
            </a:r>
            <a:endParaRPr lang="ar-SA" sz="2000" dirty="0"/>
          </a:p>
          <a:p>
            <a:pPr algn="r" rtl="1">
              <a:buFont typeface="+mj-lt"/>
              <a:buAutoNum type="arabicPeriod"/>
            </a:pPr>
            <a:r>
              <a:rPr lang="ar-SA" sz="2000" dirty="0"/>
              <a:t>تقدير الاموال اللازمة للمكافحة .</a:t>
            </a:r>
            <a:br>
              <a:rPr lang="ar-SA" sz="2000" dirty="0"/>
            </a:br>
            <a:endParaRPr lang="ar-SA" sz="2000" dirty="0"/>
          </a:p>
          <a:p>
            <a:pPr marL="0" indent="0" algn="r" rtl="1">
              <a:buNone/>
            </a:pPr>
            <a:r>
              <a:rPr lang="ar-SA" sz="2000" dirty="0"/>
              <a:t>اعطاء القواعد لاجراء بحوث في المستقبل حيث ان معرفة الاهمية النسبية </a:t>
            </a:r>
            <a:r>
              <a:rPr lang="ar-SA" sz="2000" dirty="0" smtClean="0"/>
              <a:t>للعوامل المحددة </a:t>
            </a:r>
            <a:r>
              <a:rPr lang="ar-SA" sz="2000" dirty="0"/>
              <a:t>للانتاج تساعد على تثبيت اوليات فعالة في وضع قنوات البحث من اجل </a:t>
            </a:r>
            <a:r>
              <a:rPr lang="ar-SA" sz="2000" dirty="0" smtClean="0"/>
              <a:t>تقليل الخسائر </a:t>
            </a:r>
            <a:r>
              <a:rPr lang="ar-SA" sz="2000" dirty="0"/>
              <a:t>في المحصول وكذلك تساعد على الانتباه الى التدابير الوقائية او تبني </a:t>
            </a:r>
            <a:r>
              <a:rPr lang="ar-SA" sz="2000" dirty="0" smtClean="0"/>
              <a:t>عمليات زراعية </a:t>
            </a:r>
            <a:r>
              <a:rPr lang="ar-SA" sz="2000" dirty="0"/>
              <a:t>جديدة مثل زراعة اصناف مقاومة او التنبؤ بالآفة او بوقت المكافحة كما </a:t>
            </a:r>
            <a:r>
              <a:rPr lang="ar-SA" sz="2000" dirty="0" smtClean="0"/>
              <a:t>سيرد لاحقاً </a:t>
            </a:r>
            <a:r>
              <a:rPr lang="ar-SA" sz="2000" dirty="0"/>
              <a:t>او حتى باستخدام احسن مكافحة باقل مقدار من المبيدات المستخدم </a:t>
            </a:r>
            <a:r>
              <a:rPr lang="ar-SA" sz="2000" dirty="0" smtClean="0"/>
              <a:t>.</a:t>
            </a:r>
            <a:endParaRPr lang="en-GB" sz="2000" dirty="0"/>
          </a:p>
        </p:txBody>
      </p:sp>
    </p:spTree>
    <p:extLst>
      <p:ext uri="{BB962C8B-B14F-4D97-AF65-F5344CB8AC3E}">
        <p14:creationId xmlns:p14="http://schemas.microsoft.com/office/powerpoint/2010/main" val="1082357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rmAutofit/>
          </a:bodyPr>
          <a:lstStyle/>
          <a:p>
            <a:pPr algn="ctr" rtl="1"/>
            <a:r>
              <a:rPr lang="ar-SA" sz="3200" b="1" dirty="0" smtClean="0"/>
              <a:t>طرق تقدير الخسائر في المحاصيل</a:t>
            </a:r>
            <a:br>
              <a:rPr lang="ar-SA" sz="3200" b="1" dirty="0" smtClean="0"/>
            </a:br>
            <a:r>
              <a:rPr lang="ar-SA" sz="3200" b="1" dirty="0" smtClean="0"/>
              <a:t> </a:t>
            </a:r>
            <a:r>
              <a:rPr lang="en-GB" sz="3200" b="1" dirty="0" smtClean="0"/>
              <a:t>Methods of assessing crop losses</a:t>
            </a:r>
            <a:endParaRPr lang="en-GB" sz="3200" dirty="0"/>
          </a:p>
        </p:txBody>
      </p:sp>
      <p:sp>
        <p:nvSpPr>
          <p:cNvPr id="3" name="Content Placeholder 2"/>
          <p:cNvSpPr>
            <a:spLocks noGrp="1"/>
          </p:cNvSpPr>
          <p:nvPr>
            <p:ph idx="1"/>
          </p:nvPr>
        </p:nvSpPr>
        <p:spPr/>
        <p:txBody>
          <a:bodyPr>
            <a:noAutofit/>
          </a:bodyPr>
          <a:lstStyle/>
          <a:p>
            <a:pPr marL="0" indent="0" algn="r" rtl="1">
              <a:buNone/>
            </a:pPr>
            <a:r>
              <a:rPr lang="ar-SA" sz="2400" dirty="0" smtClean="0"/>
              <a:t>استخدم </a:t>
            </a:r>
            <a:r>
              <a:rPr lang="ar-SA" sz="2400" dirty="0"/>
              <a:t>المختصون تجارب الحقول المكررة لتقدير المحصول كنتيجة للاصابة بالآفات </a:t>
            </a:r>
            <a:r>
              <a:rPr lang="ar-SA" sz="2400" dirty="0" smtClean="0"/>
              <a:t>باستخدام قطاعات </a:t>
            </a:r>
            <a:r>
              <a:rPr lang="ar-SA" sz="2400" dirty="0" smtClean="0"/>
              <a:t>عشوائية، </a:t>
            </a:r>
            <a:r>
              <a:rPr lang="ar-SA" sz="2400" dirty="0" smtClean="0"/>
              <a:t>وفي </a:t>
            </a:r>
            <a:r>
              <a:rPr lang="ar-SA" sz="2400" dirty="0"/>
              <a:t>هذه الطريقة تترك بعض القطع خالية من الآفات وذلك باستخدام معاملات التغطية بالمبيدات او تدابير المكافحة الاخرى في حين يسمح للنبات في القطع الاخرى بان تتضرر بواسطة مجموعة من الآفات طبيعياً وبعد عمل عدد من التجارب في منطقة معينة وجمع المعلومات عن شدة الآفة يمكن تثبيت تأثيرها على نقصان الناتج ، </a:t>
            </a:r>
            <a:endParaRPr lang="ar-SA" sz="2400" dirty="0" smtClean="0"/>
          </a:p>
          <a:p>
            <a:pPr marL="0" indent="0" algn="r" rtl="1">
              <a:buNone/>
            </a:pPr>
            <a:r>
              <a:rPr lang="ar-SA" sz="2400" dirty="0" smtClean="0"/>
              <a:t>ان </a:t>
            </a:r>
            <a:r>
              <a:rPr lang="ar-SA" sz="2400" dirty="0"/>
              <a:t>تعيين النقاط لكل مستوى من شدة الآفة ومقارنتها بنقصان الناتج وفي سلسلة من التجارب الحقلية المكررة وفي مواقع مختلفة او لاعوام معينة في منطقة واحدة فأنه يمكن بعد </a:t>
            </a:r>
            <a:r>
              <a:rPr lang="ar-SA" sz="2400" dirty="0" smtClean="0"/>
              <a:t>ذلك رسم </a:t>
            </a:r>
            <a:r>
              <a:rPr lang="ar-SA" sz="2400" dirty="0"/>
              <a:t>العلاقة الخطية بينهما وعادة تكون لوغارتمية .</a:t>
            </a:r>
          </a:p>
          <a:p>
            <a:pPr marL="0" indent="0" algn="r" rtl="1">
              <a:buNone/>
            </a:pPr>
            <a:r>
              <a:rPr lang="ar-SA" sz="2400" dirty="0" smtClean="0"/>
              <a:t>استخدم </a:t>
            </a:r>
            <a:r>
              <a:rPr lang="ar-SA" sz="2400" dirty="0"/>
              <a:t>الباحثون طرق اخرى لتقدير الخسائر مثل وضع المحصول او النبات تحت اقفاص لحفظه من الآفات او ازالة الآفات اصطناعياً او اصابة النبات اصابة اصطناعية وذلك لدراسة العلاقة بين الناتج والاصابة ان الارقام الموثوق بها عن الخسائر العالمية والمحلية تشكل في النهاية قواعد لبرامج جيدة من ادارة ومكافحة الآفات </a:t>
            </a:r>
            <a:r>
              <a:rPr lang="ar-SA" sz="2400" dirty="0" smtClean="0"/>
              <a:t>.</a:t>
            </a:r>
            <a:endParaRPr lang="ar-SA" sz="2400" dirty="0"/>
          </a:p>
        </p:txBody>
      </p:sp>
    </p:spTree>
    <p:extLst>
      <p:ext uri="{BB962C8B-B14F-4D97-AF65-F5344CB8AC3E}">
        <p14:creationId xmlns:p14="http://schemas.microsoft.com/office/powerpoint/2010/main" val="363683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2118</Words>
  <Application>Microsoft Office PowerPoint</Application>
  <PresentationFormat>Custom</PresentationFormat>
  <Paragraphs>255</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متى تكافح الآفة الزراعية  الحد الاقتصادي الحرج</vt:lpstr>
      <vt:lpstr>تقرير مستويات الإصابة  Assessment of levels of infestation</vt:lpstr>
      <vt:lpstr>تقرير مستويات الإصابة</vt:lpstr>
      <vt:lpstr>أهمية النقاط التالية عند تقدير مستويات الاصابة</vt:lpstr>
      <vt:lpstr>أهمية النقاط التالية عند تقدير مستويات الاصابة</vt:lpstr>
      <vt:lpstr>بعض مستويات الضرر للآفة ذات الكثافة العالية نسبياً ليس لها تأثير على الانتاج أو على نوعية المحصول</vt:lpstr>
      <vt:lpstr>يجب ملاحظة وتسجيل الضرر في فترات مناسبة خلال نمو المحصول وقد تختلف الخسائر الاقتصادية تبعاً لذلك</vt:lpstr>
      <vt:lpstr>أسباب تقدير خسائر المحصول  Reasons for assessing crop losses</vt:lpstr>
      <vt:lpstr>طرق تقدير الخسائر في المحاصيل  Methods of assessing crop losses</vt:lpstr>
      <vt:lpstr>استخدام علاقة الكلفة / الفائدة المتوخاه  Use of cost / potential benefit ratio</vt:lpstr>
      <vt:lpstr>العلاقة بين شدة الآفة وخسارة المحصول  Relationship between pest intensity and crop loss</vt:lpstr>
      <vt:lpstr>العلاقة بين شدة الآفة وخسارة المحصول  Relationship between pest intensity and crop loss</vt:lpstr>
      <vt:lpstr>العلاقة بين شدة الآفة وخسارة المحصول  Relationship between pest intensity and crop loss</vt:lpstr>
      <vt:lpstr>العلاقة بين شدة الآفة وخسارة المحصول  Relationship between pest intensity and crop loss</vt:lpstr>
      <vt:lpstr>تصميم انموذج لتقدير الحد الحرج الاقتصادي</vt:lpstr>
      <vt:lpstr> دودة البلح الصغرى (( الحميره ))  Batrachedra amydraula  </vt:lpstr>
      <vt:lpstr>دورة الحياة</vt:lpstr>
      <vt:lpstr>مظاهر الإصابة</vt:lpstr>
      <vt:lpstr>PowerPoint Presentation</vt:lpstr>
      <vt:lpstr>هدف الدراسة: </vt:lpstr>
      <vt:lpstr>PowerPoint Presentation</vt:lpstr>
      <vt:lpstr>PowerPoint Presentation</vt:lpstr>
      <vt:lpstr>PowerPoint Presentation</vt:lpstr>
      <vt:lpstr>PowerPoint Presentation</vt:lpstr>
      <vt:lpstr> </vt:lpstr>
      <vt:lpstr>تحليل النتائج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دالة الضرر في الصنف زىدي كما يأتي:</vt:lpstr>
      <vt:lpstr>الإدارة المتكاملة لآفات القطن</vt:lpstr>
      <vt:lpstr>الإدارة المتكاملة لآفات القطن</vt:lpstr>
      <vt:lpstr>يعتمد نجاح برامج تطبيق الإدارة المتكاملة للآفات على عدة ركائز أساسية</vt:lpstr>
      <vt:lpstr>يعتمد نجاح برامج تطبيق الإدارة المتكاملة للآفات على عدة ركائز أساسية</vt:lpstr>
      <vt:lpstr>يعتمد نجاح برامج تطبيق الإدارة المتكاملة للآفات على عدة ركائز أساسية</vt:lpstr>
      <vt:lpstr>يعتمد نجاح برامج تطبيق الإدارة المتكاملة للآفات على عدة ركائز أساسية</vt:lpstr>
      <vt:lpstr>يعتمد نجاح برامج تطبيق الإدارة المتكاملة للآفات على عدة ركائز أساسية</vt:lpstr>
      <vt:lpstr>يعتمد نجاح برامج تطبيق الإدارة المتكاملة للآفات على عدة ركائز أساسية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تصميم انموذج لتقدير الحد الحرج الاقتصادي</dc:title>
  <dc:creator>Windows User</dc:creator>
  <cp:lastModifiedBy>User</cp:lastModifiedBy>
  <cp:revision>56</cp:revision>
  <dcterms:created xsi:type="dcterms:W3CDTF">2017-11-13T07:17:10Z</dcterms:created>
  <dcterms:modified xsi:type="dcterms:W3CDTF">2023-03-26T00:39:53Z</dcterms:modified>
</cp:coreProperties>
</file>