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B402B9-C749-46BC-826E-067AE98A07BD}" type="datetimeFigureOut">
              <a:rPr lang="en-US" smtClean="0"/>
              <a:t>1/17/2016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92189DE-2D9F-455D-AB39-F82A0D3985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2189DE-2D9F-455D-AB39-F82A0D3985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2189DE-2D9F-455D-AB39-F82A0D3985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2189DE-2D9F-455D-AB39-F82A0D3985B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2189DE-2D9F-455D-AB39-F82A0D3985B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2189DE-2D9F-455D-AB39-F82A0D3985B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2189DE-2D9F-455D-AB39-F82A0D3985B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2189DE-2D9F-455D-AB39-F82A0D3985B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B402B9-C749-46BC-826E-067AE98A07BD}" type="datetimeFigureOut">
              <a:rPr lang="en-US" smtClean="0"/>
              <a:t>1/17/2016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2189DE-2D9F-455D-AB39-F82A0D3985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B402B9-C749-46BC-826E-067AE98A07BD}" type="datetimeFigureOut">
              <a:rPr lang="en-US" smtClean="0"/>
              <a:t>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2189DE-2D9F-455D-AB39-F82A0D3985B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B402B9-C749-46BC-826E-067AE98A07BD}" type="datetimeFigureOut">
              <a:rPr lang="en-US" smtClean="0"/>
              <a:t>1/17/2016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2189DE-2D9F-455D-AB39-F82A0D3985B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B402B9-C749-46BC-826E-067AE98A07BD}" type="datetimeFigureOut">
              <a:rPr lang="en-US" smtClean="0"/>
              <a:t>1/17/2016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2189DE-2D9F-455D-AB39-F82A0D3985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study of selected microorganisms in the environment and human body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1364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a:t>The intestinal </a:t>
            </a:r>
            <a:r>
              <a:rPr lang="en-US" dirty="0" err="1"/>
              <a:t>microbiota</a:t>
            </a:r>
            <a:r>
              <a:rPr lang="en-US" dirty="0"/>
              <a:t> is a dynamic mixture of microorganisms, whose composition varies along the gastrointestinal tract (GIT) and between the mucosa and the intestinal lumen. The </a:t>
            </a:r>
            <a:r>
              <a:rPr lang="en-US" dirty="0" err="1"/>
              <a:t>microbiota</a:t>
            </a:r>
            <a:r>
              <a:rPr lang="en-US" dirty="0"/>
              <a:t> develops all the time, due to the interaction of genetic factors, contact with the environment, diet and disease, thus explaining the fact that each individual presents a unique </a:t>
            </a:r>
            <a:r>
              <a:rPr lang="en-US" dirty="0" err="1" smtClean="0"/>
              <a:t>microbiota.The</a:t>
            </a:r>
            <a:r>
              <a:rPr lang="en-US" dirty="0" smtClean="0"/>
              <a:t> </a:t>
            </a:r>
            <a:r>
              <a:rPr lang="en-US" dirty="0"/>
              <a:t>genotype of the individual may also be a factor that influences the bacterial community in the gut, following a hypothesis that in the gut there are sites of specific adhesion to some bacteria in the host, selecting the most important. These adhesion sites are probably genetically </a:t>
            </a:r>
            <a:r>
              <a:rPr lang="en-US" dirty="0" smtClean="0"/>
              <a:t>predetermined.</a:t>
            </a:r>
            <a:r>
              <a:rPr lang="en-US" dirty="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0729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562600"/>
            <a:ext cx="7924800" cy="762000"/>
          </a:xfrm>
        </p:spPr>
        <p:txBody>
          <a:bodyPr/>
          <a:lstStyle/>
          <a:p>
            <a:r>
              <a:rPr lang="en-US" sz="1800" b="1" dirty="0" smtClean="0">
                <a:solidFill>
                  <a:schemeClr val="tx1"/>
                </a:solidFill>
              </a:rPr>
              <a:t>Fig 1. Factors </a:t>
            </a:r>
            <a:r>
              <a:rPr lang="en-US" sz="1800" b="1" dirty="0">
                <a:solidFill>
                  <a:schemeClr val="tx1"/>
                </a:solidFill>
              </a:rPr>
              <a:t>influencing the bacterial community in the human gut.</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14400" y="838200"/>
            <a:ext cx="7480300" cy="4536523"/>
          </a:xfrm>
        </p:spPr>
      </p:pic>
    </p:spTree>
    <p:extLst>
      <p:ext uri="{BB962C8B-B14F-4D97-AF65-F5344CB8AC3E}">
        <p14:creationId xmlns:p14="http://schemas.microsoft.com/office/powerpoint/2010/main" val="1873146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70000" lnSpcReduction="20000"/>
          </a:bodyPr>
          <a:lstStyle/>
          <a:p>
            <a:pPr algn="just"/>
            <a:r>
              <a:rPr lang="en-US" dirty="0"/>
              <a:t>The highest concentration of microorganisms and metabolic activity is found in the large intestine. Starting from the ileum the concentration of bacteria increases gradually, reaching 10¹¹ to 10¹² CFU/g in the colon. The adult and stable </a:t>
            </a:r>
            <a:r>
              <a:rPr lang="en-US" dirty="0" err="1"/>
              <a:t>microbiota</a:t>
            </a:r>
            <a:r>
              <a:rPr lang="en-US" dirty="0"/>
              <a:t> are composed of autochthonous species (permanent members) and </a:t>
            </a:r>
            <a:r>
              <a:rPr lang="en-US" dirty="0" err="1"/>
              <a:t>allochthonous</a:t>
            </a:r>
            <a:r>
              <a:rPr lang="en-US" dirty="0"/>
              <a:t> (transient members that are acquired from an external source). </a:t>
            </a:r>
            <a:endParaRPr lang="en-US" dirty="0" smtClean="0"/>
          </a:p>
          <a:p>
            <a:pPr algn="just"/>
            <a:r>
              <a:rPr lang="en-US" dirty="0" smtClean="0"/>
              <a:t>The </a:t>
            </a:r>
            <a:r>
              <a:rPr lang="en-US" dirty="0" err="1"/>
              <a:t>microbiota</a:t>
            </a:r>
            <a:r>
              <a:rPr lang="en-US" dirty="0"/>
              <a:t> are diverse, comprising 400-1000 species, of which over 60% are not cultivable outside the </a:t>
            </a:r>
            <a:r>
              <a:rPr lang="en-US" dirty="0" smtClean="0"/>
              <a:t>intestine. </a:t>
            </a:r>
            <a:r>
              <a:rPr lang="en-US" dirty="0"/>
              <a:t>The intestinal </a:t>
            </a:r>
            <a:r>
              <a:rPr lang="en-US" dirty="0" err="1"/>
              <a:t>microbiota</a:t>
            </a:r>
            <a:r>
              <a:rPr lang="en-US" dirty="0"/>
              <a:t> plays different roles that are important for the host such as they exert a trophic effect on the intestinal epithelium, favoring the development of microvilli, which in turn promotes the absorption of the </a:t>
            </a:r>
            <a:r>
              <a:rPr lang="en-US" dirty="0" smtClean="0"/>
              <a:t>nutrients. </a:t>
            </a:r>
            <a:r>
              <a:rPr lang="en-US" dirty="0"/>
              <a:t>The diet is a major determinant for the persistence of certain bacteria in the gastrointestinal tract, because the diet provides nutrients, not only for the host, but also for bacteria that are in it. Components from indigestible food serve as carbon and energy source for the human gut </a:t>
            </a:r>
            <a:r>
              <a:rPr lang="en-US" dirty="0" smtClean="0"/>
              <a:t>bacteria.</a:t>
            </a: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79816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US" dirty="0"/>
              <a:t>The intestinal biota is increasingly considered a symbiotic partner for the maintenance of health. Over the years, the intestinal </a:t>
            </a:r>
            <a:r>
              <a:rPr lang="en-US" dirty="0" err="1"/>
              <a:t>microbiota</a:t>
            </a:r>
            <a:r>
              <a:rPr lang="en-US" dirty="0"/>
              <a:t> has become recognized in the development of the immune system. The cells of the intestinal mucosa and </a:t>
            </a:r>
            <a:r>
              <a:rPr lang="en-US" dirty="0" err="1"/>
              <a:t>microbiota</a:t>
            </a:r>
            <a:r>
              <a:rPr lang="en-US" dirty="0"/>
              <a:t> (</a:t>
            </a:r>
            <a:r>
              <a:rPr lang="en-US" dirty="0" err="1"/>
              <a:t>enterocyctes</a:t>
            </a:r>
            <a:r>
              <a:rPr lang="en-US" dirty="0"/>
              <a:t>, dendritic cells, lymphocytes, macrophages) regulate the production of several cytokines and </a:t>
            </a:r>
            <a:r>
              <a:rPr lang="en-US" dirty="0" err="1"/>
              <a:t>chemokines</a:t>
            </a:r>
            <a:r>
              <a:rPr lang="en-US" dirty="0"/>
              <a:t>). </a:t>
            </a:r>
            <a:endParaRPr lang="en-US" dirty="0" smtClean="0"/>
          </a:p>
          <a:p>
            <a:pPr algn="just"/>
            <a:r>
              <a:rPr lang="en-US" dirty="0" smtClean="0"/>
              <a:t>The </a:t>
            </a:r>
            <a:r>
              <a:rPr lang="en-US" dirty="0"/>
              <a:t>homeostasis of the intestinal tract is dependent on characteristics of the host (age, gender, genetics, </a:t>
            </a:r>
            <a:r>
              <a:rPr lang="en-US" dirty="0" err="1"/>
              <a:t>etc</a:t>
            </a:r>
            <a:r>
              <a:rPr lang="en-US" dirty="0"/>
              <a:t>) and environmental conditions (stress, drugs, gastrointestinal surgery, infectious and toxic agents). Changes in the gut microorganisms can be reversed by diet and weight loss. Qualitative and quantitative changes in the consumption of specific food components (fatty acids, carbohydrates, micronutrients) have effects not only on the composition of intestinal </a:t>
            </a:r>
            <a:r>
              <a:rPr lang="en-US" dirty="0" err="1"/>
              <a:t>microbiota</a:t>
            </a:r>
            <a:r>
              <a:rPr lang="en-US" dirty="0"/>
              <a:t>, but can modulate the expression of genes in the host tissues such as the liver, adipose tissue, intestine, and muscle. This in turn can lead to the development or decrease of fat mass and metabolic disorders associated with the intestinal barrier and systemic immunity. These intestinal </a:t>
            </a:r>
            <a:r>
              <a:rPr lang="en-US" dirty="0" err="1"/>
              <a:t>microbiota</a:t>
            </a:r>
            <a:r>
              <a:rPr lang="en-US" dirty="0"/>
              <a:t> are composed of various bacterial groups. Therefore, it is essential to keep them balanced to preserve human health.</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0464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Some bacteria have been used as a probiotic, such as species of </a:t>
            </a:r>
            <a:r>
              <a:rPr lang="en-US" dirty="0" smtClean="0"/>
              <a:t>the genera</a:t>
            </a:r>
            <a:r>
              <a:rPr lang="en-US" dirty="0"/>
              <a:t> </a:t>
            </a:r>
            <a:r>
              <a:rPr lang="en-US" i="1" dirty="0"/>
              <a:t>Lactobacillus</a:t>
            </a:r>
            <a:r>
              <a:rPr lang="en-US" dirty="0"/>
              <a:t> and </a:t>
            </a:r>
            <a:r>
              <a:rPr lang="en-US" i="1" dirty="0" err="1"/>
              <a:t>Bifidobacterium</a:t>
            </a:r>
            <a:r>
              <a:rPr lang="en-US" dirty="0"/>
              <a:t>, which help in the restoration of the human intestinal </a:t>
            </a:r>
            <a:r>
              <a:rPr lang="en-US" dirty="0" err="1"/>
              <a:t>microbiota</a:t>
            </a:r>
            <a:r>
              <a:rPr lang="en-US" dirty="0"/>
              <a:t>, when the intestinal biota is drastically reduced and is vulnerable to attack by the pathogens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8026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t>The </a:t>
            </a:r>
            <a:r>
              <a:rPr lang="en-US" dirty="0"/>
              <a:t>members of the normal </a:t>
            </a:r>
            <a:r>
              <a:rPr lang="en-US" dirty="0" err="1"/>
              <a:t>microbiota</a:t>
            </a:r>
            <a:r>
              <a:rPr lang="en-US" dirty="0"/>
              <a:t> can cause diseases under certain circumstances. Since they have a non-invasive way of life defined by limitations of the medium, unless they are held they can become pathogenic. Population levels of microorganisms are determined by the exogenous and endogenous multifactorial </a:t>
            </a:r>
            <a:r>
              <a:rPr lang="en-US" dirty="0" err="1" smtClean="0"/>
              <a:t>processes.The</a:t>
            </a:r>
            <a:r>
              <a:rPr lang="en-US" dirty="0" smtClean="0"/>
              <a:t> </a:t>
            </a:r>
            <a:r>
              <a:rPr lang="en-US" dirty="0"/>
              <a:t>bacteria of the intestinal tract have heterogeneous distribution. The colonization of the intestinal tract depends on the ability of bacterial adhesion. There are bacteria on the adhesion sites on the intestinal mucosa, which need not to be periodically reintroduced. However, there is the native biota that is external to the gut ecosystem, thus is transient. </a:t>
            </a:r>
          </a:p>
        </p:txBody>
      </p:sp>
      <p:sp>
        <p:nvSpPr>
          <p:cNvPr id="3" name="Title 2"/>
          <p:cNvSpPr>
            <a:spLocks noGrp="1"/>
          </p:cNvSpPr>
          <p:nvPr>
            <p:ph type="title"/>
          </p:nvPr>
        </p:nvSpPr>
        <p:spPr/>
        <p:txBody>
          <a:bodyPr>
            <a:normAutofit fontScale="90000"/>
          </a:bodyPr>
          <a:lstStyle/>
          <a:p>
            <a:r>
              <a:rPr lang="en-US" dirty="0"/>
              <a:t>Pathogenic microorganisms</a:t>
            </a:r>
            <a:br>
              <a:rPr lang="en-US" dirty="0"/>
            </a:br>
            <a:endParaRPr lang="en-US" dirty="0"/>
          </a:p>
        </p:txBody>
      </p:sp>
    </p:spTree>
    <p:extLst>
      <p:ext uri="{BB962C8B-B14F-4D97-AF65-F5344CB8AC3E}">
        <p14:creationId xmlns:p14="http://schemas.microsoft.com/office/powerpoint/2010/main" val="2415813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a:t>The </a:t>
            </a:r>
            <a:r>
              <a:rPr lang="en-US" dirty="0" err="1"/>
              <a:t>microbiota</a:t>
            </a:r>
            <a:r>
              <a:rPr lang="en-US" dirty="0"/>
              <a:t> has the following functions: antibacterial, </a:t>
            </a:r>
            <a:r>
              <a:rPr lang="en-US" dirty="0" err="1"/>
              <a:t>immunomodulatory</a:t>
            </a:r>
            <a:r>
              <a:rPr lang="en-US" dirty="0"/>
              <a:t> and metabolic. Antibacterial prevents the establishment of pathogenic bacteria. </a:t>
            </a:r>
            <a:r>
              <a:rPr lang="en-US" dirty="0" err="1"/>
              <a:t>Immunomodulatory</a:t>
            </a:r>
            <a:r>
              <a:rPr lang="en-US" dirty="0"/>
              <a:t> activity helps the immune system and metabolic function contributes to facilitate the </a:t>
            </a:r>
            <a:r>
              <a:rPr lang="en-US" dirty="0" smtClean="0"/>
              <a:t>nutrition. </a:t>
            </a:r>
            <a:r>
              <a:rPr lang="en-US" dirty="0"/>
              <a:t>It is important to highlight the impact that pathogenic bacteria can cause in the public health issue, resulting serious intestinal diseases such as diarrhea - considered as the most common disease caused by viruses and bacteria and one of the diseases that affects large no of children in the world. Hence, it is important to know the bacteria that may possibly compromise the gut and the human organism as a </a:t>
            </a:r>
            <a:r>
              <a:rPr lang="en-US" dirty="0" smtClean="0"/>
              <a:t>whole. </a:t>
            </a:r>
            <a:r>
              <a:rPr lang="en-US" dirty="0"/>
              <a:t>The use of antibiotics in the rats can increase intestinal </a:t>
            </a:r>
            <a:r>
              <a:rPr lang="en-US" dirty="0" err="1"/>
              <a:t>microbiota</a:t>
            </a:r>
            <a:r>
              <a:rPr lang="en-US" dirty="0"/>
              <a:t> associating to some changes that affect the acquisition of energy from compounds in the diet and how it is spent and </a:t>
            </a:r>
            <a:r>
              <a:rPr lang="en-US" dirty="0" smtClean="0"/>
              <a:t>stored.</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81183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i="1" dirty="0"/>
              <a:t>Salmonella</a:t>
            </a:r>
            <a:r>
              <a:rPr lang="en-US" dirty="0"/>
              <a:t> is represented by more than 40 </a:t>
            </a:r>
            <a:r>
              <a:rPr lang="en-US" dirty="0" err="1"/>
              <a:t>serogroups</a:t>
            </a:r>
            <a:r>
              <a:rPr lang="en-US" dirty="0"/>
              <a:t> and 2000 serotypes and may be classified as typhoid and non-typhoid. This genre is usually associated with food. </a:t>
            </a:r>
            <a:r>
              <a:rPr lang="en-US" i="1" dirty="0"/>
              <a:t>Salmonella </a:t>
            </a:r>
            <a:r>
              <a:rPr lang="en-US" i="1" dirty="0" err="1"/>
              <a:t>enteritidis</a:t>
            </a:r>
            <a:r>
              <a:rPr lang="en-US" i="1" dirty="0"/>
              <a:t> </a:t>
            </a:r>
            <a:r>
              <a:rPr lang="en-US" dirty="0" smtClean="0"/>
              <a:t> </a:t>
            </a:r>
            <a:r>
              <a:rPr lang="en-US" dirty="0"/>
              <a:t>is one of the serotypes most widely distributed in the world and one of the major contaminants in food, usually beef, pork, poultry and eggs. This bacterium usually causes fever, abdominal cramps and diarrhea, which can present blood clots. A study by the Center for Epidemiological Surveillance - SES / SP showed that from 1999 to 2007,</a:t>
            </a:r>
            <a:r>
              <a:rPr lang="en-US" i="1" dirty="0"/>
              <a:t>S. </a:t>
            </a:r>
            <a:r>
              <a:rPr lang="en-US" i="1" dirty="0" err="1"/>
              <a:t>enteritidis</a:t>
            </a:r>
            <a:r>
              <a:rPr lang="en-US" dirty="0"/>
              <a:t> was responsible for 42.3% of outbreaks of diarrhea, showing the attention in public health that this bacterium should be </a:t>
            </a:r>
            <a:r>
              <a:rPr lang="en-US" dirty="0" smtClean="0"/>
              <a:t>given.</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05976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i="1" dirty="0" smtClean="0"/>
              <a:t>Escherichia </a:t>
            </a:r>
            <a:r>
              <a:rPr lang="en-US" i="1" dirty="0"/>
              <a:t>coli</a:t>
            </a:r>
            <a:r>
              <a:rPr lang="en-US" dirty="0"/>
              <a:t> (EPEC</a:t>
            </a:r>
            <a:r>
              <a:rPr lang="en-US" dirty="0" smtClean="0"/>
              <a:t>) </a:t>
            </a:r>
            <a:r>
              <a:rPr lang="en-US" dirty="0"/>
              <a:t>causes gastroenteritis in almost all age groups. It is similar to </a:t>
            </a:r>
            <a:r>
              <a:rPr lang="en-US" i="1" dirty="0" err="1"/>
              <a:t>Shigella</a:t>
            </a:r>
            <a:r>
              <a:rPr lang="en-US" dirty="0"/>
              <a:t> </a:t>
            </a:r>
            <a:r>
              <a:rPr lang="en-US" dirty="0" err="1" smtClean="0"/>
              <a:t>sp</a:t>
            </a:r>
            <a:r>
              <a:rPr lang="en-US" dirty="0" smtClean="0"/>
              <a:t> </a:t>
            </a:r>
            <a:r>
              <a:rPr lang="en-US" dirty="0"/>
              <a:t>because it penetrates directly into the intestinal epithelium where it can multiply, causing dysentery. It can be transmitted by the consumption of water and many foods such as milk and milk products. The importance of EPEC as a cause of diarrhea has declined since the 1960s, but is the primary infectious agent in children in developing countries, including South America, Africa and Asia. EPEC outbreaks are sporadic, emerging in places where sanitary conditions are </a:t>
            </a:r>
            <a:r>
              <a:rPr lang="en-US" dirty="0" smtClean="0"/>
              <a:t>poor. </a:t>
            </a:r>
            <a:r>
              <a:rPr lang="en-US" dirty="0"/>
              <a:t>Other bacteria that are not involved directly with the human gut, but are cause of worry in the matter of public health, are related to urogenital infections, such as </a:t>
            </a:r>
            <a:r>
              <a:rPr lang="en-US" i="1" dirty="0"/>
              <a:t>Proteus </a:t>
            </a:r>
            <a:r>
              <a:rPr lang="en-US" i="1" dirty="0" smtClean="0"/>
              <a:t>vulgaris</a:t>
            </a:r>
            <a:r>
              <a:rPr lang="en-US" dirty="0" smtClean="0"/>
              <a:t>, </a:t>
            </a:r>
            <a:r>
              <a:rPr lang="en-US" dirty="0"/>
              <a:t>which inhabits the human gut, but causes urinary tract infections and other </a:t>
            </a:r>
            <a:r>
              <a:rPr lang="en-US" dirty="0" smtClean="0"/>
              <a:t>complications.</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55258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Having a prebiotic diet can help treating the intestine infections, such as those caused by the bacteria of the genus Salmonella because these prebiotic molecules serve as substrate for the growth of bacteria, which has the potential to eradicate other pathogenic bacteria such as </a:t>
            </a:r>
            <a:r>
              <a:rPr lang="en-US" dirty="0" smtClean="0"/>
              <a:t>Lactobacillus.</a:t>
            </a:r>
            <a:endParaRPr lang="en-US" dirty="0"/>
          </a:p>
          <a:p>
            <a:pPr algn="just"/>
            <a:r>
              <a:rPr lang="en-US" dirty="0"/>
              <a:t>Microbial diseases of the large intestine are second only to the respiratory system diseases. Pathogens are able to cross the digestive system and extend to organs, causing numerous diseases, e.g., gastroenteritis caused </a:t>
            </a:r>
            <a:r>
              <a:rPr lang="en-US" dirty="0" err="1"/>
              <a:t>by</a:t>
            </a:r>
            <a:r>
              <a:rPr lang="en-US" i="1" dirty="0" err="1"/>
              <a:t>Salmonella</a:t>
            </a:r>
            <a:r>
              <a:rPr lang="en-US" dirty="0"/>
              <a:t> and rotavirus. </a:t>
            </a:r>
            <a:r>
              <a:rPr lang="en-US" i="1" dirty="0"/>
              <a:t>Bacillus cereus</a:t>
            </a:r>
            <a:r>
              <a:rPr lang="en-US" dirty="0"/>
              <a:t> is common in the soils and vegetables. Rice has vast abundance of this bacterium. It is generally harmless, but when found in the foods, can cause illnesses such as gastroenteritis. The rice, for being a plant that is cultivated in water, has the risk of receiving numerous microorganisms. Water is characterized by low nutrients. Therefore, bacteria tend to grow on standing surfaces in particular materials, as is the case with </a:t>
            </a:r>
            <a:r>
              <a:rPr lang="en-US" dirty="0" smtClean="0"/>
              <a:t>rice. </a:t>
            </a:r>
            <a:r>
              <a:rPr lang="en-US" dirty="0"/>
              <a:t>Therefore, paddy fields are important for local biodiversity conservation because they support a rich biodiversity and high productivity feature. Rice is one of the most important cereal crops in the world. Therefore, the conservation of biodiversity in agriculture is a challenge of great importance. Several studies have demonstrated the contribution of ecosystems such as rice, providing habitats for creation of numerous </a:t>
            </a:r>
            <a:r>
              <a:rPr lang="en-US" dirty="0" smtClean="0"/>
              <a:t>microorganisms.</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5981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Microorganisms </a:t>
            </a:r>
            <a:r>
              <a:rPr lang="en-US" dirty="0"/>
              <a:t>represent the richest repertoire in chemistry and molecular diversity in nature, providing the basis for ecological processes such as biogeochemical cycles and food chains, as well as maintaining vital relationships among themselves and with superior </a:t>
            </a:r>
            <a:r>
              <a:rPr lang="en-US" dirty="0" smtClean="0"/>
              <a:t>organisms. </a:t>
            </a:r>
          </a:p>
          <a:p>
            <a:pPr algn="just"/>
            <a:endParaRPr lang="en-US" dirty="0" smtClean="0"/>
          </a:p>
          <a:p>
            <a:pPr algn="just"/>
            <a:r>
              <a:rPr lang="en-US" dirty="0" smtClean="0"/>
              <a:t>The </a:t>
            </a:r>
            <a:r>
              <a:rPr lang="en-US" dirty="0"/>
              <a:t>diversity of microorganisms is as vast as it is unknown. So far, between 0.1 and 10% of microbial species are known, depending on the habitat studied. </a:t>
            </a:r>
          </a:p>
        </p:txBody>
      </p:sp>
      <p:sp>
        <p:nvSpPr>
          <p:cNvPr id="2" name="Title 1"/>
          <p:cNvSpPr>
            <a:spLocks noGrp="1"/>
          </p:cNvSpPr>
          <p:nvPr>
            <p:ph type="title"/>
          </p:nvPr>
        </p:nvSpPr>
        <p:spPr/>
        <p:txBody>
          <a:bodyPr>
            <a:normAutofit/>
          </a:bodyPr>
          <a:lstStyle/>
          <a:p>
            <a:r>
              <a:rPr lang="en-US" dirty="0"/>
              <a:t>In preserved </a:t>
            </a:r>
            <a:r>
              <a:rPr lang="en-US" dirty="0" smtClean="0"/>
              <a:t>ecosystems</a:t>
            </a:r>
            <a:endParaRPr lang="en-US" dirty="0"/>
          </a:p>
        </p:txBody>
      </p:sp>
    </p:spTree>
    <p:extLst>
      <p:ext uri="{BB962C8B-B14F-4D97-AF65-F5344CB8AC3E}">
        <p14:creationId xmlns:p14="http://schemas.microsoft.com/office/powerpoint/2010/main" val="1248343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microorganisms in the biosphere perform important functions, for example, the influence on biogeochemical processes. In aquatic environments, there is an important chain of interactions that affect the elements involved in the </a:t>
            </a:r>
            <a:r>
              <a:rPr lang="en-US" dirty="0" smtClean="0"/>
              <a:t>environment</a:t>
            </a:r>
            <a:r>
              <a:rPr lang="en-US" smtClean="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947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a:t>In an </a:t>
            </a:r>
            <a:r>
              <a:rPr lang="en-US" dirty="0" err="1"/>
              <a:t>agroecosystem</a:t>
            </a:r>
            <a:r>
              <a:rPr lang="en-US" dirty="0"/>
              <a:t>, the variation in microbial diversity throughout the seasons is still not well understood, since in each season, one microbial community seems to occur more dominantly, accompanied by other less abundant that often are below the level of detection using the current methods of evaluation. </a:t>
            </a:r>
            <a:endParaRPr lang="en-US" dirty="0" smtClean="0"/>
          </a:p>
          <a:p>
            <a:pPr algn="just"/>
            <a:endParaRPr lang="en-US" dirty="0" smtClean="0"/>
          </a:p>
          <a:p>
            <a:pPr algn="just"/>
            <a:r>
              <a:rPr lang="en-US" dirty="0" smtClean="0"/>
              <a:t>The </a:t>
            </a:r>
            <a:r>
              <a:rPr lang="en-US" dirty="0"/>
              <a:t>diversity of microorganisms is critical to the functioning of the ecosystem, because there is the need to maintain ecological processes such as decomposition of organic matter, nutrient cycling, soil aggregation and controlling pathogens within the ecosystem. </a:t>
            </a:r>
            <a:endParaRPr lang="en-US" dirty="0" smtClean="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3011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The functional diversity is very important in ecological assessments of microorganisms within the ecosystem, mainly because little is known about the relationship between the structural and functional diversity of these microorganisms. </a:t>
            </a:r>
            <a:endParaRPr lang="en-US" dirty="0" smtClean="0"/>
          </a:p>
          <a:p>
            <a:pPr algn="just"/>
            <a:endParaRPr lang="en-US" dirty="0"/>
          </a:p>
          <a:p>
            <a:pPr algn="just"/>
            <a:r>
              <a:rPr lang="en-US" dirty="0" smtClean="0"/>
              <a:t>There </a:t>
            </a:r>
            <a:r>
              <a:rPr lang="en-US" dirty="0"/>
              <a:t>is, however, a consensus that microbial diversity is directly related to ecosystem stability.</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030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Modern </a:t>
            </a:r>
            <a:r>
              <a:rPr lang="en-US" dirty="0"/>
              <a:t>agriculture is characterized by a constant search for increased crop yields through the use of mechanization, irrigation, chemical fertilization and pesticide application, coupled with the improvement of plant genotypes. However, the environmental impact caused by the intensification of farming did not always receive the necessary attention. The lack of detailed knowledge about the ecosystem and/or inadequate planning for land use led to a framework of intense environmental degradation, with loss of non-renewable resources and </a:t>
            </a:r>
            <a:r>
              <a:rPr lang="en-US" dirty="0" smtClean="0"/>
              <a:t>biodiversity. </a:t>
            </a:r>
            <a:r>
              <a:rPr lang="en-US" dirty="0"/>
              <a:t>The observation in the increase of degraded agricultural areas has led to a change in the concept of land use, based on a holistic view of the agricultural process, where natural resources (soil, water and biodiversity) are exploited more sustainably</a:t>
            </a:r>
            <a:r>
              <a:rPr lang="en-US" dirty="0" smtClean="0"/>
              <a:t>.</a:t>
            </a:r>
            <a:endParaRPr lang="en-US" dirty="0"/>
          </a:p>
        </p:txBody>
      </p:sp>
      <p:sp>
        <p:nvSpPr>
          <p:cNvPr id="3" name="Title 2"/>
          <p:cNvSpPr>
            <a:spLocks noGrp="1"/>
          </p:cNvSpPr>
          <p:nvPr>
            <p:ph type="title"/>
          </p:nvPr>
        </p:nvSpPr>
        <p:spPr/>
        <p:txBody>
          <a:bodyPr>
            <a:normAutofit/>
          </a:bodyPr>
          <a:lstStyle/>
          <a:p>
            <a:r>
              <a:rPr lang="en-US" dirty="0"/>
              <a:t>In </a:t>
            </a:r>
            <a:r>
              <a:rPr lang="en-US" dirty="0" err="1" smtClean="0"/>
              <a:t>agroecosystems</a:t>
            </a:r>
            <a:endParaRPr lang="en-US" dirty="0"/>
          </a:p>
        </p:txBody>
      </p:sp>
    </p:spTree>
    <p:extLst>
      <p:ext uri="{BB962C8B-B14F-4D97-AF65-F5344CB8AC3E}">
        <p14:creationId xmlns:p14="http://schemas.microsoft.com/office/powerpoint/2010/main" val="3544126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a:t>The diversity of microorganisms as an indicator of the quality of </a:t>
            </a:r>
            <a:r>
              <a:rPr lang="en-US" dirty="0" err="1"/>
              <a:t>agroecosystems</a:t>
            </a:r>
            <a:r>
              <a:rPr lang="en-US" dirty="0"/>
              <a:t> has been widely debated, especially in the last decade, with the advent of molecular biology techniques that have favored the evaluation of microorganisms in environmental </a:t>
            </a:r>
            <a:r>
              <a:rPr lang="en-US" dirty="0" smtClean="0"/>
              <a:t>samples. </a:t>
            </a:r>
          </a:p>
          <a:p>
            <a:pPr algn="just"/>
            <a:r>
              <a:rPr lang="en-US" dirty="0" smtClean="0"/>
              <a:t>The </a:t>
            </a:r>
            <a:r>
              <a:rPr lang="en-US" dirty="0"/>
              <a:t>main argument in favor of such environmental feature is the fact that the microbial diversity naturally remains unchanged throughout the </a:t>
            </a:r>
            <a:r>
              <a:rPr lang="en-US" dirty="0" smtClean="0"/>
              <a:t>year. </a:t>
            </a:r>
            <a:r>
              <a:rPr lang="en-US" dirty="0"/>
              <a:t>Despite the continued use of land for agricultural practices, the soil may be rich in the biological point of view, since many microorganisms found in this environment are considered important in the biological control of diseases and pests of </a:t>
            </a:r>
            <a:r>
              <a:rPr lang="en-US" dirty="0" smtClean="0"/>
              <a:t>agriculture. </a:t>
            </a:r>
          </a:p>
          <a:p>
            <a:pPr algn="just"/>
            <a:r>
              <a:rPr lang="en-US" dirty="0" smtClean="0"/>
              <a:t>Thus</a:t>
            </a:r>
            <a:r>
              <a:rPr lang="en-US" dirty="0"/>
              <a:t>, microbial processes play a fundamental importance in the functioning of production systems, performing tasks directly related to their productivity and </a:t>
            </a:r>
            <a:r>
              <a:rPr lang="en-US" dirty="0" smtClean="0"/>
              <a:t>sustainability.</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0079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Microbiological monitoring of water and soil depends on the quality of water entering the crops. Part of the diversity of Gram-positive bacteria found in rice ecosystems belong to the groups </a:t>
            </a:r>
            <a:r>
              <a:rPr lang="en-US" i="1" dirty="0"/>
              <a:t>Bacillus</a:t>
            </a:r>
            <a:r>
              <a:rPr lang="en-US" dirty="0"/>
              <a:t>, </a:t>
            </a:r>
            <a:r>
              <a:rPr lang="en-US" i="1" dirty="0" err="1"/>
              <a:t>Micrococcus</a:t>
            </a:r>
            <a:r>
              <a:rPr lang="en-US" dirty="0" err="1"/>
              <a:t>,</a:t>
            </a:r>
            <a:r>
              <a:rPr lang="en-US" i="1" dirty="0" err="1"/>
              <a:t>Staphylococcus</a:t>
            </a:r>
            <a:r>
              <a:rPr lang="en-US" dirty="0"/>
              <a:t>, </a:t>
            </a:r>
            <a:r>
              <a:rPr lang="en-US" i="1" dirty="0" err="1"/>
              <a:t>Corynebacterium</a:t>
            </a:r>
            <a:r>
              <a:rPr lang="en-US" dirty="0"/>
              <a:t> and </a:t>
            </a:r>
            <a:r>
              <a:rPr lang="en-US" i="1" dirty="0"/>
              <a:t>Lactobacillus</a:t>
            </a:r>
            <a:r>
              <a:rPr lang="en-US" dirty="0"/>
              <a:t>, along with a variety of Gram-negative species belonging to the families </a:t>
            </a:r>
            <a:r>
              <a:rPr lang="en-US" i="1" dirty="0" err="1"/>
              <a:t>Enterobacteriaceae</a:t>
            </a:r>
            <a:r>
              <a:rPr lang="en-US" dirty="0"/>
              <a:t>, and </a:t>
            </a:r>
            <a:r>
              <a:rPr lang="en-US" i="1" dirty="0" err="1"/>
              <a:t>Peseudomonadaceae</a:t>
            </a:r>
            <a:r>
              <a:rPr lang="en-US" dirty="0"/>
              <a:t> </a:t>
            </a:r>
            <a:r>
              <a:rPr lang="en-US" i="1" dirty="0" err="1"/>
              <a:t>Aeromonadaceae</a:t>
            </a:r>
            <a:r>
              <a:rPr lang="en-US" dirty="0"/>
              <a:t>, </a:t>
            </a:r>
            <a:r>
              <a:rPr lang="en-US" i="1" dirty="0" err="1"/>
              <a:t>Vibrionaceae</a:t>
            </a:r>
            <a:r>
              <a:rPr lang="en-US" dirty="0"/>
              <a:t>, </a:t>
            </a:r>
            <a:r>
              <a:rPr lang="en-US" i="1" dirty="0" err="1"/>
              <a:t>Brucellaceae</a:t>
            </a:r>
            <a:r>
              <a:rPr lang="en-US" dirty="0" err="1"/>
              <a:t>,</a:t>
            </a:r>
            <a:r>
              <a:rPr lang="en-US" i="1" dirty="0" err="1"/>
              <a:t>Burkholderiaceae</a:t>
            </a:r>
            <a:r>
              <a:rPr lang="en-US" dirty="0"/>
              <a:t>, </a:t>
            </a:r>
            <a:r>
              <a:rPr lang="en-US" i="1" dirty="0" err="1"/>
              <a:t>Xanthomonadaceae</a:t>
            </a:r>
            <a:r>
              <a:rPr lang="en-US" dirty="0"/>
              <a:t> and </a:t>
            </a:r>
            <a:r>
              <a:rPr lang="en-US" dirty="0" smtClean="0"/>
              <a:t>others. </a:t>
            </a:r>
          </a:p>
          <a:p>
            <a:r>
              <a:rPr lang="en-US" dirty="0" smtClean="0"/>
              <a:t>Among </a:t>
            </a:r>
            <a:r>
              <a:rPr lang="en-US" dirty="0"/>
              <a:t>the Gram-negative bacteria, the following species have been identified </a:t>
            </a:r>
            <a:r>
              <a:rPr lang="en-US" dirty="0" smtClean="0"/>
              <a:t>in </a:t>
            </a:r>
            <a:r>
              <a:rPr lang="en-US" dirty="0"/>
              <a:t>rice cultivation waters: </a:t>
            </a:r>
            <a:r>
              <a:rPr lang="en-US" i="1" dirty="0"/>
              <a:t>Escherichia </a:t>
            </a:r>
            <a:r>
              <a:rPr lang="en-US" i="1" dirty="0" err="1"/>
              <a:t>coli</a:t>
            </a:r>
            <a:r>
              <a:rPr lang="en-US" dirty="0" err="1"/>
              <a:t>,</a:t>
            </a:r>
            <a:r>
              <a:rPr lang="en-US" i="1" dirty="0" err="1"/>
              <a:t>Enterobacter</a:t>
            </a:r>
            <a:r>
              <a:rPr lang="en-US" dirty="0"/>
              <a:t> sp. </a:t>
            </a:r>
            <a:r>
              <a:rPr lang="en-US" i="1" dirty="0" err="1"/>
              <a:t>Citrobacter</a:t>
            </a:r>
            <a:r>
              <a:rPr lang="en-US" i="1" dirty="0"/>
              <a:t> </a:t>
            </a:r>
            <a:r>
              <a:rPr lang="en-US" i="1" dirty="0" err="1"/>
              <a:t>freundii</a:t>
            </a:r>
            <a:r>
              <a:rPr lang="en-US" dirty="0"/>
              <a:t>, </a:t>
            </a:r>
            <a:r>
              <a:rPr lang="en-US" i="1" dirty="0" err="1"/>
              <a:t>Klebsiella</a:t>
            </a:r>
            <a:r>
              <a:rPr lang="en-US" i="1" dirty="0"/>
              <a:t> </a:t>
            </a:r>
            <a:r>
              <a:rPr lang="en-US" i="1" dirty="0" err="1"/>
              <a:t>pneumoniae</a:t>
            </a:r>
            <a:r>
              <a:rPr lang="en-US" dirty="0"/>
              <a:t>, </a:t>
            </a:r>
            <a:r>
              <a:rPr lang="en-US" i="1" dirty="0"/>
              <a:t>K. </a:t>
            </a:r>
            <a:r>
              <a:rPr lang="en-US" i="1" dirty="0" err="1"/>
              <a:t>oxytoca</a:t>
            </a:r>
            <a:r>
              <a:rPr lang="en-US" dirty="0"/>
              <a:t>, </a:t>
            </a:r>
            <a:r>
              <a:rPr lang="en-US" i="1" dirty="0"/>
              <a:t>Proteus mirabilis</a:t>
            </a:r>
            <a:r>
              <a:rPr lang="en-US" dirty="0"/>
              <a:t>, </a:t>
            </a:r>
            <a:r>
              <a:rPr lang="en-US" i="1" dirty="0"/>
              <a:t>P. vulgaris</a:t>
            </a:r>
            <a:r>
              <a:rPr lang="en-US" dirty="0"/>
              <a:t>, </a:t>
            </a:r>
            <a:r>
              <a:rPr lang="en-US" i="1" dirty="0"/>
              <a:t>P. </a:t>
            </a:r>
            <a:r>
              <a:rPr lang="en-US" i="1" dirty="0" err="1"/>
              <a:t>penneri</a:t>
            </a:r>
            <a:r>
              <a:rPr lang="en-US" dirty="0"/>
              <a:t>, </a:t>
            </a:r>
            <a:r>
              <a:rPr lang="en-US" i="1" dirty="0" err="1"/>
              <a:t>Citrobacter</a:t>
            </a:r>
            <a:r>
              <a:rPr lang="en-US" dirty="0"/>
              <a:t> </a:t>
            </a:r>
            <a:r>
              <a:rPr lang="en-US" dirty="0" err="1"/>
              <a:t>spp</a:t>
            </a:r>
            <a:r>
              <a:rPr lang="en-US" dirty="0"/>
              <a:t>, </a:t>
            </a:r>
            <a:r>
              <a:rPr lang="en-US" i="1" dirty="0" err="1"/>
              <a:t>Enterobacter</a:t>
            </a:r>
            <a:r>
              <a:rPr lang="en-US" i="1" dirty="0"/>
              <a:t> </a:t>
            </a:r>
            <a:r>
              <a:rPr lang="en-US" i="1" dirty="0" err="1"/>
              <a:t>cloaceae</a:t>
            </a:r>
            <a:r>
              <a:rPr lang="en-US" dirty="0"/>
              <a:t>, </a:t>
            </a:r>
            <a:r>
              <a:rPr lang="en-US" i="1" dirty="0" err="1"/>
              <a:t>Providencia</a:t>
            </a:r>
            <a:r>
              <a:rPr lang="en-US" i="1" dirty="0"/>
              <a:t> </a:t>
            </a:r>
            <a:r>
              <a:rPr lang="en-US" i="1" dirty="0" err="1"/>
              <a:t>rettgeri</a:t>
            </a:r>
            <a:r>
              <a:rPr lang="en-US" dirty="0"/>
              <a:t>, </a:t>
            </a:r>
            <a:r>
              <a:rPr lang="en-US" i="1" dirty="0" err="1"/>
              <a:t>Stenotrophomonas</a:t>
            </a:r>
            <a:r>
              <a:rPr lang="en-US" i="1" dirty="0"/>
              <a:t> </a:t>
            </a:r>
            <a:r>
              <a:rPr lang="en-US" i="1" dirty="0" err="1"/>
              <a:t>maltophilia</a:t>
            </a:r>
            <a:r>
              <a:rPr lang="en-US" dirty="0" err="1"/>
              <a:t>,</a:t>
            </a:r>
            <a:r>
              <a:rPr lang="en-US" i="1" dirty="0" err="1"/>
              <a:t>Ochrobactrum</a:t>
            </a:r>
            <a:r>
              <a:rPr lang="en-US" i="1" dirty="0"/>
              <a:t> </a:t>
            </a:r>
            <a:r>
              <a:rPr lang="en-US" i="1" dirty="0" err="1"/>
              <a:t>anthropi</a:t>
            </a:r>
            <a:r>
              <a:rPr lang="en-US" dirty="0"/>
              <a:t>, </a:t>
            </a:r>
            <a:r>
              <a:rPr lang="en-US" i="1" dirty="0" err="1"/>
              <a:t>Chromobacterium</a:t>
            </a:r>
            <a:r>
              <a:rPr lang="en-US" i="1" dirty="0"/>
              <a:t> </a:t>
            </a:r>
            <a:r>
              <a:rPr lang="en-US" i="1" dirty="0" err="1"/>
              <a:t>violaceum</a:t>
            </a:r>
            <a:r>
              <a:rPr lang="en-US" dirty="0"/>
              <a:t>, </a:t>
            </a:r>
            <a:r>
              <a:rPr lang="en-US" i="1" dirty="0"/>
              <a:t>Yersinia </a:t>
            </a:r>
            <a:r>
              <a:rPr lang="en-US" i="1" dirty="0" err="1"/>
              <a:t>enterocolitica</a:t>
            </a:r>
            <a:r>
              <a:rPr lang="en-US" dirty="0"/>
              <a:t>, </a:t>
            </a:r>
            <a:r>
              <a:rPr lang="en-US" i="1" dirty="0"/>
              <a:t>Pseudomonas </a:t>
            </a:r>
            <a:r>
              <a:rPr lang="en-US" i="1" dirty="0" err="1"/>
              <a:t>aeruginosa</a:t>
            </a:r>
            <a:r>
              <a:rPr lang="en-US" dirty="0"/>
              <a:t>, </a:t>
            </a:r>
            <a:r>
              <a:rPr lang="en-US" i="1" dirty="0"/>
              <a:t>P. </a:t>
            </a:r>
            <a:r>
              <a:rPr lang="en-US" i="1" dirty="0" err="1"/>
              <a:t>fluorescens</a:t>
            </a:r>
            <a:r>
              <a:rPr lang="en-US" dirty="0"/>
              <a:t> and </a:t>
            </a:r>
            <a:r>
              <a:rPr lang="en-US" i="1" dirty="0" err="1"/>
              <a:t>Burkolderia</a:t>
            </a:r>
            <a:r>
              <a:rPr lang="en-US" i="1" dirty="0"/>
              <a:t> </a:t>
            </a:r>
            <a:r>
              <a:rPr lang="en-US" i="1" dirty="0" err="1"/>
              <a:t>cepacia</a:t>
            </a:r>
            <a:r>
              <a:rPr lang="en-US" dirty="0"/>
              <a:t>.</a:t>
            </a:r>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49287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The </a:t>
            </a:r>
            <a:r>
              <a:rPr lang="en-US" dirty="0"/>
              <a:t>human body is populated by a large number of microorganisms, being distributed in various tissues and organs. It is believed that the abundance of microorganisms is greater than the number of cells in the body and is directly related to the immune system and better utilization of </a:t>
            </a:r>
            <a:r>
              <a:rPr lang="en-US" dirty="0" smtClean="0"/>
              <a:t>feed. </a:t>
            </a:r>
            <a:r>
              <a:rPr lang="en-US" dirty="0"/>
              <a:t>The digestive system consists of the alimentary tract associated with organs that partially perform digestion, mechanically and chemically. The purpose of the digestive system is the breakdown of food into smaller particles in order to be absorbed in human body.</a:t>
            </a:r>
          </a:p>
          <a:p>
            <a:endParaRPr lang="en-US" dirty="0"/>
          </a:p>
        </p:txBody>
      </p:sp>
      <p:sp>
        <p:nvSpPr>
          <p:cNvPr id="3" name="Title 2"/>
          <p:cNvSpPr>
            <a:spLocks noGrp="1"/>
          </p:cNvSpPr>
          <p:nvPr>
            <p:ph type="title"/>
          </p:nvPr>
        </p:nvSpPr>
        <p:spPr/>
        <p:txBody>
          <a:bodyPr>
            <a:normAutofit/>
          </a:bodyPr>
          <a:lstStyle/>
          <a:p>
            <a:r>
              <a:rPr lang="en-US" dirty="0"/>
              <a:t>In Human </a:t>
            </a:r>
            <a:r>
              <a:rPr lang="en-US" dirty="0" err="1" smtClean="0"/>
              <a:t>microbiota</a:t>
            </a:r>
            <a:endParaRPr lang="en-US" dirty="0"/>
          </a:p>
        </p:txBody>
      </p:sp>
    </p:spTree>
    <p:extLst>
      <p:ext uri="{BB962C8B-B14F-4D97-AF65-F5344CB8AC3E}">
        <p14:creationId xmlns:p14="http://schemas.microsoft.com/office/powerpoint/2010/main" val="36265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a:t>The gastrointestinal tract of mammals maintains a highly diverse microbial population that plays an important role in nutrition metabolism, protection against pathogens, and the development of the immune system. It is estimated that at least 1000 different bacterial species coexist the human intestinal tract. Although often considered as pathogens, the majority of microorganisms in intestinal tract have beneficial effects. They play multiple roles in the human host, as they are directly involved in the synthesis of vitamins and cofactors, help to degrade complex lipids and polysaccharides and also have detoxifying </a:t>
            </a:r>
            <a:r>
              <a:rPr lang="en-US" dirty="0" smtClean="0"/>
              <a:t>action. </a:t>
            </a:r>
            <a:r>
              <a:rPr lang="en-US" dirty="0"/>
              <a:t>It is known that bacteria intensely populate the most part of the enteric tract. However, the stomach and the small intestine have fewer microorganisms due to the presence of hydrochloric </a:t>
            </a:r>
            <a:r>
              <a:rPr lang="en-US" dirty="0" smtClean="0"/>
              <a:t>acid. </a:t>
            </a:r>
            <a:r>
              <a:rPr lang="en-US" dirty="0"/>
              <a:t>The large intestine has numerous bacteria, </a:t>
            </a:r>
            <a:r>
              <a:rPr lang="en-US" dirty="0" smtClean="0"/>
              <a:t>especially </a:t>
            </a:r>
            <a:r>
              <a:rPr lang="en-US" i="1" dirty="0" smtClean="0"/>
              <a:t>Lactobacillus</a:t>
            </a:r>
            <a:r>
              <a:rPr lang="en-US" dirty="0"/>
              <a:t> sp., </a:t>
            </a:r>
            <a:r>
              <a:rPr lang="en-US" i="1" dirty="0"/>
              <a:t>Escherichia coli</a:t>
            </a:r>
            <a:r>
              <a:rPr lang="en-US" dirty="0"/>
              <a:t>, </a:t>
            </a:r>
            <a:r>
              <a:rPr lang="en-US" i="1" dirty="0" err="1"/>
              <a:t>Klebsiella</a:t>
            </a:r>
            <a:r>
              <a:rPr lang="en-US" dirty="0"/>
              <a:t> sp. </a:t>
            </a:r>
            <a:r>
              <a:rPr lang="en-US" dirty="0" smtClean="0"/>
              <a:t>And </a:t>
            </a:r>
            <a:r>
              <a:rPr lang="en-US" i="1" dirty="0" smtClean="0"/>
              <a:t>Proteus</a:t>
            </a:r>
            <a:r>
              <a:rPr lang="en-US" dirty="0"/>
              <a:t> sp. that assist in the synthesis of degradation of the </a:t>
            </a:r>
            <a:r>
              <a:rPr lang="en-US" dirty="0" smtClean="0"/>
              <a:t>food.</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46348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TotalTime>
  <Words>1685</Words>
  <Application>Microsoft Office PowerPoint</Application>
  <PresentationFormat>On-screen Show (4:3)</PresentationFormat>
  <Paragraphs>38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The study of selected microorganisms in the environment and human body</vt:lpstr>
      <vt:lpstr>In preserved ecosystems</vt:lpstr>
      <vt:lpstr>PowerPoint Presentation</vt:lpstr>
      <vt:lpstr>PowerPoint Presentation</vt:lpstr>
      <vt:lpstr>In agroecosystems</vt:lpstr>
      <vt:lpstr>PowerPoint Presentation</vt:lpstr>
      <vt:lpstr>PowerPoint Presentation</vt:lpstr>
      <vt:lpstr>In Human microbiota</vt:lpstr>
      <vt:lpstr>PowerPoint Presentation</vt:lpstr>
      <vt:lpstr>PowerPoint Presentation</vt:lpstr>
      <vt:lpstr>Fig 1. Factors influencing the bacterial community in the human gut.</vt:lpstr>
      <vt:lpstr>PowerPoint Presentation</vt:lpstr>
      <vt:lpstr>PowerPoint Presentation</vt:lpstr>
      <vt:lpstr>PowerPoint Presentation</vt:lpstr>
      <vt:lpstr>Pathogenic microorganisms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Microbial Diversity</dc:title>
  <dc:creator>abahkali</dc:creator>
  <cp:lastModifiedBy>abahkali</cp:lastModifiedBy>
  <cp:revision>6</cp:revision>
  <dcterms:created xsi:type="dcterms:W3CDTF">2016-01-17T11:35:26Z</dcterms:created>
  <dcterms:modified xsi:type="dcterms:W3CDTF">2016-01-17T13:06:59Z</dcterms:modified>
</cp:coreProperties>
</file>