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3" r:id="rId6"/>
    <p:sldId id="264" r:id="rId7"/>
    <p:sldId id="267" r:id="rId8"/>
    <p:sldId id="268" r:id="rId9"/>
    <p:sldId id="270" r:id="rId10"/>
    <p:sldId id="275" r:id="rId11"/>
    <p:sldId id="276" r:id="rId12"/>
    <p:sldId id="277" r:id="rId13"/>
    <p:sldId id="278" r:id="rId14"/>
    <p:sldId id="279" r:id="rId15"/>
    <p:sldId id="280" r:id="rId16"/>
    <p:sldId id="265" r:id="rId17"/>
    <p:sldId id="266" r:id="rId18"/>
    <p:sldId id="28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C4D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368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67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CDD8D-4591-4E5E-823F-841992E16B2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6B9579-1F4C-4A47-9FA4-FC76B121B072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ما قبل الولادة</a:t>
          </a:r>
          <a:endParaRPr lang="en-US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0C971A3C-ADE7-4782-82A6-D8E344F2761B}" type="parTrans" cxnId="{EBEE4E09-B1CC-46C7-8013-F786CCD667B1}">
      <dgm:prSet/>
      <dgm:spPr/>
      <dgm:t>
        <a:bodyPr/>
        <a:lstStyle/>
        <a:p>
          <a:endParaRPr lang="en-US"/>
        </a:p>
      </dgm:t>
    </dgm:pt>
    <dgm:pt modelId="{76670452-7751-46CE-8CFB-A77636E4DD3F}" type="sibTrans" cxnId="{EBEE4E09-B1CC-46C7-8013-F786CCD667B1}">
      <dgm:prSet/>
      <dgm:spPr/>
      <dgm:t>
        <a:bodyPr/>
        <a:lstStyle/>
        <a:p>
          <a:endParaRPr lang="en-US" dirty="0"/>
        </a:p>
      </dgm:t>
    </dgm:pt>
    <dgm:pt modelId="{22CF16AD-2C14-47BD-A38D-331EF1ADC2F9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أثناء الولادة</a:t>
          </a:r>
          <a:endParaRPr lang="en-US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2AD934B8-9745-4647-AA7D-98CCF7997FA0}" type="parTrans" cxnId="{80DF86EC-1A0A-44C1-A53F-93821609E6E6}">
      <dgm:prSet/>
      <dgm:spPr/>
      <dgm:t>
        <a:bodyPr/>
        <a:lstStyle/>
        <a:p>
          <a:endParaRPr lang="en-US"/>
        </a:p>
      </dgm:t>
    </dgm:pt>
    <dgm:pt modelId="{006A4F2B-4167-412B-ADD6-8B06B1BAE521}" type="sibTrans" cxnId="{80DF86EC-1A0A-44C1-A53F-93821609E6E6}">
      <dgm:prSet/>
      <dgm:spPr/>
      <dgm:t>
        <a:bodyPr/>
        <a:lstStyle/>
        <a:p>
          <a:endParaRPr lang="en-US"/>
        </a:p>
      </dgm:t>
    </dgm:pt>
    <dgm:pt modelId="{F9B76CB5-1C9B-4002-884C-1B4A50D94612}">
      <dgm:prSet phldrT="[نص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ما بعد الولادة</a:t>
          </a:r>
          <a:endParaRPr lang="en-US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69FA0BAB-8A54-4C73-B7E0-E393D4B9B7A5}" type="parTrans" cxnId="{4E34F944-7F43-450C-BB2B-1A680E0D639F}">
      <dgm:prSet/>
      <dgm:spPr/>
      <dgm:t>
        <a:bodyPr/>
        <a:lstStyle/>
        <a:p>
          <a:endParaRPr lang="en-US"/>
        </a:p>
      </dgm:t>
    </dgm:pt>
    <dgm:pt modelId="{711A3A2A-7E51-45BB-BEF9-99654C9F093D}" type="sibTrans" cxnId="{4E34F944-7F43-450C-BB2B-1A680E0D639F}">
      <dgm:prSet/>
      <dgm:spPr/>
      <dgm:t>
        <a:bodyPr/>
        <a:lstStyle/>
        <a:p>
          <a:endParaRPr lang="en-US"/>
        </a:p>
      </dgm:t>
    </dgm:pt>
    <dgm:pt modelId="{E0197ABF-F095-4235-9777-F62DAE92E58C}" type="pres">
      <dgm:prSet presAssocID="{250CDD8D-4591-4E5E-823F-841992E16B2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SA"/>
        </a:p>
      </dgm:t>
    </dgm:pt>
    <dgm:pt modelId="{705CF040-5474-4ADA-9DDF-4128118CDCFB}" type="pres">
      <dgm:prSet presAssocID="{250CDD8D-4591-4E5E-823F-841992E16B22}" presName="Name1" presStyleCnt="0"/>
      <dgm:spPr/>
    </dgm:pt>
    <dgm:pt modelId="{93343092-3957-49F5-9B99-4647D72954C9}" type="pres">
      <dgm:prSet presAssocID="{250CDD8D-4591-4E5E-823F-841992E16B22}" presName="cycle" presStyleCnt="0"/>
      <dgm:spPr/>
    </dgm:pt>
    <dgm:pt modelId="{85A4C82E-E0AA-4A90-BCD8-ADA69BE047F2}" type="pres">
      <dgm:prSet presAssocID="{250CDD8D-4591-4E5E-823F-841992E16B22}" presName="srcNode" presStyleLbl="node1" presStyleIdx="0" presStyleCnt="3"/>
      <dgm:spPr/>
    </dgm:pt>
    <dgm:pt modelId="{43D161F7-3A72-4497-8EB6-AF9F09D7B9EC}" type="pres">
      <dgm:prSet presAssocID="{250CDD8D-4591-4E5E-823F-841992E16B22}" presName="conn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DE32AB8F-C553-4AC1-BB7A-365BBFB4A1D4}" type="pres">
      <dgm:prSet presAssocID="{250CDD8D-4591-4E5E-823F-841992E16B22}" presName="extraNode" presStyleLbl="node1" presStyleIdx="0" presStyleCnt="3"/>
      <dgm:spPr/>
    </dgm:pt>
    <dgm:pt modelId="{C66F54DD-699E-4D47-9168-E092D7398B96}" type="pres">
      <dgm:prSet presAssocID="{250CDD8D-4591-4E5E-823F-841992E16B22}" presName="dstNode" presStyleLbl="node1" presStyleIdx="0" presStyleCnt="3"/>
      <dgm:spPr/>
    </dgm:pt>
    <dgm:pt modelId="{2F94F45B-FACF-4CEC-ACEA-B5A1A7CF2D94}" type="pres">
      <dgm:prSet presAssocID="{5E6B9579-1F4C-4A47-9FA4-FC76B121B07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5400548-9D55-4870-8727-20320B166C6E}" type="pres">
      <dgm:prSet presAssocID="{5E6B9579-1F4C-4A47-9FA4-FC76B121B072}" presName="accent_1" presStyleCnt="0"/>
      <dgm:spPr/>
    </dgm:pt>
    <dgm:pt modelId="{075759FE-CB6F-43B5-9091-D544E4E3F925}" type="pres">
      <dgm:prSet presAssocID="{5E6B9579-1F4C-4A47-9FA4-FC76B121B072}" presName="accentRepeatNode" presStyleLbl="solidFgAcc1" presStyleIdx="0" presStyleCnt="3"/>
      <dgm:spPr/>
    </dgm:pt>
    <dgm:pt modelId="{4A2EA2EA-3AD5-471C-B21A-537B07AA172F}" type="pres">
      <dgm:prSet presAssocID="{22CF16AD-2C14-47BD-A38D-331EF1ADC2F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85EEB92-2A83-44EC-824A-5AC565E8EAE5}" type="pres">
      <dgm:prSet presAssocID="{22CF16AD-2C14-47BD-A38D-331EF1ADC2F9}" presName="accent_2" presStyleCnt="0"/>
      <dgm:spPr/>
    </dgm:pt>
    <dgm:pt modelId="{F86FE9BC-3695-4D3B-AAE3-83EC53A5464C}" type="pres">
      <dgm:prSet presAssocID="{22CF16AD-2C14-47BD-A38D-331EF1ADC2F9}" presName="accentRepeatNode" presStyleLbl="solidFgAcc1" presStyleIdx="1" presStyleCnt="3"/>
      <dgm:spPr/>
    </dgm:pt>
    <dgm:pt modelId="{3F9067CC-53CD-4573-9BDB-7728050659AF}" type="pres">
      <dgm:prSet presAssocID="{F9B76CB5-1C9B-4002-884C-1B4A50D9461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B4EB022-C27D-4AAA-B738-ED788532B48F}" type="pres">
      <dgm:prSet presAssocID="{F9B76CB5-1C9B-4002-884C-1B4A50D94612}" presName="accent_3" presStyleCnt="0"/>
      <dgm:spPr/>
    </dgm:pt>
    <dgm:pt modelId="{2CABC3AC-C218-4086-8235-E578FD0CD862}" type="pres">
      <dgm:prSet presAssocID="{F9B76CB5-1C9B-4002-884C-1B4A50D94612}" presName="accentRepeatNode" presStyleLbl="solidFgAcc1" presStyleIdx="2" presStyleCnt="3"/>
      <dgm:spPr/>
    </dgm:pt>
  </dgm:ptLst>
  <dgm:cxnLst>
    <dgm:cxn modelId="{80DF86EC-1A0A-44C1-A53F-93821609E6E6}" srcId="{250CDD8D-4591-4E5E-823F-841992E16B22}" destId="{22CF16AD-2C14-47BD-A38D-331EF1ADC2F9}" srcOrd="1" destOrd="0" parTransId="{2AD934B8-9745-4647-AA7D-98CCF7997FA0}" sibTransId="{006A4F2B-4167-412B-ADD6-8B06B1BAE521}"/>
    <dgm:cxn modelId="{52D52023-5FB4-499B-925F-E01E2FB59B71}" type="presOf" srcId="{22CF16AD-2C14-47BD-A38D-331EF1ADC2F9}" destId="{4A2EA2EA-3AD5-471C-B21A-537B07AA172F}" srcOrd="0" destOrd="0" presId="urn:microsoft.com/office/officeart/2008/layout/VerticalCurvedList"/>
    <dgm:cxn modelId="{4E34F944-7F43-450C-BB2B-1A680E0D639F}" srcId="{250CDD8D-4591-4E5E-823F-841992E16B22}" destId="{F9B76CB5-1C9B-4002-884C-1B4A50D94612}" srcOrd="2" destOrd="0" parTransId="{69FA0BAB-8A54-4C73-B7E0-E393D4B9B7A5}" sibTransId="{711A3A2A-7E51-45BB-BEF9-99654C9F093D}"/>
    <dgm:cxn modelId="{EE99B975-4842-4229-AC5D-2E41F2D1047C}" type="presOf" srcId="{76670452-7751-46CE-8CFB-A77636E4DD3F}" destId="{43D161F7-3A72-4497-8EB6-AF9F09D7B9EC}" srcOrd="0" destOrd="0" presId="urn:microsoft.com/office/officeart/2008/layout/VerticalCurvedList"/>
    <dgm:cxn modelId="{CA7737F5-57F0-4A2E-B6A2-DABA155D05C3}" type="presOf" srcId="{F9B76CB5-1C9B-4002-884C-1B4A50D94612}" destId="{3F9067CC-53CD-4573-9BDB-7728050659AF}" srcOrd="0" destOrd="0" presId="urn:microsoft.com/office/officeart/2008/layout/VerticalCurvedList"/>
    <dgm:cxn modelId="{EBEE4E09-B1CC-46C7-8013-F786CCD667B1}" srcId="{250CDD8D-4591-4E5E-823F-841992E16B22}" destId="{5E6B9579-1F4C-4A47-9FA4-FC76B121B072}" srcOrd="0" destOrd="0" parTransId="{0C971A3C-ADE7-4782-82A6-D8E344F2761B}" sibTransId="{76670452-7751-46CE-8CFB-A77636E4DD3F}"/>
    <dgm:cxn modelId="{E8CCC69E-FAC3-457B-BC91-AF473EB2796D}" type="presOf" srcId="{5E6B9579-1F4C-4A47-9FA4-FC76B121B072}" destId="{2F94F45B-FACF-4CEC-ACEA-B5A1A7CF2D94}" srcOrd="0" destOrd="0" presId="urn:microsoft.com/office/officeart/2008/layout/VerticalCurvedList"/>
    <dgm:cxn modelId="{F75EF8FA-2B2B-434D-9350-25FA2F3EA4C5}" type="presOf" srcId="{250CDD8D-4591-4E5E-823F-841992E16B22}" destId="{E0197ABF-F095-4235-9777-F62DAE92E58C}" srcOrd="0" destOrd="0" presId="urn:microsoft.com/office/officeart/2008/layout/VerticalCurvedList"/>
    <dgm:cxn modelId="{F8DBA202-22FA-4898-8260-74904C2AECF6}" type="presParOf" srcId="{E0197ABF-F095-4235-9777-F62DAE92E58C}" destId="{705CF040-5474-4ADA-9DDF-4128118CDCFB}" srcOrd="0" destOrd="0" presId="urn:microsoft.com/office/officeart/2008/layout/VerticalCurvedList"/>
    <dgm:cxn modelId="{C3CAEF8C-C6F3-4E07-BBEB-DA1DD84D20AC}" type="presParOf" srcId="{705CF040-5474-4ADA-9DDF-4128118CDCFB}" destId="{93343092-3957-49F5-9B99-4647D72954C9}" srcOrd="0" destOrd="0" presId="urn:microsoft.com/office/officeart/2008/layout/VerticalCurvedList"/>
    <dgm:cxn modelId="{5B0DA31D-37BB-41FB-B1E2-E14B9C90C4F3}" type="presParOf" srcId="{93343092-3957-49F5-9B99-4647D72954C9}" destId="{85A4C82E-E0AA-4A90-BCD8-ADA69BE047F2}" srcOrd="0" destOrd="0" presId="urn:microsoft.com/office/officeart/2008/layout/VerticalCurvedList"/>
    <dgm:cxn modelId="{116F9225-5DE1-47DE-931F-2E5A01FDF3B2}" type="presParOf" srcId="{93343092-3957-49F5-9B99-4647D72954C9}" destId="{43D161F7-3A72-4497-8EB6-AF9F09D7B9EC}" srcOrd="1" destOrd="0" presId="urn:microsoft.com/office/officeart/2008/layout/VerticalCurvedList"/>
    <dgm:cxn modelId="{0B8A6731-D545-43E2-974E-0E73E77C2A34}" type="presParOf" srcId="{93343092-3957-49F5-9B99-4647D72954C9}" destId="{DE32AB8F-C553-4AC1-BB7A-365BBFB4A1D4}" srcOrd="2" destOrd="0" presId="urn:microsoft.com/office/officeart/2008/layout/VerticalCurvedList"/>
    <dgm:cxn modelId="{11F3BAD1-A4A8-422A-9CC5-85CB2D8EAE63}" type="presParOf" srcId="{93343092-3957-49F5-9B99-4647D72954C9}" destId="{C66F54DD-699E-4D47-9168-E092D7398B96}" srcOrd="3" destOrd="0" presId="urn:microsoft.com/office/officeart/2008/layout/VerticalCurvedList"/>
    <dgm:cxn modelId="{4E30B8F0-7E22-4B11-9CF4-6A63F59C8304}" type="presParOf" srcId="{705CF040-5474-4ADA-9DDF-4128118CDCFB}" destId="{2F94F45B-FACF-4CEC-ACEA-B5A1A7CF2D94}" srcOrd="1" destOrd="0" presId="urn:microsoft.com/office/officeart/2008/layout/VerticalCurvedList"/>
    <dgm:cxn modelId="{18BDF934-7890-45A5-8852-24180288802D}" type="presParOf" srcId="{705CF040-5474-4ADA-9DDF-4128118CDCFB}" destId="{C5400548-9D55-4870-8727-20320B166C6E}" srcOrd="2" destOrd="0" presId="urn:microsoft.com/office/officeart/2008/layout/VerticalCurvedList"/>
    <dgm:cxn modelId="{145D41E5-3547-4B2B-8240-592D9FE82868}" type="presParOf" srcId="{C5400548-9D55-4870-8727-20320B166C6E}" destId="{075759FE-CB6F-43B5-9091-D544E4E3F925}" srcOrd="0" destOrd="0" presId="urn:microsoft.com/office/officeart/2008/layout/VerticalCurvedList"/>
    <dgm:cxn modelId="{355BF1B8-8068-4A28-B07E-1DA827E218F6}" type="presParOf" srcId="{705CF040-5474-4ADA-9DDF-4128118CDCFB}" destId="{4A2EA2EA-3AD5-471C-B21A-537B07AA172F}" srcOrd="3" destOrd="0" presId="urn:microsoft.com/office/officeart/2008/layout/VerticalCurvedList"/>
    <dgm:cxn modelId="{6A6E33DE-50E5-44A9-8A76-03058E38CB3D}" type="presParOf" srcId="{705CF040-5474-4ADA-9DDF-4128118CDCFB}" destId="{785EEB92-2A83-44EC-824A-5AC565E8EAE5}" srcOrd="4" destOrd="0" presId="urn:microsoft.com/office/officeart/2008/layout/VerticalCurvedList"/>
    <dgm:cxn modelId="{493096D7-84BB-4A19-87B9-85906A4A3543}" type="presParOf" srcId="{785EEB92-2A83-44EC-824A-5AC565E8EAE5}" destId="{F86FE9BC-3695-4D3B-AAE3-83EC53A5464C}" srcOrd="0" destOrd="0" presId="urn:microsoft.com/office/officeart/2008/layout/VerticalCurvedList"/>
    <dgm:cxn modelId="{C1B71C21-0964-4124-9D58-E2DF562F5111}" type="presParOf" srcId="{705CF040-5474-4ADA-9DDF-4128118CDCFB}" destId="{3F9067CC-53CD-4573-9BDB-7728050659AF}" srcOrd="5" destOrd="0" presId="urn:microsoft.com/office/officeart/2008/layout/VerticalCurvedList"/>
    <dgm:cxn modelId="{371D632C-95A6-4072-A2BD-23CE50843505}" type="presParOf" srcId="{705CF040-5474-4ADA-9DDF-4128118CDCFB}" destId="{2B4EB022-C27D-4AAA-B738-ED788532B48F}" srcOrd="6" destOrd="0" presId="urn:microsoft.com/office/officeart/2008/layout/VerticalCurvedList"/>
    <dgm:cxn modelId="{1D14ACD5-18C5-40FD-AA08-B20B9925B7B7}" type="presParOf" srcId="{2B4EB022-C27D-4AAA-B738-ED788532B48F}" destId="{2CABC3AC-C218-4086-8235-E578FD0CD862}" srcOrd="0" destOrd="0" presId="urn:microsoft.com/office/officeart/2008/layout/VerticalCurv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62D2FC-4819-4BA2-B3B4-9296289837A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017DBB-0378-42E7-A4FA-E7E889907675}">
      <dgm:prSet phldrT="[نص]" custT="1"/>
      <dgm:spPr/>
      <dgm:t>
        <a:bodyPr/>
        <a:lstStyle/>
        <a:p>
          <a:pPr rtl="1"/>
          <a:r>
            <a:rPr lang="ar-SA" sz="3600" kern="12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rPr>
            <a:t>الجينات </a:t>
          </a:r>
          <a:r>
            <a:rPr lang="ar-SA" sz="3600" b="0" kern="1200" dirty="0" smtClean="0">
              <a:solidFill>
                <a:schemeClr val="tx1"/>
              </a:solidFill>
              <a:latin typeface="Andalus" pitchFamily="18" charset="-78"/>
              <a:ea typeface="+mn-ea"/>
              <a:cs typeface="Andalus" pitchFamily="18" charset="-78"/>
            </a:rPr>
            <a:t>السائدة</a:t>
          </a:r>
          <a:r>
            <a:rPr lang="ar-SA" sz="3600" kern="12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rPr>
            <a:t> </a:t>
          </a:r>
          <a:endParaRPr lang="ar-SA" sz="3600" kern="1200" dirty="0">
            <a:solidFill>
              <a:schemeClr val="tx1"/>
            </a:solidFill>
            <a:latin typeface="Andalus" pitchFamily="18" charset="-78"/>
            <a:cs typeface="Andalus" pitchFamily="18" charset="-78"/>
          </a:endParaRPr>
        </a:p>
      </dgm:t>
    </dgm:pt>
    <dgm:pt modelId="{ECF0BE56-8FFB-477B-BBF7-6DBD84998395}" type="parTrans" cxnId="{25865B2C-7B6E-4489-B87E-549F7A4F659B}">
      <dgm:prSet/>
      <dgm:spPr/>
      <dgm:t>
        <a:bodyPr/>
        <a:lstStyle/>
        <a:p>
          <a:pPr rtl="1"/>
          <a:endParaRPr lang="ar-SA"/>
        </a:p>
      </dgm:t>
    </dgm:pt>
    <dgm:pt modelId="{CF5EE45E-46D4-4612-9FEB-09ABAAE88864}" type="sibTrans" cxnId="{25865B2C-7B6E-4489-B87E-549F7A4F659B}">
      <dgm:prSet/>
      <dgm:spPr/>
      <dgm:t>
        <a:bodyPr/>
        <a:lstStyle/>
        <a:p>
          <a:pPr rtl="1"/>
          <a:endParaRPr lang="ar-SA"/>
        </a:p>
      </dgm:t>
    </dgm:pt>
    <dgm:pt modelId="{0C6A6C54-46F1-4BA1-9376-136297FFC875}">
      <dgm:prSet phldrT="[نص]" custT="1"/>
      <dgm:spPr/>
      <dgm:t>
        <a:bodyPr/>
        <a:lstStyle/>
        <a:p>
          <a:pPr rtl="1"/>
          <a:r>
            <a:rPr lang="ar-SA" sz="36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rPr>
            <a:t>الجينات الناقلة </a:t>
          </a:r>
          <a:endParaRPr lang="ar-SA" sz="3600" dirty="0">
            <a:solidFill>
              <a:schemeClr val="tx1"/>
            </a:solidFill>
            <a:latin typeface="Andalus" pitchFamily="18" charset="-78"/>
            <a:cs typeface="Andalus" pitchFamily="18" charset="-78"/>
          </a:endParaRPr>
        </a:p>
      </dgm:t>
    </dgm:pt>
    <dgm:pt modelId="{FA5AF16D-88C1-4FDD-9B54-A1715AB3E2B0}" type="parTrans" cxnId="{52472D8C-C61C-4295-8AD3-6DAB0ECEBA20}">
      <dgm:prSet/>
      <dgm:spPr/>
      <dgm:t>
        <a:bodyPr/>
        <a:lstStyle/>
        <a:p>
          <a:pPr rtl="1"/>
          <a:endParaRPr lang="ar-SA"/>
        </a:p>
      </dgm:t>
    </dgm:pt>
    <dgm:pt modelId="{E4A68802-0363-43CA-A350-54EA4741A164}" type="sibTrans" cxnId="{52472D8C-C61C-4295-8AD3-6DAB0ECEBA20}">
      <dgm:prSet/>
      <dgm:spPr/>
      <dgm:t>
        <a:bodyPr/>
        <a:lstStyle/>
        <a:p>
          <a:pPr rtl="1"/>
          <a:endParaRPr lang="ar-SA"/>
        </a:p>
      </dgm:t>
    </dgm:pt>
    <dgm:pt modelId="{FE03B91C-D32D-41AB-A5CF-6525171F871D}">
      <dgm:prSet phldrT="[نص]" custT="1"/>
      <dgm:spPr/>
      <dgm:t>
        <a:bodyPr/>
        <a:lstStyle/>
        <a:p>
          <a:pPr rtl="1"/>
          <a:r>
            <a:rPr lang="ar-SA" sz="36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rPr>
            <a:t>الجينات المتنحية </a:t>
          </a:r>
          <a:endParaRPr lang="ar-SA" sz="3600" dirty="0">
            <a:solidFill>
              <a:schemeClr val="tx1"/>
            </a:solidFill>
            <a:latin typeface="Andalus" pitchFamily="18" charset="-78"/>
            <a:cs typeface="Andalus" pitchFamily="18" charset="-78"/>
          </a:endParaRPr>
        </a:p>
      </dgm:t>
    </dgm:pt>
    <dgm:pt modelId="{B66EAF7C-E407-4877-A7A8-C930563C0624}" type="parTrans" cxnId="{C4C1100E-70C6-43C8-A99F-7466AB305EE2}">
      <dgm:prSet/>
      <dgm:spPr/>
      <dgm:t>
        <a:bodyPr/>
        <a:lstStyle/>
        <a:p>
          <a:pPr rtl="1"/>
          <a:endParaRPr lang="ar-SA"/>
        </a:p>
      </dgm:t>
    </dgm:pt>
    <dgm:pt modelId="{B643FA5B-26D2-4197-BD89-4720B7EB4BA9}" type="sibTrans" cxnId="{C4C1100E-70C6-43C8-A99F-7466AB305EE2}">
      <dgm:prSet/>
      <dgm:spPr/>
      <dgm:t>
        <a:bodyPr/>
        <a:lstStyle/>
        <a:p>
          <a:pPr rtl="1"/>
          <a:endParaRPr lang="ar-SA"/>
        </a:p>
      </dgm:t>
    </dgm:pt>
    <dgm:pt modelId="{66D6847A-0412-4779-BF7A-B441F597D32B}" type="pres">
      <dgm:prSet presAssocID="{EA62D2FC-4819-4BA2-B3B4-9296289837A9}" presName="CompostProcess" presStyleCnt="0">
        <dgm:presLayoutVars>
          <dgm:dir/>
          <dgm:resizeHandles val="exact"/>
        </dgm:presLayoutVars>
      </dgm:prSet>
      <dgm:spPr/>
    </dgm:pt>
    <dgm:pt modelId="{07AB7054-3ED1-4AD3-B001-C07670137407}" type="pres">
      <dgm:prSet presAssocID="{EA62D2FC-4819-4BA2-B3B4-9296289837A9}" presName="arrow" presStyleLbl="bgShp" presStyleIdx="0" presStyleCnt="1" custScaleX="113462"/>
      <dgm:spPr/>
    </dgm:pt>
    <dgm:pt modelId="{5E1C2815-2437-4CD1-BBAA-A204E5C9AACB}" type="pres">
      <dgm:prSet presAssocID="{EA62D2FC-4819-4BA2-B3B4-9296289837A9}" presName="linearProcess" presStyleCnt="0"/>
      <dgm:spPr/>
    </dgm:pt>
    <dgm:pt modelId="{068773FD-6A65-40EE-B005-C9B235277849}" type="pres">
      <dgm:prSet presAssocID="{D3017DBB-0378-42E7-A4FA-E7E88990767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8D02188-429F-4BF7-8E7C-08A26EC58A35}" type="pres">
      <dgm:prSet presAssocID="{CF5EE45E-46D4-4612-9FEB-09ABAAE88864}" presName="sibTrans" presStyleCnt="0"/>
      <dgm:spPr/>
    </dgm:pt>
    <dgm:pt modelId="{8B7CE201-E28A-4CEE-BB40-DE44784DE3B4}" type="pres">
      <dgm:prSet presAssocID="{0C6A6C54-46F1-4BA1-9376-136297FFC87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47A3CFA-47CC-4BF7-8189-CA597D4950E2}" type="pres">
      <dgm:prSet presAssocID="{E4A68802-0363-43CA-A350-54EA4741A164}" presName="sibTrans" presStyleCnt="0"/>
      <dgm:spPr/>
    </dgm:pt>
    <dgm:pt modelId="{89F95E59-0191-4876-864D-AA06C00A7A0F}" type="pres">
      <dgm:prSet presAssocID="{FE03B91C-D32D-41AB-A5CF-6525171F871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3123036-38EF-4B9D-8F21-F4E57E579E52}" type="presOf" srcId="{0C6A6C54-46F1-4BA1-9376-136297FFC875}" destId="{8B7CE201-E28A-4CEE-BB40-DE44784DE3B4}" srcOrd="0" destOrd="0" presId="urn:microsoft.com/office/officeart/2005/8/layout/hProcess9"/>
    <dgm:cxn modelId="{52472D8C-C61C-4295-8AD3-6DAB0ECEBA20}" srcId="{EA62D2FC-4819-4BA2-B3B4-9296289837A9}" destId="{0C6A6C54-46F1-4BA1-9376-136297FFC875}" srcOrd="1" destOrd="0" parTransId="{FA5AF16D-88C1-4FDD-9B54-A1715AB3E2B0}" sibTransId="{E4A68802-0363-43CA-A350-54EA4741A164}"/>
    <dgm:cxn modelId="{1A7E32B2-8A90-4EC8-A9B0-976BC07AA9F2}" type="presOf" srcId="{D3017DBB-0378-42E7-A4FA-E7E889907675}" destId="{068773FD-6A65-40EE-B005-C9B235277849}" srcOrd="0" destOrd="0" presId="urn:microsoft.com/office/officeart/2005/8/layout/hProcess9"/>
    <dgm:cxn modelId="{C4C1100E-70C6-43C8-A99F-7466AB305EE2}" srcId="{EA62D2FC-4819-4BA2-B3B4-9296289837A9}" destId="{FE03B91C-D32D-41AB-A5CF-6525171F871D}" srcOrd="2" destOrd="0" parTransId="{B66EAF7C-E407-4877-A7A8-C930563C0624}" sibTransId="{B643FA5B-26D2-4197-BD89-4720B7EB4BA9}"/>
    <dgm:cxn modelId="{1585093A-94F2-45F2-9766-B85D0E321021}" type="presOf" srcId="{EA62D2FC-4819-4BA2-B3B4-9296289837A9}" destId="{66D6847A-0412-4779-BF7A-B441F597D32B}" srcOrd="0" destOrd="0" presId="urn:microsoft.com/office/officeart/2005/8/layout/hProcess9"/>
    <dgm:cxn modelId="{25865B2C-7B6E-4489-B87E-549F7A4F659B}" srcId="{EA62D2FC-4819-4BA2-B3B4-9296289837A9}" destId="{D3017DBB-0378-42E7-A4FA-E7E889907675}" srcOrd="0" destOrd="0" parTransId="{ECF0BE56-8FFB-477B-BBF7-6DBD84998395}" sibTransId="{CF5EE45E-46D4-4612-9FEB-09ABAAE88864}"/>
    <dgm:cxn modelId="{13107713-CB9E-4D90-9F74-8CF4177927A8}" type="presOf" srcId="{FE03B91C-D32D-41AB-A5CF-6525171F871D}" destId="{89F95E59-0191-4876-864D-AA06C00A7A0F}" srcOrd="0" destOrd="0" presId="urn:microsoft.com/office/officeart/2005/8/layout/hProcess9"/>
    <dgm:cxn modelId="{23B585FC-2C69-4C29-81FD-AA7DCCA5C9E3}" type="presParOf" srcId="{66D6847A-0412-4779-BF7A-B441F597D32B}" destId="{07AB7054-3ED1-4AD3-B001-C07670137407}" srcOrd="0" destOrd="0" presId="urn:microsoft.com/office/officeart/2005/8/layout/hProcess9"/>
    <dgm:cxn modelId="{D51C48F8-2370-41CD-A5E1-2FC91C413E3F}" type="presParOf" srcId="{66D6847A-0412-4779-BF7A-B441F597D32B}" destId="{5E1C2815-2437-4CD1-BBAA-A204E5C9AACB}" srcOrd="1" destOrd="0" presId="urn:microsoft.com/office/officeart/2005/8/layout/hProcess9"/>
    <dgm:cxn modelId="{51942EB4-9717-4FAD-A087-085E8032A09B}" type="presParOf" srcId="{5E1C2815-2437-4CD1-BBAA-A204E5C9AACB}" destId="{068773FD-6A65-40EE-B005-C9B235277849}" srcOrd="0" destOrd="0" presId="urn:microsoft.com/office/officeart/2005/8/layout/hProcess9"/>
    <dgm:cxn modelId="{67D05E8F-7999-4373-B6C8-22E760512D05}" type="presParOf" srcId="{5E1C2815-2437-4CD1-BBAA-A204E5C9AACB}" destId="{78D02188-429F-4BF7-8E7C-08A26EC58A35}" srcOrd="1" destOrd="0" presId="urn:microsoft.com/office/officeart/2005/8/layout/hProcess9"/>
    <dgm:cxn modelId="{C206F147-3D61-46FA-8B43-2627C8A58C72}" type="presParOf" srcId="{5E1C2815-2437-4CD1-BBAA-A204E5C9AACB}" destId="{8B7CE201-E28A-4CEE-BB40-DE44784DE3B4}" srcOrd="2" destOrd="0" presId="urn:microsoft.com/office/officeart/2005/8/layout/hProcess9"/>
    <dgm:cxn modelId="{56BBD219-65A7-400E-A22E-840A8639AA98}" type="presParOf" srcId="{5E1C2815-2437-4CD1-BBAA-A204E5C9AACB}" destId="{047A3CFA-47CC-4BF7-8189-CA597D4950E2}" srcOrd="3" destOrd="0" presId="urn:microsoft.com/office/officeart/2005/8/layout/hProcess9"/>
    <dgm:cxn modelId="{5A50955C-E77E-42F8-92B0-6CD15967CAD4}" type="presParOf" srcId="{5E1C2815-2437-4CD1-BBAA-A204E5C9AACB}" destId="{89F95E59-0191-4876-864D-AA06C00A7A0F}" srcOrd="4" destOrd="0" presId="urn:microsoft.com/office/officeart/2005/8/layout/hProcess9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161F7-3A72-4497-8EB6-AF9F09D7B9EC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94F45B-FACF-4CEC-ACEA-B5A1A7CF2D94}">
      <dsp:nvSpPr>
        <dsp:cNvPr id="0" name=""/>
        <dsp:cNvSpPr/>
      </dsp:nvSpPr>
      <dsp:spPr>
        <a:xfrm>
          <a:off x="604289" y="435133"/>
          <a:ext cx="9851585" cy="87026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9077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700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</a:t>
          </a:r>
          <a:r>
            <a:rPr lang="ar-SA" sz="3700" kern="1200" dirty="0" err="1" smtClean="0">
              <a:latin typeface="Andalus" panose="02020603050405020304" pitchFamily="18" charset="-78"/>
              <a:cs typeface="Andalus" panose="02020603050405020304" pitchFamily="18" charset="-78"/>
            </a:rPr>
            <a:t>ماقبل</a:t>
          </a:r>
          <a:r>
            <a:rPr lang="ar-SA" sz="3700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 الولادة</a:t>
          </a:r>
          <a:endParaRPr lang="en-US" sz="3700" kern="1200" dirty="0">
            <a:latin typeface="Andalus" panose="02020603050405020304" pitchFamily="18" charset="-78"/>
            <a:cs typeface="Andalus" panose="02020603050405020304" pitchFamily="18" charset="-78"/>
          </a:endParaRPr>
        </a:p>
      </dsp:txBody>
      <dsp:txXfrm>
        <a:off x="604289" y="435133"/>
        <a:ext cx="9851585" cy="870267"/>
      </dsp:txXfrm>
    </dsp:sp>
    <dsp:sp modelId="{075759FE-CB6F-43B5-9091-D544E4E3F925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2EA2EA-3AD5-471C-B21A-537B07AA172F}">
      <dsp:nvSpPr>
        <dsp:cNvPr id="0" name=""/>
        <dsp:cNvSpPr/>
      </dsp:nvSpPr>
      <dsp:spPr>
        <a:xfrm>
          <a:off x="920631" y="1740535"/>
          <a:ext cx="9535243" cy="87026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9077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700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أثناء الولادة</a:t>
          </a:r>
          <a:endParaRPr lang="en-US" sz="3700" kern="1200" dirty="0">
            <a:latin typeface="Andalus" panose="02020603050405020304" pitchFamily="18" charset="-78"/>
            <a:cs typeface="Andalus" panose="02020603050405020304" pitchFamily="18" charset="-78"/>
          </a:endParaRPr>
        </a:p>
      </dsp:txBody>
      <dsp:txXfrm>
        <a:off x="920631" y="1740535"/>
        <a:ext cx="9535243" cy="870267"/>
      </dsp:txXfrm>
    </dsp:sp>
    <dsp:sp modelId="{F86FE9BC-3695-4D3B-AAE3-83EC53A5464C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067CC-53CD-4573-9BDB-7728050659AF}">
      <dsp:nvSpPr>
        <dsp:cNvPr id="0" name=""/>
        <dsp:cNvSpPr/>
      </dsp:nvSpPr>
      <dsp:spPr>
        <a:xfrm>
          <a:off x="604289" y="3045936"/>
          <a:ext cx="9851585" cy="87026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90775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700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مجموعة أسباب مرحلة </a:t>
          </a:r>
          <a:r>
            <a:rPr lang="ar-SA" sz="3700" kern="1200" dirty="0" err="1" smtClean="0">
              <a:latin typeface="Andalus" panose="02020603050405020304" pitchFamily="18" charset="-78"/>
              <a:cs typeface="Andalus" panose="02020603050405020304" pitchFamily="18" charset="-78"/>
            </a:rPr>
            <a:t>مابعد</a:t>
          </a:r>
          <a:r>
            <a:rPr lang="ar-SA" sz="3700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 الولادة</a:t>
          </a:r>
          <a:endParaRPr lang="en-US" sz="3700" kern="1200" dirty="0">
            <a:latin typeface="Andalus" panose="02020603050405020304" pitchFamily="18" charset="-78"/>
            <a:cs typeface="Andalus" panose="02020603050405020304" pitchFamily="18" charset="-78"/>
          </a:endParaRPr>
        </a:p>
      </dsp:txBody>
      <dsp:txXfrm>
        <a:off x="604289" y="3045936"/>
        <a:ext cx="9851585" cy="870267"/>
      </dsp:txXfrm>
    </dsp:sp>
    <dsp:sp modelId="{2CABC3AC-C218-4086-8235-E578FD0CD862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138368-840B-4B54-AA81-2D5DEE15E659}" type="datetimeFigureOut">
              <a:rPr lang="ar-SA" smtClean="0"/>
              <a:pPr/>
              <a:t>07/02/1438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EE44C8-7A92-4591-BECC-DD9CDAA92E5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ED5BF-CE5F-4D7B-BF8D-5D873841EAE0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727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614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4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489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92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486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908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922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944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700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259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618">
              <a:schemeClr val="bg1"/>
            </a:gs>
            <a:gs pos="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B1B5A-CAFE-4DA6-9316-2917B7E5407E}" type="datetimeFigureOut">
              <a:rPr lang="en-US" smtClean="0"/>
              <a:pPr/>
              <a:t>07/11/16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0A44-CD5C-424E-BB68-BDF39C25FF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913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981307"/>
            <a:ext cx="9144000" cy="80177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SA" sz="4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أسباب الإعاقة العقلية</a:t>
            </a:r>
            <a:endParaRPr lang="en-US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879725" y="1783080"/>
            <a:ext cx="6096000" cy="4308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dirty="0" smtClean="0"/>
              <a:t/>
            </a:r>
            <a:br>
              <a:rPr lang="ar-SA" dirty="0" smtClean="0"/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أستاذة المقرر:نهلة العساف.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الشعبة : 44552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الطالبات: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آلاء حمدي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الجوهرة البكر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مرام الأحمري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منى الجبرين </a:t>
            </a:r>
            <a:b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SA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منيره العباس</a:t>
            </a:r>
            <a:endParaRPr lang="en-US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78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3524232" y="2285992"/>
            <a:ext cx="4667283" cy="17145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الأمراض التي تصيب الأم الحامل </a:t>
            </a:r>
            <a:endParaRPr lang="ar-SA" sz="2800" dirty="0"/>
          </a:p>
        </p:txBody>
      </p:sp>
      <p:cxnSp>
        <p:nvCxnSpPr>
          <p:cNvPr id="12" name="رابط منحني 11"/>
          <p:cNvCxnSpPr/>
          <p:nvPr/>
        </p:nvCxnSpPr>
        <p:spPr>
          <a:xfrm rot="5400000">
            <a:off x="2452662" y="3429000"/>
            <a:ext cx="1000132" cy="114300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رابط منحني 26"/>
          <p:cNvCxnSpPr/>
          <p:nvPr/>
        </p:nvCxnSpPr>
        <p:spPr>
          <a:xfrm rot="5400000" flipH="1" flipV="1">
            <a:off x="8060545" y="1202516"/>
            <a:ext cx="928694" cy="12382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رابط منحني 28"/>
          <p:cNvCxnSpPr/>
          <p:nvPr/>
        </p:nvCxnSpPr>
        <p:spPr>
          <a:xfrm rot="16200000" flipV="1">
            <a:off x="3119417" y="1214422"/>
            <a:ext cx="1000132" cy="114300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شكل بيضاوي 30">
            <a:hlinkClick r:id="rId3" action="ppaction://hlinksldjump"/>
          </p:cNvPr>
          <p:cNvSpPr/>
          <p:nvPr/>
        </p:nvSpPr>
        <p:spPr>
          <a:xfrm>
            <a:off x="8858269" y="285728"/>
            <a:ext cx="2952728" cy="928694"/>
          </a:xfrm>
          <a:prstGeom prst="ellipse">
            <a:avLst/>
          </a:prstGeom>
          <a:solidFill>
            <a:schemeClr val="bg1"/>
          </a:solidFill>
          <a:ln>
            <a:solidFill>
              <a:srgbClr val="00CC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الحصبة الألمانية 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34" name="شكل بيضاوي 33">
            <a:hlinkClick r:id="rId4" action="ppaction://hlinksldjump"/>
          </p:cNvPr>
          <p:cNvSpPr/>
          <p:nvPr/>
        </p:nvSpPr>
        <p:spPr>
          <a:xfrm>
            <a:off x="285709" y="285728"/>
            <a:ext cx="2952728" cy="928694"/>
          </a:xfrm>
          <a:prstGeom prst="ellipse">
            <a:avLst/>
          </a:prstGeom>
          <a:solidFill>
            <a:schemeClr val="bg1"/>
          </a:solidFill>
          <a:ln>
            <a:solidFill>
              <a:srgbClr val="00CC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مرض الزهري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36" name="شكل بيضاوي 35">
            <a:hlinkClick r:id="rId5" action="ppaction://hlinksldjump"/>
          </p:cNvPr>
          <p:cNvSpPr/>
          <p:nvPr/>
        </p:nvSpPr>
        <p:spPr>
          <a:xfrm>
            <a:off x="8858269" y="4500570"/>
            <a:ext cx="2952728" cy="928694"/>
          </a:xfrm>
          <a:prstGeom prst="ellipse">
            <a:avLst/>
          </a:prstGeom>
          <a:solidFill>
            <a:schemeClr val="bg1"/>
          </a:solidFill>
          <a:ln>
            <a:solidFill>
              <a:srgbClr val="00CC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مرض تسمم الأم 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38" name="شكل بيضاوي 37">
            <a:hlinkClick r:id="rId6" action="ppaction://hlinksldjump"/>
          </p:cNvPr>
          <p:cNvSpPr/>
          <p:nvPr/>
        </p:nvSpPr>
        <p:spPr>
          <a:xfrm>
            <a:off x="285709" y="4714884"/>
            <a:ext cx="3429024" cy="1000132"/>
          </a:xfrm>
          <a:prstGeom prst="ellipse">
            <a:avLst/>
          </a:prstGeom>
          <a:solidFill>
            <a:schemeClr val="bg1"/>
          </a:solidFill>
          <a:ln>
            <a:solidFill>
              <a:srgbClr val="00CC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Cytomegatic</a:t>
            </a:r>
            <a:r>
              <a:rPr lang="en-US" sz="2000" dirty="0" smtClean="0">
                <a:solidFill>
                  <a:schemeClr val="tx1"/>
                </a:solidFill>
              </a:rPr>
              <a:t> Inclusion Disease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endParaRPr lang="ar-SA" sz="2000" dirty="0">
              <a:solidFill>
                <a:schemeClr val="tx1"/>
              </a:solidFill>
            </a:endParaRPr>
          </a:p>
        </p:txBody>
      </p:sp>
      <p:cxnSp>
        <p:nvCxnSpPr>
          <p:cNvPr id="22" name="رابط منحني 21"/>
          <p:cNvCxnSpPr/>
          <p:nvPr/>
        </p:nvCxnSpPr>
        <p:spPr>
          <a:xfrm rot="16200000" flipH="1">
            <a:off x="8239140" y="3167061"/>
            <a:ext cx="1143008" cy="12382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شكل بيضاوي 23">
            <a:hlinkClick r:id="rId7" action="ppaction://hlinksldjump"/>
          </p:cNvPr>
          <p:cNvSpPr/>
          <p:nvPr/>
        </p:nvSpPr>
        <p:spPr>
          <a:xfrm>
            <a:off x="4762491" y="5357826"/>
            <a:ext cx="2952728" cy="928694"/>
          </a:xfrm>
          <a:prstGeom prst="ellipse">
            <a:avLst/>
          </a:prstGeom>
          <a:solidFill>
            <a:schemeClr val="bg1"/>
          </a:solidFill>
          <a:ln>
            <a:solidFill>
              <a:srgbClr val="00CC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مرض السكري المزمن  </a:t>
            </a:r>
            <a:endParaRPr lang="ar-SA" sz="2000" dirty="0">
              <a:solidFill>
                <a:schemeClr val="tx1"/>
              </a:solidFill>
            </a:endParaRPr>
          </a:p>
        </p:txBody>
      </p:sp>
      <p:cxnSp>
        <p:nvCxnSpPr>
          <p:cNvPr id="26" name="رابط منحني 25"/>
          <p:cNvCxnSpPr/>
          <p:nvPr/>
        </p:nvCxnSpPr>
        <p:spPr>
          <a:xfrm rot="16200000" flipH="1">
            <a:off x="5572121" y="4238631"/>
            <a:ext cx="1143008" cy="66675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36" grpId="0" animBg="1"/>
      <p:bldP spid="38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فرعي 5"/>
          <p:cNvSpPr>
            <a:spLocks noGrp="1"/>
          </p:cNvSpPr>
          <p:nvPr>
            <p:ph type="subTitle" idx="1"/>
          </p:nvPr>
        </p:nvSpPr>
        <p:spPr>
          <a:xfrm>
            <a:off x="1238216" y="1785926"/>
            <a:ext cx="10953784" cy="1752600"/>
          </a:xfrm>
        </p:spPr>
        <p:txBody>
          <a:bodyPr>
            <a:normAutofit/>
          </a:bodyPr>
          <a:lstStyle/>
          <a:p>
            <a:r>
              <a:rPr lang="ar-SA" sz="2800" dirty="0" smtClean="0">
                <a:solidFill>
                  <a:schemeClr val="tx1"/>
                </a:solidFill>
              </a:rPr>
              <a:t>يعتبر مرض الحصبة الألمانية أكثر الإمراض خطورة </a:t>
            </a:r>
            <a:r>
              <a:rPr lang="ar-SA" sz="2800" dirty="0" err="1" smtClean="0">
                <a:solidFill>
                  <a:schemeClr val="tx1"/>
                </a:solidFill>
              </a:rPr>
              <a:t>و</a:t>
            </a:r>
            <a:r>
              <a:rPr lang="ar-SA" sz="2800" dirty="0" smtClean="0">
                <a:solidFill>
                  <a:schemeClr val="tx1"/>
                </a:solidFill>
              </a:rPr>
              <a:t> خاصة إذا أصيبت الأم </a:t>
            </a:r>
            <a:r>
              <a:rPr lang="ar-SA" sz="2800" dirty="0" err="1" smtClean="0">
                <a:solidFill>
                  <a:schemeClr val="tx1"/>
                </a:solidFill>
              </a:rPr>
              <a:t>به</a:t>
            </a:r>
            <a:r>
              <a:rPr lang="ar-SA" sz="2800" dirty="0" smtClean="0">
                <a:solidFill>
                  <a:schemeClr val="tx1"/>
                </a:solidFill>
              </a:rPr>
              <a:t> في ثلاث الشهور الأولى حيث يؤثر فيروس الحصبة الألمانية  على الجهاز العصبي المركزي مما يؤدي إلى أشكال الإعاقة العقلية أو البصرية أو السمعية أو الشلل الدماغي . </a:t>
            </a:r>
          </a:p>
          <a:p>
            <a:endParaRPr lang="ar-SA" dirty="0"/>
          </a:p>
        </p:txBody>
      </p:sp>
      <p:sp>
        <p:nvSpPr>
          <p:cNvPr id="7" name="خماسي 6"/>
          <p:cNvSpPr/>
          <p:nvPr/>
        </p:nvSpPr>
        <p:spPr>
          <a:xfrm>
            <a:off x="0" y="357166"/>
            <a:ext cx="3714733" cy="78581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الحصبة الألمانية </a:t>
            </a:r>
            <a:endParaRPr lang="ar-SA" sz="2800" dirty="0">
              <a:solidFill>
                <a:schemeClr val="tx1"/>
              </a:solidFill>
            </a:endParaRPr>
          </a:p>
        </p:txBody>
      </p:sp>
      <p:pic>
        <p:nvPicPr>
          <p:cNvPr id="9" name="صورة 8" descr="n5551218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3227912" cy="3167082"/>
          </a:xfrm>
          <a:prstGeom prst="rect">
            <a:avLst/>
          </a:prstGeom>
        </p:spPr>
      </p:pic>
      <p:pic>
        <p:nvPicPr>
          <p:cNvPr id="10" name="صورة 9" descr="imagesKS8WZAI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81" y="4786323"/>
            <a:ext cx="3784600" cy="1609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1214422"/>
            <a:ext cx="10363200" cy="4424378"/>
          </a:xfrm>
        </p:spPr>
        <p:txBody>
          <a:bodyPr/>
          <a:lstStyle/>
          <a:p>
            <a:endParaRPr lang="ar-SA" dirty="0" smtClean="0"/>
          </a:p>
          <a:p>
            <a:r>
              <a:rPr lang="ar-SA" dirty="0" err="1" smtClean="0">
                <a:solidFill>
                  <a:schemeClr val="tx1"/>
                </a:solidFill>
              </a:rPr>
              <a:t>او</a:t>
            </a:r>
            <a:r>
              <a:rPr lang="ar-SA" dirty="0" smtClean="0">
                <a:solidFill>
                  <a:schemeClr val="tx1"/>
                </a:solidFill>
              </a:rPr>
              <a:t> ما يسمى بمرض </a:t>
            </a:r>
            <a:r>
              <a:rPr lang="ar-SA" dirty="0" err="1" smtClean="0">
                <a:solidFill>
                  <a:schemeClr val="tx1"/>
                </a:solidFill>
              </a:rPr>
              <a:t>السفلس</a:t>
            </a:r>
            <a:r>
              <a:rPr lang="ar-SA" dirty="0" smtClean="0">
                <a:solidFill>
                  <a:schemeClr val="tx1"/>
                </a:solidFill>
              </a:rPr>
              <a:t> حيث يؤثر فيروس الزهري على الجهاز العصبي المركزي للجنين مما يؤدي إلى ولادة الأطفال مشوهين أو ميتين أو مصابين بالإعاقة العقلية أو البصرية أو السمعية أو الحركية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خماسي 4"/>
          <p:cNvSpPr/>
          <p:nvPr/>
        </p:nvSpPr>
        <p:spPr>
          <a:xfrm>
            <a:off x="0" y="357166"/>
            <a:ext cx="3714733" cy="78581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مرض الزهري</a:t>
            </a:r>
            <a:endParaRPr lang="ar-SA" sz="2800" dirty="0">
              <a:solidFill>
                <a:schemeClr val="tx1"/>
              </a:solidFill>
            </a:endParaRPr>
          </a:p>
        </p:txBody>
      </p:sp>
      <p:pic>
        <p:nvPicPr>
          <p:cNvPr id="7" name="صورة 6" descr="تم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10" y="4643446"/>
            <a:ext cx="4762533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فرعي 6"/>
          <p:cNvSpPr>
            <a:spLocks noGrp="1"/>
          </p:cNvSpPr>
          <p:nvPr>
            <p:ph type="subTitle" idx="1"/>
          </p:nvPr>
        </p:nvSpPr>
        <p:spPr>
          <a:xfrm>
            <a:off x="571461" y="1428736"/>
            <a:ext cx="11391920" cy="4214842"/>
          </a:xfrm>
        </p:spPr>
        <p:txBody>
          <a:bodyPr/>
          <a:lstStyle/>
          <a:p>
            <a:r>
              <a:rPr lang="ar-SA" dirty="0" smtClean="0">
                <a:solidFill>
                  <a:schemeClr val="tx1"/>
                </a:solidFill>
              </a:rPr>
              <a:t>مرض تسمم الدم المعروف باسم </a:t>
            </a:r>
            <a:r>
              <a:rPr lang="en-US" dirty="0" err="1" smtClean="0">
                <a:solidFill>
                  <a:schemeClr val="tx1"/>
                </a:solidFill>
              </a:rPr>
              <a:t>Toxoplasmosi</a:t>
            </a:r>
            <a:r>
              <a:rPr lang="ar-SA" dirty="0" smtClean="0">
                <a:solidFill>
                  <a:schemeClr val="tx1"/>
                </a:solidFill>
              </a:rPr>
              <a:t> حيث يسبب هذا الفيروس في تلف الجهاز العصبي المركزي للجنين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الذي يترتب علية إحدى مظاهر الإعاقة كالعقلية أو البصرية أو السمعية أو الحركية أو حالات كبر الدماغ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حالات استسقاء الدماغ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8" name="خماسي 7"/>
          <p:cNvSpPr/>
          <p:nvPr/>
        </p:nvSpPr>
        <p:spPr>
          <a:xfrm>
            <a:off x="0" y="357166"/>
            <a:ext cx="3714733" cy="78581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مرض تسمم الدم </a:t>
            </a:r>
            <a:endParaRPr lang="ar-SA" sz="2800" dirty="0">
              <a:solidFill>
                <a:schemeClr val="tx1"/>
              </a:solidFill>
            </a:endParaRPr>
          </a:p>
        </p:txBody>
      </p:sp>
      <p:pic>
        <p:nvPicPr>
          <p:cNvPr id="9" name="صورة 8" descr="imagesYKV80UNO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61" y="3929066"/>
            <a:ext cx="3289300" cy="2428892"/>
          </a:xfrm>
          <a:prstGeom prst="rect">
            <a:avLst/>
          </a:prstGeom>
        </p:spPr>
      </p:pic>
      <p:pic>
        <p:nvPicPr>
          <p:cNvPr id="10" name="صورة 9" descr="imagesHRFEWTV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6739" y="3786190"/>
            <a:ext cx="2311400" cy="2628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1500174"/>
            <a:ext cx="9886989" cy="4138626"/>
          </a:xfrm>
        </p:spPr>
        <p:txBody>
          <a:bodyPr/>
          <a:lstStyle/>
          <a:p>
            <a:r>
              <a:rPr lang="ar-SA" dirty="0" smtClean="0">
                <a:solidFill>
                  <a:schemeClr val="tx1"/>
                </a:solidFill>
              </a:rPr>
              <a:t>يؤدي فيروس هذا المرض إلى إصابة واحدة أو </a:t>
            </a:r>
            <a:r>
              <a:rPr lang="ar-SA" dirty="0" err="1" smtClean="0">
                <a:solidFill>
                  <a:schemeClr val="tx1"/>
                </a:solidFill>
              </a:rPr>
              <a:t>اكثر</a:t>
            </a:r>
            <a:r>
              <a:rPr lang="ar-SA" dirty="0" smtClean="0">
                <a:solidFill>
                  <a:schemeClr val="tx1"/>
                </a:solidFill>
              </a:rPr>
              <a:t> من حالات الإعاقة العقلية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صغر حجم الدماغ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استسقاء الدماغ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الإعاقة البصرية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السمعية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الاضطرابات العصبية و حالات الأنيميا </a:t>
            </a:r>
          </a:p>
          <a:p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خماسي 3"/>
          <p:cNvSpPr/>
          <p:nvPr/>
        </p:nvSpPr>
        <p:spPr>
          <a:xfrm>
            <a:off x="0" y="285728"/>
            <a:ext cx="4000485" cy="857256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Cytomegalic</a:t>
            </a:r>
            <a:r>
              <a:rPr lang="en-US" sz="2000" b="1" dirty="0" smtClean="0">
                <a:solidFill>
                  <a:schemeClr val="tx1"/>
                </a:solidFill>
              </a:rPr>
              <a:t> Inclusion Disease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6" name="صورة 5" descr="chatt-17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11" y="4214818"/>
            <a:ext cx="4070347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1500174"/>
            <a:ext cx="9220235" cy="4138626"/>
          </a:xfrm>
        </p:spPr>
        <p:txBody>
          <a:bodyPr/>
          <a:lstStyle/>
          <a:p>
            <a:r>
              <a:rPr lang="ar-SA" dirty="0" smtClean="0">
                <a:solidFill>
                  <a:schemeClr val="tx1"/>
                </a:solidFill>
              </a:rPr>
              <a:t>يؤدي ارتفاع نسبة السكر في الدم بسبب نقص هرمون </a:t>
            </a:r>
            <a:r>
              <a:rPr lang="ar-SA" dirty="0" err="1" smtClean="0">
                <a:solidFill>
                  <a:schemeClr val="tx1"/>
                </a:solidFill>
              </a:rPr>
              <a:t>الانسولين</a:t>
            </a:r>
            <a:r>
              <a:rPr lang="ar-SA" dirty="0" smtClean="0">
                <a:solidFill>
                  <a:schemeClr val="tx1"/>
                </a:solidFill>
              </a:rPr>
              <a:t> الذي يفرزه البنكرياس إلى عدد من المشكلات الجسمية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الصحية للأم الحامل </a:t>
            </a:r>
            <a:r>
              <a:rPr lang="ar-SA" dirty="0" err="1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 الجنين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خماسي 4"/>
          <p:cNvSpPr/>
          <p:nvPr/>
        </p:nvSpPr>
        <p:spPr>
          <a:xfrm>
            <a:off x="0" y="357166"/>
            <a:ext cx="3714733" cy="78581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مرض السكري المزمن</a:t>
            </a:r>
            <a:endParaRPr lang="ar-SA" sz="2800" dirty="0">
              <a:solidFill>
                <a:schemeClr val="tx1"/>
              </a:solidFill>
            </a:endParaRPr>
          </a:p>
        </p:txBody>
      </p:sp>
      <p:pic>
        <p:nvPicPr>
          <p:cNvPr id="6" name="صورة 5" descr="images1GDU926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10" y="4429132"/>
            <a:ext cx="4191029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على شكل سحابة 3"/>
          <p:cNvSpPr/>
          <p:nvPr/>
        </p:nvSpPr>
        <p:spPr>
          <a:xfrm>
            <a:off x="1756229" y="464456"/>
            <a:ext cx="8984343" cy="4005943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45657" y="1932669"/>
            <a:ext cx="10515600" cy="1325563"/>
          </a:xfrm>
        </p:spPr>
        <p:txBody>
          <a:bodyPr/>
          <a:lstStyle/>
          <a:p>
            <a:r>
              <a:rPr lang="ar-SA" dirty="0" smtClean="0">
                <a:latin typeface="Andalus" pitchFamily="18" charset="-78"/>
                <a:cs typeface="Andalus" pitchFamily="18" charset="-78"/>
              </a:rPr>
              <a:t>هل سوء التغذية تعني نقص الأطعمة فقط ؟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pic>
        <p:nvPicPr>
          <p:cNvPr id="5" name="صورة 4" descr="hal_t3l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71491"/>
            <a:ext cx="3062515" cy="28865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101397"/>
            <a:ext cx="10515600" cy="4351338"/>
          </a:xfrm>
        </p:spPr>
        <p:txBody>
          <a:bodyPr/>
          <a:lstStyle/>
          <a:p>
            <a:pPr marL="457200" indent="-457200" algn="r">
              <a:buNone/>
            </a:pPr>
            <a:r>
              <a:rPr lang="ar-SA" dirty="0" smtClean="0">
                <a:latin typeface="Andalus" pitchFamily="18" charset="-78"/>
                <a:cs typeface="Andalus" pitchFamily="18" charset="-78"/>
              </a:rPr>
              <a:t>- يقصد بالتغذية الجيدة هي التي تتضمن العناصر الأساسية اللازمة لنمو الفرد من الناحيتين الجسمية والعقلية. </a:t>
            </a:r>
          </a:p>
          <a:p>
            <a:pPr marL="457200" indent="-457200" algn="r">
              <a:buNone/>
            </a:pPr>
            <a:r>
              <a:rPr lang="ar-SA" dirty="0" smtClean="0">
                <a:latin typeface="Andalus" pitchFamily="18" charset="-78"/>
                <a:cs typeface="Andalus" pitchFamily="18" charset="-78"/>
              </a:rPr>
              <a:t>- وعلى ذلك تنصح الأم بالتغذية الجيدة المتوازنة قبل الحمل وأثناءه وبعده</a:t>
            </a:r>
          </a:p>
          <a:p>
            <a:pPr marL="457200" indent="-457200" algn="r">
              <a:buNone/>
            </a:pPr>
            <a:r>
              <a:rPr lang="ar-SA" dirty="0" smtClean="0">
                <a:latin typeface="Andalus" pitchFamily="18" charset="-78"/>
                <a:cs typeface="Andalus" pitchFamily="18" charset="-78"/>
              </a:rPr>
              <a:t>- ترتبط الكثير من الدراسات بين حدوث الإعاقات العقلية البسيطة وسوء التغذية وخاصة </a:t>
            </a:r>
            <a:r>
              <a:rPr lang="ar-SA" dirty="0" smtClean="0"/>
              <a:t>بالمناطق </a:t>
            </a:r>
            <a:r>
              <a:rPr lang="ar-SA" dirty="0" smtClean="0">
                <a:latin typeface="Andalus" pitchFamily="18" charset="-78"/>
                <a:cs typeface="Andalus" pitchFamily="18" charset="-78"/>
              </a:rPr>
              <a:t>الفقيرة أو المعدمة </a:t>
            </a:r>
          </a:p>
          <a:p>
            <a:pPr algn="r"/>
            <a:endParaRPr lang="ar-SA" dirty="0"/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910771" y="394153"/>
            <a:ext cx="10515600" cy="132556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r"/>
            <a:r>
              <a:rPr lang="en-US" sz="3600" b="1" dirty="0" smtClean="0">
                <a:latin typeface="Andalus" pitchFamily="18" charset="-78"/>
                <a:cs typeface="Andalus" pitchFamily="18" charset="-78"/>
              </a:rPr>
              <a:t>(pre-Natal </a:t>
            </a:r>
            <a:r>
              <a:rPr lang="en-US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Malnutrition</a:t>
            </a:r>
            <a:r>
              <a:rPr lang="ar-SA" sz="3600" b="1" dirty="0" smtClean="0">
                <a:latin typeface="Andalus" pitchFamily="18" charset="-78"/>
                <a:cs typeface="Andalus" pitchFamily="18" charset="-78"/>
              </a:rPr>
              <a:t>سوء  تغذية الأم الحامل (</a:t>
            </a:r>
            <a:br>
              <a:rPr lang="ar-SA" sz="3600" b="1" dirty="0" smtClean="0">
                <a:latin typeface="Andalus" pitchFamily="18" charset="-78"/>
                <a:cs typeface="Andalus" pitchFamily="18" charset="-78"/>
              </a:rPr>
            </a:br>
            <a:endParaRPr lang="ar-SA" sz="36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6" name="Picture 2" descr="نتيجة بحث الصور عن سوء تغذية الأم الحام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6197"/>
            <a:ext cx="3526971" cy="2103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المراجع :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21327" y="1770207"/>
            <a:ext cx="10515600" cy="4351338"/>
          </a:xfrm>
        </p:spPr>
        <p:txBody>
          <a:bodyPr/>
          <a:lstStyle/>
          <a:p>
            <a:pPr algn="r"/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مقدمة في الإعاقة العقلية ، فاروق </a:t>
            </a:r>
            <a:r>
              <a:rPr lang="ar-SA" sz="3600" dirty="0" err="1" smtClean="0">
                <a:latin typeface="Andalus" pitchFamily="18" charset="-78"/>
                <a:cs typeface="Andalus" pitchFamily="18" charset="-78"/>
              </a:rPr>
              <a:t>الروسان</a:t>
            </a:r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 . </a:t>
            </a:r>
          </a:p>
          <a:p>
            <a:pPr algn="r"/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مقدمة في الإعاقة العقلية ، جمال الخطيب . </a:t>
            </a:r>
            <a:endParaRPr lang="ar-SA" sz="36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endParaRPr lang="en-US" dirty="0" smtClean="0"/>
          </a:p>
          <a:p>
            <a:pPr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23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r"/>
            <a:r>
              <a:rPr lang="ar-SA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يجد الدارس لموضوع الإعاقة العقلية عددا من الحقائق لابد من ذكرها:  </a:t>
            </a:r>
            <a:endParaRPr lang="en-US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r" rtl="1"/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أن معظم أسباب الإعاقة العقلية غير معروفة حتى الآن.</a:t>
            </a:r>
          </a:p>
          <a:p>
            <a:pPr algn="r" rtl="1"/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أن هناك أكثر من طريقة لتقسيم الإعاقة العقلية.</a:t>
            </a:r>
          </a:p>
          <a:p>
            <a:pPr algn="r" rtl="1"/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إن برامج الوقاية من الإعاقة العقلية مازالت حتى الآن مقصرة في تقليل نسبة حدوث الإعاقة العقلية.</a:t>
            </a:r>
          </a:p>
          <a:p>
            <a:pPr algn="r" rtl="1"/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إن أسباب الإعاقة العقلية متداخلة.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5161" y="4654806"/>
            <a:ext cx="2247900" cy="177863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331133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5324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r"/>
            <a:r>
              <a:rPr lang="ar-SA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تصنيف أسباب الإعاقة العقلية:</a:t>
            </a:r>
            <a:endParaRPr lang="en-US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38762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6272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r"/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مجموعة أسباب مرحلة ما قبل الولادة: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996440" y="2667000"/>
            <a:ext cx="3779520" cy="2438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العوامل غير الجينية</a:t>
            </a:r>
            <a:endParaRPr lang="en-US" sz="36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5943600" y="2667000"/>
            <a:ext cx="3779520" cy="2438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العوامل الجينية</a:t>
            </a:r>
            <a:endParaRPr lang="en-US" sz="36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23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ar-SA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العوامل الجينية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r" rtl="1">
              <a:buNone/>
            </a:pPr>
            <a:endParaRPr lang="ar-SA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>
              <a:buNone/>
            </a:pPr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- العوامل الجينية هي العوامل الوراثية . </a:t>
            </a:r>
          </a:p>
          <a:p>
            <a:pPr algn="r" rtl="1">
              <a:buNone/>
            </a:pPr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تتكون الخلية المخصبة من 23 زوجا من الكروموسومات . </a:t>
            </a:r>
          </a:p>
          <a:p>
            <a:pPr algn="r" rtl="1">
              <a:buFontTx/>
              <a:buChar char="-"/>
            </a:pPr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يحمل كل كروموسوم مئات من الجينات الوراثية .</a:t>
            </a:r>
          </a:p>
        </p:txBody>
      </p:sp>
      <p:pic>
        <p:nvPicPr>
          <p:cNvPr id="5" name="صورة 4" descr="d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7" y="4739555"/>
            <a:ext cx="2442730" cy="18355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0428" y="408668"/>
            <a:ext cx="10515600" cy="132556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ar-SA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أشكال الجينات الوراثية :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910771" y="394153"/>
            <a:ext cx="10515600" cy="132556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r"/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الملاحظات الهامة عن العوامل الوراثية </a:t>
            </a:r>
            <a:r>
              <a:rPr lang="ar-SA" sz="3600" dirty="0" smtClean="0"/>
              <a:t>: </a:t>
            </a:r>
            <a:endParaRPr lang="ar-SA" sz="36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454727" y="1762053"/>
            <a:ext cx="9725891" cy="446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١</a:t>
            </a: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-يخضع تأثير العوامل الوراثية لعامل الصدفة .                            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9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٢-تظهر الأشكال السابقة نتائج التقاء الصفات الوراثية نظريا. 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9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٣-يبدو اثر العوامل الوراثية في النواتج المشار إليها إذا افترضنا عدم وجود أي تأثير للعوامل البيئية.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                             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٤-تؤثر العوامل البيئية خاصة قبل الولادة.   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                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٥-تنشر المجلات العلمية والطبية نتائج بعض الدراسات </a:t>
            </a:r>
            <a:r>
              <a:rPr kumimoji="0" lang="ar-SA" sz="9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ar-SA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المخبرية على الكروموسومات وما تحمله من جينات</a:t>
            </a:r>
            <a:r>
              <a:rPr kumimoji="0" lang="ar-SA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869207" y="491134"/>
            <a:ext cx="10515600" cy="13255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r">
              <a:lnSpc>
                <a:spcPct val="90000"/>
              </a:lnSpc>
              <a:spcBef>
                <a:spcPct val="0"/>
              </a:spcBef>
            </a:pPr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حالات الإعاقة العقلية الناتجة بسبب اختلاف العامل الرايزيسي:</a:t>
            </a:r>
            <a:r>
              <a:rPr kumimoji="0" lang="ar-S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j-ea"/>
                <a:cs typeface="Andalus" pitchFamily="18" charset="-78"/>
              </a:rPr>
              <a:t> </a:t>
            </a:r>
          </a:p>
        </p:txBody>
      </p:sp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858983" y="1877290"/>
            <a:ext cx="10474036" cy="4525963"/>
          </a:xfrm>
        </p:spPr>
        <p:txBody>
          <a:bodyPr>
            <a:normAutofit fontScale="62500" lnSpcReduction="20000"/>
          </a:bodyPr>
          <a:lstStyle/>
          <a:p>
            <a:endParaRPr lang="ar-SA" dirty="0" smtClean="0"/>
          </a:p>
          <a:p>
            <a:pPr algn="r">
              <a:buNone/>
            </a:pPr>
            <a:endParaRPr lang="ar-SA" sz="38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  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حالات 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الاعاقة العقلية الناتجة بسبب اختلاف العامل </a:t>
            </a:r>
            <a:r>
              <a:rPr lang="ar-SA" sz="3800" dirty="0" err="1" smtClean="0">
                <a:latin typeface="Andalus" pitchFamily="18" charset="-78"/>
                <a:cs typeface="Andalus" pitchFamily="18" charset="-78"/>
              </a:rPr>
              <a:t>الرايزيسي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:</a:t>
            </a:r>
          </a:p>
          <a:p>
            <a:pPr algn="r">
              <a:buNone/>
            </a:pPr>
            <a:endParaRPr lang="ar-SA" sz="38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- يظهر العامل </a:t>
            </a:r>
            <a:r>
              <a:rPr lang="ar-SA" sz="3800" dirty="0" err="1" smtClean="0">
                <a:latin typeface="Andalus" pitchFamily="18" charset="-78"/>
                <a:cs typeface="Andalus" pitchFamily="18" charset="-78"/>
              </a:rPr>
              <a:t>الرايزيسي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كصفه سائدة او موجبة او متنحية  كأي صفه وراثيه اخرى</a:t>
            </a:r>
          </a:p>
          <a:p>
            <a:pPr algn="r">
              <a:buNone/>
            </a:pPr>
            <a:endParaRPr lang="ar-SA" sz="38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- ويبدو التركيب الجيني على النحو التالي:</a:t>
            </a:r>
          </a:p>
          <a:p>
            <a:pPr marL="0" indent="0" algn="r">
              <a:buNone/>
            </a:pPr>
            <a:endParaRPr lang="ar-SA" sz="38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r>
              <a:rPr lang="en-US" sz="3800" dirty="0" smtClean="0">
                <a:latin typeface="Andalus" pitchFamily="18" charset="-78"/>
                <a:cs typeface="Andalus" pitchFamily="18" charset="-78"/>
              </a:rPr>
              <a:t>RH--   RH+-   _RH++</a:t>
            </a:r>
          </a:p>
          <a:p>
            <a:pPr algn="r">
              <a:buNone/>
            </a:pPr>
            <a:endParaRPr lang="en-US" sz="3800" dirty="0" smtClean="0">
              <a:latin typeface="Andalus" pitchFamily="18" charset="-78"/>
              <a:cs typeface="Andalus" pitchFamily="18" charset="-78"/>
            </a:endParaRPr>
          </a:p>
          <a:p>
            <a:pPr algn="r">
              <a:buNone/>
            </a:pP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- يظهر اثر اختلاف العامل </a:t>
            </a:r>
            <a:r>
              <a:rPr lang="ar-SA" sz="3800" dirty="0" err="1" smtClean="0">
                <a:latin typeface="Andalus" pitchFamily="18" charset="-78"/>
                <a:cs typeface="Andalus" pitchFamily="18" charset="-78"/>
              </a:rPr>
              <a:t>الرايسيزي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في حاله واحدة هي لما يكون العامل </a:t>
            </a:r>
            <a:r>
              <a:rPr lang="ar-SA" sz="3800" dirty="0" err="1" smtClean="0">
                <a:latin typeface="Andalus" pitchFamily="18" charset="-78"/>
                <a:cs typeface="Andalus" pitchFamily="18" charset="-78"/>
              </a:rPr>
              <a:t>الرايسيزي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لدى الاب موجب ولدى الام سالب فيترتب عليه ظهور العامل </a:t>
            </a:r>
            <a:r>
              <a:rPr lang="ar-SA" sz="3800" dirty="0" err="1" smtClean="0">
                <a:latin typeface="Andalus" pitchFamily="18" charset="-78"/>
                <a:cs typeface="Andalus" pitchFamily="18" charset="-78"/>
              </a:rPr>
              <a:t>الرايزيسي</a:t>
            </a:r>
            <a:r>
              <a:rPr lang="ar-SA" sz="3800" dirty="0" smtClean="0">
                <a:latin typeface="Andalus" pitchFamily="18" charset="-78"/>
                <a:cs typeface="Andalus" pitchFamily="18" charset="-78"/>
              </a:rPr>
              <a:t> لدى الطفل موجب 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190544" y="0"/>
            <a:ext cx="12668339" cy="68580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 </a:t>
            </a:r>
          </a:p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381488" y="714356"/>
            <a:ext cx="3048021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العوامل غير الجنية </a:t>
            </a:r>
            <a:endParaRPr lang="ar-SA" sz="2400" dirty="0"/>
          </a:p>
        </p:txBody>
      </p:sp>
      <p:sp>
        <p:nvSpPr>
          <p:cNvPr id="7" name="دبوس زينة 6"/>
          <p:cNvSpPr/>
          <p:nvPr/>
        </p:nvSpPr>
        <p:spPr>
          <a:xfrm>
            <a:off x="8953520" y="357166"/>
            <a:ext cx="2762269" cy="2143140"/>
          </a:xfrm>
          <a:prstGeom prst="plaqu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هي تلك العوامل البيئية التي توثر على الجنين ولا تقل أثرها عن العوامل الجنية في إحداث الإعاقة العقلية </a:t>
            </a:r>
            <a:endParaRPr lang="ar-SA" sz="2000" dirty="0"/>
          </a:p>
        </p:txBody>
      </p:sp>
      <p:sp>
        <p:nvSpPr>
          <p:cNvPr id="13" name="دبوس زينة 12"/>
          <p:cNvSpPr/>
          <p:nvPr/>
        </p:nvSpPr>
        <p:spPr>
          <a:xfrm>
            <a:off x="476210" y="928670"/>
            <a:ext cx="2381267" cy="928694"/>
          </a:xfrm>
          <a:prstGeom prst="plaqu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في مرحلة ما قبل الولادة </a:t>
            </a:r>
            <a:endParaRPr lang="ar-SA" sz="2000" dirty="0"/>
          </a:p>
        </p:txBody>
      </p:sp>
      <p:cxnSp>
        <p:nvCxnSpPr>
          <p:cNvPr id="14" name="رابط بشكل مرفق 13"/>
          <p:cNvCxnSpPr/>
          <p:nvPr/>
        </p:nvCxnSpPr>
        <p:spPr>
          <a:xfrm rot="5400000">
            <a:off x="5262557" y="2071678"/>
            <a:ext cx="1000132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مستطيل مستدير الزوايا 14"/>
          <p:cNvSpPr/>
          <p:nvPr/>
        </p:nvSpPr>
        <p:spPr>
          <a:xfrm>
            <a:off x="4095736" y="2786058"/>
            <a:ext cx="3143272" cy="18573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/>
              <a:t>أهمها :</a:t>
            </a:r>
            <a:endParaRPr lang="ar-SA" sz="3600" dirty="0"/>
          </a:p>
        </p:txBody>
      </p:sp>
      <p:cxnSp>
        <p:nvCxnSpPr>
          <p:cNvPr id="25" name="رابط بشكل مرفق 24"/>
          <p:cNvCxnSpPr/>
          <p:nvPr/>
        </p:nvCxnSpPr>
        <p:spPr>
          <a:xfrm>
            <a:off x="7429510" y="1214422"/>
            <a:ext cx="1333509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رابط بشكل مرفق 37"/>
          <p:cNvCxnSpPr/>
          <p:nvPr/>
        </p:nvCxnSpPr>
        <p:spPr>
          <a:xfrm flipH="1">
            <a:off x="3047979" y="1285860"/>
            <a:ext cx="1333509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رابط بشكل مرفق 38"/>
          <p:cNvCxnSpPr/>
          <p:nvPr/>
        </p:nvCxnSpPr>
        <p:spPr>
          <a:xfrm>
            <a:off x="7239008" y="3286124"/>
            <a:ext cx="1333509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رابط بشكل مرفق 39"/>
          <p:cNvCxnSpPr/>
          <p:nvPr/>
        </p:nvCxnSpPr>
        <p:spPr>
          <a:xfrm>
            <a:off x="7239008" y="4357694"/>
            <a:ext cx="1333509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رابط بشكل مرفق 41"/>
          <p:cNvCxnSpPr/>
          <p:nvPr/>
        </p:nvCxnSpPr>
        <p:spPr>
          <a:xfrm rot="10800000" flipV="1">
            <a:off x="2857477" y="3286124"/>
            <a:ext cx="1238259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رابط بشكل مرفق 42"/>
          <p:cNvCxnSpPr/>
          <p:nvPr/>
        </p:nvCxnSpPr>
        <p:spPr>
          <a:xfrm rot="10800000" flipV="1">
            <a:off x="2952728" y="4286256"/>
            <a:ext cx="1143008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رابط بشكل مرفق 43"/>
          <p:cNvCxnSpPr/>
          <p:nvPr/>
        </p:nvCxnSpPr>
        <p:spPr>
          <a:xfrm rot="5400000">
            <a:off x="5167306" y="5000636"/>
            <a:ext cx="1000132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مستطيل 44">
            <a:hlinkClick r:id="rId2" action="ppaction://hlinksldjump"/>
          </p:cNvPr>
          <p:cNvSpPr/>
          <p:nvPr/>
        </p:nvSpPr>
        <p:spPr>
          <a:xfrm>
            <a:off x="8858270" y="3000372"/>
            <a:ext cx="3048021" cy="71438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الأمراض التي تصيب الأم الحامل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47" name="مستطيل 46"/>
          <p:cNvSpPr/>
          <p:nvPr/>
        </p:nvSpPr>
        <p:spPr>
          <a:xfrm>
            <a:off x="8763019" y="4357694"/>
            <a:ext cx="3048021" cy="57150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سوء التغذية للأم الحامل 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48" name="مستطيل 47"/>
          <p:cNvSpPr/>
          <p:nvPr/>
        </p:nvSpPr>
        <p:spPr>
          <a:xfrm>
            <a:off x="4190987" y="5786454"/>
            <a:ext cx="3048021" cy="57150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الأشعة السينية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49" name="مستطيل 48"/>
          <p:cNvSpPr/>
          <p:nvPr/>
        </p:nvSpPr>
        <p:spPr>
          <a:xfrm>
            <a:off x="190459" y="3143248"/>
            <a:ext cx="2571725" cy="571504"/>
          </a:xfrm>
          <a:prstGeom prst="rect">
            <a:avLst/>
          </a:prstGeom>
          <a:solidFill>
            <a:schemeClr val="bg1"/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تلوث الماء </a:t>
            </a:r>
            <a:r>
              <a:rPr lang="ar-SA" sz="2000" dirty="0" err="1" smtClean="0">
                <a:solidFill>
                  <a:schemeClr val="tx1"/>
                </a:solidFill>
              </a:rPr>
              <a:t>و</a:t>
            </a:r>
            <a:r>
              <a:rPr lang="ar-SA" sz="2000" dirty="0" smtClean="0">
                <a:solidFill>
                  <a:schemeClr val="tx1"/>
                </a:solidFill>
              </a:rPr>
              <a:t> الهواء</a:t>
            </a:r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380960" y="4286256"/>
            <a:ext cx="2381267" cy="57150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chemeClr val="tx1"/>
                </a:solidFill>
              </a:rPr>
              <a:t>العقاقير </a:t>
            </a:r>
            <a:r>
              <a:rPr lang="ar-SA" sz="2000" dirty="0" err="1" smtClean="0">
                <a:solidFill>
                  <a:schemeClr val="tx1"/>
                </a:solidFill>
              </a:rPr>
              <a:t>و</a:t>
            </a:r>
            <a:r>
              <a:rPr lang="ar-SA" sz="2000" dirty="0" smtClean="0">
                <a:solidFill>
                  <a:schemeClr val="tx1"/>
                </a:solidFill>
              </a:rPr>
              <a:t> الأدوية</a:t>
            </a:r>
            <a:endParaRPr lang="ar-SA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3" grpId="0" animBg="1"/>
      <p:bldP spid="15" grpId="0" animBg="1"/>
      <p:bldP spid="45" grpId="0" animBg="1"/>
      <p:bldP spid="47" grpId="0" animBg="1"/>
      <p:bldP spid="48" grpId="0" animBg="1"/>
      <p:bldP spid="49" grpId="0" animBg="1"/>
      <p:bldP spid="50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594</Words>
  <Application>Microsoft Office PowerPoint</Application>
  <PresentationFormat>مخصص</PresentationFormat>
  <Paragraphs>86</Paragraphs>
  <Slides>18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أسباب الإعاقة العقلية</vt:lpstr>
      <vt:lpstr> يجد الدارس لموضوع الإعاقة العقلية عددا من الحقائق لابد من ذكرها:  </vt:lpstr>
      <vt:lpstr>تصنيف أسباب الإعاقة العقلية:</vt:lpstr>
      <vt:lpstr>مجموعة أسباب مرحلة ما قبل الولادة:</vt:lpstr>
      <vt:lpstr>العوامل الجينية : </vt:lpstr>
      <vt:lpstr>أشكال الجينات الوراثية : </vt:lpstr>
      <vt:lpstr>الملاحظات الهامة عن العوامل الوراثية : 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هل سوء التغذية تعني نقص الأطعمة فقط ؟ </vt:lpstr>
      <vt:lpstr>(pre-Natal Malnutritionسوء  تغذية الأم الحامل ( </vt:lpstr>
      <vt:lpstr>المراجع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أسباب الإعاقة العقلية</dc:title>
  <dc:creator>User</dc:creator>
  <cp:lastModifiedBy>user</cp:lastModifiedBy>
  <cp:revision>14</cp:revision>
  <dcterms:created xsi:type="dcterms:W3CDTF">2016-10-03T15:49:45Z</dcterms:created>
  <dcterms:modified xsi:type="dcterms:W3CDTF">2016-11-07T18:38:52Z</dcterms:modified>
</cp:coreProperties>
</file>